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4"/>
  </p:sldMasterIdLst>
  <p:notesMasterIdLst>
    <p:notesMasterId r:id="rId33"/>
  </p:notesMasterIdLst>
  <p:sldIdLst>
    <p:sldId id="256" r:id="rId5"/>
    <p:sldId id="257" r:id="rId6"/>
    <p:sldId id="258" r:id="rId7"/>
    <p:sldId id="259" r:id="rId8"/>
    <p:sldId id="261" r:id="rId9"/>
    <p:sldId id="263" r:id="rId10"/>
    <p:sldId id="264" r:id="rId11"/>
    <p:sldId id="265" r:id="rId12"/>
    <p:sldId id="289" r:id="rId13"/>
    <p:sldId id="270" r:id="rId14"/>
    <p:sldId id="273" r:id="rId15"/>
    <p:sldId id="271" r:id="rId16"/>
    <p:sldId id="274" r:id="rId17"/>
    <p:sldId id="295" r:id="rId18"/>
    <p:sldId id="287" r:id="rId19"/>
    <p:sldId id="288" r:id="rId20"/>
    <p:sldId id="266" r:id="rId21"/>
    <p:sldId id="268" r:id="rId22"/>
    <p:sldId id="290" r:id="rId23"/>
    <p:sldId id="292" r:id="rId24"/>
    <p:sldId id="277" r:id="rId25"/>
    <p:sldId id="279" r:id="rId26"/>
    <p:sldId id="281" r:id="rId27"/>
    <p:sldId id="283" r:id="rId28"/>
    <p:sldId id="267" r:id="rId29"/>
    <p:sldId id="285" r:id="rId30"/>
    <p:sldId id="278"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B4F61-E4F9-3F1A-F4EE-327C48178FFB}" v="872" dt="2022-12-05T20:26:45.303"/>
    <p1510:client id="{25474B39-5C05-4FAA-A9C9-A8CB85BE2E9B}" v="2" vWet="6" dt="2022-12-05T06:42:05.959"/>
    <p1510:client id="{7B4D766B-3459-0357-FA45-A6F58E01983C}" v="165" dt="2022-12-05T09:55:44.856"/>
    <p1510:client id="{987E7D55-77C3-EF23-D62F-C3A2244585A3}" v="10" dt="2022-12-05T20:30:47.366"/>
    <p1510:client id="{B205AF3E-2CD7-AA03-5131-3B548EB71851}" v="6727" dt="2022-12-05T09:56:52.185"/>
    <p1510:client id="{C4B891F7-AE6A-C016-103A-979F97748507}" v="5" dt="2022-12-05T07:16:04.586"/>
    <p1510:client id="{FA9B07B2-9E39-E931-6B06-B9060E977AF0}" v="106" dt="2022-12-05T21:51:59.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jabijayini Acharya" userId="0da7893f-995b-4fa9-8993-e9fb4beba2f8" providerId="ADAL" clId="{BCB7D4F0-5131-4F58-9107-889C27841845}"/>
    <pc:docChg chg="addSld modSld">
      <pc:chgData name="Brajabijayini Acharya" userId="0da7893f-995b-4fa9-8993-e9fb4beba2f8" providerId="ADAL" clId="{BCB7D4F0-5131-4F58-9107-889C27841845}" dt="2022-12-05T22:10:46.993" v="176" actId="20577"/>
      <pc:docMkLst>
        <pc:docMk/>
      </pc:docMkLst>
      <pc:sldChg chg="modSp new mod">
        <pc:chgData name="Brajabijayini Acharya" userId="0da7893f-995b-4fa9-8993-e9fb4beba2f8" providerId="ADAL" clId="{BCB7D4F0-5131-4F58-9107-889C27841845}" dt="2022-12-05T22:10:46.993" v="176" actId="20577"/>
        <pc:sldMkLst>
          <pc:docMk/>
          <pc:sldMk cId="2498673393" sldId="295"/>
        </pc:sldMkLst>
        <pc:spChg chg="mod">
          <ac:chgData name="Brajabijayini Acharya" userId="0da7893f-995b-4fa9-8993-e9fb4beba2f8" providerId="ADAL" clId="{BCB7D4F0-5131-4F58-9107-889C27841845}" dt="2022-12-05T22:09:47.874" v="19" actId="20577"/>
          <ac:spMkLst>
            <pc:docMk/>
            <pc:sldMk cId="2498673393" sldId="295"/>
            <ac:spMk id="2" creationId="{4DAF93CA-3B59-EC13-D3CE-6AE7961AF12B}"/>
          </ac:spMkLst>
        </pc:spChg>
        <pc:spChg chg="mod">
          <ac:chgData name="Brajabijayini Acharya" userId="0da7893f-995b-4fa9-8993-e9fb4beba2f8" providerId="ADAL" clId="{BCB7D4F0-5131-4F58-9107-889C27841845}" dt="2022-12-05T22:10:46.993" v="176" actId="20577"/>
          <ac:spMkLst>
            <pc:docMk/>
            <pc:sldMk cId="2498673393" sldId="295"/>
            <ac:spMk id="3" creationId="{EEBE842A-3075-7A26-7074-BB5A1E8953D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6C2F6-8780-4A5E-AD1C-DAE664DA448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2075640-0597-4357-B78E-9F0C32DC5411}">
      <dgm:prSet/>
      <dgm:spPr/>
      <dgm:t>
        <a:bodyPr/>
        <a:lstStyle/>
        <a:p>
          <a:r>
            <a:rPr lang="en-IN" dirty="0"/>
            <a:t>Why COVID</a:t>
          </a:r>
          <a:endParaRPr lang="en-US" dirty="0"/>
        </a:p>
      </dgm:t>
    </dgm:pt>
    <dgm:pt modelId="{509EA86E-321D-4529-A2A0-93F5F3DD1FD3}" type="parTrans" cxnId="{635D7FFD-9FC0-4C71-8659-D40DF32BB15A}">
      <dgm:prSet/>
      <dgm:spPr/>
      <dgm:t>
        <a:bodyPr/>
        <a:lstStyle/>
        <a:p>
          <a:endParaRPr lang="en-US"/>
        </a:p>
      </dgm:t>
    </dgm:pt>
    <dgm:pt modelId="{D469B72B-B4BE-446E-8652-A849CBAE23BD}" type="sibTrans" cxnId="{635D7FFD-9FC0-4C71-8659-D40DF32BB15A}">
      <dgm:prSet/>
      <dgm:spPr/>
      <dgm:t>
        <a:bodyPr/>
        <a:lstStyle/>
        <a:p>
          <a:endParaRPr lang="en-US"/>
        </a:p>
      </dgm:t>
    </dgm:pt>
    <dgm:pt modelId="{A31B387F-EC81-40D0-8739-4F80CF55C8B9}">
      <dgm:prSet/>
      <dgm:spPr/>
      <dgm:t>
        <a:bodyPr/>
        <a:lstStyle/>
        <a:p>
          <a:r>
            <a:rPr lang="en-IN" dirty="0"/>
            <a:t>Problem Statement</a:t>
          </a:r>
          <a:endParaRPr lang="en-US" dirty="0"/>
        </a:p>
      </dgm:t>
    </dgm:pt>
    <dgm:pt modelId="{FDAB5EE1-77A6-47C8-B5D5-CE66C04F7225}" type="parTrans" cxnId="{0BBC4A11-C9F8-4008-B7C2-1998A7FA83FA}">
      <dgm:prSet/>
      <dgm:spPr/>
      <dgm:t>
        <a:bodyPr/>
        <a:lstStyle/>
        <a:p>
          <a:endParaRPr lang="en-US"/>
        </a:p>
      </dgm:t>
    </dgm:pt>
    <dgm:pt modelId="{73806389-6B7A-4685-B32C-437FDC28E0E8}" type="sibTrans" cxnId="{0BBC4A11-C9F8-4008-B7C2-1998A7FA83FA}">
      <dgm:prSet/>
      <dgm:spPr/>
      <dgm:t>
        <a:bodyPr/>
        <a:lstStyle/>
        <a:p>
          <a:endParaRPr lang="en-US"/>
        </a:p>
      </dgm:t>
    </dgm:pt>
    <dgm:pt modelId="{0F670E90-0FE1-4841-975D-A47CF5DF09EF}">
      <dgm:prSet/>
      <dgm:spPr/>
      <dgm:t>
        <a:bodyPr/>
        <a:lstStyle/>
        <a:p>
          <a:r>
            <a:rPr lang="en-IN" dirty="0"/>
            <a:t>Project Objective</a:t>
          </a:r>
          <a:endParaRPr lang="en-US" dirty="0"/>
        </a:p>
      </dgm:t>
    </dgm:pt>
    <dgm:pt modelId="{6505FB4B-C300-4FEE-8641-D40BE1A1B441}" type="parTrans" cxnId="{E9710B53-DCC2-4B58-9122-8BA44F4C0713}">
      <dgm:prSet/>
      <dgm:spPr/>
      <dgm:t>
        <a:bodyPr/>
        <a:lstStyle/>
        <a:p>
          <a:endParaRPr lang="en-US"/>
        </a:p>
      </dgm:t>
    </dgm:pt>
    <dgm:pt modelId="{910A0A55-00F5-43BA-8E78-848BF0A8D3D6}" type="sibTrans" cxnId="{E9710B53-DCC2-4B58-9122-8BA44F4C0713}">
      <dgm:prSet/>
      <dgm:spPr/>
      <dgm:t>
        <a:bodyPr/>
        <a:lstStyle/>
        <a:p>
          <a:endParaRPr lang="en-US"/>
        </a:p>
      </dgm:t>
    </dgm:pt>
    <dgm:pt modelId="{70D6229D-1682-4170-BEA1-9C6E50A07595}">
      <dgm:prSet/>
      <dgm:spPr/>
      <dgm:t>
        <a:bodyPr/>
        <a:lstStyle/>
        <a:p>
          <a:r>
            <a:rPr lang="en-IN" dirty="0"/>
            <a:t>About Dataset</a:t>
          </a:r>
          <a:endParaRPr lang="en-US" dirty="0"/>
        </a:p>
      </dgm:t>
    </dgm:pt>
    <dgm:pt modelId="{107CBAC8-9DDD-49E5-88CD-7CA2230F2A32}" type="parTrans" cxnId="{78BC7B76-629C-4C6F-8AA6-502C8B833B6A}">
      <dgm:prSet/>
      <dgm:spPr/>
      <dgm:t>
        <a:bodyPr/>
        <a:lstStyle/>
        <a:p>
          <a:endParaRPr lang="en-US"/>
        </a:p>
      </dgm:t>
    </dgm:pt>
    <dgm:pt modelId="{EEE44DF9-48B4-4B9E-8E44-C2DE38F0923C}" type="sibTrans" cxnId="{78BC7B76-629C-4C6F-8AA6-502C8B833B6A}">
      <dgm:prSet/>
      <dgm:spPr/>
      <dgm:t>
        <a:bodyPr/>
        <a:lstStyle/>
        <a:p>
          <a:endParaRPr lang="en-US"/>
        </a:p>
      </dgm:t>
    </dgm:pt>
    <dgm:pt modelId="{8887E2E7-DB9D-4C23-81CE-CFDC44319691}">
      <dgm:prSet/>
      <dgm:spPr/>
      <dgm:t>
        <a:bodyPr/>
        <a:lstStyle/>
        <a:p>
          <a:r>
            <a:rPr lang="en-IN" dirty="0"/>
            <a:t>Data Exploration and Visualization</a:t>
          </a:r>
          <a:endParaRPr lang="en-US" dirty="0"/>
        </a:p>
      </dgm:t>
    </dgm:pt>
    <dgm:pt modelId="{FFA3F878-A5A3-4A8F-A8E3-A9A2DE5394DC}" type="parTrans" cxnId="{DD903ACC-E91E-4781-91B6-52AC0F56574F}">
      <dgm:prSet/>
      <dgm:spPr/>
      <dgm:t>
        <a:bodyPr/>
        <a:lstStyle/>
        <a:p>
          <a:endParaRPr lang="en-US"/>
        </a:p>
      </dgm:t>
    </dgm:pt>
    <dgm:pt modelId="{EE6C4107-0501-4005-979A-C20645AA02B2}" type="sibTrans" cxnId="{DD903ACC-E91E-4781-91B6-52AC0F56574F}">
      <dgm:prSet/>
      <dgm:spPr/>
      <dgm:t>
        <a:bodyPr/>
        <a:lstStyle/>
        <a:p>
          <a:endParaRPr lang="en-US"/>
        </a:p>
      </dgm:t>
    </dgm:pt>
    <dgm:pt modelId="{77F7D577-A25B-4C19-BE72-EA3960DBBBC6}">
      <dgm:prSet/>
      <dgm:spPr/>
      <dgm:t>
        <a:bodyPr/>
        <a:lstStyle/>
        <a:p>
          <a:r>
            <a:rPr lang="en-IN" dirty="0"/>
            <a:t>Why Machine Learning</a:t>
          </a:r>
          <a:endParaRPr lang="en-US" dirty="0"/>
        </a:p>
      </dgm:t>
    </dgm:pt>
    <dgm:pt modelId="{B9D460DE-B622-4100-AFE7-964FDD43F1D6}" type="parTrans" cxnId="{00D2EA07-6530-4499-8BC3-4AE8E57E7F6F}">
      <dgm:prSet/>
      <dgm:spPr/>
      <dgm:t>
        <a:bodyPr/>
        <a:lstStyle/>
        <a:p>
          <a:endParaRPr lang="en-US"/>
        </a:p>
      </dgm:t>
    </dgm:pt>
    <dgm:pt modelId="{F46460AB-5EDF-43C7-BBFC-4EFE8D5D8B0A}" type="sibTrans" cxnId="{00D2EA07-6530-4499-8BC3-4AE8E57E7F6F}">
      <dgm:prSet/>
      <dgm:spPr/>
      <dgm:t>
        <a:bodyPr/>
        <a:lstStyle/>
        <a:p>
          <a:endParaRPr lang="en-US"/>
        </a:p>
      </dgm:t>
    </dgm:pt>
    <dgm:pt modelId="{3DC40148-627B-4A38-BCFD-57411B67A477}">
      <dgm:prSet/>
      <dgm:spPr/>
      <dgm:t>
        <a:bodyPr/>
        <a:lstStyle/>
        <a:p>
          <a:r>
            <a:rPr lang="en-IN" dirty="0"/>
            <a:t>Model Outputs</a:t>
          </a:r>
          <a:endParaRPr lang="en-US" dirty="0"/>
        </a:p>
      </dgm:t>
    </dgm:pt>
    <dgm:pt modelId="{32EE7E47-D200-4F40-AB8E-689D02847928}" type="parTrans" cxnId="{09C7EAE0-62BF-474A-AE38-99AEDB22EBC9}">
      <dgm:prSet/>
      <dgm:spPr/>
      <dgm:t>
        <a:bodyPr/>
        <a:lstStyle/>
        <a:p>
          <a:endParaRPr lang="en-US"/>
        </a:p>
      </dgm:t>
    </dgm:pt>
    <dgm:pt modelId="{FC855757-7E4A-4C68-A3E6-6AC62DBDB218}" type="sibTrans" cxnId="{09C7EAE0-62BF-474A-AE38-99AEDB22EBC9}">
      <dgm:prSet/>
      <dgm:spPr/>
      <dgm:t>
        <a:bodyPr/>
        <a:lstStyle/>
        <a:p>
          <a:endParaRPr lang="en-US"/>
        </a:p>
      </dgm:t>
    </dgm:pt>
    <dgm:pt modelId="{3A226206-1BDB-4D33-A580-799A8FB93CE6}">
      <dgm:prSet/>
      <dgm:spPr/>
      <dgm:t>
        <a:bodyPr/>
        <a:lstStyle/>
        <a:p>
          <a:r>
            <a:rPr lang="en-IN" dirty="0"/>
            <a:t>Challenges</a:t>
          </a:r>
          <a:endParaRPr lang="en-US" dirty="0"/>
        </a:p>
      </dgm:t>
    </dgm:pt>
    <dgm:pt modelId="{33038DB4-ECF3-4612-887D-8B8560F5C764}" type="parTrans" cxnId="{5146E2CE-3062-464B-8CFE-07F4F27CBD27}">
      <dgm:prSet/>
      <dgm:spPr/>
      <dgm:t>
        <a:bodyPr/>
        <a:lstStyle/>
        <a:p>
          <a:endParaRPr lang="en-US"/>
        </a:p>
      </dgm:t>
    </dgm:pt>
    <dgm:pt modelId="{3BF336E1-F1DF-4F7C-808F-7C39FE2B0DB2}" type="sibTrans" cxnId="{5146E2CE-3062-464B-8CFE-07F4F27CBD27}">
      <dgm:prSet/>
      <dgm:spPr/>
      <dgm:t>
        <a:bodyPr/>
        <a:lstStyle/>
        <a:p>
          <a:endParaRPr lang="en-US"/>
        </a:p>
      </dgm:t>
    </dgm:pt>
    <dgm:pt modelId="{AE405E92-47BD-4F89-8B75-ADCC091F485D}">
      <dgm:prSet/>
      <dgm:spPr/>
      <dgm:t>
        <a:bodyPr/>
        <a:lstStyle/>
        <a:p>
          <a:r>
            <a:rPr lang="en-IN" dirty="0">
              <a:latin typeface="Calibri Light" panose="020F0302020204030204"/>
            </a:rPr>
            <a:t>References</a:t>
          </a:r>
          <a:endParaRPr lang="en-IN" dirty="0"/>
        </a:p>
      </dgm:t>
    </dgm:pt>
    <dgm:pt modelId="{90D0430C-F752-4D0C-B750-46ACBD11E178}" type="parTrans" cxnId="{36009A77-FFEA-4F78-AC23-B20CC65939C4}">
      <dgm:prSet/>
      <dgm:spPr/>
      <dgm:t>
        <a:bodyPr/>
        <a:lstStyle/>
        <a:p>
          <a:endParaRPr lang="en-US"/>
        </a:p>
      </dgm:t>
    </dgm:pt>
    <dgm:pt modelId="{21E002B8-D988-4A2A-AD72-519289EB62B1}" type="sibTrans" cxnId="{36009A77-FFEA-4F78-AC23-B20CC65939C4}">
      <dgm:prSet/>
      <dgm:spPr/>
      <dgm:t>
        <a:bodyPr/>
        <a:lstStyle/>
        <a:p>
          <a:endParaRPr lang="en-US"/>
        </a:p>
      </dgm:t>
    </dgm:pt>
    <dgm:pt modelId="{7F1603B0-67EB-4749-9B81-45170004A9A7}">
      <dgm:prSet phldr="0"/>
      <dgm:spPr/>
      <dgm:t>
        <a:bodyPr/>
        <a:lstStyle/>
        <a:p>
          <a:r>
            <a:rPr lang="en-IN" dirty="0">
              <a:latin typeface="Calibri Light" panose="020F0302020204030204"/>
            </a:rPr>
            <a:t>Conclusion</a:t>
          </a:r>
        </a:p>
      </dgm:t>
    </dgm:pt>
    <dgm:pt modelId="{9B88E85F-CD47-4C21-B8CC-6CF5519D849B}" type="parTrans" cxnId="{E1A8DEE3-8BFE-4E89-8C75-F3F29658F5DA}">
      <dgm:prSet/>
      <dgm:spPr/>
    </dgm:pt>
    <dgm:pt modelId="{D113D491-407E-42BB-96F5-10AC4821C474}" type="sibTrans" cxnId="{E1A8DEE3-8BFE-4E89-8C75-F3F29658F5DA}">
      <dgm:prSet/>
      <dgm:spPr/>
    </dgm:pt>
    <dgm:pt modelId="{EFBCEF2E-4905-4810-965C-3230CC9B797E}" type="pres">
      <dgm:prSet presAssocID="{F826C2F6-8780-4A5E-AD1C-DAE664DA4487}" presName="diagram" presStyleCnt="0">
        <dgm:presLayoutVars>
          <dgm:dir/>
          <dgm:resizeHandles val="exact"/>
        </dgm:presLayoutVars>
      </dgm:prSet>
      <dgm:spPr/>
    </dgm:pt>
    <dgm:pt modelId="{DEDD77BD-72FA-4150-9410-9E25F0C8D41A}" type="pres">
      <dgm:prSet presAssocID="{12075640-0597-4357-B78E-9F0C32DC5411}" presName="node" presStyleLbl="node1" presStyleIdx="0" presStyleCnt="10">
        <dgm:presLayoutVars>
          <dgm:bulletEnabled val="1"/>
        </dgm:presLayoutVars>
      </dgm:prSet>
      <dgm:spPr/>
    </dgm:pt>
    <dgm:pt modelId="{7419EB64-71E6-407B-9B2B-C669319AC4F3}" type="pres">
      <dgm:prSet presAssocID="{D469B72B-B4BE-446E-8652-A849CBAE23BD}" presName="sibTrans" presStyleCnt="0"/>
      <dgm:spPr/>
    </dgm:pt>
    <dgm:pt modelId="{D7F4739F-0A57-496C-AB26-54A5FB35C23D}" type="pres">
      <dgm:prSet presAssocID="{A31B387F-EC81-40D0-8739-4F80CF55C8B9}" presName="node" presStyleLbl="node1" presStyleIdx="1" presStyleCnt="10">
        <dgm:presLayoutVars>
          <dgm:bulletEnabled val="1"/>
        </dgm:presLayoutVars>
      </dgm:prSet>
      <dgm:spPr/>
    </dgm:pt>
    <dgm:pt modelId="{5E6974E7-8B68-4068-99EB-73D224B478C5}" type="pres">
      <dgm:prSet presAssocID="{73806389-6B7A-4685-B32C-437FDC28E0E8}" presName="sibTrans" presStyleCnt="0"/>
      <dgm:spPr/>
    </dgm:pt>
    <dgm:pt modelId="{8E6FC287-F606-4269-8815-B20912E4F1BD}" type="pres">
      <dgm:prSet presAssocID="{0F670E90-0FE1-4841-975D-A47CF5DF09EF}" presName="node" presStyleLbl="node1" presStyleIdx="2" presStyleCnt="10">
        <dgm:presLayoutVars>
          <dgm:bulletEnabled val="1"/>
        </dgm:presLayoutVars>
      </dgm:prSet>
      <dgm:spPr/>
    </dgm:pt>
    <dgm:pt modelId="{26A2E038-A859-499D-9418-14D99E517C7E}" type="pres">
      <dgm:prSet presAssocID="{910A0A55-00F5-43BA-8E78-848BF0A8D3D6}" presName="sibTrans" presStyleCnt="0"/>
      <dgm:spPr/>
    </dgm:pt>
    <dgm:pt modelId="{7C1319A4-4917-48D3-A1D6-1534864F2F74}" type="pres">
      <dgm:prSet presAssocID="{70D6229D-1682-4170-BEA1-9C6E50A07595}" presName="node" presStyleLbl="node1" presStyleIdx="3" presStyleCnt="10">
        <dgm:presLayoutVars>
          <dgm:bulletEnabled val="1"/>
        </dgm:presLayoutVars>
      </dgm:prSet>
      <dgm:spPr/>
    </dgm:pt>
    <dgm:pt modelId="{B30EE7FF-5062-4540-A3B2-FFB2D144ED88}" type="pres">
      <dgm:prSet presAssocID="{EEE44DF9-48B4-4B9E-8E44-C2DE38F0923C}" presName="sibTrans" presStyleCnt="0"/>
      <dgm:spPr/>
    </dgm:pt>
    <dgm:pt modelId="{BFBA7504-81D9-4C80-9F0D-23F7468C62E5}" type="pres">
      <dgm:prSet presAssocID="{8887E2E7-DB9D-4C23-81CE-CFDC44319691}" presName="node" presStyleLbl="node1" presStyleIdx="4" presStyleCnt="10">
        <dgm:presLayoutVars>
          <dgm:bulletEnabled val="1"/>
        </dgm:presLayoutVars>
      </dgm:prSet>
      <dgm:spPr/>
    </dgm:pt>
    <dgm:pt modelId="{DFAAAFC7-9395-4D92-9437-2AE6FAD8CE07}" type="pres">
      <dgm:prSet presAssocID="{EE6C4107-0501-4005-979A-C20645AA02B2}" presName="sibTrans" presStyleCnt="0"/>
      <dgm:spPr/>
    </dgm:pt>
    <dgm:pt modelId="{14048F4C-F66A-4C80-A571-B79A0EBA16A1}" type="pres">
      <dgm:prSet presAssocID="{77F7D577-A25B-4C19-BE72-EA3960DBBBC6}" presName="node" presStyleLbl="node1" presStyleIdx="5" presStyleCnt="10">
        <dgm:presLayoutVars>
          <dgm:bulletEnabled val="1"/>
        </dgm:presLayoutVars>
      </dgm:prSet>
      <dgm:spPr/>
    </dgm:pt>
    <dgm:pt modelId="{EC25E258-22CD-4ED1-9651-0497A4A3CB4E}" type="pres">
      <dgm:prSet presAssocID="{F46460AB-5EDF-43C7-BBFC-4EFE8D5D8B0A}" presName="sibTrans" presStyleCnt="0"/>
      <dgm:spPr/>
    </dgm:pt>
    <dgm:pt modelId="{25AD5C25-029A-4262-9204-F38BF1FD5F34}" type="pres">
      <dgm:prSet presAssocID="{3DC40148-627B-4A38-BCFD-57411B67A477}" presName="node" presStyleLbl="node1" presStyleIdx="6" presStyleCnt="10">
        <dgm:presLayoutVars>
          <dgm:bulletEnabled val="1"/>
        </dgm:presLayoutVars>
      </dgm:prSet>
      <dgm:spPr/>
    </dgm:pt>
    <dgm:pt modelId="{30FEF320-A004-4E5D-AB1B-4062B66B8539}" type="pres">
      <dgm:prSet presAssocID="{FC855757-7E4A-4C68-A3E6-6AC62DBDB218}" presName="sibTrans" presStyleCnt="0"/>
      <dgm:spPr/>
    </dgm:pt>
    <dgm:pt modelId="{1CEAFF89-1087-47EA-8065-56B44959D7BF}" type="pres">
      <dgm:prSet presAssocID="{3A226206-1BDB-4D33-A580-799A8FB93CE6}" presName="node" presStyleLbl="node1" presStyleIdx="7" presStyleCnt="10">
        <dgm:presLayoutVars>
          <dgm:bulletEnabled val="1"/>
        </dgm:presLayoutVars>
      </dgm:prSet>
      <dgm:spPr/>
    </dgm:pt>
    <dgm:pt modelId="{2379A767-C793-497D-80EA-E9766DDDAA3E}" type="pres">
      <dgm:prSet presAssocID="{3BF336E1-F1DF-4F7C-808F-7C39FE2B0DB2}" presName="sibTrans" presStyleCnt="0"/>
      <dgm:spPr/>
    </dgm:pt>
    <dgm:pt modelId="{A24D6398-901E-47CA-806B-0099EA0F22AA}" type="pres">
      <dgm:prSet presAssocID="{AE405E92-47BD-4F89-8B75-ADCC091F485D}" presName="node" presStyleLbl="node1" presStyleIdx="8" presStyleCnt="10">
        <dgm:presLayoutVars>
          <dgm:bulletEnabled val="1"/>
        </dgm:presLayoutVars>
      </dgm:prSet>
      <dgm:spPr/>
    </dgm:pt>
    <dgm:pt modelId="{F547E489-46DA-4125-AC61-1C881BD4C671}" type="pres">
      <dgm:prSet presAssocID="{21E002B8-D988-4A2A-AD72-519289EB62B1}" presName="sibTrans" presStyleCnt="0"/>
      <dgm:spPr/>
    </dgm:pt>
    <dgm:pt modelId="{80C02EC4-4832-4167-B14B-4E496AC81D58}" type="pres">
      <dgm:prSet presAssocID="{7F1603B0-67EB-4749-9B81-45170004A9A7}" presName="node" presStyleLbl="node1" presStyleIdx="9" presStyleCnt="10">
        <dgm:presLayoutVars>
          <dgm:bulletEnabled val="1"/>
        </dgm:presLayoutVars>
      </dgm:prSet>
      <dgm:spPr/>
    </dgm:pt>
  </dgm:ptLst>
  <dgm:cxnLst>
    <dgm:cxn modelId="{00D2EA07-6530-4499-8BC3-4AE8E57E7F6F}" srcId="{F826C2F6-8780-4A5E-AD1C-DAE664DA4487}" destId="{77F7D577-A25B-4C19-BE72-EA3960DBBBC6}" srcOrd="5" destOrd="0" parTransId="{B9D460DE-B622-4100-AFE7-964FDD43F1D6}" sibTransId="{F46460AB-5EDF-43C7-BBFC-4EFE8D5D8B0A}"/>
    <dgm:cxn modelId="{4A0ADD0B-9AAC-4B78-9913-F608E0F6E458}" type="presOf" srcId="{0F670E90-0FE1-4841-975D-A47CF5DF09EF}" destId="{8E6FC287-F606-4269-8815-B20912E4F1BD}" srcOrd="0" destOrd="0" presId="urn:microsoft.com/office/officeart/2005/8/layout/default"/>
    <dgm:cxn modelId="{101D4F10-1B29-461A-A0C3-D82CAC91A834}" type="presOf" srcId="{3A226206-1BDB-4D33-A580-799A8FB93CE6}" destId="{1CEAFF89-1087-47EA-8065-56B44959D7BF}" srcOrd="0" destOrd="0" presId="urn:microsoft.com/office/officeart/2005/8/layout/default"/>
    <dgm:cxn modelId="{0BBC4A11-C9F8-4008-B7C2-1998A7FA83FA}" srcId="{F826C2F6-8780-4A5E-AD1C-DAE664DA4487}" destId="{A31B387F-EC81-40D0-8739-4F80CF55C8B9}" srcOrd="1" destOrd="0" parTransId="{FDAB5EE1-77A6-47C8-B5D5-CE66C04F7225}" sibTransId="{73806389-6B7A-4685-B32C-437FDC28E0E8}"/>
    <dgm:cxn modelId="{C1029A37-ABD0-4D72-B338-74A217864E3B}" type="presOf" srcId="{12075640-0597-4357-B78E-9F0C32DC5411}" destId="{DEDD77BD-72FA-4150-9410-9E25F0C8D41A}" srcOrd="0" destOrd="0" presId="urn:microsoft.com/office/officeart/2005/8/layout/default"/>
    <dgm:cxn modelId="{9C5AB16E-61AC-4367-A7F1-01333F75EA7B}" type="presOf" srcId="{F826C2F6-8780-4A5E-AD1C-DAE664DA4487}" destId="{EFBCEF2E-4905-4810-965C-3230CC9B797E}" srcOrd="0" destOrd="0" presId="urn:microsoft.com/office/officeart/2005/8/layout/default"/>
    <dgm:cxn modelId="{52A9B450-4B23-47E3-8A49-8BF9679FC65E}" type="presOf" srcId="{70D6229D-1682-4170-BEA1-9C6E50A07595}" destId="{7C1319A4-4917-48D3-A1D6-1534864F2F74}" srcOrd="0" destOrd="0" presId="urn:microsoft.com/office/officeart/2005/8/layout/default"/>
    <dgm:cxn modelId="{E9710B53-DCC2-4B58-9122-8BA44F4C0713}" srcId="{F826C2F6-8780-4A5E-AD1C-DAE664DA4487}" destId="{0F670E90-0FE1-4841-975D-A47CF5DF09EF}" srcOrd="2" destOrd="0" parTransId="{6505FB4B-C300-4FEE-8641-D40BE1A1B441}" sibTransId="{910A0A55-00F5-43BA-8E78-848BF0A8D3D6}"/>
    <dgm:cxn modelId="{78BC7B76-629C-4C6F-8AA6-502C8B833B6A}" srcId="{F826C2F6-8780-4A5E-AD1C-DAE664DA4487}" destId="{70D6229D-1682-4170-BEA1-9C6E50A07595}" srcOrd="3" destOrd="0" parTransId="{107CBAC8-9DDD-49E5-88CD-7CA2230F2A32}" sibTransId="{EEE44DF9-48B4-4B9E-8E44-C2DE38F0923C}"/>
    <dgm:cxn modelId="{36009A77-FFEA-4F78-AC23-B20CC65939C4}" srcId="{F826C2F6-8780-4A5E-AD1C-DAE664DA4487}" destId="{AE405E92-47BD-4F89-8B75-ADCC091F485D}" srcOrd="8" destOrd="0" parTransId="{90D0430C-F752-4D0C-B750-46ACBD11E178}" sibTransId="{21E002B8-D988-4A2A-AD72-519289EB62B1}"/>
    <dgm:cxn modelId="{BDB777A7-419B-470A-9DEB-F5018CB9305F}" type="presOf" srcId="{77F7D577-A25B-4C19-BE72-EA3960DBBBC6}" destId="{14048F4C-F66A-4C80-A571-B79A0EBA16A1}" srcOrd="0" destOrd="0" presId="urn:microsoft.com/office/officeart/2005/8/layout/default"/>
    <dgm:cxn modelId="{25FA02CB-D0CB-4F67-9998-E0FDAE7E4F6D}" type="presOf" srcId="{8887E2E7-DB9D-4C23-81CE-CFDC44319691}" destId="{BFBA7504-81D9-4C80-9F0D-23F7468C62E5}" srcOrd="0" destOrd="0" presId="urn:microsoft.com/office/officeart/2005/8/layout/default"/>
    <dgm:cxn modelId="{DD903ACC-E91E-4781-91B6-52AC0F56574F}" srcId="{F826C2F6-8780-4A5E-AD1C-DAE664DA4487}" destId="{8887E2E7-DB9D-4C23-81CE-CFDC44319691}" srcOrd="4" destOrd="0" parTransId="{FFA3F878-A5A3-4A8F-A8E3-A9A2DE5394DC}" sibTransId="{EE6C4107-0501-4005-979A-C20645AA02B2}"/>
    <dgm:cxn modelId="{5146E2CE-3062-464B-8CFE-07F4F27CBD27}" srcId="{F826C2F6-8780-4A5E-AD1C-DAE664DA4487}" destId="{3A226206-1BDB-4D33-A580-799A8FB93CE6}" srcOrd="7" destOrd="0" parTransId="{33038DB4-ECF3-4612-887D-8B8560F5C764}" sibTransId="{3BF336E1-F1DF-4F7C-808F-7C39FE2B0DB2}"/>
    <dgm:cxn modelId="{6B1759DC-6616-4C43-AE43-8D8B1C76156F}" type="presOf" srcId="{3DC40148-627B-4A38-BCFD-57411B67A477}" destId="{25AD5C25-029A-4262-9204-F38BF1FD5F34}" srcOrd="0" destOrd="0" presId="urn:microsoft.com/office/officeart/2005/8/layout/default"/>
    <dgm:cxn modelId="{09C7EAE0-62BF-474A-AE38-99AEDB22EBC9}" srcId="{F826C2F6-8780-4A5E-AD1C-DAE664DA4487}" destId="{3DC40148-627B-4A38-BCFD-57411B67A477}" srcOrd="6" destOrd="0" parTransId="{32EE7E47-D200-4F40-AB8E-689D02847928}" sibTransId="{FC855757-7E4A-4C68-A3E6-6AC62DBDB218}"/>
    <dgm:cxn modelId="{E1A8DEE3-8BFE-4E89-8C75-F3F29658F5DA}" srcId="{F826C2F6-8780-4A5E-AD1C-DAE664DA4487}" destId="{7F1603B0-67EB-4749-9B81-45170004A9A7}" srcOrd="9" destOrd="0" parTransId="{9B88E85F-CD47-4C21-B8CC-6CF5519D849B}" sibTransId="{D113D491-407E-42BB-96F5-10AC4821C474}"/>
    <dgm:cxn modelId="{F1D4E8F1-5ED1-4352-A7A2-DFA297DC09F8}" type="presOf" srcId="{A31B387F-EC81-40D0-8739-4F80CF55C8B9}" destId="{D7F4739F-0A57-496C-AB26-54A5FB35C23D}" srcOrd="0" destOrd="0" presId="urn:microsoft.com/office/officeart/2005/8/layout/default"/>
    <dgm:cxn modelId="{F5319EF4-9D06-45C1-AC12-D3B213255B77}" type="presOf" srcId="{AE405E92-47BD-4F89-8B75-ADCC091F485D}" destId="{A24D6398-901E-47CA-806B-0099EA0F22AA}" srcOrd="0" destOrd="0" presId="urn:microsoft.com/office/officeart/2005/8/layout/default"/>
    <dgm:cxn modelId="{F69557FC-5001-46C8-8BBC-BACD9D0A6A95}" type="presOf" srcId="{7F1603B0-67EB-4749-9B81-45170004A9A7}" destId="{80C02EC4-4832-4167-B14B-4E496AC81D58}" srcOrd="0" destOrd="0" presId="urn:microsoft.com/office/officeart/2005/8/layout/default"/>
    <dgm:cxn modelId="{635D7FFD-9FC0-4C71-8659-D40DF32BB15A}" srcId="{F826C2F6-8780-4A5E-AD1C-DAE664DA4487}" destId="{12075640-0597-4357-B78E-9F0C32DC5411}" srcOrd="0" destOrd="0" parTransId="{509EA86E-321D-4529-A2A0-93F5F3DD1FD3}" sibTransId="{D469B72B-B4BE-446E-8652-A849CBAE23BD}"/>
    <dgm:cxn modelId="{E899FF20-ED4F-4E3E-BB97-CF786F65404F}" type="presParOf" srcId="{EFBCEF2E-4905-4810-965C-3230CC9B797E}" destId="{DEDD77BD-72FA-4150-9410-9E25F0C8D41A}" srcOrd="0" destOrd="0" presId="urn:microsoft.com/office/officeart/2005/8/layout/default"/>
    <dgm:cxn modelId="{CE6D358F-74BB-47E8-9302-8082DD30AB34}" type="presParOf" srcId="{EFBCEF2E-4905-4810-965C-3230CC9B797E}" destId="{7419EB64-71E6-407B-9B2B-C669319AC4F3}" srcOrd="1" destOrd="0" presId="urn:microsoft.com/office/officeart/2005/8/layout/default"/>
    <dgm:cxn modelId="{A45922ED-31E3-4EC4-A8CB-E4C9CF7821D7}" type="presParOf" srcId="{EFBCEF2E-4905-4810-965C-3230CC9B797E}" destId="{D7F4739F-0A57-496C-AB26-54A5FB35C23D}" srcOrd="2" destOrd="0" presId="urn:microsoft.com/office/officeart/2005/8/layout/default"/>
    <dgm:cxn modelId="{507A222E-1460-4CAA-9351-6EE4A159A644}" type="presParOf" srcId="{EFBCEF2E-4905-4810-965C-3230CC9B797E}" destId="{5E6974E7-8B68-4068-99EB-73D224B478C5}" srcOrd="3" destOrd="0" presId="urn:microsoft.com/office/officeart/2005/8/layout/default"/>
    <dgm:cxn modelId="{38E125A7-A947-43D8-B0C2-1BEDE2AB930D}" type="presParOf" srcId="{EFBCEF2E-4905-4810-965C-3230CC9B797E}" destId="{8E6FC287-F606-4269-8815-B20912E4F1BD}" srcOrd="4" destOrd="0" presId="urn:microsoft.com/office/officeart/2005/8/layout/default"/>
    <dgm:cxn modelId="{C5134B3B-83BA-4842-9881-5471DB3F9C5D}" type="presParOf" srcId="{EFBCEF2E-4905-4810-965C-3230CC9B797E}" destId="{26A2E038-A859-499D-9418-14D99E517C7E}" srcOrd="5" destOrd="0" presId="urn:microsoft.com/office/officeart/2005/8/layout/default"/>
    <dgm:cxn modelId="{57412E2E-0E86-4AAA-963E-1C14564618EF}" type="presParOf" srcId="{EFBCEF2E-4905-4810-965C-3230CC9B797E}" destId="{7C1319A4-4917-48D3-A1D6-1534864F2F74}" srcOrd="6" destOrd="0" presId="urn:microsoft.com/office/officeart/2005/8/layout/default"/>
    <dgm:cxn modelId="{AA3EDE88-6F3C-4FE2-9EC1-E25177665716}" type="presParOf" srcId="{EFBCEF2E-4905-4810-965C-3230CC9B797E}" destId="{B30EE7FF-5062-4540-A3B2-FFB2D144ED88}" srcOrd="7" destOrd="0" presId="urn:microsoft.com/office/officeart/2005/8/layout/default"/>
    <dgm:cxn modelId="{F1A3D5A1-2163-4FC1-BCD8-F6B464F05332}" type="presParOf" srcId="{EFBCEF2E-4905-4810-965C-3230CC9B797E}" destId="{BFBA7504-81D9-4C80-9F0D-23F7468C62E5}" srcOrd="8" destOrd="0" presId="urn:microsoft.com/office/officeart/2005/8/layout/default"/>
    <dgm:cxn modelId="{70A51F2E-1832-4FF1-9E0E-93C9F569421D}" type="presParOf" srcId="{EFBCEF2E-4905-4810-965C-3230CC9B797E}" destId="{DFAAAFC7-9395-4D92-9437-2AE6FAD8CE07}" srcOrd="9" destOrd="0" presId="urn:microsoft.com/office/officeart/2005/8/layout/default"/>
    <dgm:cxn modelId="{8A3F6CF8-D06A-493B-880E-FB25A10B0168}" type="presParOf" srcId="{EFBCEF2E-4905-4810-965C-3230CC9B797E}" destId="{14048F4C-F66A-4C80-A571-B79A0EBA16A1}" srcOrd="10" destOrd="0" presId="urn:microsoft.com/office/officeart/2005/8/layout/default"/>
    <dgm:cxn modelId="{3A43FE2A-84FD-4727-BFFE-50CB2D42A610}" type="presParOf" srcId="{EFBCEF2E-4905-4810-965C-3230CC9B797E}" destId="{EC25E258-22CD-4ED1-9651-0497A4A3CB4E}" srcOrd="11" destOrd="0" presId="urn:microsoft.com/office/officeart/2005/8/layout/default"/>
    <dgm:cxn modelId="{15B61382-DF25-40E7-AFB1-A70E19333EAE}" type="presParOf" srcId="{EFBCEF2E-4905-4810-965C-3230CC9B797E}" destId="{25AD5C25-029A-4262-9204-F38BF1FD5F34}" srcOrd="12" destOrd="0" presId="urn:microsoft.com/office/officeart/2005/8/layout/default"/>
    <dgm:cxn modelId="{A698A3F3-DE6E-4341-B88E-F6C556EC348A}" type="presParOf" srcId="{EFBCEF2E-4905-4810-965C-3230CC9B797E}" destId="{30FEF320-A004-4E5D-AB1B-4062B66B8539}" srcOrd="13" destOrd="0" presId="urn:microsoft.com/office/officeart/2005/8/layout/default"/>
    <dgm:cxn modelId="{F4763F51-9CED-4CEA-B295-50D2B12037E7}" type="presParOf" srcId="{EFBCEF2E-4905-4810-965C-3230CC9B797E}" destId="{1CEAFF89-1087-47EA-8065-56B44959D7BF}" srcOrd="14" destOrd="0" presId="urn:microsoft.com/office/officeart/2005/8/layout/default"/>
    <dgm:cxn modelId="{8BCF1D4D-8900-4D44-A487-3976B18FB106}" type="presParOf" srcId="{EFBCEF2E-4905-4810-965C-3230CC9B797E}" destId="{2379A767-C793-497D-80EA-E9766DDDAA3E}" srcOrd="15" destOrd="0" presId="urn:microsoft.com/office/officeart/2005/8/layout/default"/>
    <dgm:cxn modelId="{0C944659-22E4-43C7-9CD9-E0BF07D132AA}" type="presParOf" srcId="{EFBCEF2E-4905-4810-965C-3230CC9B797E}" destId="{A24D6398-901E-47CA-806B-0099EA0F22AA}" srcOrd="16" destOrd="0" presId="urn:microsoft.com/office/officeart/2005/8/layout/default"/>
    <dgm:cxn modelId="{07F4864E-F18E-4BEE-BE96-F4DD443BA2F4}" type="presParOf" srcId="{EFBCEF2E-4905-4810-965C-3230CC9B797E}" destId="{F547E489-46DA-4125-AC61-1C881BD4C671}" srcOrd="17" destOrd="0" presId="urn:microsoft.com/office/officeart/2005/8/layout/default"/>
    <dgm:cxn modelId="{8F273CAE-7182-4ECD-A03A-D36FC2298E30}" type="presParOf" srcId="{EFBCEF2E-4905-4810-965C-3230CC9B797E}" destId="{80C02EC4-4832-4167-B14B-4E496AC81D58}"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2C6F1A-A99D-43DA-97EB-E4F200848C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F01E7-E7BA-425F-A76A-61E3A43E7AB4}">
      <dgm:prSet/>
      <dgm:spPr/>
      <dgm:t>
        <a:bodyPr/>
        <a:lstStyle/>
        <a:p>
          <a:pPr rtl="0"/>
          <a:r>
            <a:rPr lang="en-US">
              <a:latin typeface="Times New Roman"/>
              <a:cs typeface="Times New Roman"/>
            </a:rPr>
            <a:t>The visualization depicts top 3 countries with the maximum number of New confirmed cases which has been reported according to the data.  </a:t>
          </a:r>
        </a:p>
      </dgm:t>
    </dgm:pt>
    <dgm:pt modelId="{0E587C2E-CAB9-43F0-89C9-86CDAF0958C0}" type="parTrans" cxnId="{830C29D4-6273-4F6E-9238-6E384D44B0A7}">
      <dgm:prSet/>
      <dgm:spPr/>
      <dgm:t>
        <a:bodyPr/>
        <a:lstStyle/>
        <a:p>
          <a:endParaRPr lang="en-US"/>
        </a:p>
      </dgm:t>
    </dgm:pt>
    <dgm:pt modelId="{6B52CFC2-AF28-4A72-9B38-549D76FEE9E6}" type="sibTrans" cxnId="{830C29D4-6273-4F6E-9238-6E384D44B0A7}">
      <dgm:prSet/>
      <dgm:spPr/>
      <dgm:t>
        <a:bodyPr/>
        <a:lstStyle/>
        <a:p>
          <a:endParaRPr lang="en-US"/>
        </a:p>
      </dgm:t>
    </dgm:pt>
    <dgm:pt modelId="{42BE9400-F94E-4147-976D-4057CACCB9FE}">
      <dgm:prSet/>
      <dgm:spPr/>
      <dgm:t>
        <a:bodyPr/>
        <a:lstStyle/>
        <a:p>
          <a:pPr rtl="0"/>
          <a:r>
            <a:rPr lang="en-US">
              <a:latin typeface="Times New Roman"/>
              <a:cs typeface="Times New Roman"/>
            </a:rPr>
            <a:t>Brazil has the maximum number of cases which are 244,229K whereas United States has the second most maximum number of new cases which are 221,396K and India has the 3rd most maximum number of cases with a figure of 31,908K cases respectively.</a:t>
          </a:r>
        </a:p>
      </dgm:t>
    </dgm:pt>
    <dgm:pt modelId="{936A7CBD-007E-40D0-B4DD-AEA77635D91F}" type="parTrans" cxnId="{A74B6B32-2F98-456D-9745-67DEB7E8E8E5}">
      <dgm:prSet/>
      <dgm:spPr/>
      <dgm:t>
        <a:bodyPr/>
        <a:lstStyle/>
        <a:p>
          <a:endParaRPr lang="en-US"/>
        </a:p>
      </dgm:t>
    </dgm:pt>
    <dgm:pt modelId="{6F0A873B-8771-4213-B5A6-6E60761DE3C5}" type="sibTrans" cxnId="{A74B6B32-2F98-456D-9745-67DEB7E8E8E5}">
      <dgm:prSet/>
      <dgm:spPr/>
      <dgm:t>
        <a:bodyPr/>
        <a:lstStyle/>
        <a:p>
          <a:endParaRPr lang="en-US"/>
        </a:p>
      </dgm:t>
    </dgm:pt>
    <dgm:pt modelId="{41FA8BC6-3D6E-4F1B-B1CB-42C04EE00FB6}" type="pres">
      <dgm:prSet presAssocID="{0D2C6F1A-A99D-43DA-97EB-E4F200848C7B}" presName="linear" presStyleCnt="0">
        <dgm:presLayoutVars>
          <dgm:animLvl val="lvl"/>
          <dgm:resizeHandles val="exact"/>
        </dgm:presLayoutVars>
      </dgm:prSet>
      <dgm:spPr/>
    </dgm:pt>
    <dgm:pt modelId="{372FA96D-DBEF-456D-94F1-EFEDF540D94D}" type="pres">
      <dgm:prSet presAssocID="{794F01E7-E7BA-425F-A76A-61E3A43E7AB4}" presName="parentText" presStyleLbl="node1" presStyleIdx="0" presStyleCnt="2">
        <dgm:presLayoutVars>
          <dgm:chMax val="0"/>
          <dgm:bulletEnabled val="1"/>
        </dgm:presLayoutVars>
      </dgm:prSet>
      <dgm:spPr/>
    </dgm:pt>
    <dgm:pt modelId="{FFE7F0AE-6312-4896-8970-2A5CB982FBEB}" type="pres">
      <dgm:prSet presAssocID="{6B52CFC2-AF28-4A72-9B38-549D76FEE9E6}" presName="spacer" presStyleCnt="0"/>
      <dgm:spPr/>
    </dgm:pt>
    <dgm:pt modelId="{115C0B8F-5829-4983-BB32-9F469DE0AA31}" type="pres">
      <dgm:prSet presAssocID="{42BE9400-F94E-4147-976D-4057CACCB9FE}" presName="parentText" presStyleLbl="node1" presStyleIdx="1" presStyleCnt="2">
        <dgm:presLayoutVars>
          <dgm:chMax val="0"/>
          <dgm:bulletEnabled val="1"/>
        </dgm:presLayoutVars>
      </dgm:prSet>
      <dgm:spPr/>
    </dgm:pt>
  </dgm:ptLst>
  <dgm:cxnLst>
    <dgm:cxn modelId="{A74B6B32-2F98-456D-9745-67DEB7E8E8E5}" srcId="{0D2C6F1A-A99D-43DA-97EB-E4F200848C7B}" destId="{42BE9400-F94E-4147-976D-4057CACCB9FE}" srcOrd="1" destOrd="0" parTransId="{936A7CBD-007E-40D0-B4DD-AEA77635D91F}" sibTransId="{6F0A873B-8771-4213-B5A6-6E60761DE3C5}"/>
    <dgm:cxn modelId="{FD72F8BB-86FE-4794-8BCD-E74F523D12FD}" type="presOf" srcId="{42BE9400-F94E-4147-976D-4057CACCB9FE}" destId="{115C0B8F-5829-4983-BB32-9F469DE0AA31}" srcOrd="0" destOrd="0" presId="urn:microsoft.com/office/officeart/2005/8/layout/vList2"/>
    <dgm:cxn modelId="{830C29D4-6273-4F6E-9238-6E384D44B0A7}" srcId="{0D2C6F1A-A99D-43DA-97EB-E4F200848C7B}" destId="{794F01E7-E7BA-425F-A76A-61E3A43E7AB4}" srcOrd="0" destOrd="0" parTransId="{0E587C2E-CAB9-43F0-89C9-86CDAF0958C0}" sibTransId="{6B52CFC2-AF28-4A72-9B38-549D76FEE9E6}"/>
    <dgm:cxn modelId="{9A9EDDE8-3E62-418F-A06D-AC133B98F832}" type="presOf" srcId="{794F01E7-E7BA-425F-A76A-61E3A43E7AB4}" destId="{372FA96D-DBEF-456D-94F1-EFEDF540D94D}" srcOrd="0" destOrd="0" presId="urn:microsoft.com/office/officeart/2005/8/layout/vList2"/>
    <dgm:cxn modelId="{0AA0F6FE-2467-434D-9CE9-D73A9C663BA5}" type="presOf" srcId="{0D2C6F1A-A99D-43DA-97EB-E4F200848C7B}" destId="{41FA8BC6-3D6E-4F1B-B1CB-42C04EE00FB6}" srcOrd="0" destOrd="0" presId="urn:microsoft.com/office/officeart/2005/8/layout/vList2"/>
    <dgm:cxn modelId="{B3A35432-65E0-4704-9C1B-5B848521BE01}" type="presParOf" srcId="{41FA8BC6-3D6E-4F1B-B1CB-42C04EE00FB6}" destId="{372FA96D-DBEF-456D-94F1-EFEDF540D94D}" srcOrd="0" destOrd="0" presId="urn:microsoft.com/office/officeart/2005/8/layout/vList2"/>
    <dgm:cxn modelId="{F8FA1DA5-D397-4B72-90F4-E6CF8B82A481}" type="presParOf" srcId="{41FA8BC6-3D6E-4F1B-B1CB-42C04EE00FB6}" destId="{FFE7F0AE-6312-4896-8970-2A5CB982FBEB}" srcOrd="1" destOrd="0" presId="urn:microsoft.com/office/officeart/2005/8/layout/vList2"/>
    <dgm:cxn modelId="{BA40E6E4-FE43-4138-B3B3-BD5954E0CC96}" type="presParOf" srcId="{41FA8BC6-3D6E-4F1B-B1CB-42C04EE00FB6}" destId="{115C0B8F-5829-4983-BB32-9F469DE0AA3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2C6F1A-A99D-43DA-97EB-E4F200848C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94F01E7-E7BA-425F-A76A-61E3A43E7AB4}">
      <dgm:prSet/>
      <dgm:spPr/>
      <dgm:t>
        <a:bodyPr/>
        <a:lstStyle/>
        <a:p>
          <a:r>
            <a:rPr lang="en-US"/>
            <a:t>The visualization depicts total number of hospital beds available with respect to its continent.</a:t>
          </a:r>
        </a:p>
      </dgm:t>
    </dgm:pt>
    <dgm:pt modelId="{0E587C2E-CAB9-43F0-89C9-86CDAF0958C0}" type="parTrans" cxnId="{830C29D4-6273-4F6E-9238-6E384D44B0A7}">
      <dgm:prSet/>
      <dgm:spPr/>
      <dgm:t>
        <a:bodyPr/>
        <a:lstStyle/>
        <a:p>
          <a:endParaRPr lang="en-US"/>
        </a:p>
      </dgm:t>
    </dgm:pt>
    <dgm:pt modelId="{6B52CFC2-AF28-4A72-9B38-549D76FEE9E6}" type="sibTrans" cxnId="{830C29D4-6273-4F6E-9238-6E384D44B0A7}">
      <dgm:prSet/>
      <dgm:spPr/>
      <dgm:t>
        <a:bodyPr/>
        <a:lstStyle/>
        <a:p>
          <a:endParaRPr lang="en-US"/>
        </a:p>
      </dgm:t>
    </dgm:pt>
    <dgm:pt modelId="{42BE9400-F94E-4147-976D-4057CACCB9FE}">
      <dgm:prSet/>
      <dgm:spPr/>
      <dgm:t>
        <a:bodyPr/>
        <a:lstStyle/>
        <a:p>
          <a:r>
            <a:rPr lang="en-US"/>
            <a:t>Africa has 31,871 beds available, Asia with 78,824, North America having 29,825 beds, Europe with 147,766 beds, South America having 14,922 beds and Ocenia having 9960 beds.</a:t>
          </a:r>
        </a:p>
      </dgm:t>
    </dgm:pt>
    <dgm:pt modelId="{936A7CBD-007E-40D0-B4DD-AEA77635D91F}" type="parTrans" cxnId="{A74B6B32-2F98-456D-9745-67DEB7E8E8E5}">
      <dgm:prSet/>
      <dgm:spPr/>
      <dgm:t>
        <a:bodyPr/>
        <a:lstStyle/>
        <a:p>
          <a:endParaRPr lang="en-US"/>
        </a:p>
      </dgm:t>
    </dgm:pt>
    <dgm:pt modelId="{6F0A873B-8771-4213-B5A6-6E60761DE3C5}" type="sibTrans" cxnId="{A74B6B32-2F98-456D-9745-67DEB7E8E8E5}">
      <dgm:prSet/>
      <dgm:spPr/>
      <dgm:t>
        <a:bodyPr/>
        <a:lstStyle/>
        <a:p>
          <a:endParaRPr lang="en-US"/>
        </a:p>
      </dgm:t>
    </dgm:pt>
    <dgm:pt modelId="{5C9344CF-1B28-4B93-802F-1FD8DB012AC1}">
      <dgm:prSet/>
      <dgm:spPr/>
      <dgm:t>
        <a:bodyPr/>
        <a:lstStyle/>
        <a:p>
          <a:r>
            <a:rPr lang="en-US"/>
            <a:t>Higher the number of beds available having higher probability of patients survival as they can get better treatment and equipments in order to get COVID treated as early as possible.</a:t>
          </a:r>
        </a:p>
      </dgm:t>
    </dgm:pt>
    <dgm:pt modelId="{921ED194-0B76-4C70-8F79-6CC3D201B9A2}" type="parTrans" cxnId="{34065307-187B-4A09-9577-5EDF4587CB50}">
      <dgm:prSet/>
      <dgm:spPr/>
      <dgm:t>
        <a:bodyPr/>
        <a:lstStyle/>
        <a:p>
          <a:endParaRPr lang="en-US"/>
        </a:p>
      </dgm:t>
    </dgm:pt>
    <dgm:pt modelId="{770742A1-CBD6-4186-A5B7-1CDD03D7863E}" type="sibTrans" cxnId="{34065307-187B-4A09-9577-5EDF4587CB50}">
      <dgm:prSet/>
      <dgm:spPr/>
      <dgm:t>
        <a:bodyPr/>
        <a:lstStyle/>
        <a:p>
          <a:endParaRPr lang="en-US"/>
        </a:p>
      </dgm:t>
    </dgm:pt>
    <dgm:pt modelId="{41FA8BC6-3D6E-4F1B-B1CB-42C04EE00FB6}" type="pres">
      <dgm:prSet presAssocID="{0D2C6F1A-A99D-43DA-97EB-E4F200848C7B}" presName="linear" presStyleCnt="0">
        <dgm:presLayoutVars>
          <dgm:animLvl val="lvl"/>
          <dgm:resizeHandles val="exact"/>
        </dgm:presLayoutVars>
      </dgm:prSet>
      <dgm:spPr/>
    </dgm:pt>
    <dgm:pt modelId="{372FA96D-DBEF-456D-94F1-EFEDF540D94D}" type="pres">
      <dgm:prSet presAssocID="{794F01E7-E7BA-425F-A76A-61E3A43E7AB4}" presName="parentText" presStyleLbl="node1" presStyleIdx="0" presStyleCnt="3">
        <dgm:presLayoutVars>
          <dgm:chMax val="0"/>
          <dgm:bulletEnabled val="1"/>
        </dgm:presLayoutVars>
      </dgm:prSet>
      <dgm:spPr/>
    </dgm:pt>
    <dgm:pt modelId="{FFE7F0AE-6312-4896-8970-2A5CB982FBEB}" type="pres">
      <dgm:prSet presAssocID="{6B52CFC2-AF28-4A72-9B38-549D76FEE9E6}" presName="spacer" presStyleCnt="0"/>
      <dgm:spPr/>
    </dgm:pt>
    <dgm:pt modelId="{115C0B8F-5829-4983-BB32-9F469DE0AA31}" type="pres">
      <dgm:prSet presAssocID="{42BE9400-F94E-4147-976D-4057CACCB9FE}" presName="parentText" presStyleLbl="node1" presStyleIdx="1" presStyleCnt="3">
        <dgm:presLayoutVars>
          <dgm:chMax val="0"/>
          <dgm:bulletEnabled val="1"/>
        </dgm:presLayoutVars>
      </dgm:prSet>
      <dgm:spPr/>
    </dgm:pt>
    <dgm:pt modelId="{DC8CF2B4-18E4-4832-9656-B1BE4E575231}" type="pres">
      <dgm:prSet presAssocID="{6F0A873B-8771-4213-B5A6-6E60761DE3C5}" presName="spacer" presStyleCnt="0"/>
      <dgm:spPr/>
    </dgm:pt>
    <dgm:pt modelId="{63F58CD0-1A8B-41DE-B804-B7B6BA875AF4}" type="pres">
      <dgm:prSet presAssocID="{5C9344CF-1B28-4B93-802F-1FD8DB012AC1}" presName="parentText" presStyleLbl="node1" presStyleIdx="2" presStyleCnt="3">
        <dgm:presLayoutVars>
          <dgm:chMax val="0"/>
          <dgm:bulletEnabled val="1"/>
        </dgm:presLayoutVars>
      </dgm:prSet>
      <dgm:spPr/>
    </dgm:pt>
  </dgm:ptLst>
  <dgm:cxnLst>
    <dgm:cxn modelId="{04288104-1F40-4F66-95EB-AAA718BE4DEB}" type="presOf" srcId="{42BE9400-F94E-4147-976D-4057CACCB9FE}" destId="{115C0B8F-5829-4983-BB32-9F469DE0AA31}" srcOrd="0" destOrd="0" presId="urn:microsoft.com/office/officeart/2005/8/layout/vList2"/>
    <dgm:cxn modelId="{34065307-187B-4A09-9577-5EDF4587CB50}" srcId="{0D2C6F1A-A99D-43DA-97EB-E4F200848C7B}" destId="{5C9344CF-1B28-4B93-802F-1FD8DB012AC1}" srcOrd="2" destOrd="0" parTransId="{921ED194-0B76-4C70-8F79-6CC3D201B9A2}" sibTransId="{770742A1-CBD6-4186-A5B7-1CDD03D7863E}"/>
    <dgm:cxn modelId="{AD08882F-71AC-45D1-81D7-A6F801426068}" type="presOf" srcId="{794F01E7-E7BA-425F-A76A-61E3A43E7AB4}" destId="{372FA96D-DBEF-456D-94F1-EFEDF540D94D}" srcOrd="0" destOrd="0" presId="urn:microsoft.com/office/officeart/2005/8/layout/vList2"/>
    <dgm:cxn modelId="{A74B6B32-2F98-456D-9745-67DEB7E8E8E5}" srcId="{0D2C6F1A-A99D-43DA-97EB-E4F200848C7B}" destId="{42BE9400-F94E-4147-976D-4057CACCB9FE}" srcOrd="1" destOrd="0" parTransId="{936A7CBD-007E-40D0-B4DD-AEA77635D91F}" sibTransId="{6F0A873B-8771-4213-B5A6-6E60761DE3C5}"/>
    <dgm:cxn modelId="{716142AB-7E34-42A1-814F-91C84A033679}" type="presOf" srcId="{5C9344CF-1B28-4B93-802F-1FD8DB012AC1}" destId="{63F58CD0-1A8B-41DE-B804-B7B6BA875AF4}" srcOrd="0" destOrd="0" presId="urn:microsoft.com/office/officeart/2005/8/layout/vList2"/>
    <dgm:cxn modelId="{830C29D4-6273-4F6E-9238-6E384D44B0A7}" srcId="{0D2C6F1A-A99D-43DA-97EB-E4F200848C7B}" destId="{794F01E7-E7BA-425F-A76A-61E3A43E7AB4}" srcOrd="0" destOrd="0" parTransId="{0E587C2E-CAB9-43F0-89C9-86CDAF0958C0}" sibTransId="{6B52CFC2-AF28-4A72-9B38-549D76FEE9E6}"/>
    <dgm:cxn modelId="{0AA0F6FE-2467-434D-9CE9-D73A9C663BA5}" type="presOf" srcId="{0D2C6F1A-A99D-43DA-97EB-E4F200848C7B}" destId="{41FA8BC6-3D6E-4F1B-B1CB-42C04EE00FB6}" srcOrd="0" destOrd="0" presId="urn:microsoft.com/office/officeart/2005/8/layout/vList2"/>
    <dgm:cxn modelId="{4D2B53E0-5520-4F23-806E-87EF277B19EC}" type="presParOf" srcId="{41FA8BC6-3D6E-4F1B-B1CB-42C04EE00FB6}" destId="{372FA96D-DBEF-456D-94F1-EFEDF540D94D}" srcOrd="0" destOrd="0" presId="urn:microsoft.com/office/officeart/2005/8/layout/vList2"/>
    <dgm:cxn modelId="{123DCD5E-7D03-4CA7-90FE-B3D081AD6585}" type="presParOf" srcId="{41FA8BC6-3D6E-4F1B-B1CB-42C04EE00FB6}" destId="{FFE7F0AE-6312-4896-8970-2A5CB982FBEB}" srcOrd="1" destOrd="0" presId="urn:microsoft.com/office/officeart/2005/8/layout/vList2"/>
    <dgm:cxn modelId="{A39310A9-3415-47FC-9A43-200A7DF0B24A}" type="presParOf" srcId="{41FA8BC6-3D6E-4F1B-B1CB-42C04EE00FB6}" destId="{115C0B8F-5829-4983-BB32-9F469DE0AA31}" srcOrd="2" destOrd="0" presId="urn:microsoft.com/office/officeart/2005/8/layout/vList2"/>
    <dgm:cxn modelId="{F0BB50E0-E8F0-4849-9541-DD7FBF43163B}" type="presParOf" srcId="{41FA8BC6-3D6E-4F1B-B1CB-42C04EE00FB6}" destId="{DC8CF2B4-18E4-4832-9656-B1BE4E575231}" srcOrd="3" destOrd="0" presId="urn:microsoft.com/office/officeart/2005/8/layout/vList2"/>
    <dgm:cxn modelId="{14893915-6C4A-4ACD-87CE-869A2F428145}" type="presParOf" srcId="{41FA8BC6-3D6E-4F1B-B1CB-42C04EE00FB6}" destId="{63F58CD0-1A8B-41DE-B804-B7B6BA875AF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0A1C2E-14D0-47D1-A3F3-7182F533B4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2ADC544-3753-4154-8E17-3C1FA50E7E88}">
      <dgm:prSet/>
      <dgm:spPr/>
      <dgm:t>
        <a:bodyPr/>
        <a:lstStyle/>
        <a:p>
          <a:r>
            <a:rPr lang="en-US"/>
            <a:t>As per the visualization total tests conducted and total cases were similar till the year june 2021 in all the continents</a:t>
          </a:r>
        </a:p>
      </dgm:t>
    </dgm:pt>
    <dgm:pt modelId="{5F03D8AB-DD31-421D-A637-AE5DCE1E120A}" type="parTrans" cxnId="{FA225ADC-B20B-406A-994B-A3055FCD620F}">
      <dgm:prSet/>
      <dgm:spPr/>
      <dgm:t>
        <a:bodyPr/>
        <a:lstStyle/>
        <a:p>
          <a:endParaRPr lang="en-US"/>
        </a:p>
      </dgm:t>
    </dgm:pt>
    <dgm:pt modelId="{2A9DFFC9-5C9E-42F3-A0AD-8CC4386DE6F4}" type="sibTrans" cxnId="{FA225ADC-B20B-406A-994B-A3055FCD620F}">
      <dgm:prSet/>
      <dgm:spPr/>
      <dgm:t>
        <a:bodyPr/>
        <a:lstStyle/>
        <a:p>
          <a:endParaRPr lang="en-US"/>
        </a:p>
      </dgm:t>
    </dgm:pt>
    <dgm:pt modelId="{74429A54-D2F8-4108-9899-2AC40BB01D2F}">
      <dgm:prSet/>
      <dgm:spPr/>
      <dgm:t>
        <a:bodyPr/>
        <a:lstStyle/>
        <a:p>
          <a:r>
            <a:rPr lang="en-US"/>
            <a:t>Afterwards ratio of total tests conducted got boomed after the year June 2021 till December 2021 with respect to the total cases average for all the continents.</a:t>
          </a:r>
        </a:p>
      </dgm:t>
    </dgm:pt>
    <dgm:pt modelId="{605ECBEE-AC00-477D-9788-C9CFAE3F65A8}" type="parTrans" cxnId="{484E664A-4FD6-40B6-9446-7A92DDA454BE}">
      <dgm:prSet/>
      <dgm:spPr/>
      <dgm:t>
        <a:bodyPr/>
        <a:lstStyle/>
        <a:p>
          <a:endParaRPr lang="en-US"/>
        </a:p>
      </dgm:t>
    </dgm:pt>
    <dgm:pt modelId="{97C53C5F-200E-4F84-9170-8062DED61CA9}" type="sibTrans" cxnId="{484E664A-4FD6-40B6-9446-7A92DDA454BE}">
      <dgm:prSet/>
      <dgm:spPr/>
      <dgm:t>
        <a:bodyPr/>
        <a:lstStyle/>
        <a:p>
          <a:endParaRPr lang="en-US"/>
        </a:p>
      </dgm:t>
    </dgm:pt>
    <dgm:pt modelId="{504BE5B6-8EE3-4ED5-9A38-440D8DC2AC06}">
      <dgm:prSet/>
      <dgm:spPr/>
      <dgm:t>
        <a:bodyPr/>
        <a:lstStyle/>
        <a:p>
          <a:r>
            <a:rPr lang="en-US"/>
            <a:t>Higher the number of tests per patient conducted, greater will be the possibility for life expectancy.</a:t>
          </a:r>
        </a:p>
      </dgm:t>
    </dgm:pt>
    <dgm:pt modelId="{6AF2394E-B1BA-4D49-B2C1-74E9D2DAF7A4}" type="parTrans" cxnId="{68758630-A090-49BE-8437-F1DEA9D7F7D3}">
      <dgm:prSet/>
      <dgm:spPr/>
      <dgm:t>
        <a:bodyPr/>
        <a:lstStyle/>
        <a:p>
          <a:endParaRPr lang="en-US"/>
        </a:p>
      </dgm:t>
    </dgm:pt>
    <dgm:pt modelId="{A6930A34-9AEB-4C80-9646-A49FD0AB9382}" type="sibTrans" cxnId="{68758630-A090-49BE-8437-F1DEA9D7F7D3}">
      <dgm:prSet/>
      <dgm:spPr/>
      <dgm:t>
        <a:bodyPr/>
        <a:lstStyle/>
        <a:p>
          <a:endParaRPr lang="en-US"/>
        </a:p>
      </dgm:t>
    </dgm:pt>
    <dgm:pt modelId="{1CB7DED6-FDAA-4187-A8A7-F7FCDA2CC81E}" type="pres">
      <dgm:prSet presAssocID="{010A1C2E-14D0-47D1-A3F3-7182F533B439}" presName="linear" presStyleCnt="0">
        <dgm:presLayoutVars>
          <dgm:animLvl val="lvl"/>
          <dgm:resizeHandles val="exact"/>
        </dgm:presLayoutVars>
      </dgm:prSet>
      <dgm:spPr/>
    </dgm:pt>
    <dgm:pt modelId="{C6C2C48B-2D8A-47DD-ABFA-048E0671C271}" type="pres">
      <dgm:prSet presAssocID="{12ADC544-3753-4154-8E17-3C1FA50E7E88}" presName="parentText" presStyleLbl="node1" presStyleIdx="0" presStyleCnt="3">
        <dgm:presLayoutVars>
          <dgm:chMax val="0"/>
          <dgm:bulletEnabled val="1"/>
        </dgm:presLayoutVars>
      </dgm:prSet>
      <dgm:spPr/>
    </dgm:pt>
    <dgm:pt modelId="{43C3E9F0-8699-4DA0-B88B-858FF95A0756}" type="pres">
      <dgm:prSet presAssocID="{2A9DFFC9-5C9E-42F3-A0AD-8CC4386DE6F4}" presName="spacer" presStyleCnt="0"/>
      <dgm:spPr/>
    </dgm:pt>
    <dgm:pt modelId="{EE081404-C9EB-4C2C-9C7E-0A6A3ACEFE3B}" type="pres">
      <dgm:prSet presAssocID="{74429A54-D2F8-4108-9899-2AC40BB01D2F}" presName="parentText" presStyleLbl="node1" presStyleIdx="1" presStyleCnt="3">
        <dgm:presLayoutVars>
          <dgm:chMax val="0"/>
          <dgm:bulletEnabled val="1"/>
        </dgm:presLayoutVars>
      </dgm:prSet>
      <dgm:spPr/>
    </dgm:pt>
    <dgm:pt modelId="{B31A414D-A027-4A36-9CC0-A58A7042F158}" type="pres">
      <dgm:prSet presAssocID="{97C53C5F-200E-4F84-9170-8062DED61CA9}" presName="spacer" presStyleCnt="0"/>
      <dgm:spPr/>
    </dgm:pt>
    <dgm:pt modelId="{9D9FF6C1-9C45-4453-9F4D-DDB209F25049}" type="pres">
      <dgm:prSet presAssocID="{504BE5B6-8EE3-4ED5-9A38-440D8DC2AC06}" presName="parentText" presStyleLbl="node1" presStyleIdx="2" presStyleCnt="3">
        <dgm:presLayoutVars>
          <dgm:chMax val="0"/>
          <dgm:bulletEnabled val="1"/>
        </dgm:presLayoutVars>
      </dgm:prSet>
      <dgm:spPr/>
    </dgm:pt>
  </dgm:ptLst>
  <dgm:cxnLst>
    <dgm:cxn modelId="{2A6BEE18-5D33-4663-9D49-458F925A8E61}" type="presOf" srcId="{12ADC544-3753-4154-8E17-3C1FA50E7E88}" destId="{C6C2C48B-2D8A-47DD-ABFA-048E0671C271}" srcOrd="0" destOrd="0" presId="urn:microsoft.com/office/officeart/2005/8/layout/vList2"/>
    <dgm:cxn modelId="{C4DC3D1B-89B5-41F4-AB5E-A9EE95DDB514}" type="presOf" srcId="{504BE5B6-8EE3-4ED5-9A38-440D8DC2AC06}" destId="{9D9FF6C1-9C45-4453-9F4D-DDB209F25049}" srcOrd="0" destOrd="0" presId="urn:microsoft.com/office/officeart/2005/8/layout/vList2"/>
    <dgm:cxn modelId="{68758630-A090-49BE-8437-F1DEA9D7F7D3}" srcId="{010A1C2E-14D0-47D1-A3F3-7182F533B439}" destId="{504BE5B6-8EE3-4ED5-9A38-440D8DC2AC06}" srcOrd="2" destOrd="0" parTransId="{6AF2394E-B1BA-4D49-B2C1-74E9D2DAF7A4}" sibTransId="{A6930A34-9AEB-4C80-9646-A49FD0AB9382}"/>
    <dgm:cxn modelId="{484E664A-4FD6-40B6-9446-7A92DDA454BE}" srcId="{010A1C2E-14D0-47D1-A3F3-7182F533B439}" destId="{74429A54-D2F8-4108-9899-2AC40BB01D2F}" srcOrd="1" destOrd="0" parTransId="{605ECBEE-AC00-477D-9788-C9CFAE3F65A8}" sibTransId="{97C53C5F-200E-4F84-9170-8062DED61CA9}"/>
    <dgm:cxn modelId="{55380F4E-50F2-4592-8F1E-417E4B92FCEA}" type="presOf" srcId="{010A1C2E-14D0-47D1-A3F3-7182F533B439}" destId="{1CB7DED6-FDAA-4187-A8A7-F7FCDA2CC81E}" srcOrd="0" destOrd="0" presId="urn:microsoft.com/office/officeart/2005/8/layout/vList2"/>
    <dgm:cxn modelId="{033941AF-A093-4BF2-97AF-F82FE1481B9B}" type="presOf" srcId="{74429A54-D2F8-4108-9899-2AC40BB01D2F}" destId="{EE081404-C9EB-4C2C-9C7E-0A6A3ACEFE3B}" srcOrd="0" destOrd="0" presId="urn:microsoft.com/office/officeart/2005/8/layout/vList2"/>
    <dgm:cxn modelId="{FA225ADC-B20B-406A-994B-A3055FCD620F}" srcId="{010A1C2E-14D0-47D1-A3F3-7182F533B439}" destId="{12ADC544-3753-4154-8E17-3C1FA50E7E88}" srcOrd="0" destOrd="0" parTransId="{5F03D8AB-DD31-421D-A637-AE5DCE1E120A}" sibTransId="{2A9DFFC9-5C9E-42F3-A0AD-8CC4386DE6F4}"/>
    <dgm:cxn modelId="{D3765737-327E-41DA-B7A8-02B561320887}" type="presParOf" srcId="{1CB7DED6-FDAA-4187-A8A7-F7FCDA2CC81E}" destId="{C6C2C48B-2D8A-47DD-ABFA-048E0671C271}" srcOrd="0" destOrd="0" presId="urn:microsoft.com/office/officeart/2005/8/layout/vList2"/>
    <dgm:cxn modelId="{B6C6DA7A-2CAE-403E-B606-0BD3144B9F8A}" type="presParOf" srcId="{1CB7DED6-FDAA-4187-A8A7-F7FCDA2CC81E}" destId="{43C3E9F0-8699-4DA0-B88B-858FF95A0756}" srcOrd="1" destOrd="0" presId="urn:microsoft.com/office/officeart/2005/8/layout/vList2"/>
    <dgm:cxn modelId="{32A225D3-428D-4A5D-BB32-E4593DEE4D56}" type="presParOf" srcId="{1CB7DED6-FDAA-4187-A8A7-F7FCDA2CC81E}" destId="{EE081404-C9EB-4C2C-9C7E-0A6A3ACEFE3B}" srcOrd="2" destOrd="0" presId="urn:microsoft.com/office/officeart/2005/8/layout/vList2"/>
    <dgm:cxn modelId="{E0B7DF0A-83F5-4350-BF97-57EA8004BA7A}" type="presParOf" srcId="{1CB7DED6-FDAA-4187-A8A7-F7FCDA2CC81E}" destId="{B31A414D-A027-4A36-9CC0-A58A7042F158}" srcOrd="3" destOrd="0" presId="urn:microsoft.com/office/officeart/2005/8/layout/vList2"/>
    <dgm:cxn modelId="{9E33B375-22C0-4328-AF85-4023CF7FBA04}" type="presParOf" srcId="{1CB7DED6-FDAA-4187-A8A7-F7FCDA2CC81E}" destId="{9D9FF6C1-9C45-4453-9F4D-DDB209F2504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8AA584-C21A-4D48-ADD6-CF58E86EBB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C801C1-27A6-4013-8748-8691371B8BED}">
      <dgm:prSet/>
      <dgm:spPr/>
      <dgm:t>
        <a:bodyPr/>
        <a:lstStyle/>
        <a:p>
          <a:r>
            <a:rPr lang="en-US"/>
            <a:t>The visualization depicts total number of people who got vaccinated in each continent.</a:t>
          </a:r>
        </a:p>
      </dgm:t>
    </dgm:pt>
    <dgm:pt modelId="{A0560FF1-FF7F-49D7-9292-556FF6659775}" type="parTrans" cxnId="{5C977058-2FF3-4D73-9C94-E0963FCA85FD}">
      <dgm:prSet/>
      <dgm:spPr/>
      <dgm:t>
        <a:bodyPr/>
        <a:lstStyle/>
        <a:p>
          <a:endParaRPr lang="en-US"/>
        </a:p>
      </dgm:t>
    </dgm:pt>
    <dgm:pt modelId="{85099DB7-C8E5-4C53-B81A-57E868B14B37}" type="sibTrans" cxnId="{5C977058-2FF3-4D73-9C94-E0963FCA85FD}">
      <dgm:prSet/>
      <dgm:spPr/>
      <dgm:t>
        <a:bodyPr/>
        <a:lstStyle/>
        <a:p>
          <a:endParaRPr lang="en-US"/>
        </a:p>
      </dgm:t>
    </dgm:pt>
    <dgm:pt modelId="{5F47E2E4-69FC-4811-9DAD-EEF67D7E4F9B}">
      <dgm:prSet/>
      <dgm:spPr/>
      <dgm:t>
        <a:bodyPr/>
        <a:lstStyle/>
        <a:p>
          <a:r>
            <a:rPr lang="en-US"/>
            <a:t>Africa is the country where people had maximum number of Vaccination rate which is nearly about 50,000 vaccinations</a:t>
          </a:r>
        </a:p>
      </dgm:t>
    </dgm:pt>
    <dgm:pt modelId="{5D7B81AD-DA01-479A-BB07-633C35E18251}" type="parTrans" cxnId="{DAF6A23D-E1F8-4BBF-8C35-690289042C2B}">
      <dgm:prSet/>
      <dgm:spPr/>
      <dgm:t>
        <a:bodyPr/>
        <a:lstStyle/>
        <a:p>
          <a:endParaRPr lang="en-US"/>
        </a:p>
      </dgm:t>
    </dgm:pt>
    <dgm:pt modelId="{FD48AF58-B014-4F50-AE10-7CA279F30615}" type="sibTrans" cxnId="{DAF6A23D-E1F8-4BBF-8C35-690289042C2B}">
      <dgm:prSet/>
      <dgm:spPr/>
      <dgm:t>
        <a:bodyPr/>
        <a:lstStyle/>
        <a:p>
          <a:endParaRPr lang="en-US"/>
        </a:p>
      </dgm:t>
    </dgm:pt>
    <dgm:pt modelId="{8757FB35-ADC0-4811-874F-99027722E790}">
      <dgm:prSet/>
      <dgm:spPr/>
      <dgm:t>
        <a:bodyPr/>
        <a:lstStyle/>
        <a:p>
          <a:r>
            <a:rPr lang="en-US"/>
            <a:t>Whereas Asia and Europe conducted vaccinations nearly at a same pace.</a:t>
          </a:r>
        </a:p>
      </dgm:t>
    </dgm:pt>
    <dgm:pt modelId="{8EE3C818-7CE8-42AF-8473-FB7C72E9C937}" type="parTrans" cxnId="{BCA47CF8-77A7-4800-978C-5C7D903C51FD}">
      <dgm:prSet/>
      <dgm:spPr/>
      <dgm:t>
        <a:bodyPr/>
        <a:lstStyle/>
        <a:p>
          <a:endParaRPr lang="en-US"/>
        </a:p>
      </dgm:t>
    </dgm:pt>
    <dgm:pt modelId="{52342144-BA3D-42EA-9108-58030F968A32}" type="sibTrans" cxnId="{BCA47CF8-77A7-4800-978C-5C7D903C51FD}">
      <dgm:prSet/>
      <dgm:spPr/>
      <dgm:t>
        <a:bodyPr/>
        <a:lstStyle/>
        <a:p>
          <a:endParaRPr lang="en-US"/>
        </a:p>
      </dgm:t>
    </dgm:pt>
    <dgm:pt modelId="{3457B3DE-665F-40CA-9807-AE3E224FA978}">
      <dgm:prSet/>
      <dgm:spPr/>
      <dgm:t>
        <a:bodyPr/>
        <a:lstStyle/>
        <a:p>
          <a:r>
            <a:rPr lang="en-US"/>
            <a:t>Oceania is a country which has lowest number of Vaccinations among all the continents which is about 9,000 respectively.</a:t>
          </a:r>
        </a:p>
      </dgm:t>
    </dgm:pt>
    <dgm:pt modelId="{F83DDD80-4CC7-4333-AABC-8FDD40ADF514}" type="parTrans" cxnId="{663E9BE0-87D3-40F3-B2FC-2B55FF9A85A3}">
      <dgm:prSet/>
      <dgm:spPr/>
      <dgm:t>
        <a:bodyPr/>
        <a:lstStyle/>
        <a:p>
          <a:endParaRPr lang="en-US"/>
        </a:p>
      </dgm:t>
    </dgm:pt>
    <dgm:pt modelId="{85A4816E-FAA1-4580-9987-0504E1C5D5B7}" type="sibTrans" cxnId="{663E9BE0-87D3-40F3-B2FC-2B55FF9A85A3}">
      <dgm:prSet/>
      <dgm:spPr/>
      <dgm:t>
        <a:bodyPr/>
        <a:lstStyle/>
        <a:p>
          <a:endParaRPr lang="en-US"/>
        </a:p>
      </dgm:t>
    </dgm:pt>
    <dgm:pt modelId="{0CC1C579-DF1C-494E-8B44-90E49D939D93}" type="pres">
      <dgm:prSet presAssocID="{8A8AA584-C21A-4D48-ADD6-CF58E86EBB83}" presName="linear" presStyleCnt="0">
        <dgm:presLayoutVars>
          <dgm:animLvl val="lvl"/>
          <dgm:resizeHandles val="exact"/>
        </dgm:presLayoutVars>
      </dgm:prSet>
      <dgm:spPr/>
    </dgm:pt>
    <dgm:pt modelId="{DB394753-B11A-4A32-A88A-17CE916AAD40}" type="pres">
      <dgm:prSet presAssocID="{17C801C1-27A6-4013-8748-8691371B8BED}" presName="parentText" presStyleLbl="node1" presStyleIdx="0" presStyleCnt="4">
        <dgm:presLayoutVars>
          <dgm:chMax val="0"/>
          <dgm:bulletEnabled val="1"/>
        </dgm:presLayoutVars>
      </dgm:prSet>
      <dgm:spPr/>
    </dgm:pt>
    <dgm:pt modelId="{D3A5865E-0647-4D7A-BE59-F014C09C038C}" type="pres">
      <dgm:prSet presAssocID="{85099DB7-C8E5-4C53-B81A-57E868B14B37}" presName="spacer" presStyleCnt="0"/>
      <dgm:spPr/>
    </dgm:pt>
    <dgm:pt modelId="{0EAA18FB-5F34-4D89-BDE4-A3EFE3EB704F}" type="pres">
      <dgm:prSet presAssocID="{5F47E2E4-69FC-4811-9DAD-EEF67D7E4F9B}" presName="parentText" presStyleLbl="node1" presStyleIdx="1" presStyleCnt="4">
        <dgm:presLayoutVars>
          <dgm:chMax val="0"/>
          <dgm:bulletEnabled val="1"/>
        </dgm:presLayoutVars>
      </dgm:prSet>
      <dgm:spPr/>
    </dgm:pt>
    <dgm:pt modelId="{08267151-A165-418C-B01B-C3320CCD6354}" type="pres">
      <dgm:prSet presAssocID="{FD48AF58-B014-4F50-AE10-7CA279F30615}" presName="spacer" presStyleCnt="0"/>
      <dgm:spPr/>
    </dgm:pt>
    <dgm:pt modelId="{DAEEF2CE-8C5E-4E84-9D32-56880F69C6B0}" type="pres">
      <dgm:prSet presAssocID="{8757FB35-ADC0-4811-874F-99027722E790}" presName="parentText" presStyleLbl="node1" presStyleIdx="2" presStyleCnt="4">
        <dgm:presLayoutVars>
          <dgm:chMax val="0"/>
          <dgm:bulletEnabled val="1"/>
        </dgm:presLayoutVars>
      </dgm:prSet>
      <dgm:spPr/>
    </dgm:pt>
    <dgm:pt modelId="{C0D31510-EF2A-403B-8752-40FAE7801EAB}" type="pres">
      <dgm:prSet presAssocID="{52342144-BA3D-42EA-9108-58030F968A32}" presName="spacer" presStyleCnt="0"/>
      <dgm:spPr/>
    </dgm:pt>
    <dgm:pt modelId="{8C079F41-7488-41E0-A8C6-3F49E72D6825}" type="pres">
      <dgm:prSet presAssocID="{3457B3DE-665F-40CA-9807-AE3E224FA978}" presName="parentText" presStyleLbl="node1" presStyleIdx="3" presStyleCnt="4">
        <dgm:presLayoutVars>
          <dgm:chMax val="0"/>
          <dgm:bulletEnabled val="1"/>
        </dgm:presLayoutVars>
      </dgm:prSet>
      <dgm:spPr/>
    </dgm:pt>
  </dgm:ptLst>
  <dgm:cxnLst>
    <dgm:cxn modelId="{879C252B-4FBC-4FE8-BA35-450BB1361ABE}" type="presOf" srcId="{5F47E2E4-69FC-4811-9DAD-EEF67D7E4F9B}" destId="{0EAA18FB-5F34-4D89-BDE4-A3EFE3EB704F}" srcOrd="0" destOrd="0" presId="urn:microsoft.com/office/officeart/2005/8/layout/vList2"/>
    <dgm:cxn modelId="{DAF6A23D-E1F8-4BBF-8C35-690289042C2B}" srcId="{8A8AA584-C21A-4D48-ADD6-CF58E86EBB83}" destId="{5F47E2E4-69FC-4811-9DAD-EEF67D7E4F9B}" srcOrd="1" destOrd="0" parTransId="{5D7B81AD-DA01-479A-BB07-633C35E18251}" sibTransId="{FD48AF58-B014-4F50-AE10-7CA279F30615}"/>
    <dgm:cxn modelId="{5D037F6E-CBA3-4808-961C-11170A9E8185}" type="presOf" srcId="{17C801C1-27A6-4013-8748-8691371B8BED}" destId="{DB394753-B11A-4A32-A88A-17CE916AAD40}" srcOrd="0" destOrd="0" presId="urn:microsoft.com/office/officeart/2005/8/layout/vList2"/>
    <dgm:cxn modelId="{5C977058-2FF3-4D73-9C94-E0963FCA85FD}" srcId="{8A8AA584-C21A-4D48-ADD6-CF58E86EBB83}" destId="{17C801C1-27A6-4013-8748-8691371B8BED}" srcOrd="0" destOrd="0" parTransId="{A0560FF1-FF7F-49D7-9292-556FF6659775}" sibTransId="{85099DB7-C8E5-4C53-B81A-57E868B14B37}"/>
    <dgm:cxn modelId="{2A8E9D5A-1EA8-45C6-9584-E1E3A5F3AEC5}" type="presOf" srcId="{3457B3DE-665F-40CA-9807-AE3E224FA978}" destId="{8C079F41-7488-41E0-A8C6-3F49E72D6825}" srcOrd="0" destOrd="0" presId="urn:microsoft.com/office/officeart/2005/8/layout/vList2"/>
    <dgm:cxn modelId="{DB1AD28F-3D4A-4712-BACC-0B93F1691CC9}" type="presOf" srcId="{8A8AA584-C21A-4D48-ADD6-CF58E86EBB83}" destId="{0CC1C579-DF1C-494E-8B44-90E49D939D93}" srcOrd="0" destOrd="0" presId="urn:microsoft.com/office/officeart/2005/8/layout/vList2"/>
    <dgm:cxn modelId="{E7DBA6D5-352E-42EB-A222-6CEAC1D2502A}" type="presOf" srcId="{8757FB35-ADC0-4811-874F-99027722E790}" destId="{DAEEF2CE-8C5E-4E84-9D32-56880F69C6B0}" srcOrd="0" destOrd="0" presId="urn:microsoft.com/office/officeart/2005/8/layout/vList2"/>
    <dgm:cxn modelId="{663E9BE0-87D3-40F3-B2FC-2B55FF9A85A3}" srcId="{8A8AA584-C21A-4D48-ADD6-CF58E86EBB83}" destId="{3457B3DE-665F-40CA-9807-AE3E224FA978}" srcOrd="3" destOrd="0" parTransId="{F83DDD80-4CC7-4333-AABC-8FDD40ADF514}" sibTransId="{85A4816E-FAA1-4580-9987-0504E1C5D5B7}"/>
    <dgm:cxn modelId="{BCA47CF8-77A7-4800-978C-5C7D903C51FD}" srcId="{8A8AA584-C21A-4D48-ADD6-CF58E86EBB83}" destId="{8757FB35-ADC0-4811-874F-99027722E790}" srcOrd="2" destOrd="0" parTransId="{8EE3C818-7CE8-42AF-8473-FB7C72E9C937}" sibTransId="{52342144-BA3D-42EA-9108-58030F968A32}"/>
    <dgm:cxn modelId="{429CDA6A-C638-4BBD-8ADE-75A456C485FB}" type="presParOf" srcId="{0CC1C579-DF1C-494E-8B44-90E49D939D93}" destId="{DB394753-B11A-4A32-A88A-17CE916AAD40}" srcOrd="0" destOrd="0" presId="urn:microsoft.com/office/officeart/2005/8/layout/vList2"/>
    <dgm:cxn modelId="{7E3A0485-8B47-4AE6-97F0-526A99E1B79F}" type="presParOf" srcId="{0CC1C579-DF1C-494E-8B44-90E49D939D93}" destId="{D3A5865E-0647-4D7A-BE59-F014C09C038C}" srcOrd="1" destOrd="0" presId="urn:microsoft.com/office/officeart/2005/8/layout/vList2"/>
    <dgm:cxn modelId="{09C1E4CC-AD71-45D0-B5CF-39677CE9E83E}" type="presParOf" srcId="{0CC1C579-DF1C-494E-8B44-90E49D939D93}" destId="{0EAA18FB-5F34-4D89-BDE4-A3EFE3EB704F}" srcOrd="2" destOrd="0" presId="urn:microsoft.com/office/officeart/2005/8/layout/vList2"/>
    <dgm:cxn modelId="{FBD58EBD-BCFB-4DAC-A06D-F1F9C87C9FEC}" type="presParOf" srcId="{0CC1C579-DF1C-494E-8B44-90E49D939D93}" destId="{08267151-A165-418C-B01B-C3320CCD6354}" srcOrd="3" destOrd="0" presId="urn:microsoft.com/office/officeart/2005/8/layout/vList2"/>
    <dgm:cxn modelId="{DCD3CE05-7F59-48AD-A3DB-4F9E9D26F7DC}" type="presParOf" srcId="{0CC1C579-DF1C-494E-8B44-90E49D939D93}" destId="{DAEEF2CE-8C5E-4E84-9D32-56880F69C6B0}" srcOrd="4" destOrd="0" presId="urn:microsoft.com/office/officeart/2005/8/layout/vList2"/>
    <dgm:cxn modelId="{9BA2E438-4CF5-4280-A68D-D10A5591126A}" type="presParOf" srcId="{0CC1C579-DF1C-494E-8B44-90E49D939D93}" destId="{C0D31510-EF2A-403B-8752-40FAE7801EAB}" srcOrd="5" destOrd="0" presId="urn:microsoft.com/office/officeart/2005/8/layout/vList2"/>
    <dgm:cxn modelId="{C5D02D8E-6A45-4EDF-AFDA-9A7612583D83}" type="presParOf" srcId="{0CC1C579-DF1C-494E-8B44-90E49D939D93}" destId="{8C079F41-7488-41E0-A8C6-3F49E72D682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D77BD-72FA-4150-9410-9E25F0C8D41A}">
      <dsp:nvSpPr>
        <dsp:cNvPr id="0" name=""/>
        <dsp:cNvSpPr/>
      </dsp:nvSpPr>
      <dsp:spPr>
        <a:xfrm>
          <a:off x="582645" y="1781"/>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Why COVID</a:t>
          </a:r>
          <a:endParaRPr lang="en-US" sz="2400" kern="1200" dirty="0"/>
        </a:p>
      </dsp:txBody>
      <dsp:txXfrm>
        <a:off x="582645" y="1781"/>
        <a:ext cx="2174490" cy="1304694"/>
      </dsp:txXfrm>
    </dsp:sp>
    <dsp:sp modelId="{D7F4739F-0A57-496C-AB26-54A5FB35C23D}">
      <dsp:nvSpPr>
        <dsp:cNvPr id="0" name=""/>
        <dsp:cNvSpPr/>
      </dsp:nvSpPr>
      <dsp:spPr>
        <a:xfrm>
          <a:off x="2974584" y="1781"/>
          <a:ext cx="2174490" cy="1304694"/>
        </a:xfrm>
        <a:prstGeom prst="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Problem Statement</a:t>
          </a:r>
          <a:endParaRPr lang="en-US" sz="2400" kern="1200" dirty="0"/>
        </a:p>
      </dsp:txBody>
      <dsp:txXfrm>
        <a:off x="2974584" y="1781"/>
        <a:ext cx="2174490" cy="1304694"/>
      </dsp:txXfrm>
    </dsp:sp>
    <dsp:sp modelId="{8E6FC287-F606-4269-8815-B20912E4F1BD}">
      <dsp:nvSpPr>
        <dsp:cNvPr id="0" name=""/>
        <dsp:cNvSpPr/>
      </dsp:nvSpPr>
      <dsp:spPr>
        <a:xfrm>
          <a:off x="5366524" y="1781"/>
          <a:ext cx="2174490" cy="1304694"/>
        </a:xfrm>
        <a:prstGeom prst="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Project Objective</a:t>
          </a:r>
          <a:endParaRPr lang="en-US" sz="2400" kern="1200" dirty="0"/>
        </a:p>
      </dsp:txBody>
      <dsp:txXfrm>
        <a:off x="5366524" y="1781"/>
        <a:ext cx="2174490" cy="1304694"/>
      </dsp:txXfrm>
    </dsp:sp>
    <dsp:sp modelId="{7C1319A4-4917-48D3-A1D6-1534864F2F74}">
      <dsp:nvSpPr>
        <dsp:cNvPr id="0" name=""/>
        <dsp:cNvSpPr/>
      </dsp:nvSpPr>
      <dsp:spPr>
        <a:xfrm>
          <a:off x="7758464" y="1781"/>
          <a:ext cx="2174490" cy="1304694"/>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About Dataset</a:t>
          </a:r>
          <a:endParaRPr lang="en-US" sz="2400" kern="1200" dirty="0"/>
        </a:p>
      </dsp:txBody>
      <dsp:txXfrm>
        <a:off x="7758464" y="1781"/>
        <a:ext cx="2174490" cy="1304694"/>
      </dsp:txXfrm>
    </dsp:sp>
    <dsp:sp modelId="{BFBA7504-81D9-4C80-9F0D-23F7468C62E5}">
      <dsp:nvSpPr>
        <dsp:cNvPr id="0" name=""/>
        <dsp:cNvSpPr/>
      </dsp:nvSpPr>
      <dsp:spPr>
        <a:xfrm>
          <a:off x="582645" y="1523924"/>
          <a:ext cx="2174490" cy="1304694"/>
        </a:xfrm>
        <a:prstGeom prst="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Data Exploration and Visualization</a:t>
          </a:r>
          <a:endParaRPr lang="en-US" sz="2400" kern="1200" dirty="0"/>
        </a:p>
      </dsp:txBody>
      <dsp:txXfrm>
        <a:off x="582645" y="1523924"/>
        <a:ext cx="2174490" cy="1304694"/>
      </dsp:txXfrm>
    </dsp:sp>
    <dsp:sp modelId="{14048F4C-F66A-4C80-A571-B79A0EBA16A1}">
      <dsp:nvSpPr>
        <dsp:cNvPr id="0" name=""/>
        <dsp:cNvSpPr/>
      </dsp:nvSpPr>
      <dsp:spPr>
        <a:xfrm>
          <a:off x="2974584" y="1523924"/>
          <a:ext cx="2174490" cy="1304694"/>
        </a:xfrm>
        <a:prstGeom prst="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Why Machine Learning</a:t>
          </a:r>
          <a:endParaRPr lang="en-US" sz="2400" kern="1200" dirty="0"/>
        </a:p>
      </dsp:txBody>
      <dsp:txXfrm>
        <a:off x="2974584" y="1523924"/>
        <a:ext cx="2174490" cy="1304694"/>
      </dsp:txXfrm>
    </dsp:sp>
    <dsp:sp modelId="{25AD5C25-029A-4262-9204-F38BF1FD5F34}">
      <dsp:nvSpPr>
        <dsp:cNvPr id="0" name=""/>
        <dsp:cNvSpPr/>
      </dsp:nvSpPr>
      <dsp:spPr>
        <a:xfrm>
          <a:off x="5366524" y="1523924"/>
          <a:ext cx="2174490" cy="1304694"/>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Model Outputs</a:t>
          </a:r>
          <a:endParaRPr lang="en-US" sz="2400" kern="1200" dirty="0"/>
        </a:p>
      </dsp:txBody>
      <dsp:txXfrm>
        <a:off x="5366524" y="1523924"/>
        <a:ext cx="2174490" cy="1304694"/>
      </dsp:txXfrm>
    </dsp:sp>
    <dsp:sp modelId="{1CEAFF89-1087-47EA-8065-56B44959D7BF}">
      <dsp:nvSpPr>
        <dsp:cNvPr id="0" name=""/>
        <dsp:cNvSpPr/>
      </dsp:nvSpPr>
      <dsp:spPr>
        <a:xfrm>
          <a:off x="7758464" y="1523924"/>
          <a:ext cx="2174490" cy="1304694"/>
        </a:xfrm>
        <a:prstGeom prst="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Challenges</a:t>
          </a:r>
          <a:endParaRPr lang="en-US" sz="2400" kern="1200" dirty="0"/>
        </a:p>
      </dsp:txBody>
      <dsp:txXfrm>
        <a:off x="7758464" y="1523924"/>
        <a:ext cx="2174490" cy="1304694"/>
      </dsp:txXfrm>
    </dsp:sp>
    <dsp:sp modelId="{A24D6398-901E-47CA-806B-0099EA0F22AA}">
      <dsp:nvSpPr>
        <dsp:cNvPr id="0" name=""/>
        <dsp:cNvSpPr/>
      </dsp:nvSpPr>
      <dsp:spPr>
        <a:xfrm>
          <a:off x="2974584" y="3046068"/>
          <a:ext cx="2174490" cy="1304694"/>
        </a:xfrm>
        <a:prstGeom prst="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alibri Light" panose="020F0302020204030204"/>
            </a:rPr>
            <a:t>References</a:t>
          </a:r>
          <a:endParaRPr lang="en-IN" sz="2400" kern="1200" dirty="0"/>
        </a:p>
      </dsp:txBody>
      <dsp:txXfrm>
        <a:off x="2974584" y="3046068"/>
        <a:ext cx="2174490" cy="1304694"/>
      </dsp:txXfrm>
    </dsp:sp>
    <dsp:sp modelId="{80C02EC4-4832-4167-B14B-4E496AC81D58}">
      <dsp:nvSpPr>
        <dsp:cNvPr id="0" name=""/>
        <dsp:cNvSpPr/>
      </dsp:nvSpPr>
      <dsp:spPr>
        <a:xfrm>
          <a:off x="5366524" y="3046068"/>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alibri Light" panose="020F0302020204030204"/>
            </a:rPr>
            <a:t>Conclusion</a:t>
          </a:r>
        </a:p>
      </dsp:txBody>
      <dsp:txXfrm>
        <a:off x="5366524" y="3046068"/>
        <a:ext cx="2174490" cy="130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FA96D-DBEF-456D-94F1-EFEDF540D94D}">
      <dsp:nvSpPr>
        <dsp:cNvPr id="0" name=""/>
        <dsp:cNvSpPr/>
      </dsp:nvSpPr>
      <dsp:spPr>
        <a:xfrm>
          <a:off x="0" y="331587"/>
          <a:ext cx="4152774" cy="19106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Times New Roman"/>
              <a:cs typeface="Times New Roman"/>
            </a:rPr>
            <a:t>The visualization depicts top 3 countries with the maximum number of New confirmed cases which has been reported according to the data.  </a:t>
          </a:r>
        </a:p>
      </dsp:txBody>
      <dsp:txXfrm>
        <a:off x="93272" y="424859"/>
        <a:ext cx="3966230" cy="1724139"/>
      </dsp:txXfrm>
    </dsp:sp>
    <dsp:sp modelId="{115C0B8F-5829-4983-BB32-9F469DE0AA31}">
      <dsp:nvSpPr>
        <dsp:cNvPr id="0" name=""/>
        <dsp:cNvSpPr/>
      </dsp:nvSpPr>
      <dsp:spPr>
        <a:xfrm>
          <a:off x="0" y="2291231"/>
          <a:ext cx="4152774" cy="19106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Times New Roman"/>
              <a:cs typeface="Times New Roman"/>
            </a:rPr>
            <a:t>Brazil has the maximum number of cases which are 244,229K whereas United States has the second most maximum number of new cases which are 221,396K and India has the 3rd most maximum number of cases with a figure of 31,908K cases respectively.</a:t>
          </a:r>
        </a:p>
      </dsp:txBody>
      <dsp:txXfrm>
        <a:off x="93272" y="2384503"/>
        <a:ext cx="3966230" cy="1724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FA96D-DBEF-456D-94F1-EFEDF540D94D}">
      <dsp:nvSpPr>
        <dsp:cNvPr id="0" name=""/>
        <dsp:cNvSpPr/>
      </dsp:nvSpPr>
      <dsp:spPr>
        <a:xfrm>
          <a:off x="0" y="43526"/>
          <a:ext cx="4152774"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visualization depicts total number of hospital beds available with respect to its continent.</a:t>
          </a:r>
        </a:p>
      </dsp:txBody>
      <dsp:txXfrm>
        <a:off x="67110" y="110636"/>
        <a:ext cx="4018554" cy="1240530"/>
      </dsp:txXfrm>
    </dsp:sp>
    <dsp:sp modelId="{115C0B8F-5829-4983-BB32-9F469DE0AA31}">
      <dsp:nvSpPr>
        <dsp:cNvPr id="0" name=""/>
        <dsp:cNvSpPr/>
      </dsp:nvSpPr>
      <dsp:spPr>
        <a:xfrm>
          <a:off x="0" y="1464357"/>
          <a:ext cx="4152774"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Africa has 31,871 beds available, Asia with 78,824, North America having 29,825 beds, Europe with 147,766 beds, South America having 14,922 beds and Ocenia having 9960 beds.</a:t>
          </a:r>
        </a:p>
      </dsp:txBody>
      <dsp:txXfrm>
        <a:off x="67110" y="1531467"/>
        <a:ext cx="4018554" cy="1240530"/>
      </dsp:txXfrm>
    </dsp:sp>
    <dsp:sp modelId="{63F58CD0-1A8B-41DE-B804-B7B6BA875AF4}">
      <dsp:nvSpPr>
        <dsp:cNvPr id="0" name=""/>
        <dsp:cNvSpPr/>
      </dsp:nvSpPr>
      <dsp:spPr>
        <a:xfrm>
          <a:off x="0" y="2885186"/>
          <a:ext cx="4152774"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Higher the number of beds available having higher probability of patients survival as they can get better treatment and equipments in order to get COVID treated as early as possible.</a:t>
          </a:r>
        </a:p>
      </dsp:txBody>
      <dsp:txXfrm>
        <a:off x="67110" y="2952296"/>
        <a:ext cx="4018554" cy="12405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2C48B-2D8A-47DD-ABFA-048E0671C271}">
      <dsp:nvSpPr>
        <dsp:cNvPr id="0" name=""/>
        <dsp:cNvSpPr/>
      </dsp:nvSpPr>
      <dsp:spPr>
        <a:xfrm>
          <a:off x="0" y="87534"/>
          <a:ext cx="3904959" cy="17396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As per the visualization total tests conducted and total cases were similar till the year june 2021 in all the continents</a:t>
          </a:r>
        </a:p>
      </dsp:txBody>
      <dsp:txXfrm>
        <a:off x="84922" y="172456"/>
        <a:ext cx="3735115" cy="1569799"/>
      </dsp:txXfrm>
    </dsp:sp>
    <dsp:sp modelId="{EE081404-C9EB-4C2C-9C7E-0A6A3ACEFE3B}">
      <dsp:nvSpPr>
        <dsp:cNvPr id="0" name=""/>
        <dsp:cNvSpPr/>
      </dsp:nvSpPr>
      <dsp:spPr>
        <a:xfrm>
          <a:off x="0" y="1884778"/>
          <a:ext cx="3904959" cy="17396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Afterwards ratio of total tests conducted got boomed after the year June 2021 till December 2021 with respect to the total cases average for all the continents.</a:t>
          </a:r>
        </a:p>
      </dsp:txBody>
      <dsp:txXfrm>
        <a:off x="84922" y="1969700"/>
        <a:ext cx="3735115" cy="1569799"/>
      </dsp:txXfrm>
    </dsp:sp>
    <dsp:sp modelId="{9D9FF6C1-9C45-4453-9F4D-DDB209F25049}">
      <dsp:nvSpPr>
        <dsp:cNvPr id="0" name=""/>
        <dsp:cNvSpPr/>
      </dsp:nvSpPr>
      <dsp:spPr>
        <a:xfrm>
          <a:off x="0" y="3682021"/>
          <a:ext cx="3904959" cy="17396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Higher the number of tests per patient conducted, greater will be the possibility for life expectancy.</a:t>
          </a:r>
        </a:p>
      </dsp:txBody>
      <dsp:txXfrm>
        <a:off x="84922" y="3766943"/>
        <a:ext cx="3735115" cy="15697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94753-B11A-4A32-A88A-17CE916AAD40}">
      <dsp:nvSpPr>
        <dsp:cNvPr id="0" name=""/>
        <dsp:cNvSpPr/>
      </dsp:nvSpPr>
      <dsp:spPr>
        <a:xfrm>
          <a:off x="0" y="33666"/>
          <a:ext cx="4399355"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visualization depicts total number of people who got vaccinated in each continent.</a:t>
          </a:r>
        </a:p>
      </dsp:txBody>
      <dsp:txXfrm>
        <a:off x="65348" y="99014"/>
        <a:ext cx="4268659" cy="1207966"/>
      </dsp:txXfrm>
    </dsp:sp>
    <dsp:sp modelId="{0EAA18FB-5F34-4D89-BDE4-A3EFE3EB704F}">
      <dsp:nvSpPr>
        <dsp:cNvPr id="0" name=""/>
        <dsp:cNvSpPr/>
      </dsp:nvSpPr>
      <dsp:spPr>
        <a:xfrm>
          <a:off x="0" y="1427049"/>
          <a:ext cx="4399355"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Africa is the country where people had maximum number of Vaccination rate which is nearly about 50,000 vaccinations</a:t>
          </a:r>
        </a:p>
      </dsp:txBody>
      <dsp:txXfrm>
        <a:off x="65348" y="1492397"/>
        <a:ext cx="4268659" cy="1207966"/>
      </dsp:txXfrm>
    </dsp:sp>
    <dsp:sp modelId="{DAEEF2CE-8C5E-4E84-9D32-56880F69C6B0}">
      <dsp:nvSpPr>
        <dsp:cNvPr id="0" name=""/>
        <dsp:cNvSpPr/>
      </dsp:nvSpPr>
      <dsp:spPr>
        <a:xfrm>
          <a:off x="0" y="2820432"/>
          <a:ext cx="4399355"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Whereas Asia and Europe conducted vaccinations nearly at a same pace.</a:t>
          </a:r>
        </a:p>
      </dsp:txBody>
      <dsp:txXfrm>
        <a:off x="65348" y="2885780"/>
        <a:ext cx="4268659" cy="1207966"/>
      </dsp:txXfrm>
    </dsp:sp>
    <dsp:sp modelId="{8C079F41-7488-41E0-A8C6-3F49E72D6825}">
      <dsp:nvSpPr>
        <dsp:cNvPr id="0" name=""/>
        <dsp:cNvSpPr/>
      </dsp:nvSpPr>
      <dsp:spPr>
        <a:xfrm>
          <a:off x="0" y="4213815"/>
          <a:ext cx="4399355"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Oceania is a country which has lowest number of Vaccinations among all the continents which is about 9,000 respectively.</a:t>
          </a:r>
        </a:p>
      </dsp:txBody>
      <dsp:txXfrm>
        <a:off x="65348" y="4279163"/>
        <a:ext cx="4268659" cy="120796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3EE29-8242-4A0F-B2C6-81D7D6D5561E}" type="datetimeFigureOut">
              <a:rPr lang="en-IN" smtClean="0"/>
              <a:t>05-12-2022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6590D-C7FE-4C84-A73E-C5F5FF63980C}" type="slidenum">
              <a:rPr lang="en-IN" smtClean="0"/>
              <a:t>‹#›</a:t>
            </a:fld>
            <a:endParaRPr lang="en-IN"/>
          </a:p>
        </p:txBody>
      </p:sp>
    </p:spTree>
    <p:extLst>
      <p:ext uri="{BB962C8B-B14F-4D97-AF65-F5344CB8AC3E}">
        <p14:creationId xmlns:p14="http://schemas.microsoft.com/office/powerpoint/2010/main" val="2428518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D87A-C4E1-6ECE-8B54-229379D06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93067C-1EEB-6F02-5A3A-FE76AA997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CF36B2-BE16-5AE0-5D6D-47D0ED3B35C4}"/>
              </a:ext>
            </a:extLst>
          </p:cNvPr>
          <p:cNvSpPr>
            <a:spLocks noGrp="1"/>
          </p:cNvSpPr>
          <p:nvPr>
            <p:ph type="dt" sz="half" idx="10"/>
          </p:nvPr>
        </p:nvSpPr>
        <p:spPr/>
        <p:txBody>
          <a:bodyPr/>
          <a:lstStyle/>
          <a:p>
            <a:fld id="{D341B595-366B-43E2-A22E-EA6A78C03F06}" type="datetimeFigureOut">
              <a:rPr lang="en-US" smtClean="0"/>
              <a:t>12/5/2022</a:t>
            </a:fld>
            <a:endParaRPr lang="en-US"/>
          </a:p>
        </p:txBody>
      </p:sp>
      <p:sp>
        <p:nvSpPr>
          <p:cNvPr id="5" name="Footer Placeholder 4">
            <a:extLst>
              <a:ext uri="{FF2B5EF4-FFF2-40B4-BE49-F238E27FC236}">
                <a16:creationId xmlns:a16="http://schemas.microsoft.com/office/drawing/2014/main" id="{B2E95B88-56F3-032F-A788-19AB306B0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EBA5E-EF75-D4D5-E41F-19394883517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5487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79FD-52B5-1D10-1F86-565F827819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3FE4D9-4900-E7D8-050E-796081E246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B10C3-D444-6D13-DCF5-1AFF35C9DA47}"/>
              </a:ext>
            </a:extLst>
          </p:cNvPr>
          <p:cNvSpPr>
            <a:spLocks noGrp="1"/>
          </p:cNvSpPr>
          <p:nvPr>
            <p:ph type="dt" sz="half" idx="10"/>
          </p:nvPr>
        </p:nvSpPr>
        <p:spPr/>
        <p:txBody>
          <a:bodyPr/>
          <a:lstStyle/>
          <a:p>
            <a:fld id="{D341B595-366B-43E2-A22E-EA6A78C03F06}" type="datetimeFigureOut">
              <a:rPr lang="en-US" smtClean="0"/>
              <a:t>12/5/2022</a:t>
            </a:fld>
            <a:endParaRPr lang="en-US"/>
          </a:p>
        </p:txBody>
      </p:sp>
      <p:sp>
        <p:nvSpPr>
          <p:cNvPr id="5" name="Footer Placeholder 4">
            <a:extLst>
              <a:ext uri="{FF2B5EF4-FFF2-40B4-BE49-F238E27FC236}">
                <a16:creationId xmlns:a16="http://schemas.microsoft.com/office/drawing/2014/main" id="{AEC19A9E-218A-B2FD-539F-BAAC1F0CE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127D6-7974-28EB-591C-02FD3EF3F24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7935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64E9B-528B-C96F-9B36-D8141AEB84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7ACC95-8B39-707D-1303-9DE5EA7BB2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6E999-1394-CD38-EEF3-E8C0F0A34735}"/>
              </a:ext>
            </a:extLst>
          </p:cNvPr>
          <p:cNvSpPr>
            <a:spLocks noGrp="1"/>
          </p:cNvSpPr>
          <p:nvPr>
            <p:ph type="dt" sz="half" idx="10"/>
          </p:nvPr>
        </p:nvSpPr>
        <p:spPr/>
        <p:txBody>
          <a:bodyPr/>
          <a:lstStyle/>
          <a:p>
            <a:fld id="{D341B595-366B-43E2-A22E-EA6A78C03F06}" type="datetimeFigureOut">
              <a:rPr lang="en-US" smtClean="0"/>
              <a:t>12/5/2022</a:t>
            </a:fld>
            <a:endParaRPr lang="en-US"/>
          </a:p>
        </p:txBody>
      </p:sp>
      <p:sp>
        <p:nvSpPr>
          <p:cNvPr id="5" name="Footer Placeholder 4">
            <a:extLst>
              <a:ext uri="{FF2B5EF4-FFF2-40B4-BE49-F238E27FC236}">
                <a16:creationId xmlns:a16="http://schemas.microsoft.com/office/drawing/2014/main" id="{3CB5C1B2-CB49-F3BB-EDAE-6B84EAD4A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697B5-64DA-C8DD-BB8D-3B047E3A43FF}"/>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1241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92C-80B1-7D5A-5D7D-E59157F5C2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0A4C2B-F115-FC98-0B78-DBAE69EB9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ECCB6-BC98-EFEE-1781-71A105FC4392}"/>
              </a:ext>
            </a:extLst>
          </p:cNvPr>
          <p:cNvSpPr>
            <a:spLocks noGrp="1"/>
          </p:cNvSpPr>
          <p:nvPr>
            <p:ph type="dt" sz="half" idx="10"/>
          </p:nvPr>
        </p:nvSpPr>
        <p:spPr/>
        <p:txBody>
          <a:bodyPr/>
          <a:lstStyle/>
          <a:p>
            <a:fld id="{D341B595-366B-43E2-A22E-EA6A78C03F06}" type="datetimeFigureOut">
              <a:rPr lang="en-US" smtClean="0"/>
              <a:t>12/5/2022</a:t>
            </a:fld>
            <a:endParaRPr lang="en-US"/>
          </a:p>
        </p:txBody>
      </p:sp>
      <p:sp>
        <p:nvSpPr>
          <p:cNvPr id="5" name="Footer Placeholder 4">
            <a:extLst>
              <a:ext uri="{FF2B5EF4-FFF2-40B4-BE49-F238E27FC236}">
                <a16:creationId xmlns:a16="http://schemas.microsoft.com/office/drawing/2014/main" id="{8C3B183D-EDE5-F635-C547-B99C104D0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58F47-8AF5-77B9-C32B-BEAF581D2766}"/>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0724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19EB-34F9-1B6A-3A8E-8402EBBF80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B8AB8F-217B-1E26-4AAA-74FD4C451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2A01D-DC37-2D76-C829-780F0B599E23}"/>
              </a:ext>
            </a:extLst>
          </p:cNvPr>
          <p:cNvSpPr>
            <a:spLocks noGrp="1"/>
          </p:cNvSpPr>
          <p:nvPr>
            <p:ph type="dt" sz="half" idx="10"/>
          </p:nvPr>
        </p:nvSpPr>
        <p:spPr/>
        <p:txBody>
          <a:bodyPr/>
          <a:lstStyle/>
          <a:p>
            <a:fld id="{D341B595-366B-43E2-A22E-EA6A78C03F06}" type="datetimeFigureOut">
              <a:rPr lang="en-US" smtClean="0"/>
              <a:t>12/5/2022</a:t>
            </a:fld>
            <a:endParaRPr lang="en-US"/>
          </a:p>
        </p:txBody>
      </p:sp>
      <p:sp>
        <p:nvSpPr>
          <p:cNvPr id="5" name="Footer Placeholder 4">
            <a:extLst>
              <a:ext uri="{FF2B5EF4-FFF2-40B4-BE49-F238E27FC236}">
                <a16:creationId xmlns:a16="http://schemas.microsoft.com/office/drawing/2014/main" id="{D57BABC0-F037-13A9-6EF2-F52E506F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4DF7C-A37C-B119-3BA1-1D90826851F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9788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C893-32D5-9C8B-0C79-0E3F6BEC3E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A32B94-8AAD-AC69-C764-E3E341AF4D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DB1CA3-AE45-9D96-D52F-865ABBC2D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6A1A40-0EFC-119C-5F31-87EC92856D11}"/>
              </a:ext>
            </a:extLst>
          </p:cNvPr>
          <p:cNvSpPr>
            <a:spLocks noGrp="1"/>
          </p:cNvSpPr>
          <p:nvPr>
            <p:ph type="dt" sz="half" idx="10"/>
          </p:nvPr>
        </p:nvSpPr>
        <p:spPr/>
        <p:txBody>
          <a:bodyPr/>
          <a:lstStyle/>
          <a:p>
            <a:fld id="{D341B595-366B-43E2-A22E-EA6A78C03F06}" type="datetimeFigureOut">
              <a:rPr lang="en-US" smtClean="0"/>
              <a:t>12/5/2022</a:t>
            </a:fld>
            <a:endParaRPr lang="en-US"/>
          </a:p>
        </p:txBody>
      </p:sp>
      <p:sp>
        <p:nvSpPr>
          <p:cNvPr id="6" name="Footer Placeholder 5">
            <a:extLst>
              <a:ext uri="{FF2B5EF4-FFF2-40B4-BE49-F238E27FC236}">
                <a16:creationId xmlns:a16="http://schemas.microsoft.com/office/drawing/2014/main" id="{A07FADDA-A611-760A-58DE-AC6C5C3A2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49A23-DC00-BDA5-B364-A241A93A539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0197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F052-6087-AB0D-0C74-3093CA0603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C67018-C697-7B0D-3818-F9AA0BF22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52D48E-8561-5468-4FC6-E8B788DF8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7B9E0E-6AEB-97B5-73F0-8AE82FB813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BE8378-3CE9-95AB-32DE-B777951AE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772762-4907-9370-F6BD-DEE4E53851B9}"/>
              </a:ext>
            </a:extLst>
          </p:cNvPr>
          <p:cNvSpPr>
            <a:spLocks noGrp="1"/>
          </p:cNvSpPr>
          <p:nvPr>
            <p:ph type="dt" sz="half" idx="10"/>
          </p:nvPr>
        </p:nvSpPr>
        <p:spPr/>
        <p:txBody>
          <a:bodyPr/>
          <a:lstStyle/>
          <a:p>
            <a:fld id="{D341B595-366B-43E2-A22E-EA6A78C03F06}" type="datetimeFigureOut">
              <a:rPr lang="en-US" smtClean="0"/>
              <a:t>12/5/2022</a:t>
            </a:fld>
            <a:endParaRPr lang="en-US"/>
          </a:p>
        </p:txBody>
      </p:sp>
      <p:sp>
        <p:nvSpPr>
          <p:cNvPr id="8" name="Footer Placeholder 7">
            <a:extLst>
              <a:ext uri="{FF2B5EF4-FFF2-40B4-BE49-F238E27FC236}">
                <a16:creationId xmlns:a16="http://schemas.microsoft.com/office/drawing/2014/main" id="{22DCD014-7147-5ADF-97D4-F09045E6B2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000B5-7B3F-5562-621F-DF4F635293D6}"/>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0669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222D-6291-B62F-D163-2E3B213F9E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8851F2-0B7C-992D-203F-4A32E7C9AF23}"/>
              </a:ext>
            </a:extLst>
          </p:cNvPr>
          <p:cNvSpPr>
            <a:spLocks noGrp="1"/>
          </p:cNvSpPr>
          <p:nvPr>
            <p:ph type="dt" sz="half" idx="10"/>
          </p:nvPr>
        </p:nvSpPr>
        <p:spPr/>
        <p:txBody>
          <a:bodyPr/>
          <a:lstStyle/>
          <a:p>
            <a:fld id="{D341B595-366B-43E2-A22E-EA6A78C03F06}" type="datetimeFigureOut">
              <a:rPr lang="en-US" smtClean="0"/>
              <a:t>12/5/2022</a:t>
            </a:fld>
            <a:endParaRPr lang="en-US"/>
          </a:p>
        </p:txBody>
      </p:sp>
      <p:sp>
        <p:nvSpPr>
          <p:cNvPr id="4" name="Footer Placeholder 3">
            <a:extLst>
              <a:ext uri="{FF2B5EF4-FFF2-40B4-BE49-F238E27FC236}">
                <a16:creationId xmlns:a16="http://schemas.microsoft.com/office/drawing/2014/main" id="{02904BC4-3E5D-8CA9-AE66-995B2EB9BE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C29916-DF92-CEFA-B16F-86885341DB4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7215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5CCB0-D649-BAA7-9AD2-2F9E6AE6EBF4}"/>
              </a:ext>
            </a:extLst>
          </p:cNvPr>
          <p:cNvSpPr>
            <a:spLocks noGrp="1"/>
          </p:cNvSpPr>
          <p:nvPr>
            <p:ph type="dt" sz="half" idx="10"/>
          </p:nvPr>
        </p:nvSpPr>
        <p:spPr/>
        <p:txBody>
          <a:bodyPr/>
          <a:lstStyle/>
          <a:p>
            <a:fld id="{D341B595-366B-43E2-A22E-EA6A78C03F06}" type="datetimeFigureOut">
              <a:rPr lang="en-US" smtClean="0"/>
              <a:t>12/5/2022</a:t>
            </a:fld>
            <a:endParaRPr lang="en-US"/>
          </a:p>
        </p:txBody>
      </p:sp>
      <p:sp>
        <p:nvSpPr>
          <p:cNvPr id="3" name="Footer Placeholder 2">
            <a:extLst>
              <a:ext uri="{FF2B5EF4-FFF2-40B4-BE49-F238E27FC236}">
                <a16:creationId xmlns:a16="http://schemas.microsoft.com/office/drawing/2014/main" id="{988A7227-9E55-4E66-8EDB-D932A4E378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2A2E77-E3EF-EDD0-D7AC-41B652D14E0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9866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C199-A779-3F04-502B-1CFD7C5C6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8B3CE7-D4E4-9BD0-DCD2-1639208FA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E515BA-428B-D8DE-7DE7-8BE118378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5A431-52A9-7266-D770-F45D56AAF520}"/>
              </a:ext>
            </a:extLst>
          </p:cNvPr>
          <p:cNvSpPr>
            <a:spLocks noGrp="1"/>
          </p:cNvSpPr>
          <p:nvPr>
            <p:ph type="dt" sz="half" idx="10"/>
          </p:nvPr>
        </p:nvSpPr>
        <p:spPr/>
        <p:txBody>
          <a:bodyPr/>
          <a:lstStyle/>
          <a:p>
            <a:fld id="{D341B595-366B-43E2-A22E-EA6A78C03F06}" type="datetimeFigureOut">
              <a:rPr lang="en-US" smtClean="0"/>
              <a:t>12/5/2022</a:t>
            </a:fld>
            <a:endParaRPr lang="en-US"/>
          </a:p>
        </p:txBody>
      </p:sp>
      <p:sp>
        <p:nvSpPr>
          <p:cNvPr id="6" name="Footer Placeholder 5">
            <a:extLst>
              <a:ext uri="{FF2B5EF4-FFF2-40B4-BE49-F238E27FC236}">
                <a16:creationId xmlns:a16="http://schemas.microsoft.com/office/drawing/2014/main" id="{BE4727A9-F77C-E59C-337C-E2724777F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C6E20-09E3-C712-1703-99976F9315FF}"/>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1849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6D79-BF46-FBC5-3D6F-53B0BB5AF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076AC4-0252-066E-4A01-92DF37844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E7FD1A-51F0-A1A5-8A95-71A9868B7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A7839-A11D-1FDE-5C24-1F7AA39D0DBA}"/>
              </a:ext>
            </a:extLst>
          </p:cNvPr>
          <p:cNvSpPr>
            <a:spLocks noGrp="1"/>
          </p:cNvSpPr>
          <p:nvPr>
            <p:ph type="dt" sz="half" idx="10"/>
          </p:nvPr>
        </p:nvSpPr>
        <p:spPr/>
        <p:txBody>
          <a:bodyPr/>
          <a:lstStyle/>
          <a:p>
            <a:fld id="{D341B595-366B-43E2-A22E-EA6A78C03F06}" type="datetimeFigureOut">
              <a:rPr lang="en-US" smtClean="0"/>
              <a:t>12/5/2022</a:t>
            </a:fld>
            <a:endParaRPr lang="en-US"/>
          </a:p>
        </p:txBody>
      </p:sp>
      <p:sp>
        <p:nvSpPr>
          <p:cNvPr id="6" name="Footer Placeholder 5">
            <a:extLst>
              <a:ext uri="{FF2B5EF4-FFF2-40B4-BE49-F238E27FC236}">
                <a16:creationId xmlns:a16="http://schemas.microsoft.com/office/drawing/2014/main" id="{F56BC6C6-0326-F08B-AA36-B9E1587763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7CFF82-3796-58F9-6E29-D4BCBC0CAA54}"/>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1293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E14FC7-E249-D455-8852-94B4C7E18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F1B14-368F-B52E-C3C5-43855226D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B7E48E-11BB-DAD1-366C-42C446264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1B595-366B-43E2-A22E-EA6A78C03F06}" type="datetimeFigureOut">
              <a:rPr lang="en-US" smtClean="0"/>
              <a:t>12/5/2022</a:t>
            </a:fld>
            <a:endParaRPr lang="en-US"/>
          </a:p>
        </p:txBody>
      </p:sp>
      <p:sp>
        <p:nvSpPr>
          <p:cNvPr id="5" name="Footer Placeholder 4">
            <a:extLst>
              <a:ext uri="{FF2B5EF4-FFF2-40B4-BE49-F238E27FC236}">
                <a16:creationId xmlns:a16="http://schemas.microsoft.com/office/drawing/2014/main" id="{A4F9A8A5-F88A-6CBB-7525-C213D9BAE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AA4977-67BF-F394-3099-6BA335ACE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24855031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worldometers.info/coronavirus/" TargetMode="External"/><Relationship Id="rId2" Type="http://schemas.openxmlformats.org/officeDocument/2006/relationships/hyperlink" Target="https://www.kaggle.com/datasets/georgesaavedra/covid19-dataset" TargetMode="External"/><Relationship Id="rId1" Type="http://schemas.openxmlformats.org/officeDocument/2006/relationships/slideLayout" Target="../slideLayouts/slideLayout2.xml"/><Relationship Id="rId4" Type="http://schemas.openxmlformats.org/officeDocument/2006/relationships/hyperlink" Target="https://towardsdatascience.com/deploy-pycaret-and-streamlit-app-using-aws-fargate-serverless-infrastructure-8b7d7c0584c2"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georgesaavedra/covid19-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ty skyline at night&#10;&#10;Description automatically generated with low confidence">
            <a:extLst>
              <a:ext uri="{FF2B5EF4-FFF2-40B4-BE49-F238E27FC236}">
                <a16:creationId xmlns:a16="http://schemas.microsoft.com/office/drawing/2014/main" id="{B2DB3D11-2DAF-82DA-86E0-EFB2550FB0CB}"/>
              </a:ext>
            </a:extLst>
          </p:cNvPr>
          <p:cNvPicPr>
            <a:picLocks noChangeAspect="1"/>
          </p:cNvPicPr>
          <p:nvPr/>
        </p:nvPicPr>
        <p:blipFill rotWithShape="1">
          <a:blip r:embed="rId2">
            <a:extLst>
              <a:ext uri="{28A0092B-C50C-407E-A947-70E740481C1C}">
                <a14:useLocalDpi xmlns:a14="http://schemas.microsoft.com/office/drawing/2010/main" val="0"/>
              </a:ext>
            </a:extLst>
          </a:blip>
          <a:srcRect l="36889" r="1" b="1"/>
          <a:stretch/>
        </p:blipFill>
        <p:spPr>
          <a:xfrm>
            <a:off x="0" y="10"/>
            <a:ext cx="12192000" cy="6857990"/>
          </a:xfrm>
          <a:prstGeom prst="rect">
            <a:avLst/>
          </a:prstGeom>
          <a:noFill/>
        </p:spPr>
      </p:pic>
      <p:sp>
        <p:nvSpPr>
          <p:cNvPr id="99" name="Title 1">
            <a:extLst>
              <a:ext uri="{FF2B5EF4-FFF2-40B4-BE49-F238E27FC236}">
                <a16:creationId xmlns:a16="http://schemas.microsoft.com/office/drawing/2014/main" id="{789AB4A6-63E1-4A8F-AEA3-70E04AC0EBC4}"/>
              </a:ext>
            </a:extLst>
          </p:cNvPr>
          <p:cNvSpPr>
            <a:spLocks noGrp="1"/>
          </p:cNvSpPr>
          <p:nvPr>
            <p:ph type="ctrTitle"/>
          </p:nvPr>
        </p:nvSpPr>
        <p:spPr>
          <a:xfrm>
            <a:off x="175846" y="222739"/>
            <a:ext cx="4689231" cy="1735016"/>
          </a:xfrm>
        </p:spPr>
        <p:txBody>
          <a:bodyPr>
            <a:normAutofit fontScale="90000"/>
          </a:bodyPr>
          <a:lstStyle/>
          <a:p>
            <a:pPr algn="l"/>
            <a:r>
              <a:rPr lang="en-IN" b="1">
                <a:solidFill>
                  <a:schemeClr val="bg2"/>
                </a:solidFill>
              </a:rPr>
              <a:t>Prediction of COVID cases</a:t>
            </a:r>
            <a:endParaRPr lang="en-US" b="1">
              <a:solidFill>
                <a:schemeClr val="bg2"/>
              </a:solidFill>
            </a:endParaRPr>
          </a:p>
        </p:txBody>
      </p:sp>
      <p:sp>
        <p:nvSpPr>
          <p:cNvPr id="103" name="Date Placeholder 5">
            <a:extLst>
              <a:ext uri="{FF2B5EF4-FFF2-40B4-BE49-F238E27FC236}">
                <a16:creationId xmlns:a16="http://schemas.microsoft.com/office/drawing/2014/main" id="{D473ED7E-BC30-4C26-8A9B-4B3EBD2A9855}"/>
              </a:ext>
            </a:extLst>
          </p:cNvPr>
          <p:cNvSpPr>
            <a:spLocks noGrp="1"/>
          </p:cNvSpPr>
          <p:nvPr>
            <p:ph type="dt" sz="half" idx="10"/>
          </p:nvPr>
        </p:nvSpPr>
        <p:spPr/>
        <p:txBody>
          <a:bodyPr/>
          <a:lstStyle/>
          <a:p>
            <a:pPr>
              <a:spcAft>
                <a:spcPts val="600"/>
              </a:spcAft>
            </a:pPr>
            <a:fld id="{1BA06C13-DAD5-438A-AB32-F56C545BFF95}" type="datetime1">
              <a:rPr lang="en-US" smtClean="0">
                <a:solidFill>
                  <a:srgbClr val="FFFFFF"/>
                </a:solidFill>
                <a:effectLst>
                  <a:outerShdw blurRad="38100" dist="38100" dir="2700000" algn="tl">
                    <a:srgbClr val="000000">
                      <a:alpha val="43137"/>
                    </a:srgbClr>
                  </a:outerShdw>
                </a:effectLst>
              </a:rPr>
              <a:pPr>
                <a:spcAft>
                  <a:spcPts val="600"/>
                </a:spcAft>
              </a:pPr>
              <a:t>12/5/2022</a:t>
            </a:fld>
            <a:endParaRPr lang="en-US">
              <a:solidFill>
                <a:srgbClr val="FFFFFF"/>
              </a:solidFill>
              <a:effectLst>
                <a:outerShdw blurRad="38100" dist="38100" dir="2700000" algn="tl">
                  <a:srgbClr val="000000">
                    <a:alpha val="43137"/>
                  </a:srgbClr>
                </a:outerShdw>
              </a:effectLst>
            </a:endParaRPr>
          </a:p>
        </p:txBody>
      </p:sp>
      <p:sp>
        <p:nvSpPr>
          <p:cNvPr id="107" name="Slide Number Placeholder 9">
            <a:extLst>
              <a:ext uri="{FF2B5EF4-FFF2-40B4-BE49-F238E27FC236}">
                <a16:creationId xmlns:a16="http://schemas.microsoft.com/office/drawing/2014/main" id="{1414B732-7187-427B-B84B-E95823CFE97C}"/>
              </a:ext>
            </a:extLst>
          </p:cNvPr>
          <p:cNvSpPr>
            <a:spLocks noGrp="1"/>
          </p:cNvSpPr>
          <p:nvPr>
            <p:ph type="sldNum" sz="quarter" idx="12"/>
          </p:nvPr>
        </p:nvSpPr>
        <p:spPr/>
        <p:txBody>
          <a:bodyPr/>
          <a:lstStyle/>
          <a:p>
            <a:pPr>
              <a:spcAft>
                <a:spcPts val="600"/>
              </a:spcAft>
            </a:pPr>
            <a:fld id="{45C5C030-0550-4584-9C82-E35DF7DBC581}"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8615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2F04B8-F652-59B3-45A0-28F9F861FF88}"/>
              </a:ext>
            </a:extLst>
          </p:cNvPr>
          <p:cNvSpPr txBox="1"/>
          <p:nvPr/>
        </p:nvSpPr>
        <p:spPr>
          <a:xfrm>
            <a:off x="838200" y="365125"/>
            <a:ext cx="10515600" cy="13064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a:latin typeface="+mj-lt"/>
                <a:ea typeface="+mj-ea"/>
                <a:cs typeface="+mj-cs"/>
              </a:rPr>
              <a:t>HOSPITAL BEDS AVAILABILITY CONTINENT WISE</a:t>
            </a:r>
          </a:p>
        </p:txBody>
      </p:sp>
      <p:pic>
        <p:nvPicPr>
          <p:cNvPr id="4" name="Picture 4" descr="Chart, treemap chart&#10;&#10;Description automatically generated">
            <a:extLst>
              <a:ext uri="{FF2B5EF4-FFF2-40B4-BE49-F238E27FC236}">
                <a16:creationId xmlns:a16="http://schemas.microsoft.com/office/drawing/2014/main" id="{60A1467E-8CAD-6848-1AF4-2E57B374FE8A}"/>
              </a:ext>
            </a:extLst>
          </p:cNvPr>
          <p:cNvPicPr>
            <a:picLocks noGrp="1" noChangeAspect="1"/>
          </p:cNvPicPr>
          <p:nvPr>
            <p:ph idx="1"/>
          </p:nvPr>
        </p:nvPicPr>
        <p:blipFill rotWithShape="1">
          <a:blip r:embed="rId2"/>
          <a:srcRect l="1151" r="4282"/>
          <a:stretch/>
        </p:blipFill>
        <p:spPr>
          <a:xfrm>
            <a:off x="5183500" y="1904282"/>
            <a:ext cx="6170299" cy="4224808"/>
          </a:xfrm>
          <a:prstGeom prst="rect">
            <a:avLst/>
          </a:prstGeom>
        </p:spPr>
      </p:pic>
      <p:graphicFrame>
        <p:nvGraphicFramePr>
          <p:cNvPr id="10" name="TextBox 6">
            <a:extLst>
              <a:ext uri="{FF2B5EF4-FFF2-40B4-BE49-F238E27FC236}">
                <a16:creationId xmlns:a16="http://schemas.microsoft.com/office/drawing/2014/main" id="{96AF7B63-2963-9AE3-A6AB-A7022CEC3AD1}"/>
              </a:ext>
            </a:extLst>
          </p:cNvPr>
          <p:cNvGraphicFramePr/>
          <p:nvPr>
            <p:extLst>
              <p:ext uri="{D42A27DB-BD31-4B8C-83A1-F6EECF244321}">
                <p14:modId xmlns:p14="http://schemas.microsoft.com/office/powerpoint/2010/main" val="3487247744"/>
              </p:ext>
            </p:extLst>
          </p:nvPr>
        </p:nvGraphicFramePr>
        <p:xfrm>
          <a:off x="838200" y="1825625"/>
          <a:ext cx="4152774" cy="4303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992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7CAB9D-D63E-6431-9E93-C515F7E97744}"/>
              </a:ext>
            </a:extLst>
          </p:cNvPr>
          <p:cNvSpPr txBox="1"/>
          <p:nvPr/>
        </p:nvSpPr>
        <p:spPr>
          <a:xfrm>
            <a:off x="699713" y="248038"/>
            <a:ext cx="7063721" cy="1159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b="1" kern="1200">
                <a:solidFill>
                  <a:srgbClr val="FFFFFF"/>
                </a:solidFill>
                <a:latin typeface="+mj-lt"/>
                <a:ea typeface="+mj-ea"/>
                <a:cs typeface="+mj-cs"/>
              </a:rPr>
              <a:t>GROWTH OF NEW CASES PER MILLION WITHIN 7 DAYS MOVING AVERAGE</a:t>
            </a:r>
          </a:p>
        </p:txBody>
      </p:sp>
      <p:pic>
        <p:nvPicPr>
          <p:cNvPr id="9" name="Picture 9" descr="Chart, line chart&#10;&#10;Description automatically generated">
            <a:extLst>
              <a:ext uri="{FF2B5EF4-FFF2-40B4-BE49-F238E27FC236}">
                <a16:creationId xmlns:a16="http://schemas.microsoft.com/office/drawing/2014/main" id="{059142FC-EFE3-63B0-5B5D-4AB598A3264E}"/>
              </a:ext>
            </a:extLst>
          </p:cNvPr>
          <p:cNvPicPr>
            <a:picLocks noGrp="1" noChangeAspect="1"/>
          </p:cNvPicPr>
          <p:nvPr>
            <p:ph idx="1"/>
          </p:nvPr>
        </p:nvPicPr>
        <p:blipFill>
          <a:blip r:embed="rId2"/>
          <a:stretch>
            <a:fillRect/>
          </a:stretch>
        </p:blipFill>
        <p:spPr>
          <a:xfrm>
            <a:off x="432225" y="2280849"/>
            <a:ext cx="11327549" cy="3823047"/>
          </a:xfrm>
          <a:prstGeom prst="rect">
            <a:avLst/>
          </a:prstGeom>
        </p:spPr>
      </p:pic>
      <p:sp>
        <p:nvSpPr>
          <p:cNvPr id="5" name="TextBox 4">
            <a:extLst>
              <a:ext uri="{FF2B5EF4-FFF2-40B4-BE49-F238E27FC236}">
                <a16:creationId xmlns:a16="http://schemas.microsoft.com/office/drawing/2014/main" id="{1DD04F01-BD46-D171-869A-5B1891604DDB}"/>
              </a:ext>
            </a:extLst>
          </p:cNvPr>
          <p:cNvSpPr txBox="1"/>
          <p:nvPr/>
        </p:nvSpPr>
        <p:spPr>
          <a:xfrm>
            <a:off x="202790" y="608371"/>
            <a:ext cx="4018935" cy="61390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34877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Chart, histogram&#10;&#10;Description automatically generated">
            <a:extLst>
              <a:ext uri="{FF2B5EF4-FFF2-40B4-BE49-F238E27FC236}">
                <a16:creationId xmlns:a16="http://schemas.microsoft.com/office/drawing/2014/main" id="{A4B1B9A4-92F6-D4ED-2907-17D55041737E}"/>
              </a:ext>
            </a:extLst>
          </p:cNvPr>
          <p:cNvPicPr>
            <a:picLocks noGrp="1" noChangeAspect="1"/>
          </p:cNvPicPr>
          <p:nvPr>
            <p:ph idx="1"/>
          </p:nvPr>
        </p:nvPicPr>
        <p:blipFill>
          <a:blip r:embed="rId2"/>
          <a:stretch>
            <a:fillRect/>
          </a:stretch>
        </p:blipFill>
        <p:spPr>
          <a:xfrm>
            <a:off x="4387112" y="903852"/>
            <a:ext cx="7804725" cy="4449662"/>
          </a:xfrm>
        </p:spPr>
      </p:pic>
      <p:sp>
        <p:nvSpPr>
          <p:cNvPr id="10" name="TextBox 9">
            <a:extLst>
              <a:ext uri="{FF2B5EF4-FFF2-40B4-BE49-F238E27FC236}">
                <a16:creationId xmlns:a16="http://schemas.microsoft.com/office/drawing/2014/main" id="{B29589EF-DDE3-253F-0078-F1A8E1D5B36E}"/>
              </a:ext>
            </a:extLst>
          </p:cNvPr>
          <p:cNvSpPr txBox="1"/>
          <p:nvPr/>
        </p:nvSpPr>
        <p:spPr>
          <a:xfrm>
            <a:off x="92177" y="73742"/>
            <a:ext cx="1194619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cs typeface="Calibri"/>
              </a:rPr>
              <a:t>TOTAL CASES VS TOTAL TESTS CONDUCTED IN 6 Months</a:t>
            </a:r>
          </a:p>
        </p:txBody>
      </p:sp>
      <p:graphicFrame>
        <p:nvGraphicFramePr>
          <p:cNvPr id="14" name="TextBox 10">
            <a:extLst>
              <a:ext uri="{FF2B5EF4-FFF2-40B4-BE49-F238E27FC236}">
                <a16:creationId xmlns:a16="http://schemas.microsoft.com/office/drawing/2014/main" id="{FA5D2FA5-5058-11A7-EC19-0BC7098B0679}"/>
              </a:ext>
            </a:extLst>
          </p:cNvPr>
          <p:cNvGraphicFramePr/>
          <p:nvPr/>
        </p:nvGraphicFramePr>
        <p:xfrm>
          <a:off x="159774" y="467032"/>
          <a:ext cx="3904959" cy="550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735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64AC6AD-DD7B-B44E-D78F-C4F8091B55D9}"/>
              </a:ext>
            </a:extLst>
          </p:cNvPr>
          <p:cNvPicPr>
            <a:picLocks noGrp="1" noChangeAspect="1"/>
          </p:cNvPicPr>
          <p:nvPr>
            <p:ph idx="1"/>
          </p:nvPr>
        </p:nvPicPr>
        <p:blipFill>
          <a:blip r:embed="rId2"/>
          <a:stretch>
            <a:fillRect/>
          </a:stretch>
        </p:blipFill>
        <p:spPr>
          <a:xfrm>
            <a:off x="4822635" y="828023"/>
            <a:ext cx="7373581" cy="5004811"/>
          </a:xfrm>
        </p:spPr>
      </p:pic>
      <p:sp>
        <p:nvSpPr>
          <p:cNvPr id="2" name="TextBox 1">
            <a:extLst>
              <a:ext uri="{FF2B5EF4-FFF2-40B4-BE49-F238E27FC236}">
                <a16:creationId xmlns:a16="http://schemas.microsoft.com/office/drawing/2014/main" id="{66E10692-56F2-CC8A-B768-25705D5E9D50}"/>
              </a:ext>
            </a:extLst>
          </p:cNvPr>
          <p:cNvSpPr txBox="1"/>
          <p:nvPr/>
        </p:nvSpPr>
        <p:spPr>
          <a:xfrm>
            <a:off x="36871" y="110612"/>
            <a:ext cx="12112112"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a:cs typeface="Calibri"/>
              </a:rPr>
              <a:t>TOTAL NO. OF PEOPLE VACCINATED IN EACH CONTINENT</a:t>
            </a:r>
          </a:p>
        </p:txBody>
      </p:sp>
      <p:graphicFrame>
        <p:nvGraphicFramePr>
          <p:cNvPr id="10" name="TextBox 2">
            <a:extLst>
              <a:ext uri="{FF2B5EF4-FFF2-40B4-BE49-F238E27FC236}">
                <a16:creationId xmlns:a16="http://schemas.microsoft.com/office/drawing/2014/main" id="{427C9648-2081-0117-25E5-466726DE13F9}"/>
              </a:ext>
            </a:extLst>
          </p:cNvPr>
          <p:cNvGraphicFramePr/>
          <p:nvPr/>
        </p:nvGraphicFramePr>
        <p:xfrm>
          <a:off x="350274" y="829597"/>
          <a:ext cx="4399355" cy="5586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758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93CA-3B59-EC13-D3CE-6AE7961AF12B}"/>
              </a:ext>
            </a:extLst>
          </p:cNvPr>
          <p:cNvSpPr>
            <a:spLocks noGrp="1"/>
          </p:cNvSpPr>
          <p:nvPr>
            <p:ph type="title"/>
          </p:nvPr>
        </p:nvSpPr>
        <p:spPr/>
        <p:txBody>
          <a:bodyPr/>
          <a:lstStyle/>
          <a:p>
            <a:r>
              <a:rPr lang="en-IN" dirty="0"/>
              <a:t>TABLEAU STORY</a:t>
            </a:r>
          </a:p>
        </p:txBody>
      </p:sp>
      <p:sp>
        <p:nvSpPr>
          <p:cNvPr id="3" name="Content Placeholder 2">
            <a:extLst>
              <a:ext uri="{FF2B5EF4-FFF2-40B4-BE49-F238E27FC236}">
                <a16:creationId xmlns:a16="http://schemas.microsoft.com/office/drawing/2014/main" id="{EEBE842A-3075-7A26-7074-BB5A1E8953D9}"/>
              </a:ext>
            </a:extLst>
          </p:cNvPr>
          <p:cNvSpPr>
            <a:spLocks noGrp="1"/>
          </p:cNvSpPr>
          <p:nvPr>
            <p:ph idx="1"/>
          </p:nvPr>
        </p:nvSpPr>
        <p:spPr/>
        <p:txBody>
          <a:bodyPr/>
          <a:lstStyle/>
          <a:p>
            <a:r>
              <a:rPr lang="en-IN" dirty="0"/>
              <a:t>Here is the link of the tableau story we have created using two dashboards considering </a:t>
            </a:r>
            <a:r>
              <a:rPr lang="en-IN"/>
              <a:t>useful insights.</a:t>
            </a:r>
          </a:p>
        </p:txBody>
      </p:sp>
    </p:spTree>
    <p:extLst>
      <p:ext uri="{BB962C8B-B14F-4D97-AF65-F5344CB8AC3E}">
        <p14:creationId xmlns:p14="http://schemas.microsoft.com/office/powerpoint/2010/main" val="249867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0" descr="Chart&#10;&#10;Description automatically generated">
            <a:extLst>
              <a:ext uri="{FF2B5EF4-FFF2-40B4-BE49-F238E27FC236}">
                <a16:creationId xmlns:a16="http://schemas.microsoft.com/office/drawing/2014/main" id="{DBE5BC07-1376-4B3D-1873-07AC2C6DE358}"/>
              </a:ext>
            </a:extLst>
          </p:cNvPr>
          <p:cNvPicPr>
            <a:picLocks noChangeAspect="1"/>
          </p:cNvPicPr>
          <p:nvPr/>
        </p:nvPicPr>
        <p:blipFill>
          <a:blip r:embed="rId2"/>
          <a:stretch>
            <a:fillRect/>
          </a:stretch>
        </p:blipFill>
        <p:spPr>
          <a:xfrm>
            <a:off x="4429216" y="719138"/>
            <a:ext cx="7580222" cy="2554288"/>
          </a:xfrm>
          <a:prstGeom prst="rect">
            <a:avLst/>
          </a:prstGeom>
        </p:spPr>
      </p:pic>
      <p:pic>
        <p:nvPicPr>
          <p:cNvPr id="7" name="Picture 3" descr="Chart, histogram&#10;&#10;Description automatically generated">
            <a:extLst>
              <a:ext uri="{FF2B5EF4-FFF2-40B4-BE49-F238E27FC236}">
                <a16:creationId xmlns:a16="http://schemas.microsoft.com/office/drawing/2014/main" id="{EB14CFF7-9575-9EF9-7E00-DEBE1E6C39D1}"/>
              </a:ext>
            </a:extLst>
          </p:cNvPr>
          <p:cNvPicPr>
            <a:picLocks noChangeAspect="1"/>
          </p:cNvPicPr>
          <p:nvPr/>
        </p:nvPicPr>
        <p:blipFill>
          <a:blip r:embed="rId3"/>
          <a:stretch>
            <a:fillRect/>
          </a:stretch>
        </p:blipFill>
        <p:spPr>
          <a:xfrm>
            <a:off x="4429216" y="3341688"/>
            <a:ext cx="7580222" cy="2959100"/>
          </a:xfrm>
          <a:prstGeom prst="rect">
            <a:avLst/>
          </a:prstGeom>
        </p:spPr>
      </p:pic>
      <p:sp>
        <p:nvSpPr>
          <p:cNvPr id="2" name="Title 1">
            <a:extLst>
              <a:ext uri="{FF2B5EF4-FFF2-40B4-BE49-F238E27FC236}">
                <a16:creationId xmlns:a16="http://schemas.microsoft.com/office/drawing/2014/main" id="{7636941B-DF60-5B57-5959-3FBA7D0FB14D}"/>
              </a:ext>
            </a:extLst>
          </p:cNvPr>
          <p:cNvSpPr>
            <a:spLocks noGrp="1"/>
          </p:cNvSpPr>
          <p:nvPr>
            <p:ph type="title"/>
          </p:nvPr>
        </p:nvSpPr>
        <p:spPr>
          <a:xfrm>
            <a:off x="392502" y="298397"/>
            <a:ext cx="3434501" cy="5571900"/>
          </a:xfrm>
        </p:spPr>
        <p:txBody>
          <a:bodyPr vert="horz" lIns="91440" tIns="45720" rIns="91440" bIns="45720" rtlCol="0" anchor="ctr">
            <a:normAutofit/>
          </a:bodyPr>
          <a:lstStyle/>
          <a:p>
            <a:br>
              <a:rPr lang="en-US" sz="5200" b="1" kern="1200">
                <a:solidFill>
                  <a:schemeClr val="tx1"/>
                </a:solidFill>
                <a:latin typeface="+mj-lt"/>
                <a:ea typeface="+mj-ea"/>
                <a:cs typeface="+mj-cs"/>
              </a:rPr>
            </a:br>
            <a:br>
              <a:rPr lang="en-US" sz="5200" b="1" kern="1200">
                <a:solidFill>
                  <a:schemeClr val="tx1"/>
                </a:solidFill>
                <a:latin typeface="+mj-lt"/>
                <a:ea typeface="+mj-ea"/>
                <a:cs typeface="+mj-cs"/>
              </a:rPr>
            </a:br>
            <a:r>
              <a:rPr lang="en-US" sz="5200" b="1" kern="1200">
                <a:solidFill>
                  <a:schemeClr val="tx1"/>
                </a:solidFill>
                <a:latin typeface="+mj-lt"/>
                <a:ea typeface="+mj-ea"/>
                <a:cs typeface="+mj-cs"/>
              </a:rPr>
              <a:t>NEW CASES IN BRAZIL, USA &amp; INDIA OVER THE TIME</a:t>
            </a:r>
            <a:endParaRPr lang="en-US" sz="5200" kern="1200">
              <a:solidFill>
                <a:schemeClr val="tx1"/>
              </a:solidFill>
              <a:latin typeface="+mj-lt"/>
              <a:ea typeface="+mj-ea"/>
              <a:cs typeface="+mj-cs"/>
            </a:endParaRPr>
          </a:p>
          <a:p>
            <a:endParaRPr lang="en-US" sz="5200" kern="1200">
              <a:solidFill>
                <a:schemeClr val="tx1"/>
              </a:solidFill>
              <a:latin typeface="+mj-lt"/>
              <a:ea typeface="+mj-ea"/>
              <a:cs typeface="+mj-cs"/>
            </a:endParaRPr>
          </a:p>
        </p:txBody>
      </p:sp>
    </p:spTree>
    <p:extLst>
      <p:ext uri="{BB962C8B-B14F-4D97-AF65-F5344CB8AC3E}">
        <p14:creationId xmlns:p14="http://schemas.microsoft.com/office/powerpoint/2010/main" val="325934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5F08-74F2-9F52-80D1-DCCB68B6A0C9}"/>
              </a:ext>
            </a:extLst>
          </p:cNvPr>
          <p:cNvSpPr>
            <a:spLocks noGrp="1"/>
          </p:cNvSpPr>
          <p:nvPr>
            <p:ph type="title"/>
          </p:nvPr>
        </p:nvSpPr>
        <p:spPr/>
        <p:txBody>
          <a:bodyPr/>
          <a:lstStyle/>
          <a:p>
            <a:pPr algn="ctr"/>
            <a:r>
              <a:rPr lang="en-US" b="1">
                <a:ea typeface="+mj-lt"/>
                <a:cs typeface="+mj-lt"/>
              </a:rPr>
              <a:t>NEW CASES IN BRAZIL, USA &amp; INDIA OVER THE TIME</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A8515EE0-0CAC-FD48-D76A-D2D84C6E8AC6}"/>
              </a:ext>
            </a:extLst>
          </p:cNvPr>
          <p:cNvSpPr>
            <a:spLocks noGrp="1"/>
          </p:cNvSpPr>
          <p:nvPr>
            <p:ph idx="1"/>
          </p:nvPr>
        </p:nvSpPr>
        <p:spPr/>
        <p:txBody>
          <a:bodyPr vert="horz" lIns="91440" tIns="45720" rIns="91440" bIns="45720" rtlCol="0" anchor="t">
            <a:normAutofit/>
          </a:bodyPr>
          <a:lstStyle/>
          <a:p>
            <a:endParaRPr lang="en-US">
              <a:cs typeface="Calibri"/>
            </a:endParaRPr>
          </a:p>
        </p:txBody>
      </p:sp>
      <p:pic>
        <p:nvPicPr>
          <p:cNvPr id="5" name="Picture 6" descr="Chart, histogram&#10;&#10;Description automatically generated">
            <a:extLst>
              <a:ext uri="{FF2B5EF4-FFF2-40B4-BE49-F238E27FC236}">
                <a16:creationId xmlns:a16="http://schemas.microsoft.com/office/drawing/2014/main" id="{F23633E7-A4BD-9741-45BD-58FE72C61347}"/>
              </a:ext>
            </a:extLst>
          </p:cNvPr>
          <p:cNvPicPr>
            <a:picLocks noChangeAspect="1"/>
          </p:cNvPicPr>
          <p:nvPr/>
        </p:nvPicPr>
        <p:blipFill>
          <a:blip r:embed="rId2"/>
          <a:stretch>
            <a:fillRect/>
          </a:stretch>
        </p:blipFill>
        <p:spPr>
          <a:xfrm>
            <a:off x="509284" y="1591321"/>
            <a:ext cx="11014588" cy="5285860"/>
          </a:xfrm>
          <a:prstGeom prst="rect">
            <a:avLst/>
          </a:prstGeom>
        </p:spPr>
      </p:pic>
    </p:spTree>
    <p:extLst>
      <p:ext uri="{BB962C8B-B14F-4D97-AF65-F5344CB8AC3E}">
        <p14:creationId xmlns:p14="http://schemas.microsoft.com/office/powerpoint/2010/main" val="130087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6941B-DF60-5B57-5959-3FBA7D0FB14D}"/>
              </a:ext>
            </a:extLst>
          </p:cNvPr>
          <p:cNvSpPr>
            <a:spLocks noGrp="1"/>
          </p:cNvSpPr>
          <p:nvPr>
            <p:ph type="title"/>
          </p:nvPr>
        </p:nvSpPr>
        <p:spPr>
          <a:xfrm>
            <a:off x="1371599" y="294538"/>
            <a:ext cx="9895951" cy="1033669"/>
          </a:xfrm>
        </p:spPr>
        <p:txBody>
          <a:bodyPr>
            <a:normAutofit/>
          </a:bodyPr>
          <a:lstStyle/>
          <a:p>
            <a:r>
              <a:rPr lang="en-IN" sz="4000">
                <a:solidFill>
                  <a:srgbClr val="FFFFFF"/>
                </a:solidFill>
                <a:cs typeface="Calibri Light"/>
              </a:rPr>
              <a:t>Why Machine Learning?</a:t>
            </a:r>
            <a:endParaRPr lang="en-IN" sz="4000">
              <a:solidFill>
                <a:srgbClr val="FFFFFF"/>
              </a:solidFill>
            </a:endParaRPr>
          </a:p>
        </p:txBody>
      </p:sp>
      <p:sp>
        <p:nvSpPr>
          <p:cNvPr id="3" name="Content Placeholder 2">
            <a:extLst>
              <a:ext uri="{FF2B5EF4-FFF2-40B4-BE49-F238E27FC236}">
                <a16:creationId xmlns:a16="http://schemas.microsoft.com/office/drawing/2014/main" id="{398707CF-1C20-7AC9-9F44-91051F978753}"/>
              </a:ext>
            </a:extLst>
          </p:cNvPr>
          <p:cNvSpPr>
            <a:spLocks noGrp="1"/>
          </p:cNvSpPr>
          <p:nvPr>
            <p:ph idx="1"/>
          </p:nvPr>
        </p:nvSpPr>
        <p:spPr>
          <a:xfrm>
            <a:off x="585787" y="4010137"/>
            <a:ext cx="10426499" cy="2277169"/>
          </a:xfrm>
        </p:spPr>
        <p:txBody>
          <a:bodyPr anchor="ctr">
            <a:normAutofit/>
          </a:bodyPr>
          <a:lstStyle/>
          <a:p>
            <a:r>
              <a:rPr lang="en-IN" sz="2000" dirty="0">
                <a:ea typeface="+mn-lt"/>
                <a:cs typeface="+mn-lt"/>
              </a:rPr>
              <a:t>In order to forecast the spread of COVID-19 in the upcoming year which would serve as an early warning system for upcoming pandemics and identify the top vulnerable country.</a:t>
            </a:r>
          </a:p>
          <a:p>
            <a:r>
              <a:rPr lang="en-US" sz="2000" dirty="0">
                <a:ea typeface="+mn-lt"/>
                <a:cs typeface="+mn-lt"/>
              </a:rPr>
              <a:t>With the help of Machine learning we can develop a  model that takes into account all available data in order to forecast behavior in "future days," enabling the prospect of supporting our decisions or next actions in the duty to keep our community safe.</a:t>
            </a:r>
          </a:p>
          <a:p>
            <a:r>
              <a:rPr lang="en-US" sz="2000" dirty="0">
                <a:ea typeface="+mn-lt"/>
                <a:cs typeface="+mn-lt"/>
              </a:rPr>
              <a:t>We have used Time series modelling to forecast future days.</a:t>
            </a:r>
            <a:endParaRPr lang="en-IN" sz="2000" dirty="0">
              <a:ea typeface="+mn-lt"/>
              <a:cs typeface="+mn-lt"/>
            </a:endParaRPr>
          </a:p>
          <a:p>
            <a:endParaRPr lang="en-IN" sz="2000" dirty="0">
              <a:cs typeface="Calibri"/>
            </a:endParaRPr>
          </a:p>
          <a:p>
            <a:endParaRPr lang="en-IN" sz="2000" dirty="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p:txBody>
      </p:sp>
    </p:spTree>
    <p:extLst>
      <p:ext uri="{BB962C8B-B14F-4D97-AF65-F5344CB8AC3E}">
        <p14:creationId xmlns:p14="http://schemas.microsoft.com/office/powerpoint/2010/main" val="8221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8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Graph on document with pen">
            <a:extLst>
              <a:ext uri="{FF2B5EF4-FFF2-40B4-BE49-F238E27FC236}">
                <a16:creationId xmlns:a16="http://schemas.microsoft.com/office/drawing/2014/main" id="{3DE7C7B0-3081-D478-53B2-D8FE7AC645F1}"/>
              </a:ext>
            </a:extLst>
          </p:cNvPr>
          <p:cNvPicPr>
            <a:picLocks noChangeAspect="1"/>
          </p:cNvPicPr>
          <p:nvPr/>
        </p:nvPicPr>
        <p:blipFill rotWithShape="1">
          <a:blip r:embed="rId2"/>
          <a:srcRect r="5882" b="-1"/>
          <a:stretch/>
        </p:blipFill>
        <p:spPr>
          <a:xfrm>
            <a:off x="2522356" y="10"/>
            <a:ext cx="9669642" cy="6857990"/>
          </a:xfrm>
          <a:prstGeom prst="rect">
            <a:avLst/>
          </a:prstGeom>
        </p:spPr>
      </p:pic>
      <p:sp>
        <p:nvSpPr>
          <p:cNvPr id="95" name="Rectangle 8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6941B-DF60-5B57-5959-3FBA7D0FB14D}"/>
              </a:ext>
            </a:extLst>
          </p:cNvPr>
          <p:cNvSpPr>
            <a:spLocks noGrp="1"/>
          </p:cNvSpPr>
          <p:nvPr>
            <p:ph type="title"/>
          </p:nvPr>
        </p:nvSpPr>
        <p:spPr>
          <a:xfrm>
            <a:off x="838200" y="365125"/>
            <a:ext cx="3822189" cy="1899912"/>
          </a:xfrm>
        </p:spPr>
        <p:txBody>
          <a:bodyPr>
            <a:normAutofit/>
          </a:bodyPr>
          <a:lstStyle/>
          <a:p>
            <a:r>
              <a:rPr lang="en-IN" sz="3100">
                <a:ea typeface="+mj-lt"/>
                <a:cs typeface="+mj-lt"/>
              </a:rPr>
              <a:t>TIME SERIES FORCASTING PREDICTION USING PYCARET</a:t>
            </a:r>
            <a:endParaRPr lang="en-US" sz="3100"/>
          </a:p>
        </p:txBody>
      </p:sp>
      <p:sp>
        <p:nvSpPr>
          <p:cNvPr id="3" name="Content Placeholder 2">
            <a:extLst>
              <a:ext uri="{FF2B5EF4-FFF2-40B4-BE49-F238E27FC236}">
                <a16:creationId xmlns:a16="http://schemas.microsoft.com/office/drawing/2014/main" id="{398707CF-1C20-7AC9-9F44-91051F978753}"/>
              </a:ext>
            </a:extLst>
          </p:cNvPr>
          <p:cNvSpPr>
            <a:spLocks noGrp="1"/>
          </p:cNvSpPr>
          <p:nvPr>
            <p:ph idx="1"/>
          </p:nvPr>
        </p:nvSpPr>
        <p:spPr>
          <a:xfrm>
            <a:off x="838200" y="2434201"/>
            <a:ext cx="5029887" cy="3742762"/>
          </a:xfrm>
        </p:spPr>
        <p:txBody>
          <a:bodyPr vert="horz" lIns="91440" tIns="45720" rIns="91440" bIns="45720" rtlCol="0" anchor="t">
            <a:normAutofit lnSpcReduction="10000"/>
          </a:bodyPr>
          <a:lstStyle/>
          <a:p>
            <a:endParaRPr lang="en-IN" sz="1600">
              <a:latin typeface="Georgia Pro"/>
              <a:cs typeface="Calibri"/>
            </a:endParaRPr>
          </a:p>
          <a:p>
            <a:r>
              <a:rPr lang="en-IN" sz="1600">
                <a:ea typeface="+mn-lt"/>
                <a:cs typeface="+mn-lt"/>
              </a:rPr>
              <a:t>Python-based machine learning workflows can be automated with </a:t>
            </a:r>
            <a:r>
              <a:rPr lang="en-IN" sz="1600" b="1" err="1">
                <a:ea typeface="+mn-lt"/>
                <a:cs typeface="+mn-lt"/>
              </a:rPr>
              <a:t>PyCaret</a:t>
            </a:r>
            <a:r>
              <a:rPr lang="en-IN" sz="1600">
                <a:ea typeface="+mn-lt"/>
                <a:cs typeface="+mn-lt"/>
              </a:rPr>
              <a:t>, a low-code machine learning library and end-to-end model management system. It is much-liked because of how simple and easy it is to use, as well as how fast and effectively end-to-end machine learning prototypes can be built and deployed.</a:t>
            </a:r>
            <a:endParaRPr lang="en-IN" sz="1600">
              <a:latin typeface="Georgia Pro"/>
              <a:cs typeface="Calibri"/>
            </a:endParaRPr>
          </a:p>
          <a:p>
            <a:r>
              <a:rPr lang="en-IN" sz="1600" b="1" err="1">
                <a:ea typeface="+mn-lt"/>
                <a:cs typeface="+mn-lt"/>
              </a:rPr>
              <a:t>PyCaret</a:t>
            </a:r>
            <a:r>
              <a:rPr lang="en-IN" sz="1600" b="1">
                <a:ea typeface="+mn-lt"/>
                <a:cs typeface="+mn-lt"/>
              </a:rPr>
              <a:t> </a:t>
            </a:r>
            <a:r>
              <a:rPr lang="en-IN" sz="1600">
                <a:ea typeface="+mn-lt"/>
                <a:cs typeface="+mn-lt"/>
              </a:rPr>
              <a:t>automates everything from missing values through one-hot encoding, categorical data transformation, feature engineering, and hyperparameter tuning.</a:t>
            </a:r>
            <a:endParaRPr lang="en-IN" sz="1600">
              <a:cs typeface="Calibri"/>
            </a:endParaRPr>
          </a:p>
          <a:p>
            <a:r>
              <a:rPr lang="en-IN" sz="1600">
                <a:cs typeface="Calibri"/>
              </a:rPr>
              <a:t>After EDA and analysis, we found out that "</a:t>
            </a:r>
            <a:r>
              <a:rPr lang="en-IN" sz="1600" b="1">
                <a:cs typeface="Calibri"/>
              </a:rPr>
              <a:t>India</a:t>
            </a:r>
            <a:r>
              <a:rPr lang="en-IN" sz="1600">
                <a:cs typeface="Calibri"/>
              </a:rPr>
              <a:t>" is most prone to the new cases and the prediction is increasing exponentially for next 365 days, so we are going ahead to analyse different time series forecasting for the country "</a:t>
            </a:r>
            <a:r>
              <a:rPr lang="en-IN" sz="1600" b="1">
                <a:cs typeface="Calibri"/>
              </a:rPr>
              <a:t>India</a:t>
            </a:r>
            <a:r>
              <a:rPr lang="en-IN" sz="1600">
                <a:cs typeface="Calibri"/>
              </a:rPr>
              <a:t>"</a:t>
            </a:r>
          </a:p>
          <a:p>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p:txBody>
      </p:sp>
    </p:spTree>
    <p:extLst>
      <p:ext uri="{BB962C8B-B14F-4D97-AF65-F5344CB8AC3E}">
        <p14:creationId xmlns:p14="http://schemas.microsoft.com/office/powerpoint/2010/main" val="334860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63BB7-B172-AA5A-0776-8343F6400DE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Diagnostic plot</a:t>
            </a:r>
          </a:p>
        </p:txBody>
      </p:sp>
      <p:sp>
        <p:nvSpPr>
          <p:cNvPr id="5" name="TextBox 4">
            <a:extLst>
              <a:ext uri="{FF2B5EF4-FFF2-40B4-BE49-F238E27FC236}">
                <a16:creationId xmlns:a16="http://schemas.microsoft.com/office/drawing/2014/main" id="{F25DB891-454C-9CDE-B02E-3B52A420FE88}"/>
              </a:ext>
            </a:extLst>
          </p:cNvPr>
          <p:cNvSpPr txBox="1"/>
          <p:nvPr/>
        </p:nvSpPr>
        <p:spPr>
          <a:xfrm>
            <a:off x="246603" y="3413372"/>
            <a:ext cx="41163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err="1">
                <a:ea typeface="+mn-lt"/>
                <a:cs typeface="+mn-lt"/>
              </a:rPr>
              <a:t>PyCaret</a:t>
            </a:r>
            <a:r>
              <a:rPr lang="en-US">
                <a:ea typeface="+mn-lt"/>
                <a:cs typeface="+mn-lt"/>
              </a:rPr>
              <a:t> also offers a very useful method for plotting all graphs in a single multi-plot</a:t>
            </a:r>
            <a:endParaRPr lang="en-US">
              <a:cs typeface="Calibri"/>
            </a:endParaRPr>
          </a:p>
          <a:p>
            <a:pPr marL="285750" indent="-285750">
              <a:buFont typeface="Arial"/>
              <a:buChar char="•"/>
            </a:pPr>
            <a:r>
              <a:rPr lang="en-US">
                <a:ea typeface="+mn-lt"/>
                <a:cs typeface="+mn-lt"/>
              </a:rPr>
              <a:t>The periodogram can provide insight regarding possible cyclical behavior in a series</a:t>
            </a:r>
            <a:endParaRPr lang="en-US">
              <a:cs typeface="Calibri"/>
            </a:endParaRPr>
          </a:p>
          <a:p>
            <a:pPr marL="285750" indent="-285750">
              <a:buFont typeface="Arial"/>
              <a:buChar char="•"/>
            </a:pPr>
            <a:r>
              <a:rPr lang="en-US">
                <a:ea typeface="+mn-lt"/>
                <a:cs typeface="+mn-lt"/>
              </a:rPr>
              <a:t>The ACF is a time domain measure of the correlation between two datapoints and how that changes as the distance between them increases</a:t>
            </a:r>
            <a:br>
              <a:rPr lang="en-US"/>
            </a:br>
            <a:endParaRPr lang="en-US">
              <a:cs typeface="Calibri"/>
            </a:endParaRPr>
          </a:p>
          <a:p>
            <a:pPr marL="285750" indent="-285750" algn="l">
              <a:buFont typeface="Arial"/>
              <a:buChar char="•"/>
            </a:pPr>
            <a:endParaRPr lang="en-US">
              <a:cs typeface="Calibri"/>
            </a:endParaRPr>
          </a:p>
          <a:p>
            <a:endParaRPr lang="en-US">
              <a:cs typeface="Calibri"/>
            </a:endParaRPr>
          </a:p>
        </p:txBody>
      </p:sp>
      <p:pic>
        <p:nvPicPr>
          <p:cNvPr id="12" name="Picture 12" descr="Graphical user interface, application&#10;&#10;Description automatically generated">
            <a:extLst>
              <a:ext uri="{FF2B5EF4-FFF2-40B4-BE49-F238E27FC236}">
                <a16:creationId xmlns:a16="http://schemas.microsoft.com/office/drawing/2014/main" id="{04A345D5-DA3F-B805-B51C-59179B219575}"/>
              </a:ext>
            </a:extLst>
          </p:cNvPr>
          <p:cNvPicPr>
            <a:picLocks noGrp="1" noChangeAspect="1"/>
          </p:cNvPicPr>
          <p:nvPr>
            <p:ph idx="1"/>
          </p:nvPr>
        </p:nvPicPr>
        <p:blipFill>
          <a:blip r:embed="rId2"/>
          <a:stretch>
            <a:fillRect/>
          </a:stretch>
        </p:blipFill>
        <p:spPr>
          <a:xfrm>
            <a:off x="4461294" y="167021"/>
            <a:ext cx="7093789" cy="6475225"/>
          </a:xfrm>
        </p:spPr>
      </p:pic>
    </p:spTree>
    <p:extLst>
      <p:ext uri="{BB962C8B-B14F-4D97-AF65-F5344CB8AC3E}">
        <p14:creationId xmlns:p14="http://schemas.microsoft.com/office/powerpoint/2010/main" val="24845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504C6FA-4AD6-DEE4-A8FA-1B0BA274949A}"/>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Team Members</a:t>
            </a:r>
          </a:p>
        </p:txBody>
      </p:sp>
      <p:sp>
        <p:nvSpPr>
          <p:cNvPr id="3" name="Content Placeholder 2">
            <a:extLst>
              <a:ext uri="{FF2B5EF4-FFF2-40B4-BE49-F238E27FC236}">
                <a16:creationId xmlns:a16="http://schemas.microsoft.com/office/drawing/2014/main" id="{40541316-302A-459C-F455-1DCC76C88733}"/>
              </a:ext>
            </a:extLst>
          </p:cNvPr>
          <p:cNvSpPr>
            <a:spLocks noGrp="1"/>
          </p:cNvSpPr>
          <p:nvPr>
            <p:ph idx="1"/>
          </p:nvPr>
        </p:nvSpPr>
        <p:spPr>
          <a:xfrm>
            <a:off x="1367624" y="2490436"/>
            <a:ext cx="9708995" cy="3567173"/>
          </a:xfrm>
        </p:spPr>
        <p:txBody>
          <a:bodyPr anchor="ctr">
            <a:normAutofit/>
          </a:bodyPr>
          <a:lstStyle/>
          <a:p>
            <a:r>
              <a:rPr lang="en-IN" sz="2400"/>
              <a:t>Akash Sharma(</a:t>
            </a:r>
            <a:r>
              <a:rPr lang="en-IN" sz="2400">
                <a:ea typeface="+mn-lt"/>
                <a:cs typeface="+mn-lt"/>
              </a:rPr>
              <a:t>0785748</a:t>
            </a:r>
            <a:r>
              <a:rPr lang="en-IN" sz="2400"/>
              <a:t>)</a:t>
            </a:r>
          </a:p>
          <a:p>
            <a:r>
              <a:rPr lang="en-IN" sz="2400"/>
              <a:t>Brajabijayini Acharya(0788387)</a:t>
            </a:r>
            <a:endParaRPr lang="en-IN" sz="2400">
              <a:cs typeface="Calibri"/>
            </a:endParaRPr>
          </a:p>
          <a:p>
            <a:r>
              <a:rPr lang="en-IN" sz="2400"/>
              <a:t>Khirabdhi Tanaya Acharya(0788278)</a:t>
            </a:r>
            <a:endParaRPr lang="en-IN" sz="2400">
              <a:cs typeface="Calibri"/>
            </a:endParaRPr>
          </a:p>
          <a:p>
            <a:r>
              <a:rPr lang="en-IN" sz="2400"/>
              <a:t>Jay Patel(</a:t>
            </a:r>
            <a:r>
              <a:rPr lang="en-IN" sz="2400">
                <a:ea typeface="+mn-lt"/>
                <a:cs typeface="+mn-lt"/>
              </a:rPr>
              <a:t>0789561</a:t>
            </a:r>
            <a:r>
              <a:rPr lang="en-IN" sz="2400"/>
              <a:t>)</a:t>
            </a:r>
          </a:p>
          <a:p>
            <a:r>
              <a:rPr lang="en-IN" sz="2400"/>
              <a:t>Sukhjeet Kaur(0774458)</a:t>
            </a:r>
            <a:endParaRPr lang="en-IN" sz="2400">
              <a:cs typeface="Calibri"/>
            </a:endParaRPr>
          </a:p>
        </p:txBody>
      </p:sp>
    </p:spTree>
    <p:extLst>
      <p:ext uri="{BB962C8B-B14F-4D97-AF65-F5344CB8AC3E}">
        <p14:creationId xmlns:p14="http://schemas.microsoft.com/office/powerpoint/2010/main" val="2219996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63BB7-B172-AA5A-0776-8343F6400DE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a:solidFill>
                  <a:srgbClr val="FFFFFF"/>
                </a:solidFill>
              </a:rPr>
              <a:t>Time Series Decomposition</a:t>
            </a:r>
            <a:endParaRPr lang="en-US">
              <a:ea typeface="+mj-ea"/>
              <a:cs typeface="+mj-cs"/>
            </a:endParaRPr>
          </a:p>
        </p:txBody>
      </p:sp>
      <p:pic>
        <p:nvPicPr>
          <p:cNvPr id="4" name="Picture 4" descr="Chart&#10;&#10;Description automatically generated">
            <a:extLst>
              <a:ext uri="{FF2B5EF4-FFF2-40B4-BE49-F238E27FC236}">
                <a16:creationId xmlns:a16="http://schemas.microsoft.com/office/drawing/2014/main" id="{D12863CB-5DC8-8F0E-0BEF-7032FDEE7CF7}"/>
              </a:ext>
            </a:extLst>
          </p:cNvPr>
          <p:cNvPicPr>
            <a:picLocks noGrp="1" noChangeAspect="1"/>
          </p:cNvPicPr>
          <p:nvPr>
            <p:ph idx="1"/>
          </p:nvPr>
        </p:nvPicPr>
        <p:blipFill>
          <a:blip r:embed="rId2"/>
          <a:stretch>
            <a:fillRect/>
          </a:stretch>
        </p:blipFill>
        <p:spPr>
          <a:xfrm>
            <a:off x="4481101" y="95851"/>
            <a:ext cx="7390671" cy="6120935"/>
          </a:xfrm>
          <a:prstGeom prst="rect">
            <a:avLst/>
          </a:prstGeom>
        </p:spPr>
      </p:pic>
      <p:sp>
        <p:nvSpPr>
          <p:cNvPr id="5" name="TextBox 4">
            <a:extLst>
              <a:ext uri="{FF2B5EF4-FFF2-40B4-BE49-F238E27FC236}">
                <a16:creationId xmlns:a16="http://schemas.microsoft.com/office/drawing/2014/main" id="{F25DB891-454C-9CDE-B02E-3B52A420FE88}"/>
              </a:ext>
            </a:extLst>
          </p:cNvPr>
          <p:cNvSpPr txBox="1"/>
          <p:nvPr/>
        </p:nvSpPr>
        <p:spPr>
          <a:xfrm>
            <a:off x="246603" y="3413372"/>
            <a:ext cx="423131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a:ea typeface="+mn-lt"/>
              <a:cs typeface="+mn-lt"/>
            </a:endParaRPr>
          </a:p>
          <a:p>
            <a:pPr>
              <a:buFont typeface="Arial"/>
              <a:buChar char="•"/>
            </a:pPr>
            <a:r>
              <a:rPr lang="en-US">
                <a:ea typeface="+mn-lt"/>
                <a:cs typeface="+mn-lt"/>
              </a:rPr>
              <a:t>The process of breaking down a time series into structural components is known as time series decomposition.</a:t>
            </a:r>
            <a:br>
              <a:rPr lang="en-US"/>
            </a:br>
            <a:endParaRPr lang="en-US">
              <a:cs typeface="Calibri" panose="020F0502020204030204"/>
            </a:endParaRPr>
          </a:p>
          <a:p>
            <a:pPr>
              <a:buFont typeface="Arial"/>
              <a:buChar char="•"/>
            </a:pPr>
            <a:r>
              <a:rPr lang="en-US">
                <a:ea typeface="+mn-lt"/>
                <a:cs typeface="+mn-lt"/>
              </a:rPr>
              <a:t>Trend: The time series' overall direction of movement. Seasonality is the time series' repeated signal cycles. Level: The time series' average value. Noise: Unpredictable elements inside the series.</a:t>
            </a:r>
            <a:br>
              <a:rPr lang="en-US"/>
            </a:br>
            <a:endParaRPr lang="en-US">
              <a:cs typeface="Calibri"/>
            </a:endParaRPr>
          </a:p>
          <a:p>
            <a:pPr marL="285750" indent="-285750" algn="l">
              <a:buFont typeface="Arial"/>
              <a:buChar char="•"/>
            </a:pPr>
            <a:endParaRPr lang="en-US">
              <a:cs typeface="Calibri"/>
            </a:endParaRPr>
          </a:p>
          <a:p>
            <a:endParaRPr lang="en-US">
              <a:cs typeface="Calibri"/>
            </a:endParaRPr>
          </a:p>
        </p:txBody>
      </p:sp>
    </p:spTree>
    <p:extLst>
      <p:ext uri="{BB962C8B-B14F-4D97-AF65-F5344CB8AC3E}">
        <p14:creationId xmlns:p14="http://schemas.microsoft.com/office/powerpoint/2010/main" val="3711407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lowchart: Document 7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DE2C3-0458-67E9-B6A9-8641D434232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2700" kern="1200">
                <a:solidFill>
                  <a:srgbClr val="FFFFFF"/>
                </a:solidFill>
                <a:latin typeface="+mj-lt"/>
                <a:ea typeface="+mj-ea"/>
                <a:cs typeface="+mj-cs"/>
              </a:rPr>
              <a:t>365 days Prediction Of new cases In </a:t>
            </a:r>
            <a:r>
              <a:rPr lang="en-US" sz="2700" b="1" kern="1200">
                <a:solidFill>
                  <a:srgbClr val="FFFFFF"/>
                </a:solidFill>
                <a:latin typeface="+mj-lt"/>
                <a:ea typeface="+mj-ea"/>
                <a:cs typeface="+mj-cs"/>
              </a:rPr>
              <a:t>India </a:t>
            </a:r>
            <a:r>
              <a:rPr lang="en-US" sz="2700" kern="1200">
                <a:solidFill>
                  <a:srgbClr val="FFFFFF"/>
                </a:solidFill>
                <a:latin typeface="+mj-lt"/>
                <a:ea typeface="+mj-ea"/>
                <a:cs typeface="+mj-cs"/>
              </a:rPr>
              <a:t>by best model '</a:t>
            </a:r>
            <a:r>
              <a:rPr lang="en-US" sz="2700" kern="1200" err="1">
                <a:solidFill>
                  <a:srgbClr val="FFFFFF"/>
                </a:solidFill>
                <a:latin typeface="+mj-lt"/>
                <a:ea typeface="+mj-ea"/>
                <a:cs typeface="+mj-cs"/>
              </a:rPr>
              <a:t>ElasticNet</a:t>
            </a:r>
            <a:r>
              <a:rPr lang="en-US" sz="2700" kern="1200">
                <a:solidFill>
                  <a:srgbClr val="FFFFFF"/>
                </a:solidFill>
                <a:latin typeface="+mj-lt"/>
                <a:ea typeface="+mj-ea"/>
                <a:cs typeface="+mj-cs"/>
              </a:rPr>
              <a:t>'</a:t>
            </a:r>
          </a:p>
          <a:p>
            <a:endParaRPr lang="en-US" sz="2700" kern="1200">
              <a:solidFill>
                <a:srgbClr val="FFFFFF"/>
              </a:solidFill>
              <a:latin typeface="+mj-lt"/>
              <a:ea typeface="+mj-ea"/>
              <a:cs typeface="+mj-cs"/>
            </a:endParaRPr>
          </a:p>
        </p:txBody>
      </p:sp>
      <p:pic>
        <p:nvPicPr>
          <p:cNvPr id="5" name="Picture 5" descr="Chart&#10;&#10;Description automatically generated">
            <a:extLst>
              <a:ext uri="{FF2B5EF4-FFF2-40B4-BE49-F238E27FC236}">
                <a16:creationId xmlns:a16="http://schemas.microsoft.com/office/drawing/2014/main" id="{DEA54266-2EC4-0DD0-7476-6A2D4BD046BD}"/>
              </a:ext>
            </a:extLst>
          </p:cNvPr>
          <p:cNvPicPr>
            <a:picLocks noChangeAspect="1"/>
          </p:cNvPicPr>
          <p:nvPr/>
        </p:nvPicPr>
        <p:blipFill>
          <a:blip r:embed="rId2"/>
          <a:stretch>
            <a:fillRect/>
          </a:stretch>
        </p:blipFill>
        <p:spPr>
          <a:xfrm>
            <a:off x="4100777" y="240957"/>
            <a:ext cx="7879498" cy="5866216"/>
          </a:xfrm>
          <a:prstGeom prst="rect">
            <a:avLst/>
          </a:prstGeom>
        </p:spPr>
      </p:pic>
    </p:spTree>
    <p:extLst>
      <p:ext uri="{BB962C8B-B14F-4D97-AF65-F5344CB8AC3E}">
        <p14:creationId xmlns:p14="http://schemas.microsoft.com/office/powerpoint/2010/main" val="1105893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F7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AC197-4CB4-1BF6-BD4D-A8FCD55F74B7}"/>
              </a:ext>
            </a:extLst>
          </p:cNvPr>
          <p:cNvSpPr>
            <a:spLocks noGrp="1"/>
          </p:cNvSpPr>
          <p:nvPr>
            <p:ph type="title"/>
          </p:nvPr>
        </p:nvSpPr>
        <p:spPr>
          <a:xfrm>
            <a:off x="838200" y="358067"/>
            <a:ext cx="2840182" cy="2069224"/>
          </a:xfrm>
        </p:spPr>
        <p:txBody>
          <a:bodyPr vert="horz" lIns="91440" tIns="45720" rIns="91440" bIns="45720" rtlCol="0" anchor="ctr">
            <a:normAutofit/>
          </a:bodyPr>
          <a:lstStyle/>
          <a:p>
            <a:r>
              <a:rPr lang="en-US" sz="2200" b="0" i="0" u="none" strike="noStrike" kern="1200">
                <a:solidFill>
                  <a:srgbClr val="FFFFFF"/>
                </a:solidFill>
                <a:effectLst/>
                <a:latin typeface="+mj-lt"/>
                <a:ea typeface="+mj-ea"/>
                <a:cs typeface="+mj-cs"/>
              </a:rPr>
              <a:t>Predictions generated for future 365 days</a:t>
            </a:r>
            <a:endParaRPr lang="en-US" sz="2200" kern="1200">
              <a:solidFill>
                <a:srgbClr val="FFFFFF"/>
              </a:solidFill>
              <a:latin typeface="+mj-lt"/>
              <a:ea typeface="+mj-ea"/>
              <a:cs typeface="+mj-cs"/>
            </a:endParaRPr>
          </a:p>
        </p:txBody>
      </p:sp>
      <p:pic>
        <p:nvPicPr>
          <p:cNvPr id="1026" name="Picture 2">
            <a:extLst>
              <a:ext uri="{FF2B5EF4-FFF2-40B4-BE49-F238E27FC236}">
                <a16:creationId xmlns:a16="http://schemas.microsoft.com/office/drawing/2014/main" id="{7D392010-2AE1-900D-12C9-154059E24C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90704" y="525061"/>
            <a:ext cx="6257729" cy="6010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975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Rectangle 3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DE2C3-0458-67E9-B6A9-8641D434232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365 days Prediction Of new cases In USA by best model 'Auto ARIMA'</a:t>
            </a:r>
          </a:p>
          <a:p>
            <a:endParaRPr lang="en-US" sz="2800">
              <a:solidFill>
                <a:srgbClr val="FFFFFF"/>
              </a:solidFill>
            </a:endParaRPr>
          </a:p>
        </p:txBody>
      </p:sp>
      <p:pic>
        <p:nvPicPr>
          <p:cNvPr id="6" name="Picture 6" descr="Chart&#10;&#10;Description automatically generated">
            <a:extLst>
              <a:ext uri="{FF2B5EF4-FFF2-40B4-BE49-F238E27FC236}">
                <a16:creationId xmlns:a16="http://schemas.microsoft.com/office/drawing/2014/main" id="{9CBBF632-99CF-D630-03B5-B07232E5B0F3}"/>
              </a:ext>
            </a:extLst>
          </p:cNvPr>
          <p:cNvPicPr>
            <a:picLocks noGrp="1" noChangeAspect="1"/>
          </p:cNvPicPr>
          <p:nvPr>
            <p:ph idx="1"/>
          </p:nvPr>
        </p:nvPicPr>
        <p:blipFill rotWithShape="1">
          <a:blip r:embed="rId2"/>
          <a:srcRect l="9005" r="-1" b="-1"/>
          <a:stretch/>
        </p:blipFill>
        <p:spPr>
          <a:xfrm>
            <a:off x="701371" y="1899676"/>
            <a:ext cx="5145465" cy="4029175"/>
          </a:xfrm>
          <a:prstGeom prst="rect">
            <a:avLst/>
          </a:prstGeom>
        </p:spPr>
      </p:pic>
      <p:pic>
        <p:nvPicPr>
          <p:cNvPr id="4" name="Content Placeholder 4" descr="Graphical user interface, text, application&#10;&#10;Description automatically generated">
            <a:extLst>
              <a:ext uri="{FF2B5EF4-FFF2-40B4-BE49-F238E27FC236}">
                <a16:creationId xmlns:a16="http://schemas.microsoft.com/office/drawing/2014/main" id="{8ECA29D6-89E0-7299-CA11-BCBB19D94B1A}"/>
              </a:ext>
            </a:extLst>
          </p:cNvPr>
          <p:cNvPicPr>
            <a:picLocks noChangeAspect="1"/>
          </p:cNvPicPr>
          <p:nvPr/>
        </p:nvPicPr>
        <p:blipFill rotWithShape="1">
          <a:blip r:embed="rId3"/>
          <a:srcRect t="22331" r="-3" b="22846"/>
          <a:stretch/>
        </p:blipFill>
        <p:spPr>
          <a:xfrm>
            <a:off x="6345165" y="1979304"/>
            <a:ext cx="5131087" cy="3957269"/>
          </a:xfrm>
          <a:prstGeom prst="rect">
            <a:avLst/>
          </a:prstGeom>
        </p:spPr>
      </p:pic>
    </p:spTree>
    <p:extLst>
      <p:ext uri="{BB962C8B-B14F-4D97-AF65-F5344CB8AC3E}">
        <p14:creationId xmlns:p14="http://schemas.microsoft.com/office/powerpoint/2010/main" val="1059382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Rectangle 3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DE2C3-0458-67E9-B6A9-8641D434232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365 days Prediction Of new cases In Brazil by best model ' ARIMA'</a:t>
            </a:r>
          </a:p>
          <a:p>
            <a:endParaRPr lang="en-US" sz="2800">
              <a:solidFill>
                <a:srgbClr val="FFFFFF"/>
              </a:solidFill>
            </a:endParaRPr>
          </a:p>
        </p:txBody>
      </p:sp>
      <p:pic>
        <p:nvPicPr>
          <p:cNvPr id="7" name="Picture 6">
            <a:extLst>
              <a:ext uri="{FF2B5EF4-FFF2-40B4-BE49-F238E27FC236}">
                <a16:creationId xmlns:a16="http://schemas.microsoft.com/office/drawing/2014/main" id="{F86F89C5-0C5D-95FD-B5BB-54080017B2EE}"/>
              </a:ext>
            </a:extLst>
          </p:cNvPr>
          <p:cNvPicPr>
            <a:picLocks noChangeAspect="1"/>
          </p:cNvPicPr>
          <p:nvPr/>
        </p:nvPicPr>
        <p:blipFill>
          <a:blip r:embed="rId2"/>
          <a:stretch>
            <a:fillRect/>
          </a:stretch>
        </p:blipFill>
        <p:spPr>
          <a:xfrm>
            <a:off x="442579" y="1820763"/>
            <a:ext cx="5404257" cy="4546433"/>
          </a:xfrm>
          <a:prstGeom prst="rect">
            <a:avLst/>
          </a:prstGeom>
        </p:spPr>
      </p:pic>
      <p:pic>
        <p:nvPicPr>
          <p:cNvPr id="4" name="Content Placeholder 6" descr="Table&#10;&#10;Description automatically generated">
            <a:extLst>
              <a:ext uri="{FF2B5EF4-FFF2-40B4-BE49-F238E27FC236}">
                <a16:creationId xmlns:a16="http://schemas.microsoft.com/office/drawing/2014/main" id="{8A2FFFD0-D5C4-69B9-4867-7EB040094024}"/>
              </a:ext>
            </a:extLst>
          </p:cNvPr>
          <p:cNvPicPr>
            <a:picLocks noGrp="1" noChangeAspect="1"/>
          </p:cNvPicPr>
          <p:nvPr>
            <p:ph idx="1"/>
          </p:nvPr>
        </p:nvPicPr>
        <p:blipFill>
          <a:blip r:embed="rId3"/>
          <a:stretch>
            <a:fillRect/>
          </a:stretch>
        </p:blipFill>
        <p:spPr>
          <a:xfrm>
            <a:off x="6100750" y="1872759"/>
            <a:ext cx="5209788" cy="4486660"/>
          </a:xfrm>
          <a:prstGeom prst="rect">
            <a:avLst/>
          </a:prstGeom>
        </p:spPr>
      </p:pic>
    </p:spTree>
    <p:extLst>
      <p:ext uri="{BB962C8B-B14F-4D97-AF65-F5344CB8AC3E}">
        <p14:creationId xmlns:p14="http://schemas.microsoft.com/office/powerpoint/2010/main" val="2237321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6941B-DF60-5B57-5959-3FBA7D0FB14D}"/>
              </a:ext>
            </a:extLst>
          </p:cNvPr>
          <p:cNvSpPr>
            <a:spLocks noGrp="1"/>
          </p:cNvSpPr>
          <p:nvPr>
            <p:ph type="title"/>
          </p:nvPr>
        </p:nvSpPr>
        <p:spPr>
          <a:xfrm>
            <a:off x="1371599" y="294538"/>
            <a:ext cx="9895951" cy="1033669"/>
          </a:xfrm>
        </p:spPr>
        <p:txBody>
          <a:bodyPr>
            <a:normAutofit/>
          </a:bodyPr>
          <a:lstStyle/>
          <a:p>
            <a:r>
              <a:rPr lang="en-IN" sz="4000">
                <a:solidFill>
                  <a:srgbClr val="FFFFFF"/>
                </a:solidFill>
                <a:cs typeface="Calibri Light"/>
              </a:rPr>
              <a:t>Challenges </a:t>
            </a:r>
            <a:endParaRPr lang="en-IN" sz="4000">
              <a:solidFill>
                <a:srgbClr val="FFFFFF"/>
              </a:solidFill>
            </a:endParaRPr>
          </a:p>
        </p:txBody>
      </p:sp>
      <p:sp>
        <p:nvSpPr>
          <p:cNvPr id="3" name="Content Placeholder 2">
            <a:extLst>
              <a:ext uri="{FF2B5EF4-FFF2-40B4-BE49-F238E27FC236}">
                <a16:creationId xmlns:a16="http://schemas.microsoft.com/office/drawing/2014/main" id="{398707CF-1C20-7AC9-9F44-91051F978753}"/>
              </a:ext>
            </a:extLst>
          </p:cNvPr>
          <p:cNvSpPr>
            <a:spLocks noGrp="1"/>
          </p:cNvSpPr>
          <p:nvPr>
            <p:ph idx="1"/>
          </p:nvPr>
        </p:nvSpPr>
        <p:spPr>
          <a:xfrm>
            <a:off x="1371599" y="3962512"/>
            <a:ext cx="9724031" cy="2039043"/>
          </a:xfrm>
        </p:spPr>
        <p:txBody>
          <a:bodyPr anchor="ctr">
            <a:normAutofit/>
          </a:bodyPr>
          <a:lstStyle/>
          <a:p>
            <a:endParaRPr lang="en-IN" sz="2000">
              <a:cs typeface="Calibri"/>
            </a:endParaRPr>
          </a:p>
          <a:p>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p:txBody>
      </p:sp>
      <p:sp>
        <p:nvSpPr>
          <p:cNvPr id="4" name="TextBox 3">
            <a:extLst>
              <a:ext uri="{FF2B5EF4-FFF2-40B4-BE49-F238E27FC236}">
                <a16:creationId xmlns:a16="http://schemas.microsoft.com/office/drawing/2014/main" id="{64629561-3235-B14C-9971-303895E78B08}"/>
              </a:ext>
            </a:extLst>
          </p:cNvPr>
          <p:cNvSpPr txBox="1"/>
          <p:nvPr/>
        </p:nvSpPr>
        <p:spPr>
          <a:xfrm>
            <a:off x="290763" y="1594184"/>
            <a:ext cx="11897387"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cs typeface="Calibri"/>
            </a:endParaRPr>
          </a:p>
          <a:p>
            <a:r>
              <a:rPr lang="en-US" b="1">
                <a:cs typeface="Calibri"/>
              </a:rPr>
              <a:t>COMPLEX DATA CLEANING</a:t>
            </a:r>
          </a:p>
          <a:p>
            <a:pPr marL="285750" indent="-285750">
              <a:buFont typeface="Arial"/>
              <a:buChar char="•"/>
            </a:pPr>
            <a:r>
              <a:rPr lang="en-US">
                <a:cs typeface="Calibri"/>
              </a:rPr>
              <a:t>As our dataset is huge with lots of variables and data in it, It got complex to clean the Data and perform Exploratory data analysis on it. </a:t>
            </a:r>
          </a:p>
          <a:p>
            <a:pPr marL="285750" indent="-285750">
              <a:buFont typeface="Arial"/>
              <a:buChar char="•"/>
            </a:pPr>
            <a:endParaRPr lang="en-US">
              <a:cs typeface="Calibri"/>
            </a:endParaRPr>
          </a:p>
          <a:p>
            <a:r>
              <a:rPr lang="en-US" b="1">
                <a:cs typeface="Calibri"/>
              </a:rPr>
              <a:t>LOADING THE VISUALIZATIONS</a:t>
            </a:r>
          </a:p>
          <a:p>
            <a:pPr marL="285750" indent="-285750">
              <a:buFont typeface="Arial"/>
              <a:buChar char="•"/>
            </a:pPr>
            <a:r>
              <a:rPr lang="en-US">
                <a:cs typeface="Calibri"/>
              </a:rPr>
              <a:t>As our dataset is massive so while analyzing it sometimes system took a lot of time to load the visualizations due to the data complexity.</a:t>
            </a:r>
          </a:p>
          <a:p>
            <a:pPr marL="285750" indent="-285750">
              <a:buFont typeface="Arial"/>
              <a:buChar char="•"/>
            </a:pPr>
            <a:endParaRPr lang="en-US">
              <a:cs typeface="Calibri"/>
            </a:endParaRPr>
          </a:p>
          <a:p>
            <a:r>
              <a:rPr lang="en-US" b="1">
                <a:cs typeface="Calibri"/>
              </a:rPr>
              <a:t>DATA QUALITY</a:t>
            </a:r>
          </a:p>
          <a:p>
            <a:pPr marL="285750" indent="-285750">
              <a:buFont typeface="Arial"/>
              <a:buChar char="•"/>
            </a:pPr>
            <a:r>
              <a:rPr lang="en-US">
                <a:cs typeface="Calibri"/>
              </a:rPr>
              <a:t>As data was gathered from various sources so data quality was compromised and hence data quality was distorted.</a:t>
            </a:r>
          </a:p>
          <a:p>
            <a:endParaRPr lang="en-US" b="1">
              <a:cs typeface="Calibri"/>
            </a:endParaRPr>
          </a:p>
          <a:p>
            <a:r>
              <a:rPr lang="en-US" b="1">
                <a:ea typeface="+mn-lt"/>
                <a:cs typeface="+mn-lt"/>
              </a:rPr>
              <a:t>SETTING UP PYCARET</a:t>
            </a:r>
          </a:p>
          <a:p>
            <a:pPr marL="285750" indent="-285750">
              <a:buFont typeface="Arial"/>
              <a:buChar char="•"/>
            </a:pPr>
            <a:r>
              <a:rPr lang="en-US">
                <a:ea typeface="+mn-lt"/>
                <a:cs typeface="+mn-lt"/>
              </a:rPr>
              <a:t>We faced lots of dependency issues while setting up </a:t>
            </a:r>
            <a:r>
              <a:rPr lang="en-US" err="1">
                <a:ea typeface="+mn-lt"/>
                <a:cs typeface="+mn-lt"/>
              </a:rPr>
              <a:t>Pycaret</a:t>
            </a:r>
            <a:r>
              <a:rPr lang="en-US">
                <a:ea typeface="+mn-lt"/>
                <a:cs typeface="+mn-lt"/>
              </a:rPr>
              <a:t> Module. We had to create separate python environment on system in order to set up </a:t>
            </a:r>
            <a:r>
              <a:rPr lang="en-US" err="1">
                <a:ea typeface="+mn-lt"/>
                <a:cs typeface="+mn-lt"/>
              </a:rPr>
              <a:t>Pycaret</a:t>
            </a:r>
            <a:r>
              <a:rPr lang="en-US">
                <a:ea typeface="+mn-lt"/>
                <a:cs typeface="+mn-lt"/>
              </a:rPr>
              <a:t>. Even though it was best module for time series prediction, model was using 100% CPU and still results were time taking</a:t>
            </a:r>
            <a:endParaRPr lang="en-US">
              <a:cs typeface="Calibri"/>
            </a:endParaRPr>
          </a:p>
          <a:p>
            <a:endParaRPr lang="en-US" b="1">
              <a:cs typeface="Calibri"/>
            </a:endParaRPr>
          </a:p>
          <a:p>
            <a:pPr marL="285750" indent="-285750">
              <a:buFont typeface="Arial"/>
              <a:buChar char="•"/>
            </a:pPr>
            <a:endParaRPr lang="en-US">
              <a:cs typeface="Calibri"/>
            </a:endParaRPr>
          </a:p>
          <a:p>
            <a:endParaRPr lang="en-US" b="1">
              <a:cs typeface="Calibri"/>
            </a:endParaRPr>
          </a:p>
          <a:p>
            <a:endParaRPr lang="en-US" b="1">
              <a:cs typeface="Calibri"/>
            </a:endParaRPr>
          </a:p>
          <a:p>
            <a:endParaRPr lang="en-US" b="1">
              <a:cs typeface="Calibri"/>
            </a:endParaRPr>
          </a:p>
          <a:p>
            <a:endParaRPr lang="en-US" b="1">
              <a:cs typeface="Calibri"/>
            </a:endParaRPr>
          </a:p>
          <a:p>
            <a:endParaRPr lang="en-US" b="1">
              <a:cs typeface="Calibri"/>
            </a:endParaRPr>
          </a:p>
          <a:p>
            <a:endParaRPr lang="en-US" b="1">
              <a:cs typeface="Calibri"/>
            </a:endParaRPr>
          </a:p>
          <a:p>
            <a:endParaRPr lang="en-US">
              <a:cs typeface="Calibri"/>
            </a:endParaRPr>
          </a:p>
        </p:txBody>
      </p:sp>
    </p:spTree>
    <p:extLst>
      <p:ext uri="{BB962C8B-B14F-4D97-AF65-F5344CB8AC3E}">
        <p14:creationId xmlns:p14="http://schemas.microsoft.com/office/powerpoint/2010/main" val="1433725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327C0-1E0F-927C-8A7D-1C511E1F89BE}"/>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BE133466-0981-0664-DC6D-4FF46A5190E3}"/>
              </a:ext>
            </a:extLst>
          </p:cNvPr>
          <p:cNvSpPr>
            <a:spLocks noGrp="1"/>
          </p:cNvSpPr>
          <p:nvPr>
            <p:ph idx="1"/>
          </p:nvPr>
        </p:nvSpPr>
        <p:spPr>
          <a:xfrm>
            <a:off x="1371599" y="2318197"/>
            <a:ext cx="9724031" cy="4042791"/>
          </a:xfrm>
        </p:spPr>
        <p:txBody>
          <a:bodyPr anchor="ctr">
            <a:normAutofit/>
          </a:bodyPr>
          <a:lstStyle/>
          <a:p>
            <a:r>
              <a:rPr lang="en-IN" sz="2000" dirty="0">
                <a:ea typeface="+mn-lt"/>
                <a:cs typeface="+mn-lt"/>
              </a:rPr>
              <a:t>Considering forecasts from many time series forecast models, we could observe that "India" will be the nation affected in "future days." </a:t>
            </a:r>
            <a:endParaRPr lang="en-US" dirty="0">
              <a:cs typeface="Calibri" panose="020F0502020204030204"/>
            </a:endParaRPr>
          </a:p>
          <a:p>
            <a:r>
              <a:rPr lang="en-IN" sz="2000" dirty="0">
                <a:ea typeface="+mn-lt"/>
                <a:cs typeface="+mn-lt"/>
              </a:rPr>
              <a:t>Our modelling revealed that India would have the most number of "New cases" in 2023 if such a pandemic or emergency situation occurred.</a:t>
            </a:r>
            <a:endParaRPr lang="en-IN" dirty="0"/>
          </a:p>
          <a:p>
            <a:r>
              <a:rPr lang="en-IN" sz="2000" dirty="0">
                <a:ea typeface="+mn-lt"/>
                <a:cs typeface="+mn-lt"/>
              </a:rPr>
              <a:t>This prediction is just based on a few variables, experience, and empirical data from the past few years; by no means should one assume that it will actually occur exactly as the models predicted.</a:t>
            </a:r>
          </a:p>
          <a:p>
            <a:endParaRPr lang="en-IN" sz="2000">
              <a:cs typeface="Calibri"/>
            </a:endParaRPr>
          </a:p>
          <a:p>
            <a:pPr marL="0" indent="0">
              <a:buNone/>
            </a:pPr>
            <a:endParaRPr lang="en-IN" sz="2000">
              <a:cs typeface="Calibri"/>
            </a:endParaRPr>
          </a:p>
        </p:txBody>
      </p:sp>
    </p:spTree>
    <p:extLst>
      <p:ext uri="{BB962C8B-B14F-4D97-AF65-F5344CB8AC3E}">
        <p14:creationId xmlns:p14="http://schemas.microsoft.com/office/powerpoint/2010/main" val="3676656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6941B-DF60-5B57-5959-3FBA7D0FB14D}"/>
              </a:ext>
            </a:extLst>
          </p:cNvPr>
          <p:cNvSpPr>
            <a:spLocks noGrp="1"/>
          </p:cNvSpPr>
          <p:nvPr>
            <p:ph type="title"/>
          </p:nvPr>
        </p:nvSpPr>
        <p:spPr>
          <a:xfrm>
            <a:off x="1371599" y="294538"/>
            <a:ext cx="9895951" cy="1033669"/>
          </a:xfrm>
        </p:spPr>
        <p:txBody>
          <a:bodyPr>
            <a:normAutofit/>
          </a:bodyPr>
          <a:lstStyle/>
          <a:p>
            <a:pPr algn="ctr"/>
            <a:r>
              <a:rPr lang="en-IN" sz="4000" b="1">
                <a:solidFill>
                  <a:srgbClr val="FFFFFF"/>
                </a:solidFill>
                <a:cs typeface="Calibri Light"/>
              </a:rPr>
              <a:t>REFERENCES</a:t>
            </a:r>
          </a:p>
        </p:txBody>
      </p:sp>
      <p:sp>
        <p:nvSpPr>
          <p:cNvPr id="3" name="Content Placeholder 2">
            <a:extLst>
              <a:ext uri="{FF2B5EF4-FFF2-40B4-BE49-F238E27FC236}">
                <a16:creationId xmlns:a16="http://schemas.microsoft.com/office/drawing/2014/main" id="{398707CF-1C20-7AC9-9F44-91051F978753}"/>
              </a:ext>
            </a:extLst>
          </p:cNvPr>
          <p:cNvSpPr>
            <a:spLocks noGrp="1"/>
          </p:cNvSpPr>
          <p:nvPr>
            <p:ph idx="1"/>
          </p:nvPr>
        </p:nvSpPr>
        <p:spPr>
          <a:xfrm>
            <a:off x="1371599" y="3962512"/>
            <a:ext cx="9724031" cy="2039043"/>
          </a:xfrm>
        </p:spPr>
        <p:txBody>
          <a:bodyPr anchor="ctr">
            <a:normAutofit/>
          </a:bodyPr>
          <a:lstStyle/>
          <a:p>
            <a:endParaRPr lang="en-IN" sz="2000">
              <a:cs typeface="Calibri"/>
            </a:endParaRPr>
          </a:p>
          <a:p>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p:txBody>
      </p:sp>
      <p:sp>
        <p:nvSpPr>
          <p:cNvPr id="4" name="TextBox 3">
            <a:extLst>
              <a:ext uri="{FF2B5EF4-FFF2-40B4-BE49-F238E27FC236}">
                <a16:creationId xmlns:a16="http://schemas.microsoft.com/office/drawing/2014/main" id="{64629561-3235-B14C-9971-303895E78B08}"/>
              </a:ext>
            </a:extLst>
          </p:cNvPr>
          <p:cNvSpPr txBox="1"/>
          <p:nvPr/>
        </p:nvSpPr>
        <p:spPr>
          <a:xfrm>
            <a:off x="290763" y="1896108"/>
            <a:ext cx="11897387" cy="670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cs typeface="Calibri"/>
            </a:endParaRPr>
          </a:p>
          <a:p>
            <a:endParaRPr lang="en-US" b="1">
              <a:cs typeface="Calibri"/>
            </a:endParaRPr>
          </a:p>
          <a:p>
            <a:r>
              <a:rPr lang="en-US" sz="2500" b="1">
                <a:ea typeface="+mn-lt"/>
                <a:cs typeface="+mn-lt"/>
              </a:rPr>
              <a:t>Kaggle:</a:t>
            </a:r>
          </a:p>
          <a:p>
            <a:r>
              <a:rPr lang="en-US" sz="2500">
                <a:ea typeface="+mn-lt"/>
                <a:cs typeface="+mn-lt"/>
                <a:hlinkClick r:id="rId2"/>
              </a:rPr>
              <a:t>https://www.kaggle.com/datasets/georgesaavedra/covid19-dataset</a:t>
            </a:r>
            <a:endParaRPr lang="en-US" sz="2500">
              <a:cs typeface="Calibri"/>
            </a:endParaRPr>
          </a:p>
          <a:p>
            <a:endParaRPr lang="en-US" sz="2500">
              <a:cs typeface="Calibri"/>
            </a:endParaRPr>
          </a:p>
          <a:p>
            <a:r>
              <a:rPr lang="en-US" sz="2500" b="1">
                <a:ea typeface="+mn-lt"/>
                <a:cs typeface="+mn-lt"/>
              </a:rPr>
              <a:t>Live COVID dashboard:</a:t>
            </a:r>
          </a:p>
          <a:p>
            <a:r>
              <a:rPr lang="en-US" sz="2500">
                <a:ea typeface="+mn-lt"/>
                <a:cs typeface="+mn-lt"/>
                <a:hlinkClick r:id="rId3"/>
              </a:rPr>
              <a:t>https://www.worldometers.info/coronavirus/</a:t>
            </a:r>
            <a:endParaRPr lang="en-US">
              <a:cs typeface="Calibri"/>
            </a:endParaRPr>
          </a:p>
          <a:p>
            <a:endParaRPr lang="en-US" sz="2500">
              <a:cs typeface="Calibri"/>
            </a:endParaRPr>
          </a:p>
          <a:p>
            <a:r>
              <a:rPr lang="en-US" sz="2500" b="1" err="1">
                <a:ea typeface="+mn-lt"/>
                <a:cs typeface="+mn-lt"/>
              </a:rPr>
              <a:t>PyCaret</a:t>
            </a:r>
            <a:r>
              <a:rPr lang="en-US" sz="2500" b="1">
                <a:ea typeface="+mn-lt"/>
                <a:cs typeface="+mn-lt"/>
              </a:rPr>
              <a:t> Reference:</a:t>
            </a:r>
          </a:p>
          <a:p>
            <a:r>
              <a:rPr lang="en-US" sz="2500">
                <a:ea typeface="+mn-lt"/>
                <a:cs typeface="+mn-lt"/>
                <a:hlinkClick r:id="rId4"/>
              </a:rPr>
              <a:t>https://towardsdatascience.com/deploy-pycaret-and-streamlit-app-using-aws-fargate-serverless-infrastructure-8b7d7c0584c2</a:t>
            </a:r>
            <a:endParaRPr lang="en-US"/>
          </a:p>
          <a:p>
            <a:endParaRPr lang="en-US" sz="2500">
              <a:cs typeface="Calibri"/>
            </a:endParaRPr>
          </a:p>
          <a:p>
            <a:pPr marL="285750" indent="-285750">
              <a:buFont typeface="Arial"/>
              <a:buChar char="•"/>
            </a:pPr>
            <a:endParaRPr lang="en-US">
              <a:cs typeface="Calibri"/>
            </a:endParaRPr>
          </a:p>
          <a:p>
            <a:endParaRPr lang="en-US" b="1">
              <a:cs typeface="Calibri"/>
            </a:endParaRPr>
          </a:p>
          <a:p>
            <a:endParaRPr lang="en-US" b="1">
              <a:cs typeface="Calibri"/>
            </a:endParaRPr>
          </a:p>
          <a:p>
            <a:endParaRPr lang="en-US" b="1">
              <a:cs typeface="Calibri"/>
            </a:endParaRPr>
          </a:p>
          <a:p>
            <a:endParaRPr lang="en-US" b="1">
              <a:cs typeface="Calibri"/>
            </a:endParaRPr>
          </a:p>
          <a:p>
            <a:endParaRPr lang="en-US" b="1">
              <a:cs typeface="Calibri"/>
            </a:endParaRPr>
          </a:p>
          <a:p>
            <a:endParaRPr lang="en-US" b="1">
              <a:cs typeface="Calibri"/>
            </a:endParaRPr>
          </a:p>
          <a:p>
            <a:endParaRPr lang="en-US">
              <a:cs typeface="Calibri"/>
            </a:endParaRPr>
          </a:p>
        </p:txBody>
      </p:sp>
    </p:spTree>
    <p:extLst>
      <p:ext uri="{BB962C8B-B14F-4D97-AF65-F5344CB8AC3E}">
        <p14:creationId xmlns:p14="http://schemas.microsoft.com/office/powerpoint/2010/main" val="2588652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 chat or text message&#10;&#10;Description automatically generated">
            <a:extLst>
              <a:ext uri="{FF2B5EF4-FFF2-40B4-BE49-F238E27FC236}">
                <a16:creationId xmlns:a16="http://schemas.microsoft.com/office/drawing/2014/main" id="{86BFD19B-6F72-9FA1-4347-AB6EF121D7CF}"/>
              </a:ext>
            </a:extLst>
          </p:cNvPr>
          <p:cNvPicPr>
            <a:picLocks noGrp="1" noChangeAspect="1"/>
          </p:cNvPicPr>
          <p:nvPr>
            <p:ph idx="1"/>
          </p:nvPr>
        </p:nvPicPr>
        <p:blipFill>
          <a:blip r:embed="rId2"/>
          <a:stretch>
            <a:fillRect/>
          </a:stretch>
        </p:blipFill>
        <p:spPr>
          <a:xfrm>
            <a:off x="849577" y="75408"/>
            <a:ext cx="10480939" cy="6637335"/>
          </a:xfrm>
        </p:spPr>
      </p:pic>
    </p:spTree>
    <p:extLst>
      <p:ext uri="{BB962C8B-B14F-4D97-AF65-F5344CB8AC3E}">
        <p14:creationId xmlns:p14="http://schemas.microsoft.com/office/powerpoint/2010/main" val="18062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4EFB4-5124-625A-53EF-C36C5FF3D266}"/>
              </a:ext>
            </a:extLst>
          </p:cNvPr>
          <p:cNvSpPr>
            <a:spLocks noGrp="1"/>
          </p:cNvSpPr>
          <p:nvPr>
            <p:ph type="title"/>
          </p:nvPr>
        </p:nvSpPr>
        <p:spPr>
          <a:xfrm>
            <a:off x="838200" y="557188"/>
            <a:ext cx="10515600" cy="1133499"/>
          </a:xfrm>
        </p:spPr>
        <p:txBody>
          <a:bodyPr>
            <a:normAutofit/>
          </a:bodyPr>
          <a:lstStyle/>
          <a:p>
            <a:pPr algn="ctr"/>
            <a:r>
              <a:rPr lang="en-IN" sz="5200"/>
              <a:t>AGENDA</a:t>
            </a:r>
          </a:p>
        </p:txBody>
      </p:sp>
      <p:graphicFrame>
        <p:nvGraphicFramePr>
          <p:cNvPr id="41" name="Content Placeholder 2">
            <a:extLst>
              <a:ext uri="{FF2B5EF4-FFF2-40B4-BE49-F238E27FC236}">
                <a16:creationId xmlns:a16="http://schemas.microsoft.com/office/drawing/2014/main" id="{2838CDF5-C183-B9CE-EE96-45FC8EDD8024}"/>
              </a:ext>
            </a:extLst>
          </p:cNvPr>
          <p:cNvGraphicFramePr>
            <a:graphicFrameLocks noGrp="1"/>
          </p:cNvGraphicFramePr>
          <p:nvPr>
            <p:ph idx="1"/>
            <p:extLst>
              <p:ext uri="{D42A27DB-BD31-4B8C-83A1-F6EECF244321}">
                <p14:modId xmlns:p14="http://schemas.microsoft.com/office/powerpoint/2010/main" val="311429567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91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526CB-3106-7316-C9F2-AE368C955F7D}"/>
              </a:ext>
            </a:extLst>
          </p:cNvPr>
          <p:cNvSpPr>
            <a:spLocks noGrp="1"/>
          </p:cNvSpPr>
          <p:nvPr>
            <p:ph type="title"/>
          </p:nvPr>
        </p:nvSpPr>
        <p:spPr>
          <a:xfrm>
            <a:off x="1371599" y="339610"/>
            <a:ext cx="9895951" cy="1033669"/>
          </a:xfrm>
        </p:spPr>
        <p:txBody>
          <a:bodyPr>
            <a:normAutofit/>
          </a:bodyPr>
          <a:lstStyle/>
          <a:p>
            <a:r>
              <a:rPr lang="en-IN" sz="4000">
                <a:solidFill>
                  <a:srgbClr val="FFFFFF"/>
                </a:solidFill>
              </a:rPr>
              <a:t>Why COVID?</a:t>
            </a:r>
          </a:p>
        </p:txBody>
      </p:sp>
      <p:sp>
        <p:nvSpPr>
          <p:cNvPr id="3" name="Content Placeholder 2">
            <a:extLst>
              <a:ext uri="{FF2B5EF4-FFF2-40B4-BE49-F238E27FC236}">
                <a16:creationId xmlns:a16="http://schemas.microsoft.com/office/drawing/2014/main" id="{8030559D-1A24-89FA-4D2B-12CB9B2027FF}"/>
              </a:ext>
            </a:extLst>
          </p:cNvPr>
          <p:cNvSpPr>
            <a:spLocks noGrp="1"/>
          </p:cNvSpPr>
          <p:nvPr>
            <p:ph idx="1"/>
          </p:nvPr>
        </p:nvSpPr>
        <p:spPr>
          <a:xfrm>
            <a:off x="1371599" y="1891970"/>
            <a:ext cx="9724031" cy="4109585"/>
          </a:xfrm>
        </p:spPr>
        <p:txBody>
          <a:bodyPr anchor="ctr">
            <a:normAutofit/>
          </a:bodyPr>
          <a:lstStyle/>
          <a:p>
            <a:r>
              <a:rPr lang="en-US" sz="2000"/>
              <a:t>The Coronavirus Disease Pandemic of 2019 (COVID-19) serves as a timely reminder of the nature and consequences of Public Health Emergencies of International Concern. More than 314 million cases and more than 5.5 million fatalities had been reported since the epidemic began as of January 12, 2022. In terms of cases and fatalities, the COVID-19 pandemic manifests itself in various ways in various parts of the world. This project’s goal is to examine the COVID-19 pandemic's varying expression so that lessons can be learnt for an effective public health emergency response.</a:t>
            </a:r>
          </a:p>
          <a:p>
            <a:endParaRPr lang="en-IN" sz="2000"/>
          </a:p>
        </p:txBody>
      </p:sp>
    </p:spTree>
    <p:extLst>
      <p:ext uri="{BB962C8B-B14F-4D97-AF65-F5344CB8AC3E}">
        <p14:creationId xmlns:p14="http://schemas.microsoft.com/office/powerpoint/2010/main" val="25273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41537-A39B-CA45-D9EE-529C871CBFFA}"/>
              </a:ext>
            </a:extLst>
          </p:cNvPr>
          <p:cNvSpPr>
            <a:spLocks noGrp="1"/>
          </p:cNvSpPr>
          <p:nvPr>
            <p:ph type="title"/>
          </p:nvPr>
        </p:nvSpPr>
        <p:spPr>
          <a:xfrm>
            <a:off x="619626" y="294538"/>
            <a:ext cx="11008871" cy="1003590"/>
          </a:xfrm>
        </p:spPr>
        <p:txBody>
          <a:bodyPr>
            <a:normAutofit/>
          </a:bodyPr>
          <a:lstStyle/>
          <a:p>
            <a:r>
              <a:rPr lang="en-IN" sz="4000">
                <a:solidFill>
                  <a:srgbClr val="FFFFFF"/>
                </a:solidFill>
              </a:rPr>
              <a:t>Problem Statement</a:t>
            </a:r>
            <a:endParaRPr lang="en-IN" sz="4000">
              <a:solidFill>
                <a:srgbClr val="FFFFFF"/>
              </a:solidFill>
              <a:cs typeface="Calibri Light"/>
            </a:endParaRPr>
          </a:p>
        </p:txBody>
      </p:sp>
      <p:sp>
        <p:nvSpPr>
          <p:cNvPr id="3" name="Content Placeholder 2">
            <a:extLst>
              <a:ext uri="{FF2B5EF4-FFF2-40B4-BE49-F238E27FC236}">
                <a16:creationId xmlns:a16="http://schemas.microsoft.com/office/drawing/2014/main" id="{4E39132F-9C46-2B04-C1AE-8F7B4FEB165C}"/>
              </a:ext>
            </a:extLst>
          </p:cNvPr>
          <p:cNvSpPr>
            <a:spLocks noGrp="1"/>
          </p:cNvSpPr>
          <p:nvPr>
            <p:ph idx="1"/>
          </p:nvPr>
        </p:nvSpPr>
        <p:spPr>
          <a:xfrm>
            <a:off x="1371599" y="2318197"/>
            <a:ext cx="9724031" cy="3683358"/>
          </a:xfrm>
        </p:spPr>
        <p:txBody>
          <a:bodyPr anchor="ctr">
            <a:normAutofit/>
          </a:bodyPr>
          <a:lstStyle/>
          <a:p>
            <a:endParaRPr lang="en-IN" sz="2000"/>
          </a:p>
          <a:p>
            <a:endParaRPr lang="en-IN" sz="2000"/>
          </a:p>
        </p:txBody>
      </p:sp>
      <p:sp>
        <p:nvSpPr>
          <p:cNvPr id="4" name="TextBox 3">
            <a:extLst>
              <a:ext uri="{FF2B5EF4-FFF2-40B4-BE49-F238E27FC236}">
                <a16:creationId xmlns:a16="http://schemas.microsoft.com/office/drawing/2014/main" id="{06856BBE-B67E-C469-3E5B-F0645D183CFA}"/>
              </a:ext>
            </a:extLst>
          </p:cNvPr>
          <p:cNvSpPr txBox="1"/>
          <p:nvPr/>
        </p:nvSpPr>
        <p:spPr>
          <a:xfrm>
            <a:off x="95249" y="1664368"/>
            <a:ext cx="121925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endParaRPr lang="en-US">
              <a:cs typeface="Calibri"/>
            </a:endParaRPr>
          </a:p>
          <a:p>
            <a:endParaRPr lang="en-US">
              <a:cs typeface="Calibri"/>
            </a:endParaRPr>
          </a:p>
          <a:p>
            <a:pPr marL="285750" indent="-285750">
              <a:buFont typeface="Arial"/>
              <a:buChar char="•"/>
            </a:pPr>
            <a:r>
              <a:rPr lang="en-US" dirty="0">
                <a:ea typeface="+mn-lt"/>
                <a:cs typeface="+mn-lt"/>
              </a:rPr>
              <a:t>To identify the top 3 nations where COVID cases have been reported to be most prevalent and Build a machine learning model that is fully based on the idea of time series prediction to determine which countries will still have an impact on COVID in the year 2023. so that the relevant nation can take preventative measures in advance.</a:t>
            </a:r>
          </a:p>
        </p:txBody>
      </p:sp>
    </p:spTree>
    <p:extLst>
      <p:ext uri="{BB962C8B-B14F-4D97-AF65-F5344CB8AC3E}">
        <p14:creationId xmlns:p14="http://schemas.microsoft.com/office/powerpoint/2010/main" val="416159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41537-A39B-CA45-D9EE-529C871CBFFA}"/>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Project Objectives</a:t>
            </a:r>
          </a:p>
        </p:txBody>
      </p:sp>
      <p:sp>
        <p:nvSpPr>
          <p:cNvPr id="3" name="Content Placeholder 2">
            <a:extLst>
              <a:ext uri="{FF2B5EF4-FFF2-40B4-BE49-F238E27FC236}">
                <a16:creationId xmlns:a16="http://schemas.microsoft.com/office/drawing/2014/main" id="{4E39132F-9C46-2B04-C1AE-8F7B4FEB165C}"/>
              </a:ext>
            </a:extLst>
          </p:cNvPr>
          <p:cNvSpPr>
            <a:spLocks noGrp="1"/>
          </p:cNvSpPr>
          <p:nvPr>
            <p:ph idx="1"/>
          </p:nvPr>
        </p:nvSpPr>
        <p:spPr>
          <a:xfrm>
            <a:off x="1371599" y="2379346"/>
            <a:ext cx="9724031" cy="3683358"/>
          </a:xfrm>
        </p:spPr>
        <p:txBody>
          <a:bodyPr anchor="ctr">
            <a:normAutofit/>
          </a:bodyPr>
          <a:lstStyle/>
          <a:p>
            <a:r>
              <a:rPr lang="en-US" sz="2000" dirty="0"/>
              <a:t>We have thoroughly examined and contrasted the underlying temporal patterns from sequential historical observations regarding the COVID-19 pandemic in 3 countries, India, Brazil, and the US. We have concentrated particularly on the following feature: NEW CASES.</a:t>
            </a:r>
          </a:p>
          <a:p>
            <a:r>
              <a:rPr lang="en-US" sz="2000" dirty="0"/>
              <a:t>The main objective of this project is to develop a model that takes into account all available data in order to forecast behavior in "future days," enabling the prospect of supporting our decisions or next actions in the duty to keep our community safe.</a:t>
            </a:r>
            <a:endParaRPr lang="en-US" sz="2000" dirty="0">
              <a:cs typeface="Calibri"/>
            </a:endParaRPr>
          </a:p>
          <a:p>
            <a:r>
              <a:rPr lang="en-US" sz="2000" dirty="0"/>
              <a:t>We have used Time series modelling to forecast future days.</a:t>
            </a:r>
            <a:endParaRPr lang="en-IN" sz="2000" dirty="0"/>
          </a:p>
        </p:txBody>
      </p:sp>
    </p:spTree>
    <p:extLst>
      <p:ext uri="{BB962C8B-B14F-4D97-AF65-F5344CB8AC3E}">
        <p14:creationId xmlns:p14="http://schemas.microsoft.com/office/powerpoint/2010/main" val="307090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41537-A39B-CA45-D9EE-529C871CBFFA}"/>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Data Set</a:t>
            </a:r>
          </a:p>
        </p:txBody>
      </p:sp>
      <p:sp>
        <p:nvSpPr>
          <p:cNvPr id="3" name="Content Placeholder 2">
            <a:extLst>
              <a:ext uri="{FF2B5EF4-FFF2-40B4-BE49-F238E27FC236}">
                <a16:creationId xmlns:a16="http://schemas.microsoft.com/office/drawing/2014/main" id="{4E39132F-9C46-2B04-C1AE-8F7B4FEB165C}"/>
              </a:ext>
            </a:extLst>
          </p:cNvPr>
          <p:cNvSpPr>
            <a:spLocks noGrp="1"/>
          </p:cNvSpPr>
          <p:nvPr>
            <p:ph idx="1"/>
          </p:nvPr>
        </p:nvSpPr>
        <p:spPr>
          <a:xfrm>
            <a:off x="1371599" y="2318197"/>
            <a:ext cx="9724031" cy="3683358"/>
          </a:xfrm>
        </p:spPr>
        <p:txBody>
          <a:bodyPr anchor="ctr">
            <a:normAutofit/>
          </a:bodyPr>
          <a:lstStyle/>
          <a:p>
            <a:endParaRPr lang="en-IN" sz="2000"/>
          </a:p>
          <a:p>
            <a:endParaRPr lang="en-IN" sz="2000"/>
          </a:p>
        </p:txBody>
      </p:sp>
      <p:sp>
        <p:nvSpPr>
          <p:cNvPr id="5" name="TextBox 4">
            <a:extLst>
              <a:ext uri="{FF2B5EF4-FFF2-40B4-BE49-F238E27FC236}">
                <a16:creationId xmlns:a16="http://schemas.microsoft.com/office/drawing/2014/main" id="{10B9BAD7-9867-E16C-A015-AA2CA77065A0}"/>
              </a:ext>
            </a:extLst>
          </p:cNvPr>
          <p:cNvSpPr txBox="1"/>
          <p:nvPr/>
        </p:nvSpPr>
        <p:spPr>
          <a:xfrm>
            <a:off x="1793630" y="2114668"/>
            <a:ext cx="7772401" cy="4180247"/>
          </a:xfrm>
          <a:prstGeom prst="rect">
            <a:avLst/>
          </a:prstGeom>
          <a:noFill/>
        </p:spPr>
        <p:txBody>
          <a:bodyPr wrap="square">
            <a:spAutoFit/>
          </a:bodyPr>
          <a:lstStyle/>
          <a:p>
            <a:pPr marL="342900" lvl="0" indent="-342900">
              <a:lnSpc>
                <a:spcPct val="107000"/>
              </a:lnSpc>
              <a:spcAft>
                <a:spcPts val="800"/>
              </a:spcAft>
              <a:buSzPts val="1100"/>
              <a:buFont typeface="Wingdings 3" panose="05040102010807070707" pitchFamily="18" charset="2"/>
              <a:buChar char=""/>
            </a:pPr>
            <a:r>
              <a:rPr lang="en-IN" sz="2000">
                <a:effectLst/>
                <a:ea typeface="Calibri" panose="020F0502020204030204" pitchFamily="34" charset="0"/>
                <a:cs typeface="Times New Roman" panose="02020603050405020304" pitchFamily="18" charset="0"/>
              </a:rPr>
              <a:t>The data  set  made available to the public by the group "Our World in Data," which in partnership with The University of Oxford has created a reliable repository of datasets about dozens of topics with a focus on major global issues. </a:t>
            </a:r>
          </a:p>
          <a:p>
            <a:pPr marL="342900" lvl="0" indent="-342900">
              <a:lnSpc>
                <a:spcPct val="107000"/>
              </a:lnSpc>
              <a:spcAft>
                <a:spcPts val="800"/>
              </a:spcAft>
              <a:buSzPts val="1100"/>
              <a:buFont typeface="Wingdings 3" panose="05040102010807070707" pitchFamily="18" charset="2"/>
              <a:buChar char=""/>
            </a:pPr>
            <a:r>
              <a:rPr lang="en-IN" sz="2000">
                <a:ea typeface="Calibri" panose="020F0502020204030204" pitchFamily="34" charset="0"/>
                <a:cs typeface="Times New Roman" panose="02020603050405020304" pitchFamily="18" charset="0"/>
              </a:rPr>
              <a:t> </a:t>
            </a:r>
            <a:r>
              <a:rPr lang="en-IN" sz="2000">
                <a:effectLst/>
                <a:ea typeface="Calibri" panose="020F0502020204030204" pitchFamily="34" charset="0"/>
                <a:cs typeface="Times New Roman" panose="02020603050405020304" pitchFamily="18" charset="0"/>
              </a:rPr>
              <a:t>Therefore, since the start of the COVID-19 outbreak, several researchers have been gathering data from every nation in the world about a variety of indicators that can help us make better decisions. </a:t>
            </a:r>
            <a:endParaRPr lang="en-IN" sz="2000">
              <a:solidFill>
                <a:srgbClr val="000000"/>
              </a:solidFill>
              <a:ea typeface="Calibri" panose="020F0502020204030204" pitchFamily="34" charset="0"/>
              <a:cs typeface="Calibri" panose="020F0502020204030204" pitchFamily="34" charset="0"/>
            </a:endParaRPr>
          </a:p>
          <a:p>
            <a:pPr marL="342900" lvl="0" indent="-342900">
              <a:lnSpc>
                <a:spcPct val="107000"/>
              </a:lnSpc>
              <a:spcAft>
                <a:spcPts val="800"/>
              </a:spcAft>
              <a:buSzPts val="1100"/>
              <a:buFont typeface="Wingdings 3" panose="05040102010807070707" pitchFamily="18" charset="2"/>
              <a:buChar char=""/>
            </a:pPr>
            <a:endPar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2000">
                <a:solidFill>
                  <a:srgbClr val="000000"/>
                </a:solidFill>
                <a:effectLst/>
                <a:ea typeface="Calibri" panose="020F0502020204030204" pitchFamily="34" charset="0"/>
                <a:cs typeface="Calibri" panose="020F0502020204030204" pitchFamily="34" charset="0"/>
              </a:rPr>
              <a:t>Data Source : Kaggle</a:t>
            </a:r>
          </a:p>
          <a:p>
            <a:pPr algn="just">
              <a:lnSpc>
                <a:spcPct val="107000"/>
              </a:lnSpc>
              <a:spcAft>
                <a:spcPts val="800"/>
              </a:spcAft>
            </a:pPr>
            <a:r>
              <a:rPr lang="en-IN" sz="2000">
                <a:solidFill>
                  <a:srgbClr val="000000"/>
                </a:solidFill>
                <a:effectLst/>
                <a:ea typeface="Calibri" panose="020F0502020204030204" pitchFamily="34" charset="0"/>
                <a:cs typeface="Calibri" panose="020F0502020204030204" pitchFamily="34" charset="0"/>
              </a:rPr>
              <a:t>COVID-19 Data</a:t>
            </a:r>
            <a:endParaRPr lang="en-IN" sz="2000">
              <a:effectLst/>
              <a:ea typeface="Calibri" panose="020F0502020204030204" pitchFamily="34" charset="0"/>
              <a:cs typeface="Times New Roman" panose="02020603050405020304" pitchFamily="18" charset="0"/>
            </a:endParaRPr>
          </a:p>
          <a:p>
            <a:pPr>
              <a:lnSpc>
                <a:spcPct val="107000"/>
              </a:lnSpc>
              <a:spcAft>
                <a:spcPts val="800"/>
              </a:spcAft>
            </a:pPr>
            <a:r>
              <a:rPr lang="en-IN" sz="2000" b="1" u="sng">
                <a:solidFill>
                  <a:srgbClr val="0000FF"/>
                </a:solidFill>
                <a:effectLst/>
                <a:ea typeface="Calibri" panose="020F0502020204030204" pitchFamily="34" charset="0"/>
                <a:cs typeface="Times New Roman" panose="02020603050405020304" pitchFamily="18" charset="0"/>
                <a:hlinkClick r:id="rId2"/>
              </a:rPr>
              <a:t>https://www.kaggle.com/datasets/georgesaavedra/covid19-dataset</a:t>
            </a:r>
            <a:endParaRPr lang="en-IN" sz="20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703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BDD651E1-340A-D490-364C-E29D49DDF24A}"/>
              </a:ext>
            </a:extLst>
          </p:cNvPr>
          <p:cNvPicPr>
            <a:picLocks noChangeAspect="1"/>
          </p:cNvPicPr>
          <p:nvPr/>
        </p:nvPicPr>
        <p:blipFill rotWithShape="1">
          <a:blip r:embed="rId2"/>
          <a:srcRect t="1220" b="14510"/>
          <a:stretch/>
        </p:blipFill>
        <p:spPr>
          <a:xfrm>
            <a:off x="-3048"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E53F2-8357-5724-3A99-68EF599F409B}"/>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7200" b="1">
                <a:solidFill>
                  <a:srgbClr val="FFFFFF"/>
                </a:solidFill>
              </a:rPr>
              <a:t>Analysis</a:t>
            </a:r>
          </a:p>
        </p:txBody>
      </p:sp>
    </p:spTree>
    <p:extLst>
      <p:ext uri="{BB962C8B-B14F-4D97-AF65-F5344CB8AC3E}">
        <p14:creationId xmlns:p14="http://schemas.microsoft.com/office/powerpoint/2010/main" val="84976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BD68-0359-0BDA-1C91-7803597BB2A7}"/>
              </a:ext>
            </a:extLst>
          </p:cNvPr>
          <p:cNvSpPr>
            <a:spLocks noGrp="1"/>
          </p:cNvSpPr>
          <p:nvPr>
            <p:ph type="title"/>
          </p:nvPr>
        </p:nvSpPr>
        <p:spPr>
          <a:xfrm>
            <a:off x="838200" y="825200"/>
            <a:ext cx="10515600" cy="879865"/>
          </a:xfrm>
        </p:spPr>
        <p:txBody>
          <a:bodyPr>
            <a:normAutofit fontScale="90000"/>
          </a:bodyPr>
          <a:lstStyle/>
          <a:p>
            <a:pPr>
              <a:spcAft>
                <a:spcPts val="600"/>
              </a:spcAft>
            </a:pPr>
            <a:r>
              <a:rPr lang="en-US" sz="4000" b="1"/>
              <a:t>TOP 3 COUNTRIES WITH MAXIMUM NUMBER OF NEW CASES</a:t>
            </a:r>
          </a:p>
          <a:p>
            <a:endParaRPr lang="en-US">
              <a:cs typeface="Calibri Light"/>
            </a:endParaRPr>
          </a:p>
        </p:txBody>
      </p:sp>
      <p:pic>
        <p:nvPicPr>
          <p:cNvPr id="5" name="Picture 6" descr="Chart, bar chart&#10;&#10;Description automatically generated">
            <a:extLst>
              <a:ext uri="{FF2B5EF4-FFF2-40B4-BE49-F238E27FC236}">
                <a16:creationId xmlns:a16="http://schemas.microsoft.com/office/drawing/2014/main" id="{5E38BB8F-D6BC-3229-FF9D-CFCFA66BB337}"/>
              </a:ext>
            </a:extLst>
          </p:cNvPr>
          <p:cNvPicPr>
            <a:picLocks noChangeAspect="1"/>
          </p:cNvPicPr>
          <p:nvPr/>
        </p:nvPicPr>
        <p:blipFill>
          <a:blip r:embed="rId2"/>
          <a:stretch>
            <a:fillRect/>
          </a:stretch>
        </p:blipFill>
        <p:spPr>
          <a:xfrm>
            <a:off x="5963993" y="1382470"/>
            <a:ext cx="5329840" cy="5247950"/>
          </a:xfrm>
          <a:prstGeom prst="rect">
            <a:avLst/>
          </a:prstGeom>
        </p:spPr>
      </p:pic>
      <p:graphicFrame>
        <p:nvGraphicFramePr>
          <p:cNvPr id="7" name="TextBox 6">
            <a:extLst>
              <a:ext uri="{FF2B5EF4-FFF2-40B4-BE49-F238E27FC236}">
                <a16:creationId xmlns:a16="http://schemas.microsoft.com/office/drawing/2014/main" id="{484F2DD2-D731-E333-3ACD-7A0334DE6CB4}"/>
              </a:ext>
            </a:extLst>
          </p:cNvPr>
          <p:cNvGraphicFramePr/>
          <p:nvPr>
            <p:extLst>
              <p:ext uri="{D42A27DB-BD31-4B8C-83A1-F6EECF244321}">
                <p14:modId xmlns:p14="http://schemas.microsoft.com/office/powerpoint/2010/main" val="364709537"/>
              </p:ext>
            </p:extLst>
          </p:nvPr>
        </p:nvGraphicFramePr>
        <p:xfrm>
          <a:off x="838200" y="1595587"/>
          <a:ext cx="4152774" cy="4533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9134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B565F36651B846991244472FCFC161" ma:contentTypeVersion="11" ma:contentTypeDescription="Create a new document." ma:contentTypeScope="" ma:versionID="05c304dcf3d1c5802e3817e4cb430760">
  <xsd:schema xmlns:xsd="http://www.w3.org/2001/XMLSchema" xmlns:xs="http://www.w3.org/2001/XMLSchema" xmlns:p="http://schemas.microsoft.com/office/2006/metadata/properties" xmlns:ns3="6468e566-5986-470b-8491-7d7720373e09" xmlns:ns4="cfa0aa15-2bae-4d0c-9848-086eba27854b" targetNamespace="http://schemas.microsoft.com/office/2006/metadata/properties" ma:root="true" ma:fieldsID="a370c4f01ac76155cbf9ba24948a44c6" ns3:_="" ns4:_="">
    <xsd:import namespace="6468e566-5986-470b-8491-7d7720373e09"/>
    <xsd:import namespace="cfa0aa15-2bae-4d0c-9848-086eba27854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68e566-5986-470b-8491-7d7720373e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a0aa15-2bae-4d0c-9848-086eba27854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E788E0-5DCC-42E0-9856-A87BA3FB9CAF}">
  <ds:schemaRefs>
    <ds:schemaRef ds:uri="http://schemas.microsoft.com/sharepoint/v3/contenttype/forms"/>
  </ds:schemaRefs>
</ds:datastoreItem>
</file>

<file path=customXml/itemProps2.xml><?xml version="1.0" encoding="utf-8"?>
<ds:datastoreItem xmlns:ds="http://schemas.openxmlformats.org/officeDocument/2006/customXml" ds:itemID="{F69A6A5E-DAB4-423E-8DA8-32F4E4EE0B18}">
  <ds:schemaRefs>
    <ds:schemaRef ds:uri="6468e566-5986-470b-8491-7d7720373e09"/>
    <ds:schemaRef ds:uri="cfa0aa15-2bae-4d0c-9848-086eba2785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FF9B3C1-B896-4176-80BD-2E2820136AD1}">
  <ds:schemaRefs>
    <ds:schemaRef ds:uri="6468e566-5986-470b-8491-7d7720373e09"/>
    <ds:schemaRef ds:uri="http://purl.org/dc/dcmitype/"/>
    <ds:schemaRef ds:uri="http://purl.org/dc/elements/1.1/"/>
    <ds:schemaRef ds:uri="http://schemas.microsoft.com/office/2006/documentManagement/types"/>
    <ds:schemaRef ds:uri="http://schemas.microsoft.com/office/infopath/2007/PartnerControls"/>
    <ds:schemaRef ds:uri="http://www.w3.org/XML/1998/namespace"/>
    <ds:schemaRef ds:uri="http://purl.org/dc/terms/"/>
    <ds:schemaRef ds:uri="http://schemas.openxmlformats.org/package/2006/metadata/core-properties"/>
    <ds:schemaRef ds:uri="cfa0aa15-2bae-4d0c-9848-086eba27854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1433</Words>
  <Application>Microsoft Office PowerPoint</Application>
  <PresentationFormat>Widescreen</PresentationFormat>
  <Paragraphs>153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Georgia Pro</vt:lpstr>
      <vt:lpstr>Times New Roman</vt:lpstr>
      <vt:lpstr>Wingdings 3</vt:lpstr>
      <vt:lpstr>Office Theme</vt:lpstr>
      <vt:lpstr>Prediction of COVID cases</vt:lpstr>
      <vt:lpstr>Team Members</vt:lpstr>
      <vt:lpstr>AGENDA</vt:lpstr>
      <vt:lpstr>Why COVID?</vt:lpstr>
      <vt:lpstr>Problem Statement</vt:lpstr>
      <vt:lpstr>Project Objectives</vt:lpstr>
      <vt:lpstr>Data Set</vt:lpstr>
      <vt:lpstr>Analysis</vt:lpstr>
      <vt:lpstr>TOP 3 COUNTRIES WITH MAXIMUM NUMBER OF NEW CASES </vt:lpstr>
      <vt:lpstr>PowerPoint Presentation</vt:lpstr>
      <vt:lpstr>PowerPoint Presentation</vt:lpstr>
      <vt:lpstr>PowerPoint Presentation</vt:lpstr>
      <vt:lpstr>PowerPoint Presentation</vt:lpstr>
      <vt:lpstr>TABLEAU STORY</vt:lpstr>
      <vt:lpstr>  NEW CASES IN BRAZIL, USA &amp; INDIA OVER THE TIME </vt:lpstr>
      <vt:lpstr>NEW CASES IN BRAZIL, USA &amp; INDIA OVER THE TIME </vt:lpstr>
      <vt:lpstr>Why Machine Learning?</vt:lpstr>
      <vt:lpstr>TIME SERIES FORCASTING PREDICTION USING PYCARET</vt:lpstr>
      <vt:lpstr>Diagnostic plot</vt:lpstr>
      <vt:lpstr>Time Series Decomposition</vt:lpstr>
      <vt:lpstr>365 days Prediction Of new cases In India by best model 'ElasticNet' </vt:lpstr>
      <vt:lpstr>Predictions generated for future 365 days</vt:lpstr>
      <vt:lpstr>365 days Prediction Of new cases In USA by best model 'Auto ARIMA' </vt:lpstr>
      <vt:lpstr>365 days Prediction Of new cases In Brazil by best model ' ARIMA' </vt:lpstr>
      <vt:lpstr>Challenges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COVID cases</dc:title>
  <dc:creator>Brajabijayini Acharya</dc:creator>
  <cp:lastModifiedBy>Brajabijayini Acharya</cp:lastModifiedBy>
  <cp:revision>68</cp:revision>
  <dcterms:created xsi:type="dcterms:W3CDTF">2022-12-04T01:12:56Z</dcterms:created>
  <dcterms:modified xsi:type="dcterms:W3CDTF">2022-12-05T22:10:58Z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0x01010097B565F36651B846991244472FCFC161</vt:lpwstr>
  </property>
</Properties>
</file>