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A5EB6A3-3A9A-46F7-9824-A07557492EEB}" type="datetimeFigureOut">
              <a:rPr lang="en-IN" smtClean="0"/>
              <a:t>06-09-2021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1C588A-A474-4D38-9C55-6B9AA15656D7}" type="slidenum">
              <a:rPr lang="en-IN" smtClean="0"/>
              <a:t>‹#›</a:t>
            </a:fld>
            <a:endParaRPr lang="en-IN"/>
          </a:p>
        </p:txBody>
      </p:sp>
    </p:spTree>
    <p:extLst>
      <p:ext uri="{BB962C8B-B14F-4D97-AF65-F5344CB8AC3E}">
        <p14:creationId xmlns:p14="http://schemas.microsoft.com/office/powerpoint/2010/main" val="3240069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A5EB6A3-3A9A-46F7-9824-A07557492EEB}" type="datetimeFigureOut">
              <a:rPr lang="en-IN" smtClean="0"/>
              <a:t>06-09-2021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1C588A-A474-4D38-9C55-6B9AA15656D7}" type="slidenum">
              <a:rPr lang="en-IN" smtClean="0"/>
              <a:t>‹#›</a:t>
            </a:fld>
            <a:endParaRPr lang="en-IN"/>
          </a:p>
        </p:txBody>
      </p:sp>
    </p:spTree>
    <p:extLst>
      <p:ext uri="{BB962C8B-B14F-4D97-AF65-F5344CB8AC3E}">
        <p14:creationId xmlns:p14="http://schemas.microsoft.com/office/powerpoint/2010/main" val="871631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A5EB6A3-3A9A-46F7-9824-A07557492EEB}" type="datetimeFigureOut">
              <a:rPr lang="en-IN" smtClean="0"/>
              <a:t>06-09-2021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1C588A-A474-4D38-9C55-6B9AA15656D7}" type="slidenum">
              <a:rPr lang="en-IN" smtClean="0"/>
              <a:t>‹#›</a:t>
            </a:fld>
            <a:endParaRPr lang="en-IN"/>
          </a:p>
        </p:txBody>
      </p:sp>
    </p:spTree>
    <p:extLst>
      <p:ext uri="{BB962C8B-B14F-4D97-AF65-F5344CB8AC3E}">
        <p14:creationId xmlns:p14="http://schemas.microsoft.com/office/powerpoint/2010/main" val="2739248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A5EB6A3-3A9A-46F7-9824-A07557492EEB}" type="datetimeFigureOut">
              <a:rPr lang="en-IN" smtClean="0"/>
              <a:t>06-09-2021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1C588A-A474-4D38-9C55-6B9AA15656D7}" type="slidenum">
              <a:rPr lang="en-IN" smtClean="0"/>
              <a:t>‹#›</a:t>
            </a:fld>
            <a:endParaRPr lang="en-IN"/>
          </a:p>
        </p:txBody>
      </p:sp>
    </p:spTree>
    <p:extLst>
      <p:ext uri="{BB962C8B-B14F-4D97-AF65-F5344CB8AC3E}">
        <p14:creationId xmlns:p14="http://schemas.microsoft.com/office/powerpoint/2010/main" val="1037579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5EB6A3-3A9A-46F7-9824-A07557492EEB}" type="datetimeFigureOut">
              <a:rPr lang="en-IN" smtClean="0"/>
              <a:t>06-09-2021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1C588A-A474-4D38-9C55-6B9AA15656D7}" type="slidenum">
              <a:rPr lang="en-IN" smtClean="0"/>
              <a:t>‹#›</a:t>
            </a:fld>
            <a:endParaRPr lang="en-IN"/>
          </a:p>
        </p:txBody>
      </p:sp>
    </p:spTree>
    <p:extLst>
      <p:ext uri="{BB962C8B-B14F-4D97-AF65-F5344CB8AC3E}">
        <p14:creationId xmlns:p14="http://schemas.microsoft.com/office/powerpoint/2010/main" val="2712396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A5EB6A3-3A9A-46F7-9824-A07557492EEB}" type="datetimeFigureOut">
              <a:rPr lang="en-IN" smtClean="0"/>
              <a:t>06-09-2021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1C588A-A474-4D38-9C55-6B9AA15656D7}" type="slidenum">
              <a:rPr lang="en-IN" smtClean="0"/>
              <a:t>‹#›</a:t>
            </a:fld>
            <a:endParaRPr lang="en-IN"/>
          </a:p>
        </p:txBody>
      </p:sp>
    </p:spTree>
    <p:extLst>
      <p:ext uri="{BB962C8B-B14F-4D97-AF65-F5344CB8AC3E}">
        <p14:creationId xmlns:p14="http://schemas.microsoft.com/office/powerpoint/2010/main" val="4028442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A5EB6A3-3A9A-46F7-9824-A07557492EEB}" type="datetimeFigureOut">
              <a:rPr lang="en-IN" smtClean="0"/>
              <a:t>06-09-2021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1C588A-A474-4D38-9C55-6B9AA15656D7}" type="slidenum">
              <a:rPr lang="en-IN" smtClean="0"/>
              <a:t>‹#›</a:t>
            </a:fld>
            <a:endParaRPr lang="en-IN"/>
          </a:p>
        </p:txBody>
      </p:sp>
    </p:spTree>
    <p:extLst>
      <p:ext uri="{BB962C8B-B14F-4D97-AF65-F5344CB8AC3E}">
        <p14:creationId xmlns:p14="http://schemas.microsoft.com/office/powerpoint/2010/main" val="2434171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A5EB6A3-3A9A-46F7-9824-A07557492EEB}" type="datetimeFigureOut">
              <a:rPr lang="en-IN" smtClean="0"/>
              <a:t>06-09-2021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1C588A-A474-4D38-9C55-6B9AA15656D7}" type="slidenum">
              <a:rPr lang="en-IN" smtClean="0"/>
              <a:t>‹#›</a:t>
            </a:fld>
            <a:endParaRPr lang="en-IN"/>
          </a:p>
        </p:txBody>
      </p:sp>
    </p:spTree>
    <p:extLst>
      <p:ext uri="{BB962C8B-B14F-4D97-AF65-F5344CB8AC3E}">
        <p14:creationId xmlns:p14="http://schemas.microsoft.com/office/powerpoint/2010/main" val="1419843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5EB6A3-3A9A-46F7-9824-A07557492EEB}" type="datetimeFigureOut">
              <a:rPr lang="en-IN" smtClean="0"/>
              <a:t>06-09-2021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1C588A-A474-4D38-9C55-6B9AA15656D7}" type="slidenum">
              <a:rPr lang="en-IN" smtClean="0"/>
              <a:t>‹#›</a:t>
            </a:fld>
            <a:endParaRPr lang="en-IN"/>
          </a:p>
        </p:txBody>
      </p:sp>
    </p:spTree>
    <p:extLst>
      <p:ext uri="{BB962C8B-B14F-4D97-AF65-F5344CB8AC3E}">
        <p14:creationId xmlns:p14="http://schemas.microsoft.com/office/powerpoint/2010/main" val="3952021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A5EB6A3-3A9A-46F7-9824-A07557492EEB}" type="datetimeFigureOut">
              <a:rPr lang="en-IN" smtClean="0"/>
              <a:t>06-09-2021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1C588A-A474-4D38-9C55-6B9AA15656D7}" type="slidenum">
              <a:rPr lang="en-IN" smtClean="0"/>
              <a:t>‹#›</a:t>
            </a:fld>
            <a:endParaRPr lang="en-IN"/>
          </a:p>
        </p:txBody>
      </p:sp>
    </p:spTree>
    <p:extLst>
      <p:ext uri="{BB962C8B-B14F-4D97-AF65-F5344CB8AC3E}">
        <p14:creationId xmlns:p14="http://schemas.microsoft.com/office/powerpoint/2010/main" val="315169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A5EB6A3-3A9A-46F7-9824-A07557492EEB}" type="datetimeFigureOut">
              <a:rPr lang="en-IN" smtClean="0"/>
              <a:t>06-09-2021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1C588A-A474-4D38-9C55-6B9AA15656D7}" type="slidenum">
              <a:rPr lang="en-IN" smtClean="0"/>
              <a:t>‹#›</a:t>
            </a:fld>
            <a:endParaRPr lang="en-IN"/>
          </a:p>
        </p:txBody>
      </p:sp>
    </p:spTree>
    <p:extLst>
      <p:ext uri="{BB962C8B-B14F-4D97-AF65-F5344CB8AC3E}">
        <p14:creationId xmlns:p14="http://schemas.microsoft.com/office/powerpoint/2010/main" val="986506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5EB6A3-3A9A-46F7-9824-A07557492EEB}" type="datetimeFigureOut">
              <a:rPr lang="en-IN" smtClean="0"/>
              <a:t>06-09-2021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C588A-A474-4D38-9C55-6B9AA15656D7}" type="slidenum">
              <a:rPr lang="en-IN" smtClean="0"/>
              <a:t>‹#›</a:t>
            </a:fld>
            <a:endParaRPr lang="en-IN"/>
          </a:p>
        </p:txBody>
      </p:sp>
    </p:spTree>
    <p:extLst>
      <p:ext uri="{BB962C8B-B14F-4D97-AF65-F5344CB8AC3E}">
        <p14:creationId xmlns:p14="http://schemas.microsoft.com/office/powerpoint/2010/main" val="1887404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3817" y="1135425"/>
            <a:ext cx="9144000" cy="2387600"/>
          </a:xfrm>
        </p:spPr>
        <p:txBody>
          <a:bodyPr>
            <a:noAutofit/>
          </a:bodyPr>
          <a:lstStyle/>
          <a:p>
            <a:r>
              <a:rPr lang="en-IN" sz="6600" b="1" dirty="0">
                <a:solidFill>
                  <a:srgbClr val="FF0000"/>
                </a:solidFill>
              </a:rPr>
              <a:t>Gradient Decent in Linear Regression</a:t>
            </a:r>
            <a:r>
              <a:rPr lang="en-IN" sz="6600" dirty="0"/>
              <a:t/>
            </a:r>
            <a:br>
              <a:rPr lang="en-IN" sz="6600" dirty="0"/>
            </a:br>
            <a:endParaRPr lang="en-IN" sz="6600" dirty="0"/>
          </a:p>
        </p:txBody>
      </p:sp>
    </p:spTree>
    <p:extLst>
      <p:ext uri="{BB962C8B-B14F-4D97-AF65-F5344CB8AC3E}">
        <p14:creationId xmlns:p14="http://schemas.microsoft.com/office/powerpoint/2010/main" val="4107704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0526" y="666206"/>
            <a:ext cx="10149840" cy="3046988"/>
          </a:xfrm>
          <a:prstGeom prst="rect">
            <a:avLst/>
          </a:prstGeom>
          <a:noFill/>
        </p:spPr>
        <p:txBody>
          <a:bodyPr wrap="square" rtlCol="0">
            <a:spAutoFit/>
          </a:bodyPr>
          <a:lstStyle/>
          <a:p>
            <a:r>
              <a:rPr lang="en-US" sz="2400" b="1" dirty="0"/>
              <a:t>For some combination of m and c we will get the least Error (MSE). That combination of m and c will give us our best fit line.</a:t>
            </a:r>
          </a:p>
          <a:p>
            <a:r>
              <a:rPr lang="en-US" sz="2400" b="1" dirty="0"/>
              <a:t>The algorithm starts with some value of m and c (usually starts with m=0, c=0). We calculate MSE (cost) at point m=0, c=0. Let say the MSE (cost) at m=0, c=0 is 100. Then we reduce the value of m and c by some amount (Learning Step). We will notice decrease in MSE (cost). We will continue doing the same until our loss function is a very small value or ideally 0 (which means 0 error or 100% accuracy).</a:t>
            </a:r>
          </a:p>
        </p:txBody>
      </p:sp>
      <p:sp>
        <p:nvSpPr>
          <p:cNvPr id="3" name="TextBox 2"/>
          <p:cNvSpPr txBox="1"/>
          <p:nvPr/>
        </p:nvSpPr>
        <p:spPr>
          <a:xfrm>
            <a:off x="940526" y="4193177"/>
            <a:ext cx="9966960" cy="1384995"/>
          </a:xfrm>
          <a:prstGeom prst="rect">
            <a:avLst/>
          </a:prstGeom>
          <a:noFill/>
        </p:spPr>
        <p:txBody>
          <a:bodyPr wrap="square" rtlCol="0">
            <a:spAutoFit/>
          </a:bodyPr>
          <a:lstStyle/>
          <a:p>
            <a:r>
              <a:rPr lang="en-US" sz="2800" b="1" dirty="0"/>
              <a:t>Step By Step Algorithm</a:t>
            </a:r>
          </a:p>
          <a:p>
            <a:r>
              <a:rPr lang="en-US" sz="2800" b="1" dirty="0"/>
              <a:t>Let m = 0 and c = 0. Let L be our learning rate. It could be a small value like 0.01 for good accuracy.</a:t>
            </a:r>
          </a:p>
        </p:txBody>
      </p:sp>
    </p:spTree>
    <p:extLst>
      <p:ext uri="{BB962C8B-B14F-4D97-AF65-F5344CB8AC3E}">
        <p14:creationId xmlns:p14="http://schemas.microsoft.com/office/powerpoint/2010/main" val="3864805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2514" y="457200"/>
            <a:ext cx="11103429" cy="2677656"/>
          </a:xfrm>
          <a:prstGeom prst="rect">
            <a:avLst/>
          </a:prstGeom>
          <a:noFill/>
        </p:spPr>
        <p:txBody>
          <a:bodyPr wrap="square" rtlCol="0">
            <a:spAutoFit/>
          </a:bodyPr>
          <a:lstStyle/>
          <a:p>
            <a:r>
              <a:rPr lang="en-US" sz="2400" b="1" dirty="0" smtClean="0"/>
              <a:t>Learning rate gives the rate of speed where the gradient moves during gradient descent. Setting it too high would make your path instable, too low would make convergence slow. Put it to zero means your model isn’t learning anything from the gradients.</a:t>
            </a:r>
          </a:p>
          <a:p>
            <a:r>
              <a:rPr lang="en-US" sz="2400" b="1" dirty="0" smtClean="0"/>
              <a:t>2. Calculate the partial derivative of the Cost function with respect to m. Let partial derivative of the Cost function with respect to m be </a:t>
            </a:r>
            <a:r>
              <a:rPr lang="en-US" sz="2400" b="1" dirty="0" err="1" smtClean="0"/>
              <a:t>Dm</a:t>
            </a:r>
            <a:r>
              <a:rPr lang="en-US" sz="2400" b="1" dirty="0" smtClean="0"/>
              <a:t> (With little change in m how much Cost function changes)</a:t>
            </a:r>
            <a:endParaRPr lang="en-IN" sz="2400" b="1" dirty="0"/>
          </a:p>
        </p:txBody>
      </p:sp>
    </p:spTree>
    <p:extLst>
      <p:ext uri="{BB962C8B-B14F-4D97-AF65-F5344CB8AC3E}">
        <p14:creationId xmlns:p14="http://schemas.microsoft.com/office/powerpoint/2010/main" val="32670622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s://miro.medium.com/max/521/1*nEsjBQMJSFYHTclhUhgJX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9220" y="221567"/>
            <a:ext cx="6001771" cy="46770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18011" y="5342709"/>
            <a:ext cx="11416938" cy="1200329"/>
          </a:xfrm>
          <a:prstGeom prst="rect">
            <a:avLst/>
          </a:prstGeom>
          <a:noFill/>
        </p:spPr>
        <p:txBody>
          <a:bodyPr wrap="square" rtlCol="0">
            <a:spAutoFit/>
          </a:bodyPr>
          <a:lstStyle/>
          <a:p>
            <a:r>
              <a:rPr lang="en-US" sz="2400" b="1" dirty="0"/>
              <a:t>Similarly let’s find the partial derivative with respect to c. Let partial derivative of the Cost function with respect to c be Dc (With little change in c how much Cost function changes).</a:t>
            </a:r>
            <a:endParaRPr lang="en-IN" sz="2400" b="1" dirty="0"/>
          </a:p>
        </p:txBody>
      </p:sp>
    </p:spTree>
    <p:extLst>
      <p:ext uri="{BB962C8B-B14F-4D97-AF65-F5344CB8AC3E}">
        <p14:creationId xmlns:p14="http://schemas.microsoft.com/office/powerpoint/2010/main" val="1653357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5211" y="457199"/>
            <a:ext cx="10528663" cy="461665"/>
          </a:xfrm>
          <a:prstGeom prst="rect">
            <a:avLst/>
          </a:prstGeom>
          <a:noFill/>
        </p:spPr>
        <p:txBody>
          <a:bodyPr wrap="square" rtlCol="0">
            <a:spAutoFit/>
          </a:bodyPr>
          <a:lstStyle/>
          <a:p>
            <a:r>
              <a:rPr lang="en-US" sz="2400" b="1" dirty="0"/>
              <a:t>3. Now update the current values of m and c using the following equation</a:t>
            </a:r>
            <a:r>
              <a:rPr lang="en-US" dirty="0"/>
              <a:t>:</a:t>
            </a:r>
            <a:endParaRPr lang="en-IN" dirty="0"/>
          </a:p>
        </p:txBody>
      </p:sp>
      <p:pic>
        <p:nvPicPr>
          <p:cNvPr id="9218" name="Picture 2" descr="https://miro.medium.com/max/132/1*QCSAUCGY8Rg7eyrx3g2ol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6316" y="1195115"/>
            <a:ext cx="1673226" cy="7859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75211" y="2847703"/>
            <a:ext cx="10358846" cy="1569660"/>
          </a:xfrm>
          <a:prstGeom prst="rect">
            <a:avLst/>
          </a:prstGeom>
          <a:noFill/>
        </p:spPr>
        <p:txBody>
          <a:bodyPr wrap="square" rtlCol="0">
            <a:spAutoFit/>
          </a:bodyPr>
          <a:lstStyle/>
          <a:p>
            <a:r>
              <a:rPr lang="en-US" sz="2400" b="1" dirty="0"/>
              <a:t>4. We will repeat this process until our Cost function is a very small (ideally 0).</a:t>
            </a:r>
          </a:p>
          <a:p>
            <a:r>
              <a:rPr lang="en-US" sz="2400" b="1" dirty="0"/>
              <a:t>Gradient Decent Algorithm gives optimum values of m and c. With these values of m and c we will get the equation of the best-fit line and ready to make predictions.</a:t>
            </a:r>
          </a:p>
        </p:txBody>
      </p:sp>
    </p:spTree>
    <p:extLst>
      <p:ext uri="{BB962C8B-B14F-4D97-AF65-F5344CB8AC3E}">
        <p14:creationId xmlns:p14="http://schemas.microsoft.com/office/powerpoint/2010/main" val="851595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max/900/1*NOYiPo5-rbLuw5HtH45jA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0923" y="590641"/>
            <a:ext cx="4286250" cy="28289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09451" y="3892731"/>
            <a:ext cx="11168743" cy="1569660"/>
          </a:xfrm>
          <a:prstGeom prst="rect">
            <a:avLst/>
          </a:prstGeom>
          <a:noFill/>
        </p:spPr>
        <p:txBody>
          <a:bodyPr wrap="square" rtlCol="0">
            <a:spAutoFit/>
          </a:bodyPr>
          <a:lstStyle/>
          <a:p>
            <a:r>
              <a:rPr lang="en-US" sz="2400" b="1" dirty="0" smtClean="0"/>
              <a:t>A linear </a:t>
            </a:r>
            <a:r>
              <a:rPr lang="en-US" sz="2400" b="1" dirty="0"/>
              <a:t>regression model attempts to explain the relationship between a dependent (output variables) variable and one or more independent (predictor variable) variables using a straight line.</a:t>
            </a:r>
          </a:p>
          <a:p>
            <a:r>
              <a:rPr lang="en-US" sz="2400" b="1" dirty="0"/>
              <a:t>This straight line is represented using the following formula:</a:t>
            </a:r>
          </a:p>
        </p:txBody>
      </p:sp>
      <p:pic>
        <p:nvPicPr>
          <p:cNvPr id="1028" name="Picture 4" descr="https://miro.medium.com/max/134/1*ILAVUsbIpLINjnGZfPL19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3336" y="5669884"/>
            <a:ext cx="1255213" cy="531344"/>
          </a:xfrm>
          <a:prstGeom prst="rect">
            <a:avLst/>
          </a:prstGeom>
        </p:spPr>
        <p:style>
          <a:lnRef idx="3">
            <a:schemeClr val="lt1"/>
          </a:lnRef>
          <a:fillRef idx="1">
            <a:schemeClr val="dk1"/>
          </a:fillRef>
          <a:effectRef idx="1">
            <a:schemeClr val="dk1"/>
          </a:effectRef>
          <a:fontRef idx="minor">
            <a:schemeClr val="lt1"/>
          </a:fontRef>
        </p:style>
      </p:pic>
    </p:spTree>
    <p:extLst>
      <p:ext uri="{BB962C8B-B14F-4D97-AF65-F5344CB8AC3E}">
        <p14:creationId xmlns:p14="http://schemas.microsoft.com/office/powerpoint/2010/main" val="883800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0080" y="822960"/>
            <a:ext cx="11025051" cy="2308324"/>
          </a:xfrm>
          <a:prstGeom prst="rect">
            <a:avLst/>
          </a:prstGeom>
          <a:noFill/>
        </p:spPr>
        <p:txBody>
          <a:bodyPr wrap="square" rtlCol="0">
            <a:spAutoFit/>
          </a:bodyPr>
          <a:lstStyle/>
          <a:p>
            <a:r>
              <a:rPr lang="en-US" sz="2400" b="1" dirty="0"/>
              <a:t>Where,</a:t>
            </a:r>
          </a:p>
          <a:p>
            <a:r>
              <a:rPr lang="en-US" sz="2400" b="1" dirty="0"/>
              <a:t>y: Dependent variable</a:t>
            </a:r>
          </a:p>
          <a:p>
            <a:r>
              <a:rPr lang="en-US" sz="2400" b="1" dirty="0"/>
              <a:t>x: Independent variable</a:t>
            </a:r>
          </a:p>
          <a:p>
            <a:r>
              <a:rPr lang="en-US" sz="2400" b="1" dirty="0"/>
              <a:t>m: Slope of the line (For a unit increase in the quantity of X, Y increases by m.1 = m units.)</a:t>
            </a:r>
          </a:p>
          <a:p>
            <a:r>
              <a:rPr lang="en-US" sz="2400" b="1" dirty="0"/>
              <a:t>c: y intercept (The value of Y is c when value of X is 0)</a:t>
            </a:r>
          </a:p>
        </p:txBody>
      </p:sp>
      <p:pic>
        <p:nvPicPr>
          <p:cNvPr id="2050" name="Picture 2" descr="https://miro.medium.com/max/399/1*c917pyfOnodoOO8zsVXj2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367" y="3131284"/>
            <a:ext cx="3800475"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686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809897"/>
            <a:ext cx="10620103" cy="2308324"/>
          </a:xfrm>
          <a:prstGeom prst="rect">
            <a:avLst/>
          </a:prstGeom>
          <a:noFill/>
        </p:spPr>
        <p:txBody>
          <a:bodyPr wrap="square" rtlCol="0">
            <a:spAutoFit/>
          </a:bodyPr>
          <a:lstStyle/>
          <a:p>
            <a:r>
              <a:rPr lang="en-US" sz="2400" b="1" dirty="0"/>
              <a:t>The first step in finding a linear regression equation is to determine if there is a relationship between the two variables. We can do this by using Correlation coefficient and scatter plot. When a correlation coefficient shows that data is likely to be able to predict future outcomes and a scatter plot of the data appears to form a straight line, we can use simple linear regression to find a predictive function. Let us consider an example.</a:t>
            </a:r>
            <a:endParaRPr lang="en-IN" sz="2400" b="1" dirty="0"/>
          </a:p>
        </p:txBody>
      </p:sp>
    </p:spTree>
    <p:extLst>
      <p:ext uri="{BB962C8B-B14F-4D97-AF65-F5344CB8AC3E}">
        <p14:creationId xmlns:p14="http://schemas.microsoft.com/office/powerpoint/2010/main" val="176726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949" y="2965269"/>
            <a:ext cx="11586754" cy="1815882"/>
          </a:xfrm>
          <a:prstGeom prst="rect">
            <a:avLst/>
          </a:prstGeom>
          <a:noFill/>
        </p:spPr>
        <p:txBody>
          <a:bodyPr wrap="square" rtlCol="0">
            <a:spAutoFit/>
          </a:bodyPr>
          <a:lstStyle/>
          <a:p>
            <a:r>
              <a:rPr lang="en-US" sz="2800" b="1" dirty="0"/>
              <a:t>From the scatter plot we can see there is a linear relationship between Sales and marketing spent. Next step is to find a straight line between Sales and Marketing that explain the relationship between them. But there can be multiple lines that can pass through these points.</a:t>
            </a:r>
            <a:endParaRPr lang="en-IN" sz="2800" b="1" dirty="0"/>
          </a:p>
        </p:txBody>
      </p:sp>
      <p:pic>
        <p:nvPicPr>
          <p:cNvPr id="3074" name="Picture 2" descr="https://miro.medium.com/max/433/1*U9ahhm3KNadQGiTBqPfjt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3804" y="346165"/>
            <a:ext cx="4455613" cy="257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866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miro.medium.com/max/487/1*e56HILnzEYDeElHO5z6oZ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3095" y="405583"/>
            <a:ext cx="5644333" cy="32567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70263" y="4297680"/>
            <a:ext cx="10972800" cy="1384995"/>
          </a:xfrm>
          <a:prstGeom prst="rect">
            <a:avLst/>
          </a:prstGeom>
          <a:noFill/>
        </p:spPr>
        <p:txBody>
          <a:bodyPr wrap="square" rtlCol="0">
            <a:spAutoFit/>
          </a:bodyPr>
          <a:lstStyle/>
          <a:p>
            <a:r>
              <a:rPr lang="en-US" sz="2800" b="1" dirty="0"/>
              <a:t>So how do we know which of these lines is the best fit line? That’s the problem that we will solve in this article. For this we will first look at the cost function.</a:t>
            </a:r>
            <a:endParaRPr lang="en-IN" sz="2800" b="1" dirty="0"/>
          </a:p>
        </p:txBody>
      </p:sp>
    </p:spTree>
    <p:extLst>
      <p:ext uri="{BB962C8B-B14F-4D97-AF65-F5344CB8AC3E}">
        <p14:creationId xmlns:p14="http://schemas.microsoft.com/office/powerpoint/2010/main" val="2946116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smtClean="0">
                <a:solidFill>
                  <a:srgbClr val="FF0000"/>
                </a:solidFill>
              </a:rPr>
              <a:t>Cost Function</a:t>
            </a:r>
            <a:r>
              <a:rPr lang="en-US" dirty="0" smtClean="0"/>
              <a:t/>
            </a:r>
            <a:br>
              <a:rPr lang="en-US" dirty="0" smtClean="0"/>
            </a:br>
            <a:endParaRPr lang="en-IN" dirty="0"/>
          </a:p>
        </p:txBody>
      </p:sp>
      <p:sp>
        <p:nvSpPr>
          <p:cNvPr id="3" name="TextBox 2"/>
          <p:cNvSpPr txBox="1"/>
          <p:nvPr/>
        </p:nvSpPr>
        <p:spPr>
          <a:xfrm>
            <a:off x="838200" y="1397725"/>
            <a:ext cx="10345783" cy="2554545"/>
          </a:xfrm>
          <a:prstGeom prst="rect">
            <a:avLst/>
          </a:prstGeom>
          <a:noFill/>
        </p:spPr>
        <p:txBody>
          <a:bodyPr wrap="square" rtlCol="0">
            <a:spAutoFit/>
          </a:bodyPr>
          <a:lstStyle/>
          <a:p>
            <a:r>
              <a:rPr lang="en-US" sz="4000" dirty="0"/>
              <a:t>Cost Function</a:t>
            </a:r>
          </a:p>
          <a:p>
            <a:r>
              <a:rPr lang="en-US" sz="4000" dirty="0"/>
              <a:t>The cost is the error in our predicted value. We will use Mean Squared Error function to calculate the cost.</a:t>
            </a:r>
          </a:p>
        </p:txBody>
      </p:sp>
      <p:pic>
        <p:nvPicPr>
          <p:cNvPr id="5122" name="Picture 2" descr="https://miro.medium.com/max/451/1*SN8YgZ4MPxnTxZDUYKWVU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203" y="3287121"/>
            <a:ext cx="4295775" cy="339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863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miro.medium.com/max/420/1*Hls-F1jj-RSfR-eFs8-Ym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7152" y="560615"/>
            <a:ext cx="5318208" cy="24438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18011" y="3448594"/>
            <a:ext cx="11390812" cy="2062103"/>
          </a:xfrm>
          <a:prstGeom prst="rect">
            <a:avLst/>
          </a:prstGeom>
          <a:noFill/>
        </p:spPr>
        <p:txBody>
          <a:bodyPr wrap="square" rtlCol="0">
            <a:spAutoFit/>
          </a:bodyPr>
          <a:lstStyle/>
          <a:p>
            <a:r>
              <a:rPr lang="en-US" sz="3200" b="1" dirty="0"/>
              <a:t>Our goal is to minimize the cost as much as possible in order to find the best fit line. We are not going to try all the permutation and combination of m and c (inefficient way) to find best fit line. For that we will use Gradient Decent Algorithm.</a:t>
            </a:r>
            <a:endParaRPr lang="en-IN" sz="3200" b="1" dirty="0"/>
          </a:p>
        </p:txBody>
      </p:sp>
    </p:spTree>
    <p:extLst>
      <p:ext uri="{BB962C8B-B14F-4D97-AF65-F5344CB8AC3E}">
        <p14:creationId xmlns:p14="http://schemas.microsoft.com/office/powerpoint/2010/main" val="1306081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3229"/>
          </a:xfrm>
        </p:spPr>
        <p:txBody>
          <a:bodyPr>
            <a:normAutofit fontScale="90000"/>
          </a:bodyPr>
          <a:lstStyle/>
          <a:p>
            <a:r>
              <a:rPr lang="en-IN" sz="5400" b="1" dirty="0"/>
              <a:t>Gradient Decent Algorithm</a:t>
            </a:r>
            <a:r>
              <a:rPr lang="en-IN" dirty="0"/>
              <a:t/>
            </a:r>
            <a:br>
              <a:rPr lang="en-IN" dirty="0"/>
            </a:br>
            <a:endParaRPr lang="en-IN" dirty="0"/>
          </a:p>
        </p:txBody>
      </p:sp>
      <p:sp>
        <p:nvSpPr>
          <p:cNvPr id="3" name="TextBox 2"/>
          <p:cNvSpPr txBox="1"/>
          <p:nvPr/>
        </p:nvSpPr>
        <p:spPr>
          <a:xfrm>
            <a:off x="431074" y="1528354"/>
            <a:ext cx="11025052" cy="1015663"/>
          </a:xfrm>
          <a:prstGeom prst="rect">
            <a:avLst/>
          </a:prstGeom>
          <a:noFill/>
        </p:spPr>
        <p:txBody>
          <a:bodyPr wrap="square" rtlCol="0">
            <a:spAutoFit/>
          </a:bodyPr>
          <a:lstStyle/>
          <a:p>
            <a:r>
              <a:rPr lang="en-US" sz="2000" b="1" dirty="0"/>
              <a:t>Gradient Decent is an algorithm that finds best fit line for a given training dataset in less number of iteration.</a:t>
            </a:r>
          </a:p>
          <a:p>
            <a:r>
              <a:rPr lang="en-US" sz="2000" b="1" dirty="0"/>
              <a:t>If we plot m and c against MSE, it will acquire a bowl shape (As shown in the diagram below)</a:t>
            </a:r>
          </a:p>
        </p:txBody>
      </p:sp>
      <p:pic>
        <p:nvPicPr>
          <p:cNvPr id="7170" name="Picture 2" descr="https://miro.medium.com/max/289/1*4ov6t0bikVu2xTrJXlJZ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1187" y="2690948"/>
            <a:ext cx="2752725"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738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590</Words>
  <Application>Microsoft Office PowerPoint</Application>
  <PresentationFormat>Widescreen</PresentationFormat>
  <Paragraphs>28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Gradient Decent in Linear Regression </vt:lpstr>
      <vt:lpstr>PowerPoint Presentation</vt:lpstr>
      <vt:lpstr>PowerPoint Presentation</vt:lpstr>
      <vt:lpstr>PowerPoint Presentation</vt:lpstr>
      <vt:lpstr>PowerPoint Presentation</vt:lpstr>
      <vt:lpstr>PowerPoint Presentation</vt:lpstr>
      <vt:lpstr>Cost Function </vt:lpstr>
      <vt:lpstr>PowerPoint Presentation</vt:lpstr>
      <vt:lpstr>Gradient Decent Algorithm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Decent in Linear Regression</dc:title>
  <dc:creator>Animesh</dc:creator>
  <cp:lastModifiedBy>Animesh</cp:lastModifiedBy>
  <cp:revision>3</cp:revision>
  <dcterms:created xsi:type="dcterms:W3CDTF">2021-09-06T15:56:14Z</dcterms:created>
  <dcterms:modified xsi:type="dcterms:W3CDTF">2021-09-06T16:30:28Z</dcterms:modified>
</cp:coreProperties>
</file>