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4FB5-55D6-C3B7-4F8E-7DFEA6BCC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91CB2-F20E-FD59-2E93-3D67B1C7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8312-93C8-CBA5-C1A1-8B413A42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56C65-69AB-CE33-B495-4A61D535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039E-4EAB-C7FD-E7E8-DBAD3847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7442-1234-8FEB-CD7E-499FF9B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1CF08-718B-5F9F-8A60-E3F2943DB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B0E0-2C16-3B76-7B8C-E37B9D9F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4B4A-08F1-8D42-5516-0B3EEA0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547F-CABE-50C1-2834-9D3C1139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D2FAF-1FFA-35A5-7074-A15245CF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54FB4-2D68-FCCD-4AD6-A254A85BD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CB86-B807-EE4F-0491-939CB200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899D-D9C7-7FF6-B55B-E298A244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915A-6489-8F86-8640-13B9E855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4C1F-A3CF-7E99-1546-4B9006FB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68A-B3DB-DD5F-2585-7351637E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1FEE-57CF-0B5F-FBE9-A631F23B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ECD5-A016-0533-EF0A-BBC389B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3B946-0331-DDD2-C06B-B69FFF1E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C7BD-6E09-8011-9487-4541321F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139EA-1ACE-544E-181F-7615AABC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579E-1CD8-E78D-D1F9-A313ACEF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3BA9-0D89-CAD0-2C60-C784AE3A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4D67-6058-3B1E-67F8-8E05CD6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1C5-4029-17A2-B289-CB22A147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E6AC-B253-4E89-B7C2-BB9FD59F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8A38F-8150-D5F8-8FF8-1922A690C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EC993-33B2-F281-3A82-0B3CF114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D01DD-6E26-ECF0-D434-038F5B2A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7413-394F-09F7-B915-6E1E261E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A705-3AB4-9D78-3CB4-CF4A97E1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4F1B-71E5-B2D1-C274-92D18D21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2EA3E-11F3-858A-503C-C4523628B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29A67-B79A-3C57-C4FB-691726CED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ED4DC-7CB9-5332-C12A-5BB8C0FA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985-ECFD-73EC-C828-00104316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1E9EF-C1BB-A0AC-F0C6-73C9E4C9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5BC41-4A65-1E19-DEF9-3B1B371F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E918-F686-46D5-46FD-B9E88C7C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A1D6D-23AE-86B2-C4B8-591042A9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4F1EF-0C53-3AD1-EFF7-A8E6FE42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621A-331E-291A-931C-A5F78D4E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8344C-93CD-8DCB-D682-C6C7381F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7491B-B4DF-A5F8-7A7A-9D18093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76D1-D4A5-6D1A-A215-E128B4D5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A618-0DA1-91C1-DA84-3E8D4A84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C3EA-09CF-5DF2-9988-4893F3A8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87C8E-CD87-7293-75B5-A7386F6F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A847C-32D7-C93C-40DC-58F5D85B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DF63-9AE5-CBF1-F01F-9E8D955A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4D98-AE46-93FA-7797-A972144A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00A0-DA89-9541-0F76-8A88B93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A2ABE-D7E9-5A72-16BD-CE1DEAB49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3E917-CB06-32C3-BCDE-31DF9B3D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86568-A762-EF5D-EA9C-2185A0BB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CB68-2B45-EB22-CBED-ABB46B04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C902E-D784-57CF-610D-1CFFAD1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1A254-73B2-AC20-D1F5-1B3568B2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C767-9808-0FFD-4812-1A3B79C6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4CD6-6646-2460-B246-65466434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16E4-DA6C-4BF2-91F3-42DECC31DEBD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5D3AF-CEA8-6121-0E44-A2D64B3B8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5F24-36AB-7C18-71DF-157A07293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B8FC-DAE8-45FA-8264-7E958AB80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9A3E-7802-B308-D2FD-A2654D4C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>
            <a:normAutofit/>
          </a:bodyPr>
          <a:lstStyle/>
          <a:p>
            <a:pPr algn="l"/>
            <a:r>
              <a:rPr lang="en-US" sz="5400" b="1" i="0" dirty="0">
                <a:effectLst/>
                <a:latin typeface="__Inter_d65c78"/>
              </a:rPr>
              <a:t>Report</a:t>
            </a:r>
            <a:r>
              <a:rPr lang="en-US" sz="5400" b="1" i="0">
                <a:effectLst/>
                <a:latin typeface="__Inter_d65c78"/>
              </a:rPr>
              <a:t>: Superstore Sales </a:t>
            </a:r>
            <a:r>
              <a:rPr lang="en-US" sz="5400" b="1" i="0" dirty="0">
                <a:effectLst/>
                <a:latin typeface="__Inter_d65c78"/>
              </a:rPr>
              <a:t>and 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7A5A6-8326-5DB8-6D44-853B937F8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914-4877-DF9D-0EAF-1B4B5EDF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__Inter_d65c78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90BB-EA3D-2D06-62B5-8EB8C3A7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3750" cy="50323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This report aims to analyze a dataset about sales and profits, providing insights into key performance indicators and trends to inform strategic decision-making.</a:t>
            </a:r>
          </a:p>
          <a:p>
            <a:r>
              <a:rPr lang="en-US" b="1" i="0" dirty="0">
                <a:effectLst/>
                <a:latin typeface="__Inter_d65c78"/>
              </a:rPr>
              <a:t>Sales and profit: Total Sales and Profit figures for each product.</a:t>
            </a:r>
            <a:endParaRPr lang="en-US" dirty="0">
              <a:solidFill>
                <a:srgbClr val="374151"/>
              </a:solidFill>
              <a:latin typeface="__Inter_d65c78"/>
            </a:endParaRPr>
          </a:p>
          <a:p>
            <a:r>
              <a:rPr lang="en-US" b="1" i="0" dirty="0">
                <a:effectLst/>
                <a:latin typeface="__Inter_d65c78"/>
              </a:rPr>
              <a:t>Customer segment: Breakdown of sales and profit by Customer.</a:t>
            </a:r>
            <a:endParaRPr lang="en-US" b="1" i="0" dirty="0">
              <a:solidFill>
                <a:srgbClr val="374151"/>
              </a:solidFill>
              <a:effectLst/>
              <a:latin typeface="__Inter_d65c78"/>
            </a:endParaRPr>
          </a:p>
          <a:p>
            <a:r>
              <a:rPr lang="en-US" b="1" i="0" dirty="0">
                <a:effectLst/>
                <a:latin typeface="__Inter_d65c78"/>
              </a:rPr>
              <a:t>Product Name: Detailed profit analysis across different product.</a:t>
            </a:r>
            <a:endParaRPr lang="en-US" b="1" dirty="0">
              <a:solidFill>
                <a:srgbClr val="374151"/>
              </a:solidFill>
              <a:latin typeface="__Inter_d65c78"/>
            </a:endParaRPr>
          </a:p>
          <a:p>
            <a:r>
              <a:rPr lang="en-US" b="1" i="0" dirty="0">
                <a:effectLst/>
                <a:latin typeface="__Inter_d65c78"/>
              </a:rPr>
              <a:t>Sub-category: Analysis of profit distribution across different product.</a:t>
            </a:r>
            <a:endParaRPr lang="en-US" b="1" i="0" dirty="0">
              <a:solidFill>
                <a:srgbClr val="374151"/>
              </a:solidFill>
              <a:effectLst/>
              <a:latin typeface="__Inter_d65c78"/>
            </a:endParaRPr>
          </a:p>
          <a:p>
            <a:r>
              <a:rPr lang="en-US" b="1" dirty="0">
                <a:latin typeface="__Inter_d65c78"/>
              </a:rPr>
              <a:t>State</a:t>
            </a:r>
            <a:r>
              <a:rPr lang="en-US" b="1" i="0" dirty="0">
                <a:effectLst/>
                <a:latin typeface="__Inter_d65c78"/>
              </a:rPr>
              <a:t> : Highest sales by state</a:t>
            </a:r>
            <a:endParaRPr lang="en-US" b="1" dirty="0">
              <a:solidFill>
                <a:srgbClr val="374151"/>
              </a:solidFill>
              <a:latin typeface="__Inter_d65c78"/>
            </a:endParaRPr>
          </a:p>
          <a:p>
            <a:r>
              <a:rPr lang="en-US" b="1" i="0" dirty="0">
                <a:effectLst/>
                <a:latin typeface="__Inter_d65c78"/>
              </a:rPr>
              <a:t>Ship Date: Analysis of sales and profit trends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2E1-AE7C-1058-0267-7FAC3744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Data Cleaning and Transformation</a:t>
            </a:r>
            <a:br>
              <a:rPr lang="en-US" b="1" i="0" dirty="0"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208-2365-610B-C744-FFD2F4DE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dataset was cleaned and transformed to ensure data consistency and prepare it for analysis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Data type conversions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Converting data types to ensure consistency.</a:t>
            </a:r>
          </a:p>
          <a:p>
            <a:r>
              <a:rPr lang="en-US" b="1" i="0" dirty="0">
                <a:effectLst/>
                <a:latin typeface="__Inter_d65c78"/>
              </a:rPr>
              <a:t>Standardize Data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Ensure consistency in categorical data (e.g., “Customer" vs. “customer" for the same category).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Handling missing values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: Handling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49700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3A5D-1F04-0F02-D9CF-B283A08B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Executive Summary: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EB43-568A-E71B-01FB-5CD90143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This report analyzes the sales and profit performance of a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company generated $514.29K in total sales and $92.31K in profit, with 5,491 items sold across 12 categories and 5 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Strongest selling month: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October saw the highest sales, indicating potential seasonality to be explored.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Profitable product: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"Sofas" generated the highest profit amongst sub-categories.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High discount: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Discounts are heavily utilized, indicating a need to analyze their effectiveness.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7D4B-ED18-47D0-168A-39BDBB08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Sales Performance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BA08-13FA-81CD-DF76-3714C8040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Trend: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A rising trend in sales is observed from January to April, and Fall from May and June. Sales rebounded in July and continued to rise until October. A slight decrease in November, followed by an upward trend in December, indicates potential seasonal patterns.</a:t>
            </a:r>
          </a:p>
          <a:p>
            <a:r>
              <a:rPr lang="en-US" dirty="0">
                <a:solidFill>
                  <a:srgbClr val="374151"/>
                </a:solidFill>
                <a:latin typeface="__Inter_d65c78"/>
              </a:rPr>
              <a:t>The Seasonal peaks in October and December suggest possible promotional efforts or consumer demand patterns.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Low 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sales during May and June, need to identify contributing factors like weather, holidays, or marketing strategies.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Height sales by Texas 22.59%, California 20.85%, Illinois 20.19%, Florida 18.28%, New York 18.09%.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1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28FF-5D20-126C-42C3-23411C4C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90CC-80A3-2821-A36B-01BC3582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__Inter_d65c78"/>
            </a:endParaRPr>
          </a:p>
          <a:p>
            <a:pPr marL="0" indent="0">
              <a:buNone/>
            </a:pPr>
            <a:endParaRPr lang="en-US" b="1" i="0" dirty="0">
              <a:effectLst/>
              <a:latin typeface="__Inter_d65c78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__Inter_d65c78"/>
              </a:rPr>
              <a:t>Overall, the business has a positive sales trend, but there's room for improvement in profitability by focusing on high-profit products, expanding into new regions, and refining pricing and discounting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3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__Inter_d65c78</vt:lpstr>
      <vt:lpstr>Arial</vt:lpstr>
      <vt:lpstr>Calibri</vt:lpstr>
      <vt:lpstr>Calibri Light</vt:lpstr>
      <vt:lpstr>Office Theme</vt:lpstr>
      <vt:lpstr>Report: Superstore Sales and Profit Analysis</vt:lpstr>
      <vt:lpstr>Data Overview</vt:lpstr>
      <vt:lpstr>Data Cleaning and Transformation </vt:lpstr>
      <vt:lpstr>Executive Summary:</vt:lpstr>
      <vt:lpstr>Sales Performance Analysis: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Khizar Hussain</dc:creator>
  <cp:lastModifiedBy>Khizar Hussain</cp:lastModifiedBy>
  <cp:revision>2</cp:revision>
  <dcterms:created xsi:type="dcterms:W3CDTF">2025-02-13T04:56:34Z</dcterms:created>
  <dcterms:modified xsi:type="dcterms:W3CDTF">2025-02-13T05:09:54Z</dcterms:modified>
</cp:coreProperties>
</file>