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84" r:id="rId4"/>
    <p:sldId id="292" r:id="rId5"/>
    <p:sldId id="285" r:id="rId6"/>
    <p:sldId id="286" r:id="rId7"/>
    <p:sldId id="287" r:id="rId8"/>
    <p:sldId id="259" r:id="rId9"/>
    <p:sldId id="288" r:id="rId10"/>
    <p:sldId id="295" r:id="rId11"/>
    <p:sldId id="291" r:id="rId12"/>
    <p:sldId id="293" r:id="rId13"/>
    <p:sldId id="294" r:id="rId14"/>
    <p:sldId id="275" r:id="rId15"/>
    <p:sldId id="279" r:id="rId16"/>
  </p:sldIdLst>
  <p:sldSz cx="9144000" cy="6858000" type="screen4x3"/>
  <p:notesSz cx="6858000" cy="9144000"/>
  <p:embeddedFontLst>
    <p:embeddedFont>
      <p:font typeface="Dosis" charset="0"/>
      <p:regular r:id="rId18"/>
      <p:bold r:id="rId19"/>
    </p:embeddedFont>
    <p:embeddedFont>
      <p:font typeface="Poor Richard" pitchFamily="18" charset="0"/>
      <p:regular r:id="rId20"/>
    </p:embeddedFont>
    <p:embeddedFont>
      <p:font typeface="Product Sans" pitchFamily="34" charset="0"/>
      <p:regular r:id="rId21"/>
    </p:embeddedFont>
    <p:embeddedFont>
      <p:font typeface="Dosis Light" charset="0"/>
      <p:regular r:id="rId22"/>
      <p:bold r:id="rId23"/>
    </p:embeddedFont>
    <p:embeddedFont>
      <p:font typeface="Rockwell" pitchFamily="18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99AC7DF-0263-4FBA-B577-2915EA69E26D}">
  <a:tblStyle styleId="{199AC7DF-0263-4FBA-B577-2915EA69E2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83" autoAdjust="0"/>
  </p:normalViewPr>
  <p:slideViewPr>
    <p:cSldViewPr>
      <p:cViewPr>
        <p:scale>
          <a:sx n="125" d="100"/>
          <a:sy n="125" d="100"/>
        </p:scale>
        <p:origin x="-14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1931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" y="0"/>
            <a:ext cx="9144093" cy="6858029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" y="5514847"/>
            <a:ext cx="1085915" cy="1343127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" y="1"/>
            <a:ext cx="1936023" cy="3333825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6" y="1"/>
            <a:ext cx="971649" cy="1124036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918075" y="2655800"/>
            <a:ext cx="39579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"/>
            <a:ext cx="9143954" cy="6857852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35803" y="3736104"/>
            <a:ext cx="1905613" cy="1674048"/>
          </a:xfrm>
          <a:custGeom>
            <a:avLst/>
            <a:gdLst/>
            <a:ahLst/>
            <a:cxnLst/>
            <a:rect l="l" t="t" r="r" b="b"/>
            <a:pathLst>
              <a:path w="19646" h="12944" extrusionOk="0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5514789"/>
            <a:ext cx="1085984" cy="1343092"/>
          </a:xfrm>
          <a:custGeom>
            <a:avLst/>
            <a:gdLst/>
            <a:ahLst/>
            <a:cxnLst/>
            <a:rect l="l" t="t" r="r" b="b"/>
            <a:pathLst>
              <a:path w="11196" h="10385" extrusionOk="0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1"/>
            <a:ext cx="1936070" cy="3333740"/>
          </a:xfrm>
          <a:custGeom>
            <a:avLst/>
            <a:gdLst/>
            <a:ahLst/>
            <a:cxnLst/>
            <a:rect l="l" t="t" r="r" b="b"/>
            <a:pathLst>
              <a:path w="19960" h="25777" extrusionOk="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221739" y="1"/>
            <a:ext cx="971624" cy="112400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80588" y="5219527"/>
            <a:ext cx="1491337" cy="1638352"/>
          </a:xfrm>
          <a:custGeom>
            <a:avLst/>
            <a:gdLst/>
            <a:ahLst/>
            <a:cxnLst/>
            <a:rect l="l" t="t" r="r" b="b"/>
            <a:pathLst>
              <a:path w="15375" h="12668" extrusionOk="0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5349175" y="2619133"/>
            <a:ext cx="31089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349175" y="4294739"/>
            <a:ext cx="31089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1" y="0"/>
            <a:ext cx="9144093" cy="6858029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650245" y="4317103"/>
            <a:ext cx="930521" cy="1807563"/>
          </a:xfrm>
          <a:custGeom>
            <a:avLst/>
            <a:gdLst/>
            <a:ahLst/>
            <a:cxnLst/>
            <a:rect l="l" t="t" r="r" b="b"/>
            <a:pathLst>
              <a:path w="9593" h="13976" extrusionOk="0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602686" y="4683888"/>
            <a:ext cx="1278848" cy="1362139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6991883" y="5281533"/>
            <a:ext cx="566286" cy="1236039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" y="3352803"/>
            <a:ext cx="1378855" cy="2543211"/>
          </a:xfrm>
          <a:custGeom>
            <a:avLst/>
            <a:gdLst/>
            <a:ahLst/>
            <a:cxnLst/>
            <a:rect l="l" t="t" r="r" b="b"/>
            <a:pathLst>
              <a:path w="14215" h="19664" extrusionOk="0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2114578" y="1"/>
            <a:ext cx="1107352" cy="1285961"/>
          </a:xfrm>
          <a:custGeom>
            <a:avLst/>
            <a:gdLst/>
            <a:ahLst/>
            <a:cxnLst/>
            <a:rect l="l" t="t" r="r" b="b"/>
            <a:pathLst>
              <a:path w="11416" h="9943" extrusionOk="0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600940" y="561948"/>
            <a:ext cx="1543076" cy="3581499"/>
          </a:xfrm>
          <a:custGeom>
            <a:avLst/>
            <a:gdLst/>
            <a:ahLst/>
            <a:cxnLst/>
            <a:rect l="l" t="t" r="r" b="b"/>
            <a:pathLst>
              <a:path w="15908" h="27692" extrusionOk="0">
                <a:moveTo>
                  <a:pt x="13846" y="1"/>
                </a:moveTo>
                <a:lnTo>
                  <a:pt x="13128" y="19"/>
                </a:lnTo>
                <a:lnTo>
                  <a:pt x="12428" y="74"/>
                </a:lnTo>
                <a:lnTo>
                  <a:pt x="11729" y="166"/>
                </a:lnTo>
                <a:lnTo>
                  <a:pt x="11047" y="277"/>
                </a:lnTo>
                <a:lnTo>
                  <a:pt x="10384" y="442"/>
                </a:lnTo>
                <a:lnTo>
                  <a:pt x="9722" y="627"/>
                </a:lnTo>
                <a:lnTo>
                  <a:pt x="9077" y="848"/>
                </a:lnTo>
                <a:lnTo>
                  <a:pt x="8451" y="1087"/>
                </a:lnTo>
                <a:lnTo>
                  <a:pt x="7844" y="1363"/>
                </a:lnTo>
                <a:lnTo>
                  <a:pt x="7255" y="1676"/>
                </a:lnTo>
                <a:lnTo>
                  <a:pt x="6665" y="2007"/>
                </a:lnTo>
                <a:lnTo>
                  <a:pt x="6113" y="2357"/>
                </a:lnTo>
                <a:lnTo>
                  <a:pt x="5561" y="2744"/>
                </a:lnTo>
                <a:lnTo>
                  <a:pt x="5045" y="3167"/>
                </a:lnTo>
                <a:lnTo>
                  <a:pt x="4530" y="3591"/>
                </a:lnTo>
                <a:lnTo>
                  <a:pt x="4051" y="4051"/>
                </a:lnTo>
                <a:lnTo>
                  <a:pt x="3591" y="4530"/>
                </a:lnTo>
                <a:lnTo>
                  <a:pt x="3167" y="5045"/>
                </a:lnTo>
                <a:lnTo>
                  <a:pt x="2744" y="5561"/>
                </a:lnTo>
                <a:lnTo>
                  <a:pt x="2357" y="6113"/>
                </a:lnTo>
                <a:lnTo>
                  <a:pt x="2007" y="6666"/>
                </a:lnTo>
                <a:lnTo>
                  <a:pt x="1676" y="7255"/>
                </a:lnTo>
                <a:lnTo>
                  <a:pt x="1363" y="7844"/>
                </a:lnTo>
                <a:lnTo>
                  <a:pt x="1087" y="8452"/>
                </a:lnTo>
                <a:lnTo>
                  <a:pt x="847" y="9078"/>
                </a:lnTo>
                <a:lnTo>
                  <a:pt x="626" y="9722"/>
                </a:lnTo>
                <a:lnTo>
                  <a:pt x="442" y="10385"/>
                </a:lnTo>
                <a:lnTo>
                  <a:pt x="276" y="11048"/>
                </a:lnTo>
                <a:lnTo>
                  <a:pt x="166" y="11729"/>
                </a:lnTo>
                <a:lnTo>
                  <a:pt x="74" y="12428"/>
                </a:lnTo>
                <a:lnTo>
                  <a:pt x="19" y="13128"/>
                </a:lnTo>
                <a:lnTo>
                  <a:pt x="0" y="13846"/>
                </a:lnTo>
                <a:lnTo>
                  <a:pt x="19" y="14564"/>
                </a:lnTo>
                <a:lnTo>
                  <a:pt x="74" y="15264"/>
                </a:lnTo>
                <a:lnTo>
                  <a:pt x="166" y="15964"/>
                </a:lnTo>
                <a:lnTo>
                  <a:pt x="276" y="16645"/>
                </a:lnTo>
                <a:lnTo>
                  <a:pt x="442" y="17308"/>
                </a:lnTo>
                <a:lnTo>
                  <a:pt x="626" y="17970"/>
                </a:lnTo>
                <a:lnTo>
                  <a:pt x="847" y="18615"/>
                </a:lnTo>
                <a:lnTo>
                  <a:pt x="1087" y="19241"/>
                </a:lnTo>
                <a:lnTo>
                  <a:pt x="1363" y="19848"/>
                </a:lnTo>
                <a:lnTo>
                  <a:pt x="1676" y="20438"/>
                </a:lnTo>
                <a:lnTo>
                  <a:pt x="2007" y="21027"/>
                </a:lnTo>
                <a:lnTo>
                  <a:pt x="2357" y="21579"/>
                </a:lnTo>
                <a:lnTo>
                  <a:pt x="2744" y="22131"/>
                </a:lnTo>
                <a:lnTo>
                  <a:pt x="3167" y="22647"/>
                </a:lnTo>
                <a:lnTo>
                  <a:pt x="3591" y="23162"/>
                </a:lnTo>
                <a:lnTo>
                  <a:pt x="4051" y="23641"/>
                </a:lnTo>
                <a:lnTo>
                  <a:pt x="4530" y="24101"/>
                </a:lnTo>
                <a:lnTo>
                  <a:pt x="5045" y="24525"/>
                </a:lnTo>
                <a:lnTo>
                  <a:pt x="5561" y="24948"/>
                </a:lnTo>
                <a:lnTo>
                  <a:pt x="6113" y="25335"/>
                </a:lnTo>
                <a:lnTo>
                  <a:pt x="6665" y="25685"/>
                </a:lnTo>
                <a:lnTo>
                  <a:pt x="7255" y="26016"/>
                </a:lnTo>
                <a:lnTo>
                  <a:pt x="7844" y="26329"/>
                </a:lnTo>
                <a:lnTo>
                  <a:pt x="8451" y="26605"/>
                </a:lnTo>
                <a:lnTo>
                  <a:pt x="9077" y="26845"/>
                </a:lnTo>
                <a:lnTo>
                  <a:pt x="9722" y="27066"/>
                </a:lnTo>
                <a:lnTo>
                  <a:pt x="10384" y="27250"/>
                </a:lnTo>
                <a:lnTo>
                  <a:pt x="11047" y="27416"/>
                </a:lnTo>
                <a:lnTo>
                  <a:pt x="11729" y="27526"/>
                </a:lnTo>
                <a:lnTo>
                  <a:pt x="12428" y="27618"/>
                </a:lnTo>
                <a:lnTo>
                  <a:pt x="13128" y="27673"/>
                </a:lnTo>
                <a:lnTo>
                  <a:pt x="13846" y="27692"/>
                </a:lnTo>
                <a:lnTo>
                  <a:pt x="14361" y="27673"/>
                </a:lnTo>
                <a:lnTo>
                  <a:pt x="14895" y="27655"/>
                </a:lnTo>
                <a:lnTo>
                  <a:pt x="15392" y="27600"/>
                </a:lnTo>
                <a:lnTo>
                  <a:pt x="15908" y="27544"/>
                </a:lnTo>
                <a:lnTo>
                  <a:pt x="15908" y="148"/>
                </a:lnTo>
                <a:lnTo>
                  <a:pt x="15392" y="93"/>
                </a:lnTo>
                <a:lnTo>
                  <a:pt x="14895" y="37"/>
                </a:lnTo>
                <a:lnTo>
                  <a:pt x="14361" y="19"/>
                </a:lnTo>
                <a:lnTo>
                  <a:pt x="13846" y="1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3344575" y="1764800"/>
            <a:ext cx="3859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Clr>
                <a:srgbClr val="51B148"/>
              </a:buClr>
              <a:buSzPts val="2600"/>
              <a:buChar char="⊷"/>
              <a:defRPr sz="2600" i="1">
                <a:solidFill>
                  <a:srgbClr val="51B148"/>
                </a:solidFill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⊶"/>
              <a:defRPr sz="2600" i="1">
                <a:solidFill>
                  <a:srgbClr val="51B148"/>
                </a:solidFill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⊸"/>
              <a:defRPr sz="2600" i="1">
                <a:solidFill>
                  <a:srgbClr val="51B148"/>
                </a:solidFill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●"/>
              <a:defRPr sz="2600" i="1">
                <a:solidFill>
                  <a:srgbClr val="51B148"/>
                </a:solidFill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○"/>
              <a:defRPr sz="2600" i="1">
                <a:solidFill>
                  <a:srgbClr val="51B148"/>
                </a:solidFill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■"/>
              <a:defRPr sz="2600" i="1">
                <a:solidFill>
                  <a:srgbClr val="51B148"/>
                </a:solidFill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●"/>
              <a:defRPr sz="2600" i="1">
                <a:solidFill>
                  <a:srgbClr val="51B148"/>
                </a:solidFill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○"/>
              <a:defRPr sz="2600" i="1">
                <a:solidFill>
                  <a:srgbClr val="51B148"/>
                </a:solidFill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51B148"/>
              </a:buClr>
              <a:buSzPts val="2600"/>
              <a:buChar char="■"/>
              <a:defRPr sz="2600" i="1">
                <a:solidFill>
                  <a:srgbClr val="51B14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1531725" y="1456225"/>
            <a:ext cx="1957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84F56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9600">
              <a:solidFill>
                <a:srgbClr val="484F56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76209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1" y="0"/>
            <a:ext cx="9144093" cy="6858029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1650245" y="4317103"/>
            <a:ext cx="930521" cy="1807563"/>
          </a:xfrm>
          <a:custGeom>
            <a:avLst/>
            <a:gdLst/>
            <a:ahLst/>
            <a:cxnLst/>
            <a:rect l="l" t="t" r="r" b="b"/>
            <a:pathLst>
              <a:path w="9593" h="13976" extrusionOk="0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1" y="3352803"/>
            <a:ext cx="1378855" cy="2543211"/>
          </a:xfrm>
          <a:custGeom>
            <a:avLst/>
            <a:gdLst/>
            <a:ahLst/>
            <a:cxnLst/>
            <a:rect l="l" t="t" r="r" b="b"/>
            <a:pathLst>
              <a:path w="14215" h="19664" extrusionOk="0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2114578" y="1"/>
            <a:ext cx="1107352" cy="1285961"/>
          </a:xfrm>
          <a:custGeom>
            <a:avLst/>
            <a:gdLst/>
            <a:ahLst/>
            <a:cxnLst/>
            <a:rect l="l" t="t" r="r" b="b"/>
            <a:pathLst>
              <a:path w="11416" h="9943" extrusionOk="0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3221925" y="5773467"/>
            <a:ext cx="5464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76209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9BCF63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76209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leaves">
  <p:cSld name="BLANK_2">
    <p:bg>
      <p:bgPr>
        <a:solidFill>
          <a:srgbClr val="9BCF63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76209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2"/>
          <p:cNvSpPr/>
          <p:nvPr/>
        </p:nvSpPr>
        <p:spPr>
          <a:xfrm rot="3560713">
            <a:off x="7731687" y="5634158"/>
            <a:ext cx="1506345" cy="68568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2"/>
          <p:cNvSpPr/>
          <p:nvPr/>
        </p:nvSpPr>
        <p:spPr>
          <a:xfrm rot="1619439">
            <a:off x="7518911" y="5284451"/>
            <a:ext cx="440102" cy="876392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/>
          <p:nvPr/>
        </p:nvSpPr>
        <p:spPr>
          <a:xfrm rot="-5564790">
            <a:off x="1044798" y="371472"/>
            <a:ext cx="896047" cy="536827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 rot="8585060">
            <a:off x="241105" y="352438"/>
            <a:ext cx="975659" cy="2129580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1"/>
            <a:ext cx="9143954" cy="6857852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007374" y="3735976"/>
            <a:ext cx="1494925" cy="1209753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758744">
            <a:off x="1198314" y="4527106"/>
            <a:ext cx="582376" cy="1159708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1993115" y="0"/>
            <a:ext cx="1828888" cy="1857437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1793105" y="5657699"/>
            <a:ext cx="1271637" cy="1200183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3876557"/>
            <a:ext cx="971624" cy="2143128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rgbClr val="EEF1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822000" y="1190967"/>
            <a:ext cx="4864800" cy="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822000" y="2301200"/>
            <a:ext cx="2361300" cy="403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6325498" y="2301200"/>
            <a:ext cx="2361300" cy="403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76209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57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0075" y="1190967"/>
            <a:ext cx="43668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20075" y="2258909"/>
            <a:ext cx="4366800" cy="4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⊷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⊶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2400"/>
              <a:buFont typeface="Pontano Sans"/>
              <a:buChar char="⊸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●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○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2400"/>
              <a:buFont typeface="Pontano Sans"/>
              <a:buChar char="■"/>
              <a:defRPr sz="24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300">
                <a:solidFill>
                  <a:srgbClr val="51B148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57" r:id="rId5"/>
    <p:sldLayoutId id="2147483658" r:id="rId6"/>
    <p:sldLayoutId id="2147483661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6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4918075" y="2655800"/>
            <a:ext cx="4149725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B050"/>
                </a:solidFill>
                <a:latin typeface="Product Sans" pitchFamily="34" charset="0"/>
              </a:rPr>
              <a:t>GoogleECOM</a:t>
            </a:r>
            <a:br>
              <a:rPr lang="en" dirty="0" smtClean="0">
                <a:solidFill>
                  <a:srgbClr val="00B050"/>
                </a:solidFill>
                <a:latin typeface="Product Sans" pitchFamily="34" charset="0"/>
              </a:rPr>
            </a:br>
            <a:r>
              <a:rPr lang="en" sz="2000" spc="300" dirty="0" smtClean="0">
                <a:solidFill>
                  <a:srgbClr val="00B050"/>
                </a:solidFill>
                <a:latin typeface="Product Sans" pitchFamily="34" charset="0"/>
              </a:rPr>
              <a:t>KHIZAR | IBTISAAM | ATIF  </a:t>
            </a:r>
            <a:endParaRPr spc="300" dirty="0">
              <a:solidFill>
                <a:srgbClr val="00B050"/>
              </a:solidFill>
              <a:latin typeface="Product Sans" pitchFamily="34" charset="0"/>
            </a:endParaRP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5505"/>
            <a:ext cx="989134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>
            <a:spLocks noGrp="1"/>
          </p:cNvSpPr>
          <p:nvPr>
            <p:ph type="ctrTitle" idx="4294967295"/>
          </p:nvPr>
        </p:nvSpPr>
        <p:spPr>
          <a:xfrm>
            <a:off x="3006173" y="1524000"/>
            <a:ext cx="6705600" cy="34348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800" dirty="0" smtClean="0">
                <a:solidFill>
                  <a:srgbClr val="00B050"/>
                </a:solidFill>
                <a:latin typeface="Product Sans" pitchFamily="34" charset="0"/>
              </a:rPr>
              <a:t>- Android Application.</a:t>
            </a:r>
            <a:r>
              <a:rPr lang="en-US" sz="1800" dirty="0">
                <a:solidFill>
                  <a:srgbClr val="00B050"/>
                </a:solidFill>
                <a:latin typeface="Product Sans" pitchFamily="34" charset="0"/>
              </a:rPr>
              <a:t/>
            </a:r>
            <a:br>
              <a:rPr lang="en-US" sz="1800" dirty="0">
                <a:solidFill>
                  <a:srgbClr val="00B050"/>
                </a:solidFill>
                <a:latin typeface="Product Sans" pitchFamily="34" charset="0"/>
              </a:rPr>
            </a:br>
            <a:r>
              <a:rPr lang="en-US" sz="1800" dirty="0" smtClean="0">
                <a:solidFill>
                  <a:srgbClr val="00B050"/>
                </a:solidFill>
                <a:latin typeface="Product Sans" pitchFamily="34" charset="0"/>
              </a:rPr>
              <a:t>- Network Packet Tracer.</a:t>
            </a:r>
            <a:r>
              <a:rPr lang="en-US" sz="1800" dirty="0" smtClean="0">
                <a:solidFill>
                  <a:srgbClr val="00B050"/>
                </a:solidFill>
                <a:latin typeface="Product Sans" pitchFamily="34" charset="0"/>
                <a:cs typeface="Rockwell" charset="0"/>
              </a:rPr>
              <a:t/>
            </a:r>
            <a:br>
              <a:rPr lang="en-US" sz="1800" dirty="0" smtClean="0">
                <a:solidFill>
                  <a:srgbClr val="00B050"/>
                </a:solidFill>
                <a:latin typeface="Product Sans" pitchFamily="34" charset="0"/>
                <a:cs typeface="Rockwell" charset="0"/>
              </a:rPr>
            </a:br>
            <a:r>
              <a:rPr lang="en-US" sz="1800" dirty="0" smtClean="0">
                <a:solidFill>
                  <a:srgbClr val="00B050"/>
                </a:solidFill>
                <a:latin typeface="Product Sans" pitchFamily="34" charset="0"/>
                <a:cs typeface="Rockwell" charset="0"/>
              </a:rPr>
              <a:t>- Personal Identified Information Classifier (CNN).</a:t>
            </a:r>
            <a:br>
              <a:rPr lang="en-US" sz="1800" dirty="0" smtClean="0">
                <a:solidFill>
                  <a:srgbClr val="00B050"/>
                </a:solidFill>
                <a:latin typeface="Product Sans" pitchFamily="34" charset="0"/>
                <a:cs typeface="Rockwell" charset="0"/>
              </a:rPr>
            </a:br>
            <a:r>
              <a:rPr lang="en-US" sz="1800" dirty="0" smtClean="0">
                <a:solidFill>
                  <a:srgbClr val="00B050"/>
                </a:solidFill>
                <a:latin typeface="Product Sans" pitchFamily="34" charset="0"/>
                <a:cs typeface="Rockwell" charset="0"/>
              </a:rPr>
              <a:t>- Energy </a:t>
            </a:r>
            <a:r>
              <a:rPr lang="en-US" sz="1800" dirty="0">
                <a:solidFill>
                  <a:srgbClr val="00B050"/>
                </a:solidFill>
                <a:latin typeface="Product Sans" pitchFamily="34" charset="0"/>
                <a:cs typeface="Rockwell" charset="0"/>
              </a:rPr>
              <a:t>C</a:t>
            </a:r>
            <a:r>
              <a:rPr lang="en-US" sz="1800" dirty="0" smtClean="0">
                <a:solidFill>
                  <a:srgbClr val="00B050"/>
                </a:solidFill>
                <a:latin typeface="Product Sans" pitchFamily="34" charset="0"/>
                <a:cs typeface="Rockwell" charset="0"/>
              </a:rPr>
              <a:t>alculation Regressor.</a:t>
            </a:r>
            <a:br>
              <a:rPr lang="en-US" sz="1800" dirty="0" smtClean="0">
                <a:solidFill>
                  <a:srgbClr val="00B050"/>
                </a:solidFill>
                <a:latin typeface="Product Sans" pitchFamily="34" charset="0"/>
                <a:cs typeface="Rockwell" charset="0"/>
              </a:rPr>
            </a:br>
            <a:r>
              <a:rPr lang="en-US" sz="1800" dirty="0" smtClean="0">
                <a:solidFill>
                  <a:srgbClr val="00B050"/>
                </a:solidFill>
                <a:latin typeface="Product Sans" pitchFamily="34" charset="0"/>
                <a:cs typeface="Rockwell" charset="0"/>
              </a:rPr>
              <a:t>- Green Computing.</a:t>
            </a:r>
            <a:endParaRPr lang="en-US" sz="1800" dirty="0">
              <a:solidFill>
                <a:srgbClr val="00B050"/>
              </a:solidFill>
              <a:latin typeface="Product Sans" pitchFamily="34" charset="0"/>
            </a:endParaRPr>
          </a:p>
        </p:txBody>
      </p:sp>
      <p:sp>
        <p:nvSpPr>
          <p:cNvPr id="251" name="Google Shape;251;p29"/>
          <p:cNvSpPr txBox="1">
            <a:spLocks noGrp="1"/>
          </p:cNvSpPr>
          <p:nvPr>
            <p:ph type="sldNum" idx="12"/>
          </p:nvPr>
        </p:nvSpPr>
        <p:spPr>
          <a:xfrm>
            <a:off x="76209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050"/>
                </a:solidFill>
                <a:latin typeface="Product Sans" pitchFamily="34" charset="0"/>
              </a:rPr>
              <a:t>10</a:t>
            </a:fld>
            <a:endParaRPr dirty="0">
              <a:solidFill>
                <a:srgbClr val="00B050"/>
              </a:solidFill>
              <a:latin typeface="Product Sans" pitchFamily="34" charset="0"/>
            </a:endParaRPr>
          </a:p>
        </p:txBody>
      </p:sp>
      <p:sp>
        <p:nvSpPr>
          <p:cNvPr id="9" name="Google Shape;245;p29"/>
          <p:cNvSpPr txBox="1">
            <a:spLocks/>
          </p:cNvSpPr>
          <p:nvPr/>
        </p:nvSpPr>
        <p:spPr>
          <a:xfrm>
            <a:off x="2859167" y="81049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sz="2800" dirty="0" smtClean="0">
                <a:solidFill>
                  <a:srgbClr val="00B050"/>
                </a:solidFill>
                <a:latin typeface="Product Sans" pitchFamily="34" charset="0"/>
              </a:rPr>
              <a:t>        </a:t>
            </a:r>
            <a:r>
              <a:rPr lang="en" sz="2800" b="1" dirty="0" smtClean="0">
                <a:solidFill>
                  <a:srgbClr val="00B050"/>
                </a:solidFill>
                <a:latin typeface="Product Sans" pitchFamily="34" charset="0"/>
              </a:rPr>
              <a:t>Project Scope/ High Level Features</a:t>
            </a:r>
            <a:endParaRPr lang="en" sz="2800" b="1" dirty="0">
              <a:solidFill>
                <a:srgbClr val="00B050"/>
              </a:solidFill>
              <a:latin typeface="Product Sans" pitchFamily="34" charset="0"/>
            </a:endParaRPr>
          </a:p>
        </p:txBody>
      </p:sp>
      <p:grpSp>
        <p:nvGrpSpPr>
          <p:cNvPr id="5" name="Google Shape;517;p40"/>
          <p:cNvGrpSpPr/>
          <p:nvPr/>
        </p:nvGrpSpPr>
        <p:grpSpPr>
          <a:xfrm>
            <a:off x="2880629" y="381001"/>
            <a:ext cx="466252" cy="465241"/>
            <a:chOff x="5255200" y="3006475"/>
            <a:chExt cx="511700" cy="378575"/>
          </a:xfrm>
        </p:grpSpPr>
        <p:sp>
          <p:nvSpPr>
            <p:cNvPr id="6" name="Google Shape;518;p4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  <a:latin typeface="Product Sans" pitchFamily="34" charset="0"/>
              </a:endParaRPr>
            </a:p>
          </p:txBody>
        </p:sp>
        <p:sp>
          <p:nvSpPr>
            <p:cNvPr id="7" name="Google Shape;519;p4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  <a:latin typeface="Product San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26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sldNum" idx="12"/>
          </p:nvPr>
        </p:nvSpPr>
        <p:spPr>
          <a:xfrm>
            <a:off x="76209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050"/>
                </a:solidFill>
                <a:latin typeface="Product Sans" pitchFamily="34" charset="0"/>
              </a:rPr>
              <a:t>11</a:t>
            </a:fld>
            <a:endParaRPr dirty="0">
              <a:solidFill>
                <a:srgbClr val="00B050"/>
              </a:solidFill>
              <a:latin typeface="Product Sans" pitchFamily="34" charset="0"/>
            </a:endParaRPr>
          </a:p>
        </p:txBody>
      </p:sp>
      <p:sp>
        <p:nvSpPr>
          <p:cNvPr id="9" name="Google Shape;245;p29"/>
          <p:cNvSpPr txBox="1">
            <a:spLocks/>
          </p:cNvSpPr>
          <p:nvPr/>
        </p:nvSpPr>
        <p:spPr>
          <a:xfrm>
            <a:off x="6819428" y="147357"/>
            <a:ext cx="217217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r"/>
            <a:r>
              <a:rPr lang="en" sz="4000" b="1" dirty="0" smtClean="0">
                <a:solidFill>
                  <a:srgbClr val="00B050"/>
                </a:solidFill>
                <a:latin typeface="Product Sans" pitchFamily="34" charset="0"/>
              </a:rPr>
              <a:t>Timeline</a:t>
            </a:r>
            <a:endParaRPr lang="en" sz="4000" b="1" dirty="0">
              <a:solidFill>
                <a:srgbClr val="00B050"/>
              </a:solidFill>
              <a:latin typeface="Product Sans" pitchFamily="34" charset="0"/>
            </a:endParaRPr>
          </a:p>
        </p:txBody>
      </p:sp>
      <p:grpSp>
        <p:nvGrpSpPr>
          <p:cNvPr id="6" name="Google Shape;409;p40"/>
          <p:cNvGrpSpPr/>
          <p:nvPr/>
        </p:nvGrpSpPr>
        <p:grpSpPr>
          <a:xfrm>
            <a:off x="6402498" y="281284"/>
            <a:ext cx="451186" cy="551811"/>
            <a:chOff x="6660750" y="298550"/>
            <a:chExt cx="396900" cy="396300"/>
          </a:xfrm>
          <a:solidFill>
            <a:srgbClr val="00B050"/>
          </a:solidFill>
        </p:grpSpPr>
        <p:sp>
          <p:nvSpPr>
            <p:cNvPr id="7" name="Google Shape;410;p40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  <a:latin typeface="Product Sans" pitchFamily="34" charset="0"/>
              </a:endParaRPr>
            </a:p>
          </p:txBody>
        </p:sp>
        <p:sp>
          <p:nvSpPr>
            <p:cNvPr id="8" name="Google Shape;411;p40"/>
            <p:cNvSpPr/>
            <p:nvPr/>
          </p:nvSpPr>
          <p:spPr>
            <a:xfrm>
              <a:off x="6697403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  <a:latin typeface="Product Sans" pitchFamily="34" charset="0"/>
              </a:endParaRPr>
            </a:p>
          </p:txBody>
        </p:sp>
      </p:grpSp>
      <p:pic>
        <p:nvPicPr>
          <p:cNvPr id="1026" name="Picture 2" descr="D:\University\7th Semester\FYP-I\Week 2\Time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905001"/>
            <a:ext cx="8534400" cy="289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70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sldNum" idx="12"/>
          </p:nvPr>
        </p:nvSpPr>
        <p:spPr>
          <a:xfrm>
            <a:off x="76209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050"/>
                </a:solidFill>
                <a:latin typeface="Product Sans" pitchFamily="34" charset="0"/>
              </a:rPr>
              <a:t>12</a:t>
            </a:fld>
            <a:endParaRPr dirty="0">
              <a:solidFill>
                <a:srgbClr val="00B050"/>
              </a:solidFill>
              <a:latin typeface="Product Sans" pitchFamily="34" charset="0"/>
            </a:endParaRPr>
          </a:p>
        </p:txBody>
      </p:sp>
      <p:sp>
        <p:nvSpPr>
          <p:cNvPr id="10" name="Google Shape;185;p23"/>
          <p:cNvSpPr txBox="1">
            <a:spLocks/>
          </p:cNvSpPr>
          <p:nvPr/>
        </p:nvSpPr>
        <p:spPr>
          <a:xfrm>
            <a:off x="4419600" y="10583"/>
            <a:ext cx="4652644" cy="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4000" b="1" dirty="0" smtClean="0">
                <a:solidFill>
                  <a:srgbClr val="00B050"/>
                </a:solidFill>
                <a:latin typeface="Product Sans" pitchFamily="34" charset="0"/>
              </a:rPr>
              <a:t>Tools /Technologies</a:t>
            </a:r>
            <a:endParaRPr lang="en-US" sz="4000" b="1" dirty="0">
              <a:solidFill>
                <a:srgbClr val="00B050"/>
              </a:solidFill>
              <a:latin typeface="Product Sans" pitchFamily="34" charset="0"/>
            </a:endParaRPr>
          </a:p>
        </p:txBody>
      </p:sp>
      <p:pic>
        <p:nvPicPr>
          <p:cNvPr id="4098" name="Picture 2" descr="Image result for python 3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459" y="2329271"/>
            <a:ext cx="1980248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c#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30" y="2329271"/>
            <a:ext cx="742441" cy="106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android studio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551" y="3802472"/>
            <a:ext cx="1652589" cy="88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java logo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059" y="3294471"/>
            <a:ext cx="1143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Image result for xml logo png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Product Sans" pitchFamily="34" charset="0"/>
            </a:endParaRPr>
          </a:p>
        </p:txBody>
      </p:sp>
      <p:pic>
        <p:nvPicPr>
          <p:cNvPr id="4111" name="Picture 15" descr="Image result for xml logo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059" y="2329271"/>
            <a:ext cx="8382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Picture 17" descr="Image result for wireshark logo 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659" y="3802471"/>
            <a:ext cx="1606214" cy="74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5" name="Picture 19" descr="Image result for trepn profiler logo 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659" y="2510373"/>
            <a:ext cx="566546" cy="75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552" y="100907"/>
            <a:ext cx="555414" cy="740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89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sldNum" idx="12"/>
          </p:nvPr>
        </p:nvSpPr>
        <p:spPr>
          <a:xfrm>
            <a:off x="76209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050"/>
                </a:solidFill>
                <a:latin typeface="Product Sans" pitchFamily="34" charset="0"/>
              </a:rPr>
              <a:t>13</a:t>
            </a:fld>
            <a:endParaRPr dirty="0">
              <a:solidFill>
                <a:srgbClr val="00B050"/>
              </a:solidFill>
              <a:latin typeface="Product Sans" pitchFamily="34" charset="0"/>
            </a:endParaRPr>
          </a:p>
        </p:txBody>
      </p:sp>
      <p:sp>
        <p:nvSpPr>
          <p:cNvPr id="10" name="Google Shape;185;p23"/>
          <p:cNvSpPr txBox="1">
            <a:spLocks/>
          </p:cNvSpPr>
          <p:nvPr/>
        </p:nvSpPr>
        <p:spPr>
          <a:xfrm>
            <a:off x="6255852" y="104588"/>
            <a:ext cx="2825414" cy="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b="1" dirty="0" smtClean="0">
                <a:solidFill>
                  <a:srgbClr val="00B050"/>
                </a:solidFill>
                <a:latin typeface="Product Sans" pitchFamily="34" charset="0"/>
              </a:rPr>
              <a:t>Work Flow</a:t>
            </a:r>
            <a:endParaRPr lang="en-US" sz="4000" b="1" dirty="0">
              <a:solidFill>
                <a:srgbClr val="00B050"/>
              </a:solidFill>
              <a:latin typeface="Product Sans" pitchFamily="34" charset="0"/>
            </a:endParaRPr>
          </a:p>
        </p:txBody>
      </p:sp>
      <p:pic>
        <p:nvPicPr>
          <p:cNvPr id="4098" name="Picture 2" descr="Image result for python 3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459" y="2329271"/>
            <a:ext cx="1980248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c#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30" y="2329271"/>
            <a:ext cx="742441" cy="106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android studio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551" y="3802472"/>
            <a:ext cx="1652589" cy="88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java logo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059" y="3294471"/>
            <a:ext cx="1143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Image result for xml logo png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Product Sans" pitchFamily="34" charset="0"/>
            </a:endParaRPr>
          </a:p>
        </p:txBody>
      </p:sp>
      <p:pic>
        <p:nvPicPr>
          <p:cNvPr id="4111" name="Picture 15" descr="Image result for xml logo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059" y="2329271"/>
            <a:ext cx="8382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Picture 17" descr="Image result for wireshark logo 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659" y="3802471"/>
            <a:ext cx="1606214" cy="74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5" name="Picture 19" descr="Image result for trepn profiler logo 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659" y="2510373"/>
            <a:ext cx="566546" cy="75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Junaid\Desktop\Untitled-1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4"/>
          <a:stretch/>
        </p:blipFill>
        <p:spPr bwMode="auto">
          <a:xfrm>
            <a:off x="3134659" y="1321467"/>
            <a:ext cx="5562599" cy="494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578;p40"/>
          <p:cNvSpPr/>
          <p:nvPr/>
        </p:nvSpPr>
        <p:spPr>
          <a:xfrm>
            <a:off x="5629858" y="213783"/>
            <a:ext cx="455074" cy="605935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050"/>
              </a:solidFill>
              <a:latin typeface="Product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52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/>
          <p:nvPr/>
        </p:nvSpPr>
        <p:spPr>
          <a:xfrm>
            <a:off x="1909130" y="1047325"/>
            <a:ext cx="2075120" cy="5084681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51B1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duct Sans" pitchFamily="34" charset="0"/>
            </a:endParaRPr>
          </a:p>
        </p:txBody>
      </p:sp>
      <p:sp>
        <p:nvSpPr>
          <p:cNvPr id="307" name="Google Shape;307;p33"/>
          <p:cNvSpPr txBox="1">
            <a:spLocks noGrp="1"/>
          </p:cNvSpPr>
          <p:nvPr>
            <p:ph type="body" idx="4294967295"/>
          </p:nvPr>
        </p:nvSpPr>
        <p:spPr>
          <a:xfrm>
            <a:off x="4724400" y="279400"/>
            <a:ext cx="2911800" cy="55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bg1"/>
                </a:solidFill>
                <a:latin typeface="Product Sans" pitchFamily="34" charset="0"/>
                <a:ea typeface="Dosis Light"/>
                <a:cs typeface="Dosis Light"/>
                <a:sym typeface="Dosis Light"/>
              </a:rPr>
              <a:t>Android </a:t>
            </a:r>
            <a:r>
              <a:rPr lang="en-US" sz="4000" dirty="0" smtClean="0">
                <a:solidFill>
                  <a:schemeClr val="bg1"/>
                </a:solidFill>
                <a:latin typeface="Product Sans" pitchFamily="34" charset="0"/>
                <a:ea typeface="Dosis Light"/>
                <a:cs typeface="Dosis Light"/>
                <a:sym typeface="Dosis Light"/>
              </a:rPr>
              <a:t>Application</a:t>
            </a:r>
            <a:endParaRPr sz="4000" dirty="0">
              <a:solidFill>
                <a:schemeClr val="bg1"/>
              </a:solidFill>
              <a:latin typeface="Product Sans" pitchFamily="34" charset="0"/>
              <a:ea typeface="Dosis Light"/>
              <a:cs typeface="Dosis Light"/>
              <a:sym typeface="Dosis Light"/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2095750" y="1118667"/>
            <a:ext cx="1888500" cy="4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duct Sans" pitchFamily="34" charset="0"/>
                <a:ea typeface="Pontano Sans"/>
                <a:cs typeface="Pontano Sans"/>
                <a:sym typeface="Pontano Sans"/>
              </a:rPr>
              <a:t>Place your screenshot here</a:t>
            </a:r>
            <a:endParaRPr sz="1000">
              <a:solidFill>
                <a:srgbClr val="FFFFFF"/>
              </a:solidFill>
              <a:latin typeface="Product Sans" pitchFamily="34" charset="0"/>
              <a:ea typeface="Pontano Sans"/>
              <a:cs typeface="Pontano Sans"/>
              <a:sym typeface="Pontano Sans"/>
            </a:endParaRPr>
          </a:p>
        </p:txBody>
      </p:sp>
      <p:sp>
        <p:nvSpPr>
          <p:cNvPr id="309" name="Google Shape;309;p33"/>
          <p:cNvSpPr txBox="1">
            <a:spLocks noGrp="1"/>
          </p:cNvSpPr>
          <p:nvPr>
            <p:ph type="sldNum" idx="12"/>
          </p:nvPr>
        </p:nvSpPr>
        <p:spPr>
          <a:xfrm>
            <a:off x="76209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roduct Sans" pitchFamily="34" charset="0"/>
              </a:rPr>
              <a:t>14</a:t>
            </a:fld>
            <a:endParaRPr>
              <a:latin typeface="Product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832" y="1447800"/>
            <a:ext cx="1939717" cy="432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sldNum" idx="12"/>
          </p:nvPr>
        </p:nvSpPr>
        <p:spPr>
          <a:xfrm>
            <a:off x="76209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roduct Sans" pitchFamily="34" charset="0"/>
              </a:rPr>
              <a:t>15</a:t>
            </a:fld>
            <a:endParaRPr>
              <a:latin typeface="Product Sans" pitchFamily="34" charset="0"/>
            </a:endParaRPr>
          </a:p>
        </p:txBody>
      </p:sp>
      <p:sp>
        <p:nvSpPr>
          <p:cNvPr id="339" name="Google Shape;339;p37"/>
          <p:cNvSpPr txBox="1">
            <a:spLocks noGrp="1"/>
          </p:cNvSpPr>
          <p:nvPr>
            <p:ph type="ctrTitle" idx="4294967295"/>
          </p:nvPr>
        </p:nvSpPr>
        <p:spPr>
          <a:xfrm>
            <a:off x="685800" y="1907933"/>
            <a:ext cx="4390500" cy="11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bg1"/>
                </a:solidFill>
                <a:latin typeface="Product Sans" pitchFamily="34" charset="0"/>
              </a:rPr>
              <a:t>Thanks!</a:t>
            </a:r>
            <a:endParaRPr sz="8000" dirty="0">
              <a:solidFill>
                <a:schemeClr val="bg1"/>
              </a:solidFill>
              <a:latin typeface="Product Sans" pitchFamily="34" charset="0"/>
            </a:endParaRPr>
          </a:p>
        </p:txBody>
      </p:sp>
      <p:sp>
        <p:nvSpPr>
          <p:cNvPr id="340" name="Google Shape;340;p37"/>
          <p:cNvSpPr txBox="1">
            <a:spLocks noGrp="1"/>
          </p:cNvSpPr>
          <p:nvPr>
            <p:ph type="subTitle" idx="4294967295"/>
          </p:nvPr>
        </p:nvSpPr>
        <p:spPr>
          <a:xfrm>
            <a:off x="685800" y="2691043"/>
            <a:ext cx="4390500" cy="31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FFFF"/>
                </a:solidFill>
                <a:latin typeface="Product Sans" pitchFamily="34" charset="0"/>
              </a:rPr>
              <a:t>ANY QUESTIONS</a:t>
            </a:r>
            <a:r>
              <a:rPr lang="en" sz="3200" dirty="0" smtClean="0">
                <a:solidFill>
                  <a:srgbClr val="FFFFFF"/>
                </a:solidFill>
                <a:latin typeface="Product Sans" pitchFamily="34" charset="0"/>
              </a:rPr>
              <a:t>?</a:t>
            </a:r>
            <a:endParaRPr sz="3200" dirty="0">
              <a:solidFill>
                <a:srgbClr val="FFFFFF"/>
              </a:solidFill>
              <a:latin typeface="Product Sans" pitchFamily="34" charset="0"/>
            </a:endParaRPr>
          </a:p>
        </p:txBody>
      </p:sp>
      <p:sp>
        <p:nvSpPr>
          <p:cNvPr id="341" name="Google Shape;341;p37"/>
          <p:cNvSpPr/>
          <p:nvPr/>
        </p:nvSpPr>
        <p:spPr>
          <a:xfrm>
            <a:off x="5020247" y="1088511"/>
            <a:ext cx="2713515" cy="329097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duct Sans" pitchFamily="34" charset="0"/>
            </a:endParaRPr>
          </a:p>
        </p:txBody>
      </p:sp>
      <p:sp>
        <p:nvSpPr>
          <p:cNvPr id="342" name="Google Shape;342;p37"/>
          <p:cNvSpPr/>
          <p:nvPr/>
        </p:nvSpPr>
        <p:spPr>
          <a:xfrm rot="2240807">
            <a:off x="6269797" y="4465501"/>
            <a:ext cx="1651746" cy="1336659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duct Sans" pitchFamily="34" charset="0"/>
            </a:endParaRPr>
          </a:p>
        </p:txBody>
      </p:sp>
      <p:sp>
        <p:nvSpPr>
          <p:cNvPr id="343" name="Google Shape;343;p37"/>
          <p:cNvSpPr/>
          <p:nvPr/>
        </p:nvSpPr>
        <p:spPr>
          <a:xfrm rot="-6741915">
            <a:off x="7479272" y="3583410"/>
            <a:ext cx="854635" cy="998332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duct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ctrTitle" idx="4294967295"/>
          </p:nvPr>
        </p:nvSpPr>
        <p:spPr>
          <a:xfrm>
            <a:off x="76200" y="1295400"/>
            <a:ext cx="5715000" cy="207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solidFill>
                  <a:schemeClr val="bg1"/>
                </a:solidFill>
                <a:latin typeface="Product Sans" pitchFamily="34" charset="0"/>
              </a:rPr>
              <a:t>Google Energy Control &amp; Packet Tracing Monitor</a:t>
            </a:r>
            <a:endParaRPr sz="4800" dirty="0">
              <a:solidFill>
                <a:schemeClr val="bg1"/>
              </a:solidFill>
              <a:latin typeface="Product Sans" pitchFamily="34" charset="0"/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4294967295"/>
          </p:nvPr>
        </p:nvSpPr>
        <p:spPr>
          <a:xfrm>
            <a:off x="225379" y="4705246"/>
            <a:ext cx="4114800" cy="1781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rgbClr val="FFFFFF"/>
                </a:solidFill>
                <a:latin typeface="Product Sans" pitchFamily="34" charset="0"/>
              </a:rPr>
              <a:t>Khizar</a:t>
            </a:r>
            <a:r>
              <a:rPr lang="en-US" sz="1800" dirty="0" smtClean="0">
                <a:solidFill>
                  <a:srgbClr val="FFFFFF"/>
                </a:solidFill>
                <a:latin typeface="Product Sans" pitchFamily="34" charset="0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Product Sans" pitchFamily="34" charset="0"/>
              </a:rPr>
              <a:t>Naseer</a:t>
            </a:r>
            <a:r>
              <a:rPr lang="en-US" sz="1800" dirty="0" smtClean="0">
                <a:solidFill>
                  <a:srgbClr val="FFFFFF"/>
                </a:solidFill>
                <a:latin typeface="Product Sans" pitchFamily="34" charset="0"/>
              </a:rPr>
              <a:t> Butt	[i15-0024]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rgbClr val="FFFFFF"/>
                </a:solidFill>
                <a:latin typeface="Product Sans" pitchFamily="34" charset="0"/>
              </a:rPr>
              <a:t>Ibtisaam</a:t>
            </a:r>
            <a:r>
              <a:rPr lang="en-US" sz="1800" dirty="0" smtClean="0">
                <a:solidFill>
                  <a:srgbClr val="FFFFFF"/>
                </a:solidFill>
                <a:latin typeface="Product Sans" pitchFamily="34" charset="0"/>
              </a:rPr>
              <a:t> Butt		[i15-0027]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Product Sans" pitchFamily="34" charset="0"/>
              </a:rPr>
              <a:t>Malik </a:t>
            </a:r>
            <a:r>
              <a:rPr lang="en-US" sz="1800" dirty="0" err="1" smtClean="0">
                <a:solidFill>
                  <a:srgbClr val="FFFFFF"/>
                </a:solidFill>
                <a:latin typeface="Product Sans" pitchFamily="34" charset="0"/>
              </a:rPr>
              <a:t>Atif</a:t>
            </a:r>
            <a:r>
              <a:rPr lang="en-US" sz="1800" dirty="0" smtClean="0">
                <a:solidFill>
                  <a:srgbClr val="FFFFFF"/>
                </a:solidFill>
                <a:latin typeface="Product Sans" pitchFamily="34" charset="0"/>
              </a:rPr>
              <a:t> Aziz		[i15-0057]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Product Sans" pitchFamily="34" charset="0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76209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roduct Sans" pitchFamily="34" charset="0"/>
              </a:rPr>
              <a:t>2</a:t>
            </a:fld>
            <a:endParaRPr>
              <a:latin typeface="Product Sans" pitchFamily="34" charset="0"/>
            </a:endParaRPr>
          </a:p>
        </p:txBody>
      </p:sp>
      <p:sp>
        <p:nvSpPr>
          <p:cNvPr id="126" name="Google Shape;126;p16"/>
          <p:cNvSpPr/>
          <p:nvPr/>
        </p:nvSpPr>
        <p:spPr>
          <a:xfrm rot="1553879">
            <a:off x="6337784" y="5209039"/>
            <a:ext cx="1651751" cy="1336663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duct Sans" pitchFamily="34" charset="0"/>
            </a:endParaRPr>
          </a:p>
        </p:txBody>
      </p:sp>
      <p:sp>
        <p:nvSpPr>
          <p:cNvPr id="127" name="Google Shape;127;p16"/>
          <p:cNvSpPr/>
          <p:nvPr/>
        </p:nvSpPr>
        <p:spPr>
          <a:xfrm rot="-7428817">
            <a:off x="7500020" y="4206080"/>
            <a:ext cx="854632" cy="998333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duct Sans" pitchFamily="34" charset="0"/>
            </a:endParaRPr>
          </a:p>
        </p:txBody>
      </p:sp>
      <p:sp>
        <p:nvSpPr>
          <p:cNvPr id="2" name="Hexagon 1"/>
          <p:cNvSpPr/>
          <p:nvPr/>
        </p:nvSpPr>
        <p:spPr>
          <a:xfrm>
            <a:off x="6166963" y="-1447800"/>
            <a:ext cx="4115885" cy="4571999"/>
          </a:xfrm>
          <a:prstGeom prst="hex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roduct San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77801"/>
            <a:ext cx="1781746" cy="22593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3672056"/>
            <a:ext cx="4717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Product Sans" pitchFamily="34" charset="0"/>
              </a:rPr>
              <a:t>Supervised by Dr. </a:t>
            </a:r>
            <a:r>
              <a:rPr lang="en-US" sz="2400" b="1" dirty="0" err="1" smtClean="0">
                <a:solidFill>
                  <a:schemeClr val="bg1"/>
                </a:solidFill>
                <a:latin typeface="Product Sans" pitchFamily="34" charset="0"/>
              </a:rPr>
              <a:t>Mirza</a:t>
            </a:r>
            <a:r>
              <a:rPr lang="en-US" sz="2400" b="1" dirty="0" smtClean="0">
                <a:solidFill>
                  <a:schemeClr val="bg1"/>
                </a:solidFill>
                <a:latin typeface="Product Sans" pitchFamily="34" charset="0"/>
              </a:rPr>
              <a:t> Omer Beg</a:t>
            </a:r>
            <a:endParaRPr lang="en-US" b="1" dirty="0">
              <a:solidFill>
                <a:schemeClr val="bg1"/>
              </a:solidFill>
              <a:latin typeface="Product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>
            <a:spLocks noGrp="1"/>
          </p:cNvSpPr>
          <p:nvPr>
            <p:ph type="ctrTitle" idx="4294967295"/>
          </p:nvPr>
        </p:nvSpPr>
        <p:spPr>
          <a:xfrm>
            <a:off x="3657600" y="1193800"/>
            <a:ext cx="4558500" cy="11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rgbClr val="00B050"/>
                </a:solidFill>
                <a:latin typeface="Product Sans" pitchFamily="34" charset="0"/>
              </a:rPr>
              <a:t>4 Billion People Online</a:t>
            </a:r>
            <a:endParaRPr sz="3200" dirty="0">
              <a:solidFill>
                <a:srgbClr val="00B050"/>
              </a:solidFill>
              <a:latin typeface="Product Sans" pitchFamily="34" charset="0"/>
            </a:endParaRPr>
          </a:p>
        </p:txBody>
      </p:sp>
      <p:sp>
        <p:nvSpPr>
          <p:cNvPr id="246" name="Google Shape;246;p29"/>
          <p:cNvSpPr txBox="1">
            <a:spLocks noGrp="1"/>
          </p:cNvSpPr>
          <p:nvPr>
            <p:ph type="body" idx="1"/>
          </p:nvPr>
        </p:nvSpPr>
        <p:spPr>
          <a:xfrm>
            <a:off x="3657600" y="2108200"/>
            <a:ext cx="45585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 dirty="0">
                <a:latin typeface="Product Sans" pitchFamily="34" charset="0"/>
              </a:rPr>
              <a:t>That’s a lot of </a:t>
            </a:r>
            <a:r>
              <a:rPr lang="en" sz="2400" dirty="0" smtClean="0">
                <a:latin typeface="Product Sans" pitchFamily="34" charset="0"/>
              </a:rPr>
              <a:t>people</a:t>
            </a:r>
            <a:endParaRPr sz="2400" dirty="0">
              <a:latin typeface="Product Sans" pitchFamily="34" charset="0"/>
            </a:endParaRPr>
          </a:p>
        </p:txBody>
      </p:sp>
      <p:sp>
        <p:nvSpPr>
          <p:cNvPr id="247" name="Google Shape;247;p29"/>
          <p:cNvSpPr txBox="1">
            <a:spLocks noGrp="1"/>
          </p:cNvSpPr>
          <p:nvPr>
            <p:ph type="ctrTitle" idx="4294967295"/>
          </p:nvPr>
        </p:nvSpPr>
        <p:spPr>
          <a:xfrm>
            <a:off x="3657600" y="4851400"/>
            <a:ext cx="4558500" cy="11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B050"/>
                </a:solidFill>
                <a:latin typeface="Product Sans" pitchFamily="34" charset="0"/>
              </a:rPr>
              <a:t>Waste of</a:t>
            </a:r>
            <a:r>
              <a:rPr lang="en-US" sz="2400" dirty="0" smtClean="0">
                <a:solidFill>
                  <a:srgbClr val="51B148"/>
                </a:solidFill>
                <a:latin typeface="Product Sans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Product Sans" pitchFamily="34" charset="0"/>
              </a:rPr>
              <a:t>Joules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Product Sans" pitchFamily="34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Product Sans" pitchFamily="34" charset="0"/>
              </a:rPr>
              <a:t>&amp;</a:t>
            </a:r>
            <a:r>
              <a:rPr lang="en-US" sz="2400" dirty="0" smtClean="0">
                <a:solidFill>
                  <a:srgbClr val="51B148"/>
                </a:solidFill>
                <a:latin typeface="Product Sans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Product Sans" pitchFamily="34" charset="0"/>
              </a:rPr>
              <a:t>Privacy </a:t>
            </a:r>
            <a:r>
              <a:rPr lang="en-US" sz="2400" dirty="0" smtClean="0">
                <a:solidFill>
                  <a:srgbClr val="00B050"/>
                </a:solidFill>
                <a:latin typeface="Product Sans" pitchFamily="34" charset="0"/>
              </a:rPr>
              <a:t>at</a:t>
            </a:r>
            <a:r>
              <a:rPr lang="en-US" sz="2400" dirty="0" smtClean="0">
                <a:solidFill>
                  <a:srgbClr val="51B148"/>
                </a:solidFill>
                <a:latin typeface="Product Sans" pitchFamily="34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Product Sans" pitchFamily="34" charset="0"/>
              </a:rPr>
              <a:t>Stake!</a:t>
            </a:r>
            <a:endParaRPr sz="2400" dirty="0">
              <a:solidFill>
                <a:srgbClr val="00B050"/>
              </a:solidFill>
              <a:latin typeface="Product Sans" pitchFamily="34" charset="0"/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ctrTitle" idx="4294967295"/>
          </p:nvPr>
        </p:nvSpPr>
        <p:spPr>
          <a:xfrm>
            <a:off x="3657600" y="2921000"/>
            <a:ext cx="4558500" cy="11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rgbClr val="00B050"/>
                </a:solidFill>
                <a:latin typeface="Product Sans" pitchFamily="34" charset="0"/>
              </a:rPr>
              <a:t>1 Zettabytes Data</a:t>
            </a:r>
            <a:endParaRPr sz="3200" dirty="0">
              <a:solidFill>
                <a:srgbClr val="00B050"/>
              </a:solidFill>
              <a:latin typeface="Product Sans" pitchFamily="34" charset="0"/>
            </a:endParaRPr>
          </a:p>
        </p:txBody>
      </p:sp>
      <p:sp>
        <p:nvSpPr>
          <p:cNvPr id="250" name="Google Shape;250;p29"/>
          <p:cNvSpPr txBox="1">
            <a:spLocks noGrp="1"/>
          </p:cNvSpPr>
          <p:nvPr>
            <p:ph type="subTitle" idx="4294967295"/>
          </p:nvPr>
        </p:nvSpPr>
        <p:spPr>
          <a:xfrm>
            <a:off x="3657600" y="3835400"/>
            <a:ext cx="4558500" cy="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Product Sans" pitchFamily="34" charset="0"/>
              </a:rPr>
              <a:t>And a lot </a:t>
            </a:r>
            <a:r>
              <a:rPr lang="en" sz="2400" dirty="0" smtClean="0">
                <a:latin typeface="Product Sans" pitchFamily="34" charset="0"/>
              </a:rPr>
              <a:t>of data</a:t>
            </a:r>
            <a:endParaRPr sz="2400" dirty="0">
              <a:latin typeface="Product Sans" pitchFamily="34" charset="0"/>
            </a:endParaRPr>
          </a:p>
        </p:txBody>
      </p:sp>
      <p:sp>
        <p:nvSpPr>
          <p:cNvPr id="251" name="Google Shape;251;p29"/>
          <p:cNvSpPr txBox="1">
            <a:spLocks noGrp="1"/>
          </p:cNvSpPr>
          <p:nvPr>
            <p:ph type="sldNum" idx="12"/>
          </p:nvPr>
        </p:nvSpPr>
        <p:spPr>
          <a:xfrm>
            <a:off x="76209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050"/>
                </a:solidFill>
                <a:latin typeface="Product Sans" pitchFamily="34" charset="0"/>
              </a:rPr>
              <a:t>3</a:t>
            </a:fld>
            <a:endParaRPr dirty="0">
              <a:solidFill>
                <a:srgbClr val="00B050"/>
              </a:solidFill>
              <a:latin typeface="Product Sans" pitchFamily="34" charset="0"/>
            </a:endParaRPr>
          </a:p>
        </p:txBody>
      </p:sp>
      <p:sp>
        <p:nvSpPr>
          <p:cNvPr id="9" name="Google Shape;245;p29"/>
          <p:cNvSpPr txBox="1">
            <a:spLocks/>
          </p:cNvSpPr>
          <p:nvPr/>
        </p:nvSpPr>
        <p:spPr>
          <a:xfrm>
            <a:off x="4038600" y="279400"/>
            <a:ext cx="5074024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r"/>
            <a:r>
              <a:rPr lang="en" sz="4000" b="1" dirty="0" smtClean="0">
                <a:solidFill>
                  <a:srgbClr val="00B050"/>
                </a:solidFill>
                <a:latin typeface="Product Sans" pitchFamily="34" charset="0"/>
              </a:rPr>
              <a:t>        Project Overview</a:t>
            </a:r>
            <a:endParaRPr lang="en" sz="4000" b="1" dirty="0">
              <a:solidFill>
                <a:srgbClr val="00B050"/>
              </a:solidFill>
              <a:latin typeface="Product Sans" pitchFamily="34" charset="0"/>
            </a:endParaRPr>
          </a:p>
        </p:txBody>
      </p:sp>
      <p:grpSp>
        <p:nvGrpSpPr>
          <p:cNvPr id="10" name="Google Shape;412;p40"/>
          <p:cNvGrpSpPr/>
          <p:nvPr/>
        </p:nvGrpSpPr>
        <p:grpSpPr>
          <a:xfrm>
            <a:off x="4602128" y="211801"/>
            <a:ext cx="347107" cy="560148"/>
            <a:chOff x="584925" y="922575"/>
            <a:chExt cx="415200" cy="502525"/>
          </a:xfrm>
        </p:grpSpPr>
        <p:sp>
          <p:nvSpPr>
            <p:cNvPr id="11" name="Google Shape;413;p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  <a:latin typeface="Product Sans" pitchFamily="34" charset="0"/>
              </a:endParaRPr>
            </a:p>
          </p:txBody>
        </p:sp>
        <p:sp>
          <p:nvSpPr>
            <p:cNvPr id="12" name="Google Shape;414;p4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  <a:latin typeface="Product Sans" pitchFamily="34" charset="0"/>
              </a:endParaRPr>
            </a:p>
          </p:txBody>
        </p:sp>
        <p:sp>
          <p:nvSpPr>
            <p:cNvPr id="13" name="Google Shape;415;p4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  <a:latin typeface="Product San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522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76209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050"/>
                </a:solidFill>
                <a:latin typeface="Product Sans" pitchFamily="34" charset="0"/>
              </a:rPr>
              <a:t>4</a:t>
            </a:fld>
            <a:endParaRPr dirty="0">
              <a:solidFill>
                <a:srgbClr val="00B050"/>
              </a:solidFill>
              <a:latin typeface="Product Sans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00176" y="5765800"/>
            <a:ext cx="381000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400176" y="1411147"/>
            <a:ext cx="0" cy="435465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648200" y="1695325"/>
            <a:ext cx="1524000" cy="16320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Product Sans" pitchFamily="34" charset="0"/>
              </a:rPr>
              <a:t>ISP Traces</a:t>
            </a:r>
            <a:endParaRPr lang="en-US" sz="2000" dirty="0">
              <a:latin typeface="Product Sans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441140" y="1689847"/>
            <a:ext cx="1483659" cy="163207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Product Sans" pitchFamily="34" charset="0"/>
              </a:rPr>
              <a:t>GoogleECOM</a:t>
            </a:r>
            <a:endParaRPr lang="en-US" b="1" dirty="0">
              <a:latin typeface="Product Sans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441139" y="3733800"/>
            <a:ext cx="1483658" cy="16256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Product Sans" pitchFamily="34" charset="0"/>
              </a:rPr>
              <a:t>User Traces</a:t>
            </a:r>
            <a:endParaRPr lang="en-US" sz="1600" dirty="0">
              <a:latin typeface="Product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07639" y="5867400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</a:rPr>
              <a:t>Granularity of Information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3041337" y="3268636"/>
            <a:ext cx="2242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itchFamily="34" charset="0"/>
              </a:rPr>
              <a:t>Network Scale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roduct Sans" pitchFamily="34" charset="0"/>
            </a:endParaRPr>
          </a:p>
        </p:txBody>
      </p:sp>
      <p:sp>
        <p:nvSpPr>
          <p:cNvPr id="20" name="Google Shape;245;p29"/>
          <p:cNvSpPr txBox="1">
            <a:spLocks/>
          </p:cNvSpPr>
          <p:nvPr/>
        </p:nvSpPr>
        <p:spPr>
          <a:xfrm>
            <a:off x="2667000" y="-51299"/>
            <a:ext cx="63993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algn="r"/>
            <a:r>
              <a:rPr lang="en-US" sz="2800" b="1" dirty="0">
                <a:solidFill>
                  <a:srgbClr val="00B050"/>
                </a:solidFill>
                <a:latin typeface="Product Sans" pitchFamily="34" charset="0"/>
                <a:cs typeface="Rockwell" charset="0"/>
              </a:rPr>
              <a:t>Monitoring and Analyzing Mobile Traffic</a:t>
            </a:r>
            <a:endParaRPr lang="en" sz="2800" b="1" dirty="0">
              <a:solidFill>
                <a:srgbClr val="00B050"/>
              </a:solidFill>
              <a:latin typeface="Product Sans" pitchFamily="34" charset="0"/>
            </a:endParaRPr>
          </a:p>
        </p:txBody>
      </p:sp>
      <p:grpSp>
        <p:nvGrpSpPr>
          <p:cNvPr id="13" name="Google Shape;520;p40"/>
          <p:cNvGrpSpPr/>
          <p:nvPr/>
        </p:nvGrpSpPr>
        <p:grpSpPr>
          <a:xfrm>
            <a:off x="2395519" y="245974"/>
            <a:ext cx="346104" cy="470975"/>
            <a:chOff x="3955900" y="2984500"/>
            <a:chExt cx="414000" cy="422525"/>
          </a:xfrm>
        </p:grpSpPr>
        <p:sp>
          <p:nvSpPr>
            <p:cNvPr id="14" name="Google Shape;521;p4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B050"/>
                </a:solidFill>
                <a:latin typeface="Product Sans" pitchFamily="34" charset="0"/>
              </a:endParaRPr>
            </a:p>
          </p:txBody>
        </p:sp>
        <p:sp>
          <p:nvSpPr>
            <p:cNvPr id="15" name="Google Shape;522;p4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B050"/>
                </a:solidFill>
                <a:latin typeface="Product Sans" pitchFamily="34" charset="0"/>
              </a:endParaRPr>
            </a:p>
          </p:txBody>
        </p:sp>
        <p:sp>
          <p:nvSpPr>
            <p:cNvPr id="18" name="Google Shape;523;p4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B050"/>
                </a:solidFill>
                <a:latin typeface="Product San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03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76209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050"/>
                </a:solidFill>
                <a:latin typeface="Product Sans" pitchFamily="34" charset="0"/>
              </a:rPr>
              <a:t>5</a:t>
            </a:fld>
            <a:endParaRPr dirty="0">
              <a:solidFill>
                <a:srgbClr val="00B050"/>
              </a:solidFill>
              <a:latin typeface="Product Sans" pitchFamily="34" charset="0"/>
            </a:endParaRPr>
          </a:p>
        </p:txBody>
      </p:sp>
      <p:sp>
        <p:nvSpPr>
          <p:cNvPr id="3" name="AutoShape 2" descr="https://www.ericsson.com/assets/global/scaled/global-mobile-data-traffic---graph_970x546_90_245649.jpg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Product Sans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05" y="851122"/>
            <a:ext cx="6819153" cy="5117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3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>
            <a:spLocks noGrp="1"/>
          </p:cNvSpPr>
          <p:nvPr>
            <p:ph type="ctrTitle" idx="4294967295"/>
          </p:nvPr>
        </p:nvSpPr>
        <p:spPr>
          <a:xfrm>
            <a:off x="2894431" y="1143000"/>
            <a:ext cx="5943600" cy="39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800" dirty="0" smtClean="0">
                <a:solidFill>
                  <a:srgbClr val="00B050"/>
                </a:solidFill>
                <a:latin typeface="Product Sans" pitchFamily="34" charset="0"/>
              </a:rPr>
              <a:t>- Protection of information being everyone’s priority!</a:t>
            </a:r>
            <a:br>
              <a:rPr lang="en-US" sz="1800" dirty="0" smtClean="0">
                <a:solidFill>
                  <a:srgbClr val="00B050"/>
                </a:solidFill>
                <a:latin typeface="Product Sans" pitchFamily="34" charset="0"/>
              </a:rPr>
            </a:br>
            <a:r>
              <a:rPr lang="en-US" sz="1800" dirty="0" smtClean="0">
                <a:solidFill>
                  <a:srgbClr val="00B050"/>
                </a:solidFill>
                <a:latin typeface="Product Sans" pitchFamily="34" charset="0"/>
              </a:rPr>
              <a:t>- Risk of information leakage!</a:t>
            </a:r>
            <a:br>
              <a:rPr lang="en-US" sz="1800" dirty="0" smtClean="0">
                <a:solidFill>
                  <a:srgbClr val="00B050"/>
                </a:solidFill>
                <a:latin typeface="Product Sans" pitchFamily="34" charset="0"/>
              </a:rPr>
            </a:br>
            <a:r>
              <a:rPr lang="en-US" sz="1800" dirty="0" smtClean="0">
                <a:solidFill>
                  <a:srgbClr val="00B050"/>
                </a:solidFill>
                <a:latin typeface="Product Sans" pitchFamily="34" charset="0"/>
              </a:rPr>
              <a:t>- Empower people to take control of their data.</a:t>
            </a:r>
            <a:br>
              <a:rPr lang="en-US" sz="1800" dirty="0" smtClean="0">
                <a:solidFill>
                  <a:srgbClr val="00B050"/>
                </a:solidFill>
                <a:latin typeface="Product Sans" pitchFamily="34" charset="0"/>
              </a:rPr>
            </a:br>
            <a:r>
              <a:rPr lang="en-US" sz="1800" dirty="0" smtClean="0">
                <a:solidFill>
                  <a:srgbClr val="00B050"/>
                </a:solidFill>
                <a:latin typeface="Product Sans" pitchFamily="34" charset="0"/>
              </a:rPr>
              <a:t>- Informing users regarding energy consumption.</a:t>
            </a:r>
            <a:br>
              <a:rPr lang="en-US" sz="1800" dirty="0" smtClean="0">
                <a:solidFill>
                  <a:srgbClr val="00B050"/>
                </a:solidFill>
                <a:latin typeface="Product Sans" pitchFamily="34" charset="0"/>
              </a:rPr>
            </a:br>
            <a:r>
              <a:rPr lang="en-US" sz="1800" dirty="0" smtClean="0">
                <a:solidFill>
                  <a:srgbClr val="00B050"/>
                </a:solidFill>
                <a:latin typeface="Product Sans" pitchFamily="34" charset="0"/>
              </a:rPr>
              <a:t>- Why not aid the society by Green Computing?</a:t>
            </a:r>
            <a:endParaRPr lang="en-US" sz="1800" dirty="0">
              <a:solidFill>
                <a:srgbClr val="00B050"/>
              </a:solidFill>
              <a:latin typeface="Product Sans" pitchFamily="34" charset="0"/>
            </a:endParaRPr>
          </a:p>
        </p:txBody>
      </p:sp>
      <p:sp>
        <p:nvSpPr>
          <p:cNvPr id="251" name="Google Shape;251;p29"/>
          <p:cNvSpPr txBox="1">
            <a:spLocks noGrp="1"/>
          </p:cNvSpPr>
          <p:nvPr>
            <p:ph type="sldNum" idx="12"/>
          </p:nvPr>
        </p:nvSpPr>
        <p:spPr>
          <a:xfrm>
            <a:off x="76209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050"/>
                </a:solidFill>
                <a:latin typeface="Product Sans" pitchFamily="34" charset="0"/>
              </a:rPr>
              <a:t>6</a:t>
            </a:fld>
            <a:endParaRPr dirty="0">
              <a:solidFill>
                <a:srgbClr val="00B050"/>
              </a:solidFill>
              <a:latin typeface="Product Sans" pitchFamily="34" charset="0"/>
            </a:endParaRPr>
          </a:p>
        </p:txBody>
      </p:sp>
      <p:sp>
        <p:nvSpPr>
          <p:cNvPr id="9" name="Google Shape;245;p29"/>
          <p:cNvSpPr txBox="1">
            <a:spLocks/>
          </p:cNvSpPr>
          <p:nvPr/>
        </p:nvSpPr>
        <p:spPr>
          <a:xfrm>
            <a:off x="6400800" y="279400"/>
            <a:ext cx="3048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sz="4000" dirty="0" smtClean="0">
                <a:solidFill>
                  <a:srgbClr val="00B050"/>
                </a:solidFill>
                <a:latin typeface="Product Sans" pitchFamily="34" charset="0"/>
              </a:rPr>
              <a:t>        </a:t>
            </a:r>
            <a:r>
              <a:rPr lang="en" sz="4000" b="1" dirty="0" smtClean="0">
                <a:solidFill>
                  <a:srgbClr val="00B050"/>
                </a:solidFill>
                <a:latin typeface="Product Sans" pitchFamily="34" charset="0"/>
              </a:rPr>
              <a:t>Motivation</a:t>
            </a:r>
            <a:endParaRPr lang="en" sz="4000" b="1" dirty="0">
              <a:solidFill>
                <a:srgbClr val="00B050"/>
              </a:solidFill>
              <a:latin typeface="Product Sans" pitchFamily="34" charset="0"/>
            </a:endParaRPr>
          </a:p>
        </p:txBody>
      </p:sp>
      <p:grpSp>
        <p:nvGrpSpPr>
          <p:cNvPr id="5" name="Google Shape;620;p40"/>
          <p:cNvGrpSpPr/>
          <p:nvPr/>
        </p:nvGrpSpPr>
        <p:grpSpPr>
          <a:xfrm>
            <a:off x="5791200" y="194814"/>
            <a:ext cx="451252" cy="577147"/>
            <a:chOff x="5241175" y="4959100"/>
            <a:chExt cx="539775" cy="517775"/>
          </a:xfrm>
        </p:grpSpPr>
        <p:sp>
          <p:nvSpPr>
            <p:cNvPr id="6" name="Google Shape;621;p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  <a:latin typeface="Product Sans" pitchFamily="34" charset="0"/>
              </a:endParaRPr>
            </a:p>
          </p:txBody>
        </p:sp>
        <p:sp>
          <p:nvSpPr>
            <p:cNvPr id="7" name="Google Shape;622;p4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  <a:latin typeface="Product Sans" pitchFamily="34" charset="0"/>
              </a:endParaRPr>
            </a:p>
          </p:txBody>
        </p:sp>
        <p:sp>
          <p:nvSpPr>
            <p:cNvPr id="8" name="Google Shape;623;p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  <a:latin typeface="Product Sans" pitchFamily="34" charset="0"/>
              </a:endParaRPr>
            </a:p>
          </p:txBody>
        </p:sp>
        <p:sp>
          <p:nvSpPr>
            <p:cNvPr id="10" name="Google Shape;624;p4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  <a:latin typeface="Product Sans" pitchFamily="34" charset="0"/>
              </a:endParaRPr>
            </a:p>
          </p:txBody>
        </p:sp>
        <p:sp>
          <p:nvSpPr>
            <p:cNvPr id="11" name="Google Shape;625;p4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  <a:latin typeface="Product Sans" pitchFamily="34" charset="0"/>
              </a:endParaRPr>
            </a:p>
          </p:txBody>
        </p:sp>
        <p:sp>
          <p:nvSpPr>
            <p:cNvPr id="12" name="Google Shape;626;p4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  <a:latin typeface="Product San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13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>
            <a:spLocks noGrp="1"/>
          </p:cNvSpPr>
          <p:nvPr>
            <p:ph type="ctrTitle" idx="4294967295"/>
          </p:nvPr>
        </p:nvSpPr>
        <p:spPr>
          <a:xfrm>
            <a:off x="2971800" y="1092200"/>
            <a:ext cx="6705600" cy="44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800" dirty="0" smtClean="0">
                <a:solidFill>
                  <a:srgbClr val="00B050"/>
                </a:solidFill>
                <a:latin typeface="Product Sans" pitchFamily="34" charset="0"/>
              </a:rPr>
              <a:t>- Energy Carbon Map </a:t>
            </a:r>
            <a:r>
              <a:rPr lang="en-US" sz="1800" dirty="0">
                <a:solidFill>
                  <a:srgbClr val="00B050"/>
                </a:solidFill>
                <a:latin typeface="Product Sans" pitchFamily="34" charset="0"/>
              </a:rPr>
              <a:t>of </a:t>
            </a:r>
            <a:r>
              <a:rPr lang="en-US" sz="1800" dirty="0" smtClean="0">
                <a:solidFill>
                  <a:srgbClr val="00B050"/>
                </a:solidFill>
                <a:latin typeface="Product Sans" pitchFamily="34" charset="0"/>
              </a:rPr>
              <a:t>Network Usage.</a:t>
            </a:r>
            <a:r>
              <a:rPr lang="en-US" sz="1800" dirty="0">
                <a:solidFill>
                  <a:srgbClr val="00B050"/>
                </a:solidFill>
                <a:latin typeface="Product Sans" pitchFamily="34" charset="0"/>
              </a:rPr>
              <a:t/>
            </a:r>
            <a:br>
              <a:rPr lang="en-US" sz="1800" dirty="0">
                <a:solidFill>
                  <a:srgbClr val="00B050"/>
                </a:solidFill>
                <a:latin typeface="Product Sans" pitchFamily="34" charset="0"/>
              </a:rPr>
            </a:br>
            <a:r>
              <a:rPr lang="en-US" sz="1800" dirty="0" smtClean="0">
                <a:solidFill>
                  <a:srgbClr val="00B050"/>
                </a:solidFill>
                <a:latin typeface="Product Sans" pitchFamily="34" charset="0"/>
              </a:rPr>
              <a:t>- </a:t>
            </a:r>
            <a:r>
              <a:rPr lang="en-US" sz="1800" dirty="0">
                <a:solidFill>
                  <a:srgbClr val="00B050"/>
                </a:solidFill>
                <a:latin typeface="Product Sans" pitchFamily="34" charset="0"/>
                <a:cs typeface="Rockwell" charset="0"/>
              </a:rPr>
              <a:t>Network Traffic </a:t>
            </a:r>
            <a:r>
              <a:rPr lang="en-US" sz="1800" dirty="0" smtClean="0">
                <a:solidFill>
                  <a:srgbClr val="00B050"/>
                </a:solidFill>
                <a:latin typeface="Product Sans" pitchFamily="34" charset="0"/>
                <a:cs typeface="Rockwell" charset="0"/>
              </a:rPr>
              <a:t>Monitoring.</a:t>
            </a:r>
            <a:br>
              <a:rPr lang="en-US" sz="1800" dirty="0" smtClean="0">
                <a:solidFill>
                  <a:srgbClr val="00B050"/>
                </a:solidFill>
                <a:latin typeface="Product Sans" pitchFamily="34" charset="0"/>
                <a:cs typeface="Rockwell" charset="0"/>
              </a:rPr>
            </a:br>
            <a:r>
              <a:rPr lang="en-US" sz="1800" dirty="0" smtClean="0">
                <a:solidFill>
                  <a:srgbClr val="00B050"/>
                </a:solidFill>
                <a:latin typeface="Product Sans" pitchFamily="34" charset="0"/>
                <a:cs typeface="Rockwell" charset="0"/>
              </a:rPr>
              <a:t>- Real-Time </a:t>
            </a:r>
            <a:r>
              <a:rPr lang="en-US" sz="1800" dirty="0">
                <a:solidFill>
                  <a:srgbClr val="00B050"/>
                </a:solidFill>
                <a:latin typeface="Product Sans" pitchFamily="34" charset="0"/>
                <a:cs typeface="Rockwell" charset="0"/>
              </a:rPr>
              <a:t>Prevention of Privacy Leaks </a:t>
            </a:r>
            <a:r>
              <a:rPr lang="en-US" sz="1800" dirty="0" smtClean="0">
                <a:solidFill>
                  <a:srgbClr val="00B050"/>
                </a:solidFill>
                <a:latin typeface="Product Sans" pitchFamily="34" charset="0"/>
                <a:cs typeface="Rockwell" charset="0"/>
              </a:rPr>
              <a:t>in </a:t>
            </a:r>
            <a:r>
              <a:rPr lang="en-US" sz="1800" dirty="0">
                <a:solidFill>
                  <a:srgbClr val="00B050"/>
                </a:solidFill>
                <a:latin typeface="Product Sans" pitchFamily="34" charset="0"/>
                <a:cs typeface="Rockwell" charset="0"/>
              </a:rPr>
              <a:t>Mobile </a:t>
            </a:r>
            <a:r>
              <a:rPr lang="en-US" sz="1800" dirty="0" smtClean="0">
                <a:solidFill>
                  <a:srgbClr val="00B050"/>
                </a:solidFill>
                <a:latin typeface="Product Sans" pitchFamily="34" charset="0"/>
                <a:cs typeface="Rockwell" charset="0"/>
              </a:rPr>
              <a:t>Devices.</a:t>
            </a:r>
            <a:br>
              <a:rPr lang="en-US" sz="1800" dirty="0" smtClean="0">
                <a:solidFill>
                  <a:srgbClr val="00B050"/>
                </a:solidFill>
                <a:latin typeface="Product Sans" pitchFamily="34" charset="0"/>
                <a:cs typeface="Rockwell" charset="0"/>
              </a:rPr>
            </a:br>
            <a:r>
              <a:rPr lang="en-US" sz="1800" dirty="0" smtClean="0">
                <a:solidFill>
                  <a:srgbClr val="00B050"/>
                </a:solidFill>
                <a:latin typeface="Product Sans" pitchFamily="34" charset="0"/>
                <a:cs typeface="Rockwell" charset="0"/>
              </a:rPr>
              <a:t>- Android Application for Visualization of Data.</a:t>
            </a:r>
            <a:br>
              <a:rPr lang="en-US" sz="1800" dirty="0" smtClean="0">
                <a:solidFill>
                  <a:srgbClr val="00B050"/>
                </a:solidFill>
                <a:latin typeface="Product Sans" pitchFamily="34" charset="0"/>
                <a:cs typeface="Rockwell" charset="0"/>
              </a:rPr>
            </a:br>
            <a:r>
              <a:rPr lang="en-US" sz="1800" dirty="0" smtClean="0">
                <a:solidFill>
                  <a:srgbClr val="00B050"/>
                </a:solidFill>
                <a:latin typeface="Product Sans" pitchFamily="34" charset="0"/>
                <a:cs typeface="Rockwell" charset="0"/>
              </a:rPr>
              <a:t>- Calculation of energy consumption in Joules.</a:t>
            </a:r>
            <a:br>
              <a:rPr lang="en-US" sz="1800" dirty="0" smtClean="0">
                <a:solidFill>
                  <a:srgbClr val="00B050"/>
                </a:solidFill>
                <a:latin typeface="Product Sans" pitchFamily="34" charset="0"/>
                <a:cs typeface="Rockwell" charset="0"/>
              </a:rPr>
            </a:br>
            <a:r>
              <a:rPr lang="en-US" sz="1800" dirty="0" smtClean="0">
                <a:solidFill>
                  <a:srgbClr val="00B050"/>
                </a:solidFill>
                <a:latin typeface="Product Sans" pitchFamily="34" charset="0"/>
                <a:cs typeface="Rockwell" charset="0"/>
              </a:rPr>
              <a:t>- </a:t>
            </a:r>
            <a:r>
              <a:rPr lang="en-US" sz="1800" dirty="0">
                <a:solidFill>
                  <a:srgbClr val="00B050"/>
                </a:solidFill>
                <a:latin typeface="Product Sans" pitchFamily="34" charset="0"/>
                <a:cs typeface="Rockwell" charset="0"/>
              </a:rPr>
              <a:t>R</a:t>
            </a:r>
            <a:r>
              <a:rPr lang="en-US" sz="1800" dirty="0" smtClean="0">
                <a:solidFill>
                  <a:srgbClr val="00B050"/>
                </a:solidFill>
                <a:latin typeface="Product Sans" pitchFamily="34" charset="0"/>
              </a:rPr>
              <a:t>esearch Paper </a:t>
            </a:r>
            <a:r>
              <a:rPr lang="en-US" sz="1800" dirty="0">
                <a:solidFill>
                  <a:srgbClr val="00B050"/>
                </a:solidFill>
                <a:latin typeface="Product Sans" pitchFamily="34" charset="0"/>
              </a:rPr>
              <a:t>consisting of our </a:t>
            </a:r>
            <a:r>
              <a:rPr lang="en-US" sz="1800" dirty="0" smtClean="0">
                <a:solidFill>
                  <a:srgbClr val="00B050"/>
                </a:solidFill>
                <a:latin typeface="Product Sans" pitchFamily="34" charset="0"/>
              </a:rPr>
              <a:t>findings.</a:t>
            </a:r>
            <a:endParaRPr lang="en-US" sz="1800" dirty="0">
              <a:solidFill>
                <a:srgbClr val="00B050"/>
              </a:solidFill>
              <a:latin typeface="Product Sans" pitchFamily="34" charset="0"/>
            </a:endParaRPr>
          </a:p>
        </p:txBody>
      </p:sp>
      <p:sp>
        <p:nvSpPr>
          <p:cNvPr id="251" name="Google Shape;251;p29"/>
          <p:cNvSpPr txBox="1">
            <a:spLocks noGrp="1"/>
          </p:cNvSpPr>
          <p:nvPr>
            <p:ph type="sldNum" idx="12"/>
          </p:nvPr>
        </p:nvSpPr>
        <p:spPr>
          <a:xfrm>
            <a:off x="76209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050"/>
                </a:solidFill>
                <a:latin typeface="Product Sans" pitchFamily="34" charset="0"/>
              </a:rPr>
              <a:t>7</a:t>
            </a:fld>
            <a:endParaRPr dirty="0">
              <a:solidFill>
                <a:srgbClr val="00B050"/>
              </a:solidFill>
              <a:latin typeface="Product Sans" pitchFamily="34" charset="0"/>
            </a:endParaRPr>
          </a:p>
        </p:txBody>
      </p:sp>
      <p:sp>
        <p:nvSpPr>
          <p:cNvPr id="9" name="Google Shape;245;p29"/>
          <p:cNvSpPr txBox="1">
            <a:spLocks/>
          </p:cNvSpPr>
          <p:nvPr/>
        </p:nvSpPr>
        <p:spPr>
          <a:xfrm>
            <a:off x="3505200" y="177800"/>
            <a:ext cx="5638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dirty="0" smtClean="0">
                <a:solidFill>
                  <a:srgbClr val="00B050"/>
                </a:solidFill>
                <a:latin typeface="Product Sans" pitchFamily="34" charset="0"/>
              </a:rPr>
              <a:t>        </a:t>
            </a:r>
            <a:r>
              <a:rPr lang="en" sz="4000" b="1" dirty="0" smtClean="0">
                <a:solidFill>
                  <a:srgbClr val="00B050"/>
                </a:solidFill>
                <a:latin typeface="Product Sans" pitchFamily="34" charset="0"/>
              </a:rPr>
              <a:t>Expected Outcomes</a:t>
            </a:r>
            <a:endParaRPr lang="en" b="1" dirty="0">
              <a:solidFill>
                <a:srgbClr val="00B050"/>
              </a:solidFill>
              <a:latin typeface="Product Sans" pitchFamily="34" charset="0"/>
            </a:endParaRPr>
          </a:p>
        </p:txBody>
      </p:sp>
      <p:sp>
        <p:nvSpPr>
          <p:cNvPr id="5" name="Google Shape;509;p40"/>
          <p:cNvSpPr/>
          <p:nvPr/>
        </p:nvSpPr>
        <p:spPr>
          <a:xfrm>
            <a:off x="3810001" y="279401"/>
            <a:ext cx="248083" cy="57307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050"/>
              </a:solidFill>
              <a:latin typeface="Product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7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subTitle" idx="1"/>
          </p:nvPr>
        </p:nvSpPr>
        <p:spPr>
          <a:xfrm>
            <a:off x="3276601" y="1701800"/>
            <a:ext cx="5638675" cy="4045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latin typeface="Poor Richard" pitchFamily="18" charset="0"/>
              </a:rPr>
              <a:t>Research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Poor Richard" pitchFamily="18" charset="0"/>
              </a:rPr>
              <a:t>&amp;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Poor Richard" pitchFamily="18" charset="0"/>
              </a:rPr>
              <a:t>Development</a:t>
            </a:r>
            <a:endParaRPr lang="en" sz="6000" dirty="0" smtClean="0">
              <a:latin typeface="Poor Richar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>
            <a:spLocks noGrp="1"/>
          </p:cNvSpPr>
          <p:nvPr>
            <p:ph type="ctrTitle" idx="4294967295"/>
          </p:nvPr>
        </p:nvSpPr>
        <p:spPr>
          <a:xfrm>
            <a:off x="3006173" y="1524000"/>
            <a:ext cx="6705600" cy="34348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solidFill>
                  <a:srgbClr val="00B050"/>
                </a:solidFill>
                <a:latin typeface="Product Sans" pitchFamily="34" charset="0"/>
              </a:rPr>
              <a:t>- </a:t>
            </a:r>
            <a:r>
              <a:rPr lang="en-US" sz="1800" dirty="0" err="1">
                <a:solidFill>
                  <a:srgbClr val="00B050"/>
                </a:solidFill>
                <a:latin typeface="Product Sans" pitchFamily="34" charset="0"/>
              </a:rPr>
              <a:t>AntMonitor</a:t>
            </a:r>
            <a:r>
              <a:rPr lang="en-US" sz="1800" dirty="0">
                <a:solidFill>
                  <a:srgbClr val="00B050"/>
                </a:solidFill>
                <a:latin typeface="Product Sans" pitchFamily="34" charset="0"/>
              </a:rPr>
              <a:t>: A System for Monitoring from Mobile Devices</a:t>
            </a:r>
            <a:br>
              <a:rPr lang="en-US" sz="1800" dirty="0">
                <a:solidFill>
                  <a:srgbClr val="00B050"/>
                </a:solidFill>
                <a:latin typeface="Product Sans" pitchFamily="34" charset="0"/>
              </a:rPr>
            </a:br>
            <a:r>
              <a:rPr lang="en-US" sz="1800" dirty="0">
                <a:solidFill>
                  <a:srgbClr val="00B050"/>
                </a:solidFill>
                <a:latin typeface="Product Sans" pitchFamily="34" charset="0"/>
              </a:rPr>
              <a:t>- </a:t>
            </a:r>
            <a:r>
              <a:rPr lang="en-US" sz="1800" dirty="0" err="1">
                <a:solidFill>
                  <a:srgbClr val="00B050"/>
                </a:solidFill>
                <a:latin typeface="Product Sans" pitchFamily="34" charset="0"/>
              </a:rPr>
              <a:t>AntShield</a:t>
            </a:r>
            <a:r>
              <a:rPr lang="en-US" sz="1800" dirty="0">
                <a:solidFill>
                  <a:srgbClr val="00B050"/>
                </a:solidFill>
                <a:latin typeface="Product Sans" pitchFamily="34" charset="0"/>
              </a:rPr>
              <a:t>: On-Device Detection of Personal Information Exposure</a:t>
            </a:r>
            <a:r>
              <a:rPr lang="en-US" sz="1800" dirty="0">
                <a:solidFill>
                  <a:srgbClr val="00B050"/>
                </a:solidFill>
                <a:latin typeface="Product Sans" pitchFamily="34" charset="0"/>
                <a:cs typeface="Rockwell" charset="0"/>
              </a:rPr>
              <a:t/>
            </a:r>
            <a:br>
              <a:rPr lang="en-US" sz="1800" dirty="0">
                <a:solidFill>
                  <a:srgbClr val="00B050"/>
                </a:solidFill>
                <a:latin typeface="Product Sans" pitchFamily="34" charset="0"/>
                <a:cs typeface="Rockwell" charset="0"/>
              </a:rPr>
            </a:br>
            <a:r>
              <a:rPr lang="en-US" sz="1800" dirty="0" smtClean="0">
                <a:solidFill>
                  <a:srgbClr val="00B050"/>
                </a:solidFill>
                <a:latin typeface="Product Sans" pitchFamily="34" charset="0"/>
                <a:cs typeface="Rockwell" charset="0"/>
              </a:rPr>
              <a:t>- An </a:t>
            </a:r>
            <a:r>
              <a:rPr lang="en-US" sz="1800" dirty="0">
                <a:solidFill>
                  <a:srgbClr val="00B050"/>
                </a:solidFill>
                <a:latin typeface="Product Sans" pitchFamily="34" charset="0"/>
                <a:cs typeface="Rockwell" charset="0"/>
              </a:rPr>
              <a:t>Analysis of the Privacy and Security Risks of</a:t>
            </a:r>
            <a:br>
              <a:rPr lang="en-US" sz="1800" dirty="0">
                <a:solidFill>
                  <a:srgbClr val="00B050"/>
                </a:solidFill>
                <a:latin typeface="Product Sans" pitchFamily="34" charset="0"/>
                <a:cs typeface="Rockwell" charset="0"/>
              </a:rPr>
            </a:br>
            <a:r>
              <a:rPr lang="en-US" sz="1800" dirty="0">
                <a:solidFill>
                  <a:srgbClr val="00B050"/>
                </a:solidFill>
                <a:latin typeface="Product Sans" pitchFamily="34" charset="0"/>
                <a:cs typeface="Rockwell" charset="0"/>
              </a:rPr>
              <a:t>Android VPN Permission-enabled Apps</a:t>
            </a:r>
            <a:endParaRPr lang="en-US" sz="1800" dirty="0">
              <a:solidFill>
                <a:srgbClr val="00B050"/>
              </a:solidFill>
              <a:latin typeface="Product Sans" pitchFamily="34" charset="0"/>
            </a:endParaRPr>
          </a:p>
        </p:txBody>
      </p:sp>
      <p:sp>
        <p:nvSpPr>
          <p:cNvPr id="251" name="Google Shape;251;p29"/>
          <p:cNvSpPr txBox="1">
            <a:spLocks noGrp="1"/>
          </p:cNvSpPr>
          <p:nvPr>
            <p:ph type="sldNum" idx="12"/>
          </p:nvPr>
        </p:nvSpPr>
        <p:spPr>
          <a:xfrm>
            <a:off x="76209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050"/>
                </a:solidFill>
                <a:latin typeface="Product Sans" pitchFamily="34" charset="0"/>
              </a:rPr>
              <a:t>9</a:t>
            </a:fld>
            <a:endParaRPr dirty="0">
              <a:solidFill>
                <a:srgbClr val="00B050"/>
              </a:solidFill>
              <a:latin typeface="Product Sans" pitchFamily="34" charset="0"/>
            </a:endParaRPr>
          </a:p>
        </p:txBody>
      </p:sp>
      <p:sp>
        <p:nvSpPr>
          <p:cNvPr id="9" name="Google Shape;245;p29"/>
          <p:cNvSpPr txBox="1">
            <a:spLocks/>
          </p:cNvSpPr>
          <p:nvPr/>
        </p:nvSpPr>
        <p:spPr>
          <a:xfrm>
            <a:off x="4572000" y="138786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CF63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9BCF63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" sz="2800" dirty="0" smtClean="0">
                <a:solidFill>
                  <a:srgbClr val="00B050"/>
                </a:solidFill>
                <a:latin typeface="Product Sans" pitchFamily="34" charset="0"/>
              </a:rPr>
              <a:t>        </a:t>
            </a:r>
            <a:r>
              <a:rPr lang="en" b="1" dirty="0" smtClean="0">
                <a:solidFill>
                  <a:srgbClr val="00B050"/>
                </a:solidFill>
                <a:latin typeface="Product Sans" pitchFamily="34" charset="0"/>
              </a:rPr>
              <a:t>Literature Review</a:t>
            </a:r>
            <a:endParaRPr lang="en" sz="2800" b="1" dirty="0">
              <a:solidFill>
                <a:srgbClr val="00B050"/>
              </a:solidFill>
              <a:latin typeface="Product Sans" pitchFamily="34" charset="0"/>
            </a:endParaRPr>
          </a:p>
        </p:txBody>
      </p:sp>
      <p:grpSp>
        <p:nvGrpSpPr>
          <p:cNvPr id="8" name="Google Shape;412;p40"/>
          <p:cNvGrpSpPr/>
          <p:nvPr/>
        </p:nvGrpSpPr>
        <p:grpSpPr>
          <a:xfrm>
            <a:off x="4586818" y="406101"/>
            <a:ext cx="347107" cy="560148"/>
            <a:chOff x="584925" y="922575"/>
            <a:chExt cx="415200" cy="502525"/>
          </a:xfrm>
        </p:grpSpPr>
        <p:sp>
          <p:nvSpPr>
            <p:cNvPr id="10" name="Google Shape;413;p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  <a:latin typeface="Product Sans" pitchFamily="34" charset="0"/>
              </a:endParaRPr>
            </a:p>
          </p:txBody>
        </p:sp>
        <p:sp>
          <p:nvSpPr>
            <p:cNvPr id="11" name="Google Shape;414;p4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  <a:latin typeface="Product Sans" pitchFamily="34" charset="0"/>
              </a:endParaRPr>
            </a:p>
          </p:txBody>
        </p:sp>
        <p:sp>
          <p:nvSpPr>
            <p:cNvPr id="12" name="Google Shape;415;p4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B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  <a:latin typeface="Product San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01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la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139</Words>
  <Application>Microsoft Office PowerPoint</Application>
  <PresentationFormat>On-screen Show (4:3)</PresentationFormat>
  <Paragraphs>49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Pontano Sans</vt:lpstr>
      <vt:lpstr>Dosis</vt:lpstr>
      <vt:lpstr>Poor Richard</vt:lpstr>
      <vt:lpstr>Product Sans</vt:lpstr>
      <vt:lpstr>Dosis Light</vt:lpstr>
      <vt:lpstr>Rockwell</vt:lpstr>
      <vt:lpstr>Solanio template</vt:lpstr>
      <vt:lpstr>GoogleECOM KHIZAR | IBTISAAM | ATIF  </vt:lpstr>
      <vt:lpstr>Google Energy Control &amp; Packet Tracing Monitor</vt:lpstr>
      <vt:lpstr>4 Billion People Online</vt:lpstr>
      <vt:lpstr>PowerPoint Presentation</vt:lpstr>
      <vt:lpstr>PowerPoint Presentation</vt:lpstr>
      <vt:lpstr>- Protection of information being everyone’s priority! - Risk of information leakage! - Empower people to take control of their data. - Informing users regarding energy consumption. - Why not aid the society by Green Computing?</vt:lpstr>
      <vt:lpstr>- Energy Carbon Map of Network Usage. - Network Traffic Monitoring. - Real-Time Prevention of Privacy Leaks in Mobile Devices. - Android Application for Visualization of Data. - Calculation of energy consumption in Joules. - Research Paper consisting of our findings.</vt:lpstr>
      <vt:lpstr>PowerPoint Presentation</vt:lpstr>
      <vt:lpstr>- AntMonitor: A System for Monitoring from Mobile Devices - AntShield: On-Device Detection of Personal Information Exposure - An Analysis of the Privacy and Security Risks of Android VPN Permission-enabled Apps</vt:lpstr>
      <vt:lpstr>- Android Application. - Network Packet Tracer. - Personal Identified Information Classifier (CNN). - Energy Calculation Regressor. - Green Computing.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GoogleECOM KHIZAR | IBTISAAM | ATIF</dc:title>
  <dc:creator>Khizar</dc:creator>
  <cp:lastModifiedBy>Windows User</cp:lastModifiedBy>
  <cp:revision>57</cp:revision>
  <dcterms:modified xsi:type="dcterms:W3CDTF">2018-09-14T08:29:19Z</dcterms:modified>
</cp:coreProperties>
</file>