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handoutMasterIdLst>
    <p:handoutMasterId r:id="rId25"/>
  </p:handoutMasterIdLst>
  <p:sldIdLst>
    <p:sldId id="256" r:id="rId2"/>
    <p:sldId id="291" r:id="rId3"/>
    <p:sldId id="292" r:id="rId4"/>
    <p:sldId id="257" r:id="rId5"/>
    <p:sldId id="296" r:id="rId6"/>
    <p:sldId id="297" r:id="rId7"/>
    <p:sldId id="302" r:id="rId8"/>
    <p:sldId id="298" r:id="rId9"/>
    <p:sldId id="283" r:id="rId10"/>
    <p:sldId id="284" r:id="rId11"/>
    <p:sldId id="285" r:id="rId12"/>
    <p:sldId id="286" r:id="rId13"/>
    <p:sldId id="290" r:id="rId14"/>
    <p:sldId id="289" r:id="rId15"/>
    <p:sldId id="288" r:id="rId16"/>
    <p:sldId id="287" r:id="rId17"/>
    <p:sldId id="301" r:id="rId18"/>
    <p:sldId id="300" r:id="rId19"/>
    <p:sldId id="294" r:id="rId20"/>
    <p:sldId id="281" r:id="rId21"/>
    <p:sldId id="258" r:id="rId22"/>
    <p:sldId id="282" r:id="rId23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8378F36-E1FA-4731-A834-9EFF1A6CCEBF}">
          <p14:sldIdLst>
            <p14:sldId id="256"/>
            <p14:sldId id="291"/>
            <p14:sldId id="292"/>
          </p14:sldIdLst>
        </p14:section>
        <p14:section name="Untitled Section" id="{E081987C-59C0-4139-839F-43ABB07AA1B2}">
          <p14:sldIdLst>
            <p14:sldId id="257"/>
            <p14:sldId id="296"/>
            <p14:sldId id="297"/>
            <p14:sldId id="302"/>
            <p14:sldId id="298"/>
            <p14:sldId id="283"/>
            <p14:sldId id="284"/>
            <p14:sldId id="285"/>
            <p14:sldId id="286"/>
            <p14:sldId id="290"/>
            <p14:sldId id="289"/>
            <p14:sldId id="288"/>
            <p14:sldId id="287"/>
            <p14:sldId id="301"/>
            <p14:sldId id="300"/>
            <p14:sldId id="294"/>
            <p14:sldId id="281"/>
            <p14:sldId id="258"/>
            <p14:sldId id="28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8" autoAdjust="0"/>
    <p:restoredTop sz="95226" autoAdjust="0"/>
  </p:normalViewPr>
  <p:slideViewPr>
    <p:cSldViewPr>
      <p:cViewPr varScale="1">
        <p:scale>
          <a:sx n="86" d="100"/>
          <a:sy n="86" d="100"/>
        </p:scale>
        <p:origin x="4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10/4/2019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10/4/2019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10/4/2019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10/4/2019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10/4/2019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10/4/2019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10/4/2019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10/4/2019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10/4/2019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10/4/2019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10/4/2019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10/4/2019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10/4/2019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2" y="332656"/>
            <a:ext cx="9684567" cy="2667000"/>
          </a:xfrm>
        </p:spPr>
        <p:txBody>
          <a:bodyPr/>
          <a:lstStyle/>
          <a:p>
            <a:r>
              <a:rPr lang="en-US" dirty="0"/>
              <a:t>NEO- </a:t>
            </a:r>
            <a:r>
              <a:rPr lang="en-US" sz="4400" dirty="0"/>
              <a:t>AI Conversational Agent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2" y="3645024"/>
            <a:ext cx="9143999" cy="1066800"/>
          </a:xfrm>
        </p:spPr>
        <p:txBody>
          <a:bodyPr/>
          <a:lstStyle/>
          <a:p>
            <a:r>
              <a:rPr lang="en-US" dirty="0"/>
              <a:t>Ahmad Abdul Mogees	16I-0199</a:t>
            </a:r>
          </a:p>
          <a:p>
            <a:r>
              <a:rPr lang="en-US" dirty="0"/>
              <a:t>Khizar Shabbir		16I-0294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6A60B8-B148-4EB0-9B1D-F4E1F5F30B3C}"/>
              </a:ext>
            </a:extLst>
          </p:cNvPr>
          <p:cNvSpPr txBox="1"/>
          <p:nvPr/>
        </p:nvSpPr>
        <p:spPr>
          <a:xfrm>
            <a:off x="1629916" y="5013176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Supervisor:		             Dr. Mirza Omer Beg</a:t>
            </a:r>
          </a:p>
          <a:p>
            <a:r>
              <a:rPr lang="en-US" sz="2400" dirty="0"/>
              <a:t>Co-Supervisor:	             Mr. Shoaib Mehboob</a:t>
            </a:r>
            <a:endParaRPr lang="x-none" sz="2400" dirty="0"/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Three phases of training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3200" dirty="0"/>
              <a:t> Capturing basic dialog patterns from the conversations</a:t>
            </a:r>
          </a:p>
          <a:p>
            <a:pPr lvl="1"/>
            <a:r>
              <a:rPr lang="en-US" sz="3200" dirty="0"/>
              <a:t> Making dialogues more realistic by using TV show scripts</a:t>
            </a:r>
          </a:p>
          <a:p>
            <a:pPr lvl="1"/>
            <a:r>
              <a:rPr lang="en-US" sz="3200" dirty="0"/>
              <a:t> Fine tuning the model on the utterances of a specific character</a:t>
            </a:r>
          </a:p>
          <a:p>
            <a:pPr marL="274320" lvl="1" indent="0">
              <a:buNone/>
            </a:pPr>
            <a:endParaRPr lang="en-US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486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620688"/>
            <a:ext cx="4416552" cy="762000"/>
          </a:xfrm>
        </p:spPr>
        <p:txBody>
          <a:bodyPr>
            <a:normAutofit/>
          </a:bodyPr>
          <a:lstStyle/>
          <a:p>
            <a:r>
              <a:rPr lang="en-US" sz="4000" b="1" dirty="0"/>
              <a:t>Strengths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97868" y="2060847"/>
            <a:ext cx="4416552" cy="3352801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Training method</a:t>
            </a:r>
          </a:p>
          <a:p>
            <a:r>
              <a:rPr lang="en-US" sz="3200" dirty="0"/>
              <a:t>Chatbot seemed to learn it’s identity</a:t>
            </a:r>
          </a:p>
          <a:p>
            <a:r>
              <a:rPr lang="en-US" sz="3200" dirty="0"/>
              <a:t>50% likely to believe that the response actually came from the real character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70476" y="620688"/>
            <a:ext cx="4416552" cy="762000"/>
          </a:xfrm>
        </p:spPr>
        <p:txBody>
          <a:bodyPr>
            <a:normAutofit/>
          </a:bodyPr>
          <a:lstStyle/>
          <a:p>
            <a:r>
              <a:rPr lang="en-US" sz="4000" b="1" dirty="0"/>
              <a:t>Weaknesses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0436" y="2060848"/>
            <a:ext cx="4776592" cy="3352801"/>
          </a:xfrm>
        </p:spPr>
        <p:txBody>
          <a:bodyPr>
            <a:normAutofit/>
          </a:bodyPr>
          <a:lstStyle/>
          <a:p>
            <a:r>
              <a:rPr lang="en-US" sz="3200" dirty="0"/>
              <a:t>Data size was small</a:t>
            </a:r>
          </a:p>
          <a:p>
            <a:r>
              <a:rPr lang="en-US" sz="3200" dirty="0"/>
              <a:t>Inconsistencies in the scripts</a:t>
            </a:r>
          </a:p>
          <a:p>
            <a:r>
              <a:rPr lang="en-US" sz="3200" dirty="0"/>
              <a:t>Low score on automatic metrics like BLEU and ROUGE</a:t>
            </a:r>
          </a:p>
        </p:txBody>
      </p:sp>
    </p:spTree>
    <p:extLst>
      <p:ext uri="{BB962C8B-B14F-4D97-AF65-F5344CB8AC3E}">
        <p14:creationId xmlns:p14="http://schemas.microsoft.com/office/powerpoint/2010/main" val="3565169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Rasa: Open Source Language Understanding and Dialogue Management, 2017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Widely-used statistical dialogue system </a:t>
            </a:r>
          </a:p>
          <a:p>
            <a:r>
              <a:rPr lang="en-US" sz="3200" b="1" dirty="0"/>
              <a:t>Rasa’s architecture</a:t>
            </a:r>
            <a:r>
              <a:rPr lang="en-US" sz="3200" dirty="0"/>
              <a:t> is modular by design</a:t>
            </a:r>
          </a:p>
          <a:p>
            <a:r>
              <a:rPr lang="en-US" sz="3200" dirty="0"/>
              <a:t>Rasa NLU and Rasa Core</a:t>
            </a:r>
          </a:p>
          <a:p>
            <a:r>
              <a:rPr lang="en-US" sz="3200" dirty="0"/>
              <a:t>Easy integration with other systems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66809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620688"/>
            <a:ext cx="4416552" cy="762000"/>
          </a:xfrm>
        </p:spPr>
        <p:txBody>
          <a:bodyPr>
            <a:normAutofit/>
          </a:bodyPr>
          <a:lstStyle/>
          <a:p>
            <a:r>
              <a:rPr lang="en-US" sz="4000" b="1" dirty="0"/>
              <a:t>Strengths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50782" y="1988840"/>
            <a:ext cx="9649072" cy="3960440"/>
          </a:xfrm>
        </p:spPr>
        <p:txBody>
          <a:bodyPr>
            <a:normAutofit/>
          </a:bodyPr>
          <a:lstStyle/>
          <a:p>
            <a:r>
              <a:rPr lang="en-US" sz="3200" dirty="0"/>
              <a:t>Fully decoupled  Rasa Language understanding and Dialogue management</a:t>
            </a:r>
          </a:p>
          <a:p>
            <a:r>
              <a:rPr lang="en-US" sz="3200" dirty="0"/>
              <a:t>Allows trained models to be reused  </a:t>
            </a:r>
          </a:p>
          <a:p>
            <a:r>
              <a:rPr lang="en-US" sz="3200" dirty="0"/>
              <a:t>Next action is also inspired by previous action (State tracker)</a:t>
            </a:r>
          </a:p>
          <a:p>
            <a:r>
              <a:rPr lang="en-US" sz="3200" dirty="0"/>
              <a:t>Use of topic model instead of Rasa NLU</a:t>
            </a:r>
          </a:p>
        </p:txBody>
      </p:sp>
    </p:spTree>
    <p:extLst>
      <p:ext uri="{BB962C8B-B14F-4D97-AF65-F5344CB8AC3E}">
        <p14:creationId xmlns:p14="http://schemas.microsoft.com/office/powerpoint/2010/main" val="3295107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0156" y="732021"/>
            <a:ext cx="9144000" cy="2667000"/>
          </a:xfrm>
        </p:spPr>
        <p:txBody>
          <a:bodyPr/>
          <a:lstStyle/>
          <a:p>
            <a:r>
              <a:rPr lang="en-US" dirty="0"/>
              <a:t>System Diagram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52" y="3573016"/>
            <a:ext cx="9143999" cy="1069675"/>
          </a:xfrm>
        </p:spPr>
        <p:txBody>
          <a:bodyPr/>
          <a:lstStyle/>
          <a:p>
            <a:r>
              <a:rPr lang="en-US" dirty="0"/>
              <a:t>Proposed Approach</a:t>
            </a:r>
          </a:p>
        </p:txBody>
      </p:sp>
    </p:spTree>
    <p:extLst>
      <p:ext uri="{BB962C8B-B14F-4D97-AF65-F5344CB8AC3E}">
        <p14:creationId xmlns:p14="http://schemas.microsoft.com/office/powerpoint/2010/main" val="1534207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91" y="404664"/>
            <a:ext cx="11780844" cy="604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767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Work Done So far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Movies dataset from Opensubtitles.com having more than 108,000 subtitle files</a:t>
            </a:r>
          </a:p>
          <a:p>
            <a:r>
              <a:rPr lang="en-US" sz="3200" dirty="0"/>
              <a:t>Dialogue NLI dataset of 1.8GB</a:t>
            </a:r>
          </a:p>
          <a:p>
            <a:r>
              <a:rPr lang="en-US" sz="3200" dirty="0"/>
              <a:t>Poster</a:t>
            </a:r>
          </a:p>
          <a:p>
            <a:r>
              <a:rPr lang="en-US" sz="3200" dirty="0"/>
              <a:t>Formulation of approach</a:t>
            </a:r>
          </a:p>
          <a:p>
            <a:r>
              <a:rPr lang="en-US" sz="3200" dirty="0"/>
              <a:t>Prototype of chatbot built by using Rasa</a:t>
            </a:r>
          </a:p>
        </p:txBody>
      </p:sp>
    </p:spTree>
    <p:extLst>
      <p:ext uri="{BB962C8B-B14F-4D97-AF65-F5344CB8AC3E}">
        <p14:creationId xmlns:p14="http://schemas.microsoft.com/office/powerpoint/2010/main" val="295981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A84730C-62D8-4920-8C00-9DA1ED41D2F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58108" y="0"/>
            <a:ext cx="44726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351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A84730C-62D8-4920-8C00-9DA1ED41D2F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58108" y="0"/>
            <a:ext cx="44726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166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A84730C-62D8-4920-8C00-9DA1ED41D2F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8108" y="0"/>
            <a:ext cx="44726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790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Problem Domain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4000" dirty="0"/>
              <a:t>Conversational Expert</a:t>
            </a:r>
          </a:p>
          <a:p>
            <a:pPr>
              <a:lnSpc>
                <a:spcPct val="200000"/>
              </a:lnSpc>
            </a:pPr>
            <a:r>
              <a:rPr lang="en-US" sz="4000" dirty="0"/>
              <a:t>Improving Consistency</a:t>
            </a:r>
          </a:p>
          <a:p>
            <a:pPr>
              <a:lnSpc>
                <a:spcPct val="200000"/>
              </a:lnSpc>
            </a:pPr>
            <a:r>
              <a:rPr lang="en-US" sz="4000" dirty="0"/>
              <a:t>Real Life AI Friend</a:t>
            </a:r>
          </a:p>
          <a:p>
            <a:pPr>
              <a:lnSpc>
                <a:spcPct val="200000"/>
              </a:lnSpc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801406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References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P. M. Kory W. Mathewson, "Improvised Theatre Alongside Artificial Intelligences," in </a:t>
            </a:r>
            <a:r>
              <a:rPr lang="en-US" sz="2000" i="1" dirty="0"/>
              <a:t>AAAI</a:t>
            </a:r>
            <a:r>
              <a:rPr lang="en-US" sz="2000" dirty="0"/>
              <a:t>, 2017. </a:t>
            </a:r>
          </a:p>
          <a:p>
            <a:r>
              <a:rPr lang="en-US" sz="2000" dirty="0"/>
              <a:t>. W. A. S. K. C. Sean </a:t>
            </a:r>
            <a:r>
              <a:rPr lang="en-US" sz="2000" dirty="0" err="1"/>
              <a:t>Welleck</a:t>
            </a:r>
            <a:r>
              <a:rPr lang="en-US" sz="2000" dirty="0"/>
              <a:t>, "Dialogue natural language inference," in </a:t>
            </a:r>
            <a:r>
              <a:rPr lang="en-US" sz="2000" i="1" dirty="0"/>
              <a:t>arxiv.org</a:t>
            </a:r>
            <a:r>
              <a:rPr lang="en-US" sz="2000" dirty="0"/>
              <a:t>, 2019. </a:t>
            </a:r>
          </a:p>
          <a:p>
            <a:r>
              <a:rPr lang="en-US" sz="2000" dirty="0"/>
              <a:t>D. M. T. C. H Nguyen, "A neural chatbot with personality," in </a:t>
            </a:r>
            <a:r>
              <a:rPr lang="en-US" sz="2000" i="1" dirty="0"/>
              <a:t>semanticscholar.org</a:t>
            </a:r>
            <a:r>
              <a:rPr lang="en-US" sz="2000" dirty="0"/>
              <a:t>, 2017. </a:t>
            </a:r>
          </a:p>
          <a:p>
            <a:r>
              <a:rPr lang="en-US" sz="2000" dirty="0"/>
              <a:t>G. Z. Tomas </a:t>
            </a:r>
            <a:r>
              <a:rPr lang="en-US" sz="2000" dirty="0" err="1"/>
              <a:t>Mikolov</a:t>
            </a:r>
            <a:r>
              <a:rPr lang="en-US" sz="2000" dirty="0"/>
              <a:t>, "Context Dependent Recurrent Neural Network Language Model," in </a:t>
            </a:r>
            <a:r>
              <a:rPr lang="en-US" sz="2000" i="1" dirty="0"/>
              <a:t>IEEE</a:t>
            </a:r>
            <a:r>
              <a:rPr lang="en-US" sz="2000" dirty="0"/>
              <a:t>, 2012.</a:t>
            </a:r>
          </a:p>
          <a:p>
            <a:r>
              <a:rPr lang="en-US" sz="2000" dirty="0"/>
              <a:t>J. F. N. P. A. N. Tom </a:t>
            </a:r>
            <a:r>
              <a:rPr lang="en-US" sz="2000" dirty="0" err="1"/>
              <a:t>Bocklisch</a:t>
            </a:r>
            <a:r>
              <a:rPr lang="en-US" sz="2000" dirty="0"/>
              <a:t>, "Rasa: Open source language understanding and dialogue management," in </a:t>
            </a:r>
            <a:r>
              <a:rPr lang="en-US" sz="2000" i="1" dirty="0"/>
              <a:t>arXiv.org</a:t>
            </a:r>
            <a:r>
              <a:rPr lang="en-US" sz="2000" dirty="0"/>
              <a:t>, 2017. </a:t>
            </a:r>
          </a:p>
        </p:txBody>
      </p:sp>
    </p:spTree>
    <p:extLst>
      <p:ext uri="{BB962C8B-B14F-4D97-AF65-F5344CB8AC3E}">
        <p14:creationId xmlns:p14="http://schemas.microsoft.com/office/powerpoint/2010/main" val="3437088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0000" b="1" dirty="0">
                <a:latin typeface="Algerian" panose="04020705040A02060702" pitchFamily="82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847750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0000" b="1" dirty="0">
                <a:latin typeface="Algerian" panose="04020705040A02060702" pitchFamily="82" charset="0"/>
              </a:rPr>
              <a:t>QUESTIONS ?</a:t>
            </a:r>
          </a:p>
        </p:txBody>
      </p:sp>
    </p:spTree>
    <p:extLst>
      <p:ext uri="{BB962C8B-B14F-4D97-AF65-F5344CB8AC3E}">
        <p14:creationId xmlns:p14="http://schemas.microsoft.com/office/powerpoint/2010/main" val="2709988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Research 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1905000"/>
            <a:ext cx="9252518" cy="4267200"/>
          </a:xfrm>
        </p:spPr>
        <p:txBody>
          <a:bodyPr>
            <a:normAutofit fontScale="77500" lnSpcReduction="20000"/>
          </a:bodyPr>
          <a:lstStyle/>
          <a:p>
            <a:r>
              <a:rPr lang="en-US" sz="4300" dirty="0"/>
              <a:t>Conversation consistency of agent is very important for building long term confidence</a:t>
            </a:r>
          </a:p>
          <a:p>
            <a:endParaRPr lang="en-US" sz="3800" dirty="0">
              <a:latin typeface="+mj-lt"/>
            </a:endParaRPr>
          </a:p>
          <a:p>
            <a:r>
              <a:rPr lang="en-US" sz="4300" dirty="0"/>
              <a:t>Personality is a key differentiator in a conversational agent</a:t>
            </a:r>
          </a:p>
          <a:p>
            <a:endParaRPr lang="en-US" sz="3200" dirty="0"/>
          </a:p>
          <a:p>
            <a:r>
              <a:rPr lang="en-US" sz="4300" dirty="0"/>
              <a:t>We will be working on improving the conversation consistency of the agent according to its persona. </a:t>
            </a:r>
          </a:p>
        </p:txBody>
      </p:sp>
    </p:spTree>
    <p:extLst>
      <p:ext uri="{BB962C8B-B14F-4D97-AF65-F5344CB8AC3E}">
        <p14:creationId xmlns:p14="http://schemas.microsoft.com/office/powerpoint/2010/main" val="1131683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/>
              <a:t>Improvised Theatre alongside Artificial Intelligences,2017 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Two AI agents , </a:t>
            </a:r>
            <a:r>
              <a:rPr lang="en-US" sz="3200" b="1" dirty="0"/>
              <a:t>Pyggy </a:t>
            </a:r>
            <a:r>
              <a:rPr lang="en-US" sz="3200" dirty="0"/>
              <a:t>and </a:t>
            </a:r>
            <a:r>
              <a:rPr lang="en-US" sz="3200" b="1" dirty="0"/>
              <a:t>A.L.Ex.</a:t>
            </a:r>
            <a:r>
              <a:rPr lang="en-US" sz="3200" dirty="0"/>
              <a:t> </a:t>
            </a:r>
          </a:p>
          <a:p>
            <a:pPr>
              <a:lnSpc>
                <a:spcPct val="150000"/>
              </a:lnSpc>
            </a:pPr>
            <a:r>
              <a:rPr lang="en-US" sz="3200" b="1" dirty="0"/>
              <a:t>Pyggy</a:t>
            </a:r>
            <a:r>
              <a:rPr lang="en-US" sz="3200" dirty="0"/>
              <a:t> using classic machine learning and deterministic rules</a:t>
            </a:r>
          </a:p>
          <a:p>
            <a:pPr>
              <a:lnSpc>
                <a:spcPct val="150000"/>
              </a:lnSpc>
            </a:pPr>
            <a:r>
              <a:rPr lang="en-US" sz="3200" b="1" dirty="0"/>
              <a:t>A.L.Ex.</a:t>
            </a:r>
            <a:r>
              <a:rPr lang="en-US" sz="3200" dirty="0"/>
              <a:t> advanced natural language processing, and a much larger training dataset. </a:t>
            </a:r>
          </a:p>
          <a:p>
            <a:pPr marL="0" indent="0">
              <a:lnSpc>
                <a:spcPct val="150000"/>
              </a:lnSpc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620688"/>
            <a:ext cx="4416552" cy="762000"/>
          </a:xfrm>
        </p:spPr>
        <p:txBody>
          <a:bodyPr>
            <a:normAutofit/>
          </a:bodyPr>
          <a:lstStyle/>
          <a:p>
            <a:r>
              <a:rPr lang="en-US" sz="4000" b="1" dirty="0"/>
              <a:t>Strengths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97868" y="2129123"/>
            <a:ext cx="4416552" cy="3352801"/>
          </a:xfrm>
        </p:spPr>
        <p:txBody>
          <a:bodyPr>
            <a:normAutofit/>
          </a:bodyPr>
          <a:lstStyle/>
          <a:p>
            <a:r>
              <a:rPr lang="en-US" sz="3200" dirty="0"/>
              <a:t>Dataset size</a:t>
            </a:r>
          </a:p>
          <a:p>
            <a:r>
              <a:rPr lang="en-US" sz="3200" dirty="0"/>
              <a:t>Dataset diversity</a:t>
            </a:r>
          </a:p>
          <a:p>
            <a:r>
              <a:rPr lang="en-US" sz="3200" dirty="0"/>
              <a:t>Captures the theme of dialogue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70476" y="620688"/>
            <a:ext cx="4416552" cy="762000"/>
          </a:xfrm>
        </p:spPr>
        <p:txBody>
          <a:bodyPr>
            <a:normAutofit/>
          </a:bodyPr>
          <a:lstStyle/>
          <a:p>
            <a:r>
              <a:rPr lang="en-US" sz="4000" b="1" dirty="0"/>
              <a:t>Weaknesses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0436" y="2060848"/>
            <a:ext cx="4776592" cy="3352801"/>
          </a:xfrm>
        </p:spPr>
        <p:txBody>
          <a:bodyPr>
            <a:normAutofit/>
          </a:bodyPr>
          <a:lstStyle/>
          <a:p>
            <a:r>
              <a:rPr lang="en-US" sz="3200" dirty="0"/>
              <a:t>No automatic evaluation tools were used or evaluation</a:t>
            </a:r>
          </a:p>
          <a:p>
            <a:r>
              <a:rPr lang="en-US" sz="3200" dirty="0"/>
              <a:t>Absence of personality of chatbot</a:t>
            </a:r>
          </a:p>
        </p:txBody>
      </p:sp>
    </p:spTree>
    <p:extLst>
      <p:ext uri="{BB962C8B-B14F-4D97-AF65-F5344CB8AC3E}">
        <p14:creationId xmlns:p14="http://schemas.microsoft.com/office/powerpoint/2010/main" val="1595337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77FDA-6ACE-4CEB-9564-892CBE76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274638"/>
            <a:ext cx="10332638" cy="1020762"/>
          </a:xfrm>
        </p:spPr>
        <p:txBody>
          <a:bodyPr>
            <a:noAutofit/>
          </a:bodyPr>
          <a:lstStyle/>
          <a:p>
            <a:r>
              <a:rPr lang="en-US" sz="3600" b="1" dirty="0"/>
              <a:t>Dialogue Natural Language Inference,2019</a:t>
            </a:r>
            <a:endParaRPr lang="x-none" sz="36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8C39A2-F888-4D57-9E48-D2F7297D5254}"/>
              </a:ext>
            </a:extLst>
          </p:cNvPr>
          <p:cNvSpPr txBox="1"/>
          <p:nvPr/>
        </p:nvSpPr>
        <p:spPr>
          <a:xfrm>
            <a:off x="1629916" y="1916832"/>
            <a:ext cx="943304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4000" dirty="0"/>
              <a:t>NLI Dataset from Facebook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4000" dirty="0"/>
              <a:t>&lt;category&gt; &lt;relation&gt; &lt;category&gt;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4000" dirty="0"/>
              <a:t>Entailment, Neutral &amp; Contradiction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4000" dirty="0"/>
              <a:t>Ranking of utterances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4000" dirty="0"/>
              <a:t>Consistency with persona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4000" dirty="0"/>
              <a:t>Metrics of consistency</a:t>
            </a:r>
            <a:endParaRPr lang="x-none" sz="4000" dirty="0"/>
          </a:p>
        </p:txBody>
      </p:sp>
    </p:spTree>
    <p:extLst>
      <p:ext uri="{BB962C8B-B14F-4D97-AF65-F5344CB8AC3E}">
        <p14:creationId xmlns:p14="http://schemas.microsoft.com/office/powerpoint/2010/main" val="2215301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F371E-2126-4B87-877C-86E4C3C92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Strength and Weakness</a:t>
            </a:r>
            <a:endParaRPr lang="en-PK" sz="40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7FBDF5-351A-44C2-9D31-99CB008520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22412" y="1772817"/>
            <a:ext cx="9324527" cy="4399384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US" sz="3000" dirty="0"/>
              <a:t>Visible improvement in consistency with persona</a:t>
            </a:r>
          </a:p>
          <a:p>
            <a:pPr>
              <a:lnSpc>
                <a:spcPct val="120000"/>
              </a:lnSpc>
            </a:pPr>
            <a:endParaRPr lang="en-US" sz="3000" dirty="0"/>
          </a:p>
          <a:p>
            <a:pPr>
              <a:lnSpc>
                <a:spcPct val="120000"/>
              </a:lnSpc>
            </a:pPr>
            <a:endParaRPr lang="en-US" sz="3000" dirty="0"/>
          </a:p>
          <a:p>
            <a:pPr>
              <a:lnSpc>
                <a:spcPct val="120000"/>
              </a:lnSpc>
            </a:pPr>
            <a:endParaRPr lang="en-US" sz="3000" dirty="0"/>
          </a:p>
          <a:p>
            <a:pPr>
              <a:lnSpc>
                <a:spcPct val="120000"/>
              </a:lnSpc>
            </a:pPr>
            <a:r>
              <a:rPr lang="en-US" sz="3000" dirty="0"/>
              <a:t>Only consistency with persona is discussed</a:t>
            </a:r>
          </a:p>
          <a:p>
            <a:pPr>
              <a:lnSpc>
                <a:spcPct val="120000"/>
              </a:lnSpc>
            </a:pPr>
            <a:r>
              <a:rPr lang="en-US" sz="3000" dirty="0"/>
              <a:t>Consistency between utterances is not discussed</a:t>
            </a:r>
            <a:endParaRPr lang="en-PK" sz="3000" dirty="0"/>
          </a:p>
        </p:txBody>
      </p:sp>
      <p:pic>
        <p:nvPicPr>
          <p:cNvPr id="7" name="Picture 6" descr="A screenshot of a cell phone in a room&#10;&#10;Description automatically generated">
            <a:extLst>
              <a:ext uri="{FF2B5EF4-FFF2-40B4-BE49-F238E27FC236}">
                <a16:creationId xmlns:a16="http://schemas.microsoft.com/office/drawing/2014/main" id="{39AD3A12-33EE-4CC9-9D99-0060C5620A6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068" y="2678747"/>
            <a:ext cx="5114925" cy="1500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705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6AA10-B46C-4CC4-B975-34C5DC766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/>
              <a:t>Context Dependent Recurrent Neural Network Language Model, 2012</a:t>
            </a:r>
            <a:endParaRPr lang="x-none" sz="36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B1751C-6D6E-4623-8FCF-985E48A319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22412" y="1772817"/>
            <a:ext cx="9143997" cy="4399384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200000"/>
              </a:lnSpc>
            </a:pPr>
            <a:r>
              <a:rPr lang="en-US" sz="4000" dirty="0"/>
              <a:t>Long Span Context Dependencies</a:t>
            </a:r>
          </a:p>
          <a:p>
            <a:pPr>
              <a:lnSpc>
                <a:spcPct val="200000"/>
              </a:lnSpc>
            </a:pPr>
            <a:r>
              <a:rPr lang="en-US" sz="4000" dirty="0"/>
              <a:t>Model Structure</a:t>
            </a:r>
          </a:p>
          <a:p>
            <a:pPr>
              <a:lnSpc>
                <a:spcPct val="200000"/>
              </a:lnSpc>
            </a:pPr>
            <a:r>
              <a:rPr lang="en-US" sz="4000" dirty="0"/>
              <a:t>Addition of Feature Layer</a:t>
            </a:r>
          </a:p>
          <a:p>
            <a:pPr>
              <a:lnSpc>
                <a:spcPct val="200000"/>
              </a:lnSpc>
            </a:pPr>
            <a:r>
              <a:rPr lang="en-US" sz="4000" dirty="0"/>
              <a:t>Fast Approximate Topic Representation</a:t>
            </a:r>
            <a:endParaRPr lang="x-none" sz="4000" dirty="0"/>
          </a:p>
        </p:txBody>
      </p:sp>
    </p:spTree>
    <p:extLst>
      <p:ext uri="{BB962C8B-B14F-4D97-AF65-F5344CB8AC3E}">
        <p14:creationId xmlns:p14="http://schemas.microsoft.com/office/powerpoint/2010/main" val="1458756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1844" y="0"/>
            <a:ext cx="11593288" cy="1440160"/>
          </a:xfrm>
        </p:spPr>
        <p:txBody>
          <a:bodyPr>
            <a:noAutofit/>
          </a:bodyPr>
          <a:lstStyle/>
          <a:p>
            <a:r>
              <a:rPr lang="en-US" sz="4000" b="1" dirty="0"/>
              <a:t>A Neural Chatbot with Personality,2017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1905000"/>
            <a:ext cx="9900590" cy="4267200"/>
          </a:xfrm>
        </p:spPr>
        <p:txBody>
          <a:bodyPr>
            <a:normAutofit/>
          </a:bodyPr>
          <a:lstStyle/>
          <a:p>
            <a:r>
              <a:rPr lang="en-US" sz="3200" dirty="0"/>
              <a:t>Open-domain response generator with personality and identity</a:t>
            </a:r>
          </a:p>
          <a:p>
            <a:r>
              <a:rPr lang="en-US" sz="3200" dirty="0"/>
              <a:t>Training issues on Cornell Movie-Dialogs Corpus</a:t>
            </a:r>
          </a:p>
          <a:p>
            <a:r>
              <a:rPr lang="en-US" sz="3200" dirty="0"/>
              <a:t>T.V. shows scripts are more realistic</a:t>
            </a:r>
          </a:p>
          <a:p>
            <a:r>
              <a:rPr lang="en-US" sz="3200" dirty="0"/>
              <a:t>Chatbots that imitate characters in popular TV shows</a:t>
            </a:r>
          </a:p>
          <a:p>
            <a:r>
              <a:rPr lang="en-US" sz="3200" dirty="0"/>
              <a:t>Three phases of Training </a:t>
            </a:r>
            <a:r>
              <a:rPr lang="en-US" sz="3200" dirty="0">
                <a:sym typeface="Wingdings" panose="05000000000000000000" pitchFamily="2" charset="2"/>
              </a:rPr>
              <a:t>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63234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788</TotalTime>
  <Words>557</Words>
  <Application>Microsoft Office PowerPoint</Application>
  <PresentationFormat>Custom</PresentationFormat>
  <Paragraphs>89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Algerian</vt:lpstr>
      <vt:lpstr>Arial</vt:lpstr>
      <vt:lpstr>Consolas</vt:lpstr>
      <vt:lpstr>Corbel</vt:lpstr>
      <vt:lpstr>Wingdings</vt:lpstr>
      <vt:lpstr>Chalkboard 16x9</vt:lpstr>
      <vt:lpstr>NEO- AI Conversational Agent</vt:lpstr>
      <vt:lpstr>Problem Domain</vt:lpstr>
      <vt:lpstr>Research problem Statement</vt:lpstr>
      <vt:lpstr>Improvised Theatre alongside Artificial Intelligences,2017 </vt:lpstr>
      <vt:lpstr>PowerPoint Presentation</vt:lpstr>
      <vt:lpstr>Dialogue Natural Language Inference,2019</vt:lpstr>
      <vt:lpstr>Strength and Weakness</vt:lpstr>
      <vt:lpstr>Context Dependent Recurrent Neural Network Language Model, 2012</vt:lpstr>
      <vt:lpstr>A Neural Chatbot with Personality,2017</vt:lpstr>
      <vt:lpstr>Three phases of training</vt:lpstr>
      <vt:lpstr>PowerPoint Presentation</vt:lpstr>
      <vt:lpstr>Rasa: Open Source Language Understanding and Dialogue Management, 2017</vt:lpstr>
      <vt:lpstr>PowerPoint Presentation</vt:lpstr>
      <vt:lpstr>System Diagram</vt:lpstr>
      <vt:lpstr>PowerPoint Presentation</vt:lpstr>
      <vt:lpstr>Work Done So far</vt:lpstr>
      <vt:lpstr>PowerPoint Presentation</vt:lpstr>
      <vt:lpstr>PowerPoint Presentation</vt:lpstr>
      <vt:lpstr>PowerPoint Presentation</vt:lpstr>
      <vt:lpstr>References</vt:lpstr>
      <vt:lpstr>Thank you</vt:lpstr>
      <vt:lpstr>QUESTIONS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NEO-Open Domain AI Chat Bot</dc:title>
  <dc:creator>shazeel Khalil Ahmad</dc:creator>
  <cp:lastModifiedBy>talha mujahid</cp:lastModifiedBy>
  <cp:revision>47</cp:revision>
  <dcterms:created xsi:type="dcterms:W3CDTF">2019-08-29T17:31:59Z</dcterms:created>
  <dcterms:modified xsi:type="dcterms:W3CDTF">2019-10-04T11:33:07Z</dcterms:modified>
</cp:coreProperties>
</file>