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22"/>
  </p:notesMasterIdLst>
  <p:sldIdLst>
    <p:sldId id="256" r:id="rId5"/>
    <p:sldId id="259" r:id="rId6"/>
    <p:sldId id="258" r:id="rId7"/>
    <p:sldId id="272" r:id="rId8"/>
    <p:sldId id="261" r:id="rId9"/>
    <p:sldId id="262" r:id="rId10"/>
    <p:sldId id="263" r:id="rId11"/>
    <p:sldId id="264" r:id="rId12"/>
    <p:sldId id="260" r:id="rId13"/>
    <p:sldId id="265" r:id="rId14"/>
    <p:sldId id="257" r:id="rId15"/>
    <p:sldId id="269" r:id="rId16"/>
    <p:sldId id="266" r:id="rId17"/>
    <p:sldId id="270" r:id="rId18"/>
    <p:sldId id="267" r:id="rId19"/>
    <p:sldId id="271"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6/6/2023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539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777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3F7C6B-C82D-4D42-9929-D6E7E11D9A64}"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8498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F4779-62E8-4B21-A5D7-0AFB9DBD4358}"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501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9D3375-5CD0-4576-BF96-ADFF24726FF8}"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09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982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3805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59126-4846-4E88-BDD9-5585CC877E47}"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72816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59126-4846-4E88-BDD9-5585CC877E47}"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248310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342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59126-4846-4E88-BDD9-5585CC877E47}"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78437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326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359126-4846-4E88-BDD9-5585CC877E47}"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6201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59126-4846-4E88-BDD9-5585CC877E47}" type="datetime1">
              <a:rPr lang="en-US" smtClean="0"/>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98022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82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912F5CD-23D0-4DD1-85B1-71F1825FB3EC}" type="datetime1">
              <a:rPr lang="en-US" smtClean="0"/>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396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25204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851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9359126-4846-4E88-BDD9-5585CC877E47}" type="datetime1">
              <a:rPr lang="en-US" smtClean="0"/>
              <a:t>6/6/2023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959052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tomaslui/healthcare-datase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819117" y="279727"/>
            <a:ext cx="6078834" cy="5222117"/>
          </a:xfrm>
        </p:spPr>
        <p:txBody>
          <a:bodyPr anchor="ctr">
            <a:normAutofit/>
          </a:bodyPr>
          <a:lstStyle/>
          <a:p>
            <a:pPr algn="r"/>
            <a:r>
              <a:rPr lang="en-US" sz="5400" dirty="0">
                <a:latin typeface="Georgia" panose="02040502050405020303" pitchFamily="18" charset="0"/>
              </a:rPr>
              <a:t>Healthcare Data analysis</a:t>
            </a:r>
          </a:p>
        </p:txBody>
      </p:sp>
      <p:sp>
        <p:nvSpPr>
          <p:cNvPr id="4" name="Text Box 1">
            <a:extLst>
              <a:ext uri="{FF2B5EF4-FFF2-40B4-BE49-F238E27FC236}">
                <a16:creationId xmlns:a16="http://schemas.microsoft.com/office/drawing/2014/main" id="{B0BB9029-AF00-360A-440F-034EDA39DBB8}"/>
              </a:ext>
            </a:extLst>
          </p:cNvPr>
          <p:cNvSpPr txBox="1"/>
          <p:nvPr/>
        </p:nvSpPr>
        <p:spPr>
          <a:xfrm>
            <a:off x="7581530" y="5126671"/>
            <a:ext cx="4332303" cy="979920"/>
          </a:xfrm>
          <a:prstGeom prst="rect">
            <a:avLst/>
          </a:prstGeom>
          <a:solidFill>
            <a:schemeClr val="bg1">
              <a:lumMod val="95000"/>
            </a:scheme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b="1" kern="100" dirty="0">
                <a:effectLst/>
                <a:latin typeface="Georgia" panose="02040502050405020303" pitchFamily="18" charset="0"/>
                <a:ea typeface="Calibri" panose="020F0502020204030204" pitchFamily="34" charset="0"/>
                <a:cs typeface="Times New Roman" panose="02020603050405020304" pitchFamily="18" charset="0"/>
              </a:rPr>
              <a:t>Usama ALI                               1000053161</a:t>
            </a:r>
            <a:br>
              <a:rPr lang="en-US" sz="1600" b="1" kern="100" dirty="0">
                <a:effectLst/>
                <a:latin typeface="Georgia" panose="02040502050405020303" pitchFamily="18" charset="0"/>
                <a:ea typeface="Calibri" panose="020F0502020204030204" pitchFamily="34" charset="0"/>
                <a:cs typeface="Times New Roman" panose="02020603050405020304" pitchFamily="18" charset="0"/>
              </a:rPr>
            </a:br>
            <a:r>
              <a:rPr lang="en-US" sz="1600" b="1" kern="100" dirty="0">
                <a:effectLst/>
                <a:latin typeface="Georgia" panose="02040502050405020303" pitchFamily="18" charset="0"/>
                <a:ea typeface="Calibri" panose="020F0502020204030204" pitchFamily="34" charset="0"/>
                <a:cs typeface="Times New Roman" panose="02020603050405020304" pitchFamily="18" charset="0"/>
              </a:rPr>
              <a:t>S M Khizar ALAM                 1000055853</a:t>
            </a:r>
            <a:br>
              <a:rPr lang="en-US" sz="1600" b="1" kern="100" dirty="0">
                <a:effectLst/>
                <a:latin typeface="Georgia" panose="02040502050405020303" pitchFamily="18" charset="0"/>
                <a:ea typeface="Calibri" panose="020F0502020204030204" pitchFamily="34" charset="0"/>
                <a:cs typeface="Times New Roman" panose="02020603050405020304" pitchFamily="18" charset="0"/>
              </a:rPr>
            </a:br>
            <a:r>
              <a:rPr lang="en-US" sz="1600" b="1" kern="100" dirty="0">
                <a:effectLst/>
                <a:latin typeface="Georgia" panose="02040502050405020303" pitchFamily="18" charset="0"/>
                <a:ea typeface="Calibri" panose="020F0502020204030204" pitchFamily="34" charset="0"/>
                <a:cs typeface="Times New Roman" panose="02020603050405020304" pitchFamily="18" charset="0"/>
              </a:rPr>
              <a:t>Ameer Hamza  Iftikhar      1000056053</a:t>
            </a:r>
            <a:endParaRPr lang="en-PK"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1">
            <a:extLst>
              <a:ext uri="{FF2B5EF4-FFF2-40B4-BE49-F238E27FC236}">
                <a16:creationId xmlns:a16="http://schemas.microsoft.com/office/drawing/2014/main" id="{F2EBB98C-B34F-3C94-20A5-4B8B56A53788}"/>
              </a:ext>
            </a:extLst>
          </p:cNvPr>
          <p:cNvSpPr txBox="1"/>
          <p:nvPr/>
        </p:nvSpPr>
        <p:spPr>
          <a:xfrm>
            <a:off x="819117" y="5419634"/>
            <a:ext cx="4234301" cy="68695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b="1" kern="100" dirty="0">
                <a:effectLst/>
                <a:latin typeface="Georgia" panose="02040502050405020303" pitchFamily="18" charset="0"/>
                <a:ea typeface="Calibri" panose="020F0502020204030204" pitchFamily="34" charset="0"/>
                <a:cs typeface="Times New Roman" panose="02020603050405020304" pitchFamily="18" charset="0"/>
              </a:rPr>
              <a:t>Database &amp; Big Data Analytics</a:t>
            </a:r>
            <a:br>
              <a:rPr lang="en-US" b="1" kern="100" dirty="0">
                <a:effectLst/>
                <a:latin typeface="Georgia" panose="02040502050405020303" pitchFamily="18" charset="0"/>
                <a:ea typeface="Calibri" panose="020F0502020204030204" pitchFamily="34" charset="0"/>
                <a:cs typeface="Times New Roman" panose="02020603050405020304" pitchFamily="18" charset="0"/>
              </a:rPr>
            </a:br>
            <a:r>
              <a:rPr lang="en-US" b="1" kern="100" dirty="0">
                <a:effectLst/>
                <a:latin typeface="Georgia" panose="02040502050405020303" pitchFamily="18" charset="0"/>
                <a:ea typeface="Calibri" panose="020F0502020204030204" pitchFamily="34" charset="0"/>
                <a:cs typeface="Times New Roman" panose="02020603050405020304" pitchFamily="18" charset="0"/>
              </a:rPr>
              <a:t>Prof. </a:t>
            </a:r>
            <a:r>
              <a:rPr lang="en-US" b="1" kern="100" dirty="0" err="1">
                <a:effectLst/>
                <a:latin typeface="Georgia" panose="02040502050405020303" pitchFamily="18" charset="0"/>
                <a:ea typeface="Calibri" panose="020F0502020204030204" pitchFamily="34" charset="0"/>
                <a:cs typeface="Times New Roman" panose="02020603050405020304" pitchFamily="18" charset="0"/>
              </a:rPr>
              <a:t>Orazio</a:t>
            </a:r>
            <a:r>
              <a:rPr lang="en-US" b="1" kern="100" dirty="0">
                <a:effectLst/>
                <a:latin typeface="Georgia" panose="02040502050405020303" pitchFamily="18" charset="0"/>
                <a:ea typeface="Calibri" panose="020F0502020204030204" pitchFamily="34" charset="0"/>
                <a:cs typeface="Times New Roman" panose="02020603050405020304" pitchFamily="18" charset="0"/>
              </a:rPr>
              <a:t> </a:t>
            </a:r>
            <a:r>
              <a:rPr lang="en-US" b="1" kern="100" dirty="0" err="1">
                <a:effectLst/>
                <a:latin typeface="Georgia" panose="02040502050405020303" pitchFamily="18" charset="0"/>
                <a:ea typeface="Calibri" panose="020F0502020204030204" pitchFamily="34" charset="0"/>
                <a:cs typeface="Times New Roman" panose="02020603050405020304" pitchFamily="18" charset="0"/>
              </a:rPr>
              <a:t>Tomarchio</a:t>
            </a:r>
            <a:endParaRPr lang="en-PK" b="1" kern="1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282AA17-81C0-884D-5F9B-D0069430405E}"/>
              </a:ext>
            </a:extLst>
          </p:cNvPr>
          <p:cNvPicPr>
            <a:picLocks noChangeAspect="1"/>
          </p:cNvPicPr>
          <p:nvPr/>
        </p:nvPicPr>
        <p:blipFill>
          <a:blip r:embed="rId2"/>
          <a:stretch>
            <a:fillRect/>
          </a:stretch>
        </p:blipFill>
        <p:spPr>
          <a:xfrm>
            <a:off x="7982782" y="571638"/>
            <a:ext cx="3257550" cy="1400175"/>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732962" y="1749351"/>
            <a:ext cx="10726075"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Dashboard 1- Patient demographics</a:t>
            </a:r>
          </a:p>
        </p:txBody>
      </p:sp>
      <p:sp>
        <p:nvSpPr>
          <p:cNvPr id="4" name="TextBox 3">
            <a:extLst>
              <a:ext uri="{FF2B5EF4-FFF2-40B4-BE49-F238E27FC236}">
                <a16:creationId xmlns:a16="http://schemas.microsoft.com/office/drawing/2014/main" id="{B3F16F48-B330-A3DE-0274-4D8C89D4B9B5}"/>
              </a:ext>
            </a:extLst>
          </p:cNvPr>
          <p:cNvSpPr txBox="1"/>
          <p:nvPr/>
        </p:nvSpPr>
        <p:spPr>
          <a:xfrm>
            <a:off x="926238" y="3429000"/>
            <a:ext cx="11265762" cy="2147896"/>
          </a:xfrm>
          <a:prstGeom prst="rect">
            <a:avLst/>
          </a:prstGeom>
          <a:noFill/>
        </p:spPr>
        <p:txBody>
          <a:bodyPr wrap="square">
            <a:spAutoFit/>
          </a:bodyPr>
          <a:lstStyle/>
          <a:p>
            <a:pPr>
              <a:lnSpc>
                <a:spcPct val="107000"/>
              </a:lnSpc>
              <a:spcAft>
                <a:spcPts val="800"/>
              </a:spcAf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This dashboard answers the following business question:</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The total number of unique physicians, hospital and patients?</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The distribution of male and female by their individual Age &amp; </a:t>
            </a:r>
            <a:r>
              <a:rPr lang="en-US" sz="2000" kern="100" dirty="0">
                <a:latin typeface="Georgia" panose="02040502050405020303" pitchFamily="18" charset="0"/>
                <a:ea typeface="Calibri" panose="020F0502020204030204" pitchFamily="34" charset="0"/>
                <a:cs typeface="Times New Roman" panose="02020603050405020304" pitchFamily="18" charset="0"/>
              </a:rPr>
              <a:t>their A</a:t>
            </a: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ge group?</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Number of patients by their geographical location?</a:t>
            </a:r>
            <a:br>
              <a:rPr lang="en-US" sz="2000" kern="100" dirty="0">
                <a:effectLst/>
                <a:latin typeface="Georgia" panose="02040502050405020303" pitchFamily="18" charset="0"/>
                <a:ea typeface="Calibri" panose="020F0502020204030204" pitchFamily="34" charset="0"/>
                <a:cs typeface="Times New Roman" panose="02020603050405020304" pitchFamily="18" charset="0"/>
              </a:rPr>
            </a:br>
            <a:r>
              <a:rPr lang="en-US" sz="2000" kern="100" dirty="0">
                <a:latin typeface="Georgia" panose="02040502050405020303" pitchFamily="18" charset="0"/>
                <a:ea typeface="Calibri" panose="020F0502020204030204" pitchFamily="34" charset="0"/>
                <a:cs typeface="Times New Roman" panose="02020603050405020304" pitchFamily="18" charset="0"/>
              </a:rPr>
              <a:t>Which Patient Age group visits often?</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Who are the top paying patients?</a:t>
            </a:r>
          </a:p>
        </p:txBody>
      </p:sp>
    </p:spTree>
    <p:extLst>
      <p:ext uri="{BB962C8B-B14F-4D97-AF65-F5344CB8AC3E}">
        <p14:creationId xmlns:p14="http://schemas.microsoft.com/office/powerpoint/2010/main" val="188858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Patient Demographics">
            <a:extLst>
              <a:ext uri="{FF2B5EF4-FFF2-40B4-BE49-F238E27FC236}">
                <a16:creationId xmlns:a16="http://schemas.microsoft.com/office/drawing/2014/main" id="{EC0A177B-DAA7-4C8E-998B-64F7ACD27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732962" y="1749351"/>
            <a:ext cx="10726075"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Dashboard 2- Physicians &amp; Hospitals</a:t>
            </a:r>
          </a:p>
        </p:txBody>
      </p:sp>
      <p:sp>
        <p:nvSpPr>
          <p:cNvPr id="4" name="TextBox 3">
            <a:extLst>
              <a:ext uri="{FF2B5EF4-FFF2-40B4-BE49-F238E27FC236}">
                <a16:creationId xmlns:a16="http://schemas.microsoft.com/office/drawing/2014/main" id="{B3F16F48-B330-A3DE-0274-4D8C89D4B9B5}"/>
              </a:ext>
            </a:extLst>
          </p:cNvPr>
          <p:cNvSpPr txBox="1"/>
          <p:nvPr/>
        </p:nvSpPr>
        <p:spPr>
          <a:xfrm>
            <a:off x="926238" y="3429000"/>
            <a:ext cx="11265762" cy="1818575"/>
          </a:xfrm>
          <a:prstGeom prst="rect">
            <a:avLst/>
          </a:prstGeom>
          <a:noFill/>
        </p:spPr>
        <p:txBody>
          <a:bodyPr wrap="square">
            <a:spAutoFit/>
          </a:bodyPr>
          <a:lstStyle/>
          <a:p>
            <a:pPr algn="just">
              <a:lnSpc>
                <a:spcPct val="107000"/>
              </a:lnSpc>
              <a:spcAft>
                <a:spcPts val="800"/>
              </a:spcAf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This dashboard can answer the following question:</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The distributions of physicians as per their specialty?</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Number of patients visits across each hospitals yearly?</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Most demanded physicians?</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Distribution of Physicians in each hospital?</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54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Physicians &amp;amp; Hospitals">
            <a:extLst>
              <a:ext uri="{FF2B5EF4-FFF2-40B4-BE49-F238E27FC236}">
                <a16:creationId xmlns:a16="http://schemas.microsoft.com/office/drawing/2014/main" id="{CC040BD4-2EA0-44B6-8223-2E92C2DD7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654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732962" y="1749351"/>
            <a:ext cx="10726075"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Dashboard 3- Diseases &amp; Treatments</a:t>
            </a:r>
          </a:p>
        </p:txBody>
      </p:sp>
      <p:sp>
        <p:nvSpPr>
          <p:cNvPr id="4" name="TextBox 3">
            <a:extLst>
              <a:ext uri="{FF2B5EF4-FFF2-40B4-BE49-F238E27FC236}">
                <a16:creationId xmlns:a16="http://schemas.microsoft.com/office/drawing/2014/main" id="{B3F16F48-B330-A3DE-0274-4D8C89D4B9B5}"/>
              </a:ext>
            </a:extLst>
          </p:cNvPr>
          <p:cNvSpPr txBox="1"/>
          <p:nvPr/>
        </p:nvSpPr>
        <p:spPr>
          <a:xfrm>
            <a:off x="926238" y="3429000"/>
            <a:ext cx="11265762" cy="1818575"/>
          </a:xfrm>
          <a:prstGeom prst="rect">
            <a:avLst/>
          </a:prstGeom>
          <a:noFill/>
        </p:spPr>
        <p:txBody>
          <a:bodyPr wrap="square">
            <a:spAutoFit/>
          </a:bodyPr>
          <a:lstStyle/>
          <a:p>
            <a:pPr algn="just">
              <a:lnSpc>
                <a:spcPct val="107000"/>
              </a:lnSpc>
              <a:spcAft>
                <a:spcPts val="800"/>
              </a:spcAf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This dashboard can answer the following question:</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Top diseases with respect to patient Gender?</a:t>
            </a:r>
          </a:p>
          <a:p>
            <a:pPr marL="342900" indent="-342900">
              <a:lnSpc>
                <a:spcPct val="107000"/>
              </a:lnSpc>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Top diseases with respect to patient </a:t>
            </a:r>
            <a:r>
              <a:rPr lang="en-US" sz="2000" kern="100" dirty="0">
                <a:latin typeface="Georgia" panose="02040502050405020303" pitchFamily="18" charset="0"/>
                <a:ea typeface="Calibri" panose="020F0502020204030204" pitchFamily="34" charset="0"/>
                <a:cs typeface="Times New Roman" panose="02020603050405020304" pitchFamily="18" charset="0"/>
              </a:rPr>
              <a:t>A</a:t>
            </a: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ge group?</a:t>
            </a:r>
          </a:p>
          <a:p>
            <a:pPr marL="342900" indent="-342900">
              <a:lnSpc>
                <a:spcPct val="107000"/>
              </a:lnSpc>
              <a:buFont typeface="Symbol" panose="05050102010706020507" pitchFamily="18" charset="2"/>
              <a:buChar char=""/>
              <a:tabLst>
                <a:tab pos="1019810" algn="l"/>
              </a:tabLst>
            </a:pPr>
            <a:r>
              <a:rPr lang="en-US" sz="2000" kern="100" dirty="0">
                <a:latin typeface="Georgia" panose="02040502050405020303" pitchFamily="18" charset="0"/>
                <a:ea typeface="Calibri" panose="020F0502020204030204" pitchFamily="34" charset="0"/>
                <a:cs typeface="Times New Roman" panose="02020603050405020304" pitchFamily="18" charset="0"/>
              </a:rPr>
              <a:t>Which treatment brings in more money?</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019810" algn="l"/>
              </a:tabLs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Most prescribed treatment?</a:t>
            </a:r>
          </a:p>
        </p:txBody>
      </p:sp>
    </p:spTree>
    <p:extLst>
      <p:ext uri="{BB962C8B-B14F-4D97-AF65-F5344CB8AC3E}">
        <p14:creationId xmlns:p14="http://schemas.microsoft.com/office/powerpoint/2010/main" val="2917947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iseases &amp;amp; Treatments">
            <a:extLst>
              <a:ext uri="{FF2B5EF4-FFF2-40B4-BE49-F238E27FC236}">
                <a16:creationId xmlns:a16="http://schemas.microsoft.com/office/drawing/2014/main" id="{EE5F7229-C07F-4435-B4C9-C9AA4C622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6"/>
            <a:ext cx="12192000" cy="6852646"/>
          </a:xfrm>
          <a:prstGeom prst="rect">
            <a:avLst/>
          </a:prstGeom>
        </p:spPr>
      </p:pic>
    </p:spTree>
    <p:extLst>
      <p:ext uri="{BB962C8B-B14F-4D97-AF65-F5344CB8AC3E}">
        <p14:creationId xmlns:p14="http://schemas.microsoft.com/office/powerpoint/2010/main" val="3148096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732962" y="1749351"/>
            <a:ext cx="10726075"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Dashboard 4- Payment Analysis</a:t>
            </a:r>
          </a:p>
        </p:txBody>
      </p:sp>
      <p:sp>
        <p:nvSpPr>
          <p:cNvPr id="4" name="TextBox 3">
            <a:extLst>
              <a:ext uri="{FF2B5EF4-FFF2-40B4-BE49-F238E27FC236}">
                <a16:creationId xmlns:a16="http://schemas.microsoft.com/office/drawing/2014/main" id="{B3F16F48-B330-A3DE-0274-4D8C89D4B9B5}"/>
              </a:ext>
            </a:extLst>
          </p:cNvPr>
          <p:cNvSpPr txBox="1"/>
          <p:nvPr/>
        </p:nvSpPr>
        <p:spPr>
          <a:xfrm>
            <a:off x="926238" y="3429000"/>
            <a:ext cx="11265762" cy="2579809"/>
          </a:xfrm>
          <a:prstGeom prst="rect">
            <a:avLst/>
          </a:prstGeom>
          <a:noFill/>
        </p:spPr>
        <p:txBody>
          <a:bodyPr wrap="square">
            <a:spAutoFit/>
          </a:bodyPr>
          <a:lstStyle/>
          <a:p>
            <a:pPr algn="just">
              <a:lnSpc>
                <a:spcPct val="107000"/>
              </a:lnSpc>
              <a:spcAft>
                <a:spcPts val="800"/>
              </a:spcAft>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We can have financial insights from this dashboard:</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Amount generated from each payment category?</a:t>
            </a:r>
            <a:endParaRPr lang="en-US" sz="2000" kern="100"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Revenue generated from hospital each year?</a:t>
            </a:r>
          </a:p>
          <a:p>
            <a:pPr marL="342900" indent="-342900">
              <a:lnSpc>
                <a:spcPct val="107000"/>
              </a:lnSpc>
              <a:buFont typeface="Symbol" panose="05050102010706020507" pitchFamily="18" charset="2"/>
              <a:buChar char=""/>
            </a:pPr>
            <a:r>
              <a:rPr lang="en-US" sz="2000" dirty="0">
                <a:effectLst/>
                <a:latin typeface="Georgia" panose="02040502050405020303" pitchFamily="18" charset="0"/>
                <a:ea typeface="Calibri" panose="020F0502020204030204" pitchFamily="34" charset="0"/>
              </a:rPr>
              <a:t>Revenue generated by geographical location?</a:t>
            </a:r>
          </a:p>
          <a:p>
            <a:pPr marL="342900" indent="-342900">
              <a:lnSpc>
                <a:spcPct val="107000"/>
              </a:lnSpc>
              <a:buFont typeface="Symbol" panose="05050102010706020507" pitchFamily="18" charset="2"/>
              <a:buChar char=""/>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Revenue generated from each department?</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Revenue generated from each patient Age group?</a:t>
            </a:r>
          </a:p>
          <a:p>
            <a:pPr lvl="0">
              <a:lnSpc>
                <a:spcPct val="107000"/>
              </a:lnSpc>
              <a:spcAft>
                <a:spcPts val="800"/>
              </a:spcAft>
            </a:pPr>
            <a:endParaRPr lang="en-US" sz="2000" kern="100"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013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Payments Analysis">
            <a:extLst>
              <a:ext uri="{FF2B5EF4-FFF2-40B4-BE49-F238E27FC236}">
                <a16:creationId xmlns:a16="http://schemas.microsoft.com/office/drawing/2014/main" id="{6CB824AA-9C07-458A-A897-BEEF68519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6"/>
            <a:ext cx="12192000" cy="6852646"/>
          </a:xfrm>
          <a:prstGeom prst="rect">
            <a:avLst/>
          </a:prstGeom>
        </p:spPr>
      </p:pic>
    </p:spTree>
    <p:extLst>
      <p:ext uri="{BB962C8B-B14F-4D97-AF65-F5344CB8AC3E}">
        <p14:creationId xmlns:p14="http://schemas.microsoft.com/office/powerpoint/2010/main" val="170736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0B0C2C-9087-1F7D-C9EC-C6591AE42172}"/>
              </a:ext>
            </a:extLst>
          </p:cNvPr>
          <p:cNvSpPr>
            <a:spLocks noGrp="1"/>
          </p:cNvSpPr>
          <p:nvPr>
            <p:ph type="title"/>
          </p:nvPr>
        </p:nvSpPr>
        <p:spPr>
          <a:xfrm>
            <a:off x="1400175" y="216474"/>
            <a:ext cx="9639584" cy="1474330"/>
          </a:xfrm>
        </p:spPr>
        <p:txBody>
          <a:bodyPr>
            <a:normAutofit/>
          </a:bodyPr>
          <a:lstStyle/>
          <a:p>
            <a:r>
              <a:rPr lang="en-US" sz="4000" dirty="0">
                <a:latin typeface="Georgia" panose="02040502050405020303" pitchFamily="18" charset="0"/>
              </a:rPr>
              <a:t>Introducing the dataset</a:t>
            </a:r>
          </a:p>
        </p:txBody>
      </p:sp>
      <p:sp>
        <p:nvSpPr>
          <p:cNvPr id="4" name="Content Placeholder 2">
            <a:extLst>
              <a:ext uri="{FF2B5EF4-FFF2-40B4-BE49-F238E27FC236}">
                <a16:creationId xmlns:a16="http://schemas.microsoft.com/office/drawing/2014/main" id="{C97C0313-40D1-023B-3372-3D8D51BB213D}"/>
              </a:ext>
            </a:extLst>
          </p:cNvPr>
          <p:cNvSpPr txBox="1">
            <a:spLocks/>
          </p:cNvSpPr>
          <p:nvPr/>
        </p:nvSpPr>
        <p:spPr>
          <a:xfrm>
            <a:off x="1009649" y="1514476"/>
            <a:ext cx="10906125" cy="4456560"/>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US" cap="none" dirty="0">
              <a:latin typeface="Georgia" panose="02040502050405020303" pitchFamily="18" charset="0"/>
              <a:ea typeface="Calibri" panose="020F0502020204030204" pitchFamily="34" charset="0"/>
            </a:endParaRPr>
          </a:p>
          <a:p>
            <a:r>
              <a:rPr lang="en-PK" sz="2200" cap="none" dirty="0">
                <a:latin typeface="Georgia" panose="02040502050405020303" pitchFamily="18" charset="0"/>
                <a:ea typeface="Calibri" panose="020F0502020204030204" pitchFamily="34" charset="0"/>
              </a:rPr>
              <a:t>The healthcare dataset </a:t>
            </a:r>
            <a:r>
              <a:rPr lang="en-US" sz="2200" u="sng" cap="none" dirty="0">
                <a:solidFill>
                  <a:srgbClr val="0070C0"/>
                </a:solidFill>
                <a:latin typeface="Georgia" panose="02040502050405020303" pitchFamily="18" charset="0"/>
                <a:ea typeface="Calibri" panose="020F0502020204030204" pitchFamily="34" charset="0"/>
                <a:hlinkClick r:id="rId2">
                  <a:extLst>
                    <a:ext uri="{A12FA001-AC4F-418D-AE19-62706E023703}">
                      <ahyp:hlinkClr xmlns:ahyp="http://schemas.microsoft.com/office/drawing/2018/hyperlinkcolor" val="tx"/>
                    </a:ext>
                  </a:extLst>
                </a:hlinkClick>
              </a:rPr>
              <a:t>https://www.Kaggle.Com/datasets/tomaslui/healthcare-dataset</a:t>
            </a:r>
            <a:r>
              <a:rPr lang="en-PK" sz="2200" cap="none" dirty="0">
                <a:solidFill>
                  <a:srgbClr val="0070C0"/>
                </a:solidFill>
                <a:latin typeface="Georgia" panose="02040502050405020303" pitchFamily="18" charset="0"/>
                <a:ea typeface="Calibri" panose="020F0502020204030204" pitchFamily="34" charset="0"/>
              </a:rPr>
              <a:t> </a:t>
            </a:r>
            <a:r>
              <a:rPr lang="en-PK" sz="2200" cap="none" dirty="0">
                <a:latin typeface="Georgia" panose="02040502050405020303" pitchFamily="18" charset="0"/>
                <a:ea typeface="Calibri" panose="020F0502020204030204" pitchFamily="34" charset="0"/>
              </a:rPr>
              <a:t>available on </a:t>
            </a:r>
            <a:r>
              <a:rPr lang="en-PK" sz="2200" cap="none" dirty="0" err="1">
                <a:latin typeface="Georgia" panose="02040502050405020303" pitchFamily="18" charset="0"/>
                <a:ea typeface="Calibri" panose="020F0502020204030204" pitchFamily="34" charset="0"/>
              </a:rPr>
              <a:t>kaggle</a:t>
            </a:r>
            <a:r>
              <a:rPr lang="en-PK" sz="2200" cap="none" dirty="0">
                <a:latin typeface="Georgia" panose="02040502050405020303" pitchFamily="18" charset="0"/>
                <a:ea typeface="Calibri" panose="020F0502020204030204" pitchFamily="34" charset="0"/>
              </a:rPr>
              <a:t> provides comprehensive information on various aspects of healthcare. </a:t>
            </a:r>
            <a:endParaRPr lang="en-US" sz="2200" cap="none" dirty="0">
              <a:latin typeface="Georgia" panose="02040502050405020303" pitchFamily="18" charset="0"/>
              <a:ea typeface="Calibri" panose="020F0502020204030204" pitchFamily="34" charset="0"/>
            </a:endParaRPr>
          </a:p>
          <a:p>
            <a:r>
              <a:rPr lang="en-PK" sz="2200" cap="none" dirty="0">
                <a:latin typeface="Georgia" panose="02040502050405020303" pitchFamily="18" charset="0"/>
                <a:ea typeface="Calibri" panose="020F0502020204030204" pitchFamily="34" charset="0"/>
              </a:rPr>
              <a:t>It includes data on patients, physicians, diagnoses, treatments, payments, and more. </a:t>
            </a:r>
            <a:endParaRPr lang="en-US" sz="2200" cap="none" dirty="0">
              <a:latin typeface="Georgia" panose="02040502050405020303" pitchFamily="18" charset="0"/>
              <a:ea typeface="Calibri" panose="020F0502020204030204" pitchFamily="34" charset="0"/>
            </a:endParaRPr>
          </a:p>
          <a:p>
            <a:r>
              <a:rPr lang="en-PK" sz="2200" cap="none" dirty="0">
                <a:latin typeface="Georgia" panose="02040502050405020303" pitchFamily="18" charset="0"/>
                <a:ea typeface="Calibri" panose="020F0502020204030204" pitchFamily="34" charset="0"/>
              </a:rPr>
              <a:t>The dataset contains multiple files, such as </a:t>
            </a:r>
            <a:r>
              <a:rPr lang="en-PK" sz="2200" cap="none" dirty="0" err="1">
                <a:latin typeface="Georgia" panose="02040502050405020303" pitchFamily="18" charset="0"/>
                <a:ea typeface="Calibri" panose="020F0502020204030204" pitchFamily="34" charset="0"/>
              </a:rPr>
              <a:t>facttable.Csv</a:t>
            </a:r>
            <a:r>
              <a:rPr lang="en-PK" sz="2200" cap="none" dirty="0">
                <a:latin typeface="Georgia" panose="02040502050405020303" pitchFamily="18" charset="0"/>
                <a:ea typeface="Calibri" panose="020F0502020204030204" pitchFamily="34" charset="0"/>
              </a:rPr>
              <a:t>, which likely serves as the central table for storing key information related to patient visits, services rendered, and financial transactions</a:t>
            </a:r>
            <a:r>
              <a:rPr lang="en-US" sz="2200" cap="none" dirty="0">
                <a:latin typeface="Georgia" panose="02040502050405020303" pitchFamily="18" charset="0"/>
                <a:ea typeface="Calibri" panose="020F0502020204030204" pitchFamily="34" charset="0"/>
              </a:rPr>
              <a:t>.</a:t>
            </a:r>
            <a:br>
              <a:rPr lang="en-US" sz="2200" cap="none" dirty="0">
                <a:latin typeface="Georgia" panose="02040502050405020303" pitchFamily="18" charset="0"/>
                <a:ea typeface="Calibri" panose="020F0502020204030204" pitchFamily="34" charset="0"/>
              </a:rPr>
            </a:br>
            <a:endParaRPr lang="en-US" sz="2200" cap="none" dirty="0">
              <a:latin typeface="Georgia" panose="02040502050405020303" pitchFamily="18" charset="0"/>
              <a:ea typeface="Calibri" panose="020F0502020204030204" pitchFamily="34" charset="0"/>
            </a:endParaRPr>
          </a:p>
          <a:p>
            <a:r>
              <a:rPr lang="en-US" sz="2400" b="1" cap="none" dirty="0">
                <a:latin typeface="Georgia" panose="02040502050405020303" pitchFamily="18" charset="0"/>
              </a:rPr>
              <a:t>Objective</a:t>
            </a:r>
            <a:r>
              <a:rPr lang="en-US" sz="2400" cap="none" dirty="0">
                <a:latin typeface="Georgia" panose="02040502050405020303" pitchFamily="18" charset="0"/>
              </a:rPr>
              <a:t>: </a:t>
            </a:r>
            <a:r>
              <a:rPr lang="en-US" sz="2200" cap="none" dirty="0">
                <a:latin typeface="Georgia" panose="02040502050405020303" pitchFamily="18" charset="0"/>
              </a:rPr>
              <a:t>The goal of our analysis report is to utilize the healthcare dataset to uncover valuable insights, trends, and patterns, enabling data-driven decision-making and optimization of healthcare services for improved patient outcomes and operational efficiency.</a:t>
            </a:r>
            <a:endParaRPr lang="en-PK" sz="2200" cap="none" dirty="0">
              <a:latin typeface="Georgia" panose="02040502050405020303" pitchFamily="18" charset="0"/>
            </a:endParaRPr>
          </a:p>
          <a:p>
            <a:pPr marL="0" indent="0">
              <a:lnSpc>
                <a:spcPct val="100000"/>
              </a:lnSpc>
              <a:buFont typeface="Arial" panose="020B0604020202020204" pitchFamily="34" charset="0"/>
              <a:buNone/>
            </a:pPr>
            <a:endParaRPr lang="en-US" cap="none" dirty="0">
              <a:latin typeface="Georgia" panose="02040502050405020303" pitchFamily="18" charset="0"/>
            </a:endParaRPr>
          </a:p>
        </p:txBody>
      </p:sp>
    </p:spTree>
    <p:extLst>
      <p:ext uri="{BB962C8B-B14F-4D97-AF65-F5344CB8AC3E}">
        <p14:creationId xmlns:p14="http://schemas.microsoft.com/office/powerpoint/2010/main" val="230867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A0DD9B5C-F663-6388-B80E-7513BBE311F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970" y="1095375"/>
            <a:ext cx="8486845" cy="5638800"/>
          </a:xfrm>
          <a:prstGeom prst="rect">
            <a:avLst/>
          </a:prstGeom>
          <a:ln>
            <a:noFill/>
          </a:ln>
          <a:effectLst>
            <a:softEdge rad="112500"/>
          </a:effectLst>
        </p:spPr>
      </p:pic>
      <p:sp>
        <p:nvSpPr>
          <p:cNvPr id="7" name="Title 1">
            <a:extLst>
              <a:ext uri="{FF2B5EF4-FFF2-40B4-BE49-F238E27FC236}">
                <a16:creationId xmlns:a16="http://schemas.microsoft.com/office/drawing/2014/main" id="{D4BDED83-0675-DEDE-42BD-31F11B002AE8}"/>
              </a:ext>
            </a:extLst>
          </p:cNvPr>
          <p:cNvSpPr txBox="1">
            <a:spLocks/>
          </p:cNvSpPr>
          <p:nvPr/>
        </p:nvSpPr>
        <p:spPr>
          <a:xfrm>
            <a:off x="1371600" y="-88326"/>
            <a:ext cx="10020300"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ER - Diagram of Healthcare Data</a:t>
            </a:r>
          </a:p>
        </p:txBody>
      </p:sp>
    </p:spTree>
    <p:extLst>
      <p:ext uri="{BB962C8B-B14F-4D97-AF65-F5344CB8AC3E}">
        <p14:creationId xmlns:p14="http://schemas.microsoft.com/office/powerpoint/2010/main" val="91201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1371600" y="-88326"/>
            <a:ext cx="10020300"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ETL operations – </a:t>
            </a:r>
            <a:r>
              <a:rPr lang="en-US" sz="4000" dirty="0" err="1">
                <a:latin typeface="Georgia" panose="02040502050405020303" pitchFamily="18" charset="0"/>
              </a:rPr>
              <a:t>FactTable</a:t>
            </a:r>
            <a:r>
              <a:rPr lang="en-US" sz="4000" dirty="0">
                <a:latin typeface="Georgia" panose="02040502050405020303" pitchFamily="18" charset="0"/>
              </a:rPr>
              <a:t> (½)</a:t>
            </a:r>
          </a:p>
        </p:txBody>
      </p:sp>
      <p:sp>
        <p:nvSpPr>
          <p:cNvPr id="11" name="TextBox 10">
            <a:extLst>
              <a:ext uri="{FF2B5EF4-FFF2-40B4-BE49-F238E27FC236}">
                <a16:creationId xmlns:a16="http://schemas.microsoft.com/office/drawing/2014/main" id="{872E9B57-A324-EC89-A64B-48713E1D17F6}"/>
              </a:ext>
            </a:extLst>
          </p:cNvPr>
          <p:cNvSpPr txBox="1"/>
          <p:nvPr/>
        </p:nvSpPr>
        <p:spPr>
          <a:xfrm>
            <a:off x="95249" y="1257300"/>
            <a:ext cx="12001500" cy="5441105"/>
          </a:xfrm>
          <a:prstGeom prst="rect">
            <a:avLst/>
          </a:prstGeom>
          <a:noFill/>
        </p:spPr>
        <p:txBody>
          <a:bodyPr wrap="square">
            <a:spAutoFit/>
          </a:bodyPr>
          <a:lstStyle/>
          <a:p>
            <a:pPr>
              <a:lnSpc>
                <a:spcPct val="107000"/>
              </a:lnSpc>
              <a:spcAft>
                <a:spcPts val="800"/>
              </a:spcAft>
              <a:tabLst>
                <a:tab pos="1019810" algn="l"/>
              </a:tabLst>
            </a:pPr>
            <a:r>
              <a:rPr lang="en-US" sz="2000" dirty="0">
                <a:effectLst/>
                <a:latin typeface="Georgia" panose="02040502050405020303" pitchFamily="18" charset="0"/>
                <a:ea typeface="Calibri" panose="020F0502020204030204" pitchFamily="34" charset="0"/>
              </a:rPr>
              <a:t>We have observed some of the tables in this dataset has some columns that needs transformation and cleaning. For this ETL operations we have used Tableau Prep. The ETL pipeline for these tables are as follows:</a:t>
            </a: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In the above ETL pipeline we have performed the following transformations/ cleaning steps:</a:t>
            </a: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tabLst>
                <a:tab pos="1019810" algn="l"/>
              </a:tabLst>
            </a:pPr>
            <a:r>
              <a:rPr lang="en-PK" sz="2000" kern="100" dirty="0">
                <a:effectLst/>
                <a:latin typeface="Georgia" panose="02040502050405020303" pitchFamily="18" charset="0"/>
                <a:ea typeface="Calibri" panose="020F0502020204030204" pitchFamily="34" charset="0"/>
                <a:cs typeface="Times New Roman" panose="02020603050405020304" pitchFamily="18" charset="0"/>
              </a:rPr>
              <a:t>When performing data cleaning during the ETL process, re</a:t>
            </a: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placing/removing</a:t>
            </a:r>
            <a:r>
              <a:rPr lang="en-PK" sz="2000" kern="100" dirty="0">
                <a:effectLst/>
                <a:latin typeface="Georgia" panose="02040502050405020303" pitchFamily="18" charset="0"/>
                <a:ea typeface="Calibri" panose="020F0502020204030204" pitchFamily="34" charset="0"/>
                <a:cs typeface="Times New Roman" panose="02020603050405020304" pitchFamily="18" charset="0"/>
              </a:rPr>
              <a:t> null values is an important step to ensure data quality and accuracy.</a:t>
            </a:r>
            <a:r>
              <a:rPr lang="en-US" sz="2000" kern="100" dirty="0">
                <a:effectLst/>
                <a:latin typeface="Georgia" panose="02040502050405020303" pitchFamily="18" charset="0"/>
                <a:ea typeface="Calibri" panose="020F0502020204030204" pitchFamily="34" charset="0"/>
                <a:cs typeface="Times New Roman" panose="02020603050405020304" pitchFamily="18" charset="0"/>
              </a:rPr>
              <a:t> In this step we added a filter which removes the records from fact table which has two or more null values in the same row.</a:t>
            </a:r>
            <a:br>
              <a:rPr lang="en-US" sz="2000" kern="100" dirty="0">
                <a:effectLst/>
                <a:latin typeface="Georgia" panose="02040502050405020303" pitchFamily="18" charset="0"/>
                <a:ea typeface="Calibri" panose="020F0502020204030204" pitchFamily="34" charset="0"/>
                <a:cs typeface="Times New Roman" panose="02020603050405020304" pitchFamily="18" charset="0"/>
              </a:rPr>
            </a:b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BAD4F1B8-2905-3D08-C0EC-668AE172794D}"/>
              </a:ext>
            </a:extLst>
          </p:cNvPr>
          <p:cNvPicPr>
            <a:picLocks noChangeAspect="1"/>
          </p:cNvPicPr>
          <p:nvPr/>
        </p:nvPicPr>
        <p:blipFill rotWithShape="1">
          <a:blip r:embed="rId2">
            <a:extLst>
              <a:ext uri="{28A0092B-C50C-407E-A947-70E740481C1C}">
                <a14:useLocalDpi xmlns:a14="http://schemas.microsoft.com/office/drawing/2010/main" val="0"/>
              </a:ext>
            </a:extLst>
          </a:blip>
          <a:srcRect t="14468" b="26257"/>
          <a:stretch/>
        </p:blipFill>
        <p:spPr bwMode="auto">
          <a:xfrm>
            <a:off x="243961" y="2651491"/>
            <a:ext cx="11704075" cy="155501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11534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1371600" y="-88326"/>
            <a:ext cx="10020300"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ETL operations – </a:t>
            </a:r>
            <a:r>
              <a:rPr lang="en-US" sz="4000" dirty="0" err="1">
                <a:latin typeface="Georgia" panose="02040502050405020303" pitchFamily="18" charset="0"/>
              </a:rPr>
              <a:t>FactTable</a:t>
            </a:r>
            <a:r>
              <a:rPr lang="en-US" sz="4000" dirty="0">
                <a:latin typeface="Georgia" panose="02040502050405020303" pitchFamily="18" charset="0"/>
              </a:rPr>
              <a:t> (2/2)</a:t>
            </a:r>
          </a:p>
        </p:txBody>
      </p:sp>
      <p:sp>
        <p:nvSpPr>
          <p:cNvPr id="11" name="TextBox 10">
            <a:extLst>
              <a:ext uri="{FF2B5EF4-FFF2-40B4-BE49-F238E27FC236}">
                <a16:creationId xmlns:a16="http://schemas.microsoft.com/office/drawing/2014/main" id="{872E9B57-A324-EC89-A64B-48713E1D17F6}"/>
              </a:ext>
            </a:extLst>
          </p:cNvPr>
          <p:cNvSpPr txBox="1"/>
          <p:nvPr/>
        </p:nvSpPr>
        <p:spPr>
          <a:xfrm>
            <a:off x="190500" y="3095625"/>
            <a:ext cx="11757537" cy="3347711"/>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tabLst>
                <a:tab pos="101981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Next, we convert US dollar into Euros for the respected columns. This is achieved by multiplying the field with 0.91 (current Dollar to Euro conversion rate).</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PK"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We have found the values of specific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coloumns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are negative which are invalid, hence we convert these negative values into positive values using some expressions as follows:</a:t>
            </a:r>
            <a:endParaRPr lang="en-PK"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CPTUnits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]&lt;0 then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CPTUnits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]*-1 ELSE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CPTUnits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END</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If the value in the [</a:t>
            </a:r>
            <a:r>
              <a:rPr lang="en-PK" sz="2000" kern="100" dirty="0" err="1">
                <a:effectLst/>
                <a:latin typeface="Times New Roman" panose="02020603050405020304" pitchFamily="18" charset="0"/>
                <a:ea typeface="Calibri" panose="020F0502020204030204" pitchFamily="34" charset="0"/>
                <a:cs typeface="Times New Roman" panose="02020603050405020304" pitchFamily="18" charset="0"/>
              </a:rPr>
              <a:t>CPTUnits</a:t>
            </a: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 field is less than 0, the condition multiplies it by -1 to convert it into a positive value. If the value is greater than or equal to 0, the condition leaves it unchanged.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We follow the same steps for other fields having negative values.</a:t>
            </a:r>
            <a:endParaRPr lang="en-PK"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BAD4F1B8-2905-3D08-C0EC-668AE172794D}"/>
              </a:ext>
            </a:extLst>
          </p:cNvPr>
          <p:cNvPicPr>
            <a:picLocks noChangeAspect="1"/>
          </p:cNvPicPr>
          <p:nvPr/>
        </p:nvPicPr>
        <p:blipFill rotWithShape="1">
          <a:blip r:embed="rId2">
            <a:extLst>
              <a:ext uri="{28A0092B-C50C-407E-A947-70E740481C1C}">
                <a14:useLocalDpi xmlns:a14="http://schemas.microsoft.com/office/drawing/2010/main" val="0"/>
              </a:ext>
            </a:extLst>
          </a:blip>
          <a:srcRect t="14468" b="26257"/>
          <a:stretch/>
        </p:blipFill>
        <p:spPr bwMode="auto">
          <a:xfrm>
            <a:off x="243962" y="1247775"/>
            <a:ext cx="11704075" cy="155501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38068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1371600" y="-88326"/>
            <a:ext cx="10020300"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ETL operations - PATIENT</a:t>
            </a:r>
          </a:p>
        </p:txBody>
      </p:sp>
      <p:sp>
        <p:nvSpPr>
          <p:cNvPr id="11" name="TextBox 10">
            <a:extLst>
              <a:ext uri="{FF2B5EF4-FFF2-40B4-BE49-F238E27FC236}">
                <a16:creationId xmlns:a16="http://schemas.microsoft.com/office/drawing/2014/main" id="{872E9B57-A324-EC89-A64B-48713E1D17F6}"/>
              </a:ext>
            </a:extLst>
          </p:cNvPr>
          <p:cNvSpPr txBox="1"/>
          <p:nvPr/>
        </p:nvSpPr>
        <p:spPr>
          <a:xfrm>
            <a:off x="341420" y="4081047"/>
            <a:ext cx="11757537" cy="2982740"/>
          </a:xfrm>
          <a:prstGeom prst="rect">
            <a:avLst/>
          </a:prstGeom>
          <a:noFill/>
        </p:spPr>
        <p:txBody>
          <a:bodyPr wrap="square">
            <a:spAutoFit/>
          </a:bodyPr>
          <a:lstStyle/>
          <a:p>
            <a:pPr>
              <a:lnSpc>
                <a:spcPct val="107000"/>
              </a:lnSpc>
              <a:spcAft>
                <a:spcPts val="800"/>
              </a:spcAft>
              <a:tabLst>
                <a:tab pos="101981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 the above ETL pipeline we have performed the following transformations/ cleaning methods:</a:t>
            </a:r>
            <a:endParaRPr lang="en-PK"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101981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 this we have added filter/ rule that passes only those records which has age between 0 and 120.</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101981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We have added an expression that transform the “last name” of patient to upper case.</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1019810" algn="l"/>
              </a:tabLst>
            </a:pPr>
            <a:r>
              <a:rPr lang="en-US" dirty="0">
                <a:effectLst/>
                <a:latin typeface="Times New Roman" panose="02020603050405020304" pitchFamily="18" charset="0"/>
                <a:ea typeface="Calibri" panose="020F0502020204030204" pitchFamily="34" charset="0"/>
              </a:rPr>
              <a:t>As we have given the </a:t>
            </a:r>
            <a:r>
              <a:rPr lang="en-US" dirty="0" err="1">
                <a:effectLst/>
                <a:latin typeface="Times New Roman" panose="02020603050405020304" pitchFamily="18" charset="0"/>
                <a:ea typeface="Calibri" panose="020F0502020204030204" pitchFamily="34" charset="0"/>
              </a:rPr>
              <a:t>abbrevited</a:t>
            </a:r>
            <a:r>
              <a:rPr lang="en-US" dirty="0">
                <a:effectLst/>
                <a:latin typeface="Times New Roman" panose="02020603050405020304" pitchFamily="18" charset="0"/>
                <a:ea typeface="Calibri" panose="020F0502020204030204" pitchFamily="34" charset="0"/>
              </a:rPr>
              <a:t> code of states of USA but not their full form as we need it to represent the world map in the dashboard. So for this we have join the patients table with the lookup table “50 US States” to get the required full form. </a:t>
            </a:r>
            <a:br>
              <a:rPr lang="en-US" dirty="0">
                <a:effectLst/>
                <a:latin typeface="Times New Roman" panose="02020603050405020304" pitchFamily="18" charset="0"/>
                <a:ea typeface="Calibri" panose="020F0502020204030204" pitchFamily="34" charset="0"/>
              </a:rPr>
            </a:br>
            <a:endParaRPr lang="en-PK"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095D901-F1C2-FB42-091A-D3326F251A50}"/>
              </a:ext>
            </a:extLst>
          </p:cNvPr>
          <p:cNvPicPr>
            <a:picLocks noChangeAspect="1"/>
          </p:cNvPicPr>
          <p:nvPr/>
        </p:nvPicPr>
        <p:blipFill rotWithShape="1">
          <a:blip r:embed="rId2">
            <a:extLst>
              <a:ext uri="{28A0092B-C50C-407E-A947-70E740481C1C}">
                <a14:useLocalDpi xmlns:a14="http://schemas.microsoft.com/office/drawing/2010/main" val="0"/>
              </a:ext>
            </a:extLst>
          </a:blip>
          <a:srcRect l="3432" t="6972" r="8010" b="15873"/>
          <a:stretch/>
        </p:blipFill>
        <p:spPr bwMode="auto">
          <a:xfrm>
            <a:off x="1153342" y="1233995"/>
            <a:ext cx="9306402" cy="244789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52833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1371600" y="-88326"/>
            <a:ext cx="10020300"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ETL operations - </a:t>
            </a:r>
            <a:r>
              <a:rPr lang="en-US" sz="4000" dirty="0" err="1">
                <a:latin typeface="Georgia" panose="02040502050405020303" pitchFamily="18" charset="0"/>
              </a:rPr>
              <a:t>tRANSACTIONS</a:t>
            </a:r>
            <a:endParaRPr lang="en-US" sz="4000" dirty="0">
              <a:latin typeface="Georgia" panose="02040502050405020303" pitchFamily="18" charset="0"/>
            </a:endParaRPr>
          </a:p>
        </p:txBody>
      </p:sp>
      <p:sp>
        <p:nvSpPr>
          <p:cNvPr id="11" name="TextBox 10">
            <a:extLst>
              <a:ext uri="{FF2B5EF4-FFF2-40B4-BE49-F238E27FC236}">
                <a16:creationId xmlns:a16="http://schemas.microsoft.com/office/drawing/2014/main" id="{872E9B57-A324-EC89-A64B-48713E1D17F6}"/>
              </a:ext>
            </a:extLst>
          </p:cNvPr>
          <p:cNvSpPr txBox="1"/>
          <p:nvPr/>
        </p:nvSpPr>
        <p:spPr>
          <a:xfrm>
            <a:off x="430196" y="4420011"/>
            <a:ext cx="11616801" cy="1161344"/>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tabLst>
                <a:tab pos="101981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the above ETL pipeline we have added an expression that replaces null values with hardcoded value “undefined”. We used the following Expression for this:</a:t>
            </a:r>
            <a:endParaRPr lang="en-PK"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                    </a:t>
            </a:r>
            <a:r>
              <a:rPr lang="en-PK" sz="2000" dirty="0">
                <a:effectLst/>
                <a:latin typeface="Times New Roman" panose="02020603050405020304" pitchFamily="18" charset="0"/>
                <a:ea typeface="Calibri" panose="020F0502020204030204" pitchFamily="34" charset="0"/>
              </a:rPr>
              <a:t>IFNULL([</a:t>
            </a:r>
            <a:r>
              <a:rPr lang="en-US" sz="2000" dirty="0">
                <a:latin typeface="Times New Roman" panose="02020603050405020304" pitchFamily="18" charset="0"/>
                <a:ea typeface="Calibri" panose="020F0502020204030204" pitchFamily="34" charset="0"/>
              </a:rPr>
              <a:t>Transaction</a:t>
            </a:r>
            <a:r>
              <a:rPr lang="en-PK" sz="2000" dirty="0">
                <a:effectLst/>
                <a:latin typeface="Times New Roman" panose="02020603050405020304" pitchFamily="18" charset="0"/>
                <a:ea typeface="Calibri" panose="020F0502020204030204" pitchFamily="34" charset="0"/>
              </a:rPr>
              <a:t>],"Undefined")</a:t>
            </a:r>
            <a:endParaRPr lang="en-PK"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2A52F2C-B248-02F4-2464-89580C995C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3467" y="1681860"/>
            <a:ext cx="10378433" cy="217499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90797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1371600" y="-88326"/>
            <a:ext cx="10020300"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ETL operations - </a:t>
            </a:r>
            <a:r>
              <a:rPr lang="en-US" sz="4000" dirty="0" err="1">
                <a:latin typeface="Georgia" panose="02040502050405020303" pitchFamily="18" charset="0"/>
              </a:rPr>
              <a:t>CPTcode</a:t>
            </a:r>
            <a:endParaRPr lang="en-US" sz="4000" dirty="0">
              <a:latin typeface="Georgia" panose="02040502050405020303" pitchFamily="18" charset="0"/>
            </a:endParaRPr>
          </a:p>
        </p:txBody>
      </p:sp>
      <p:sp>
        <p:nvSpPr>
          <p:cNvPr id="11" name="TextBox 10">
            <a:extLst>
              <a:ext uri="{FF2B5EF4-FFF2-40B4-BE49-F238E27FC236}">
                <a16:creationId xmlns:a16="http://schemas.microsoft.com/office/drawing/2014/main" id="{872E9B57-A324-EC89-A64B-48713E1D17F6}"/>
              </a:ext>
            </a:extLst>
          </p:cNvPr>
          <p:cNvSpPr txBox="1"/>
          <p:nvPr/>
        </p:nvSpPr>
        <p:spPr>
          <a:xfrm>
            <a:off x="430196" y="4420011"/>
            <a:ext cx="11616801" cy="1161344"/>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tabLst>
                <a:tab pos="101981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the above ETL pipeline we also added an expression that replaces null values with hardcoded value “undefined”. We used the following Expression for this:</a:t>
            </a:r>
            <a:endParaRPr lang="en-PK"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                    </a:t>
            </a:r>
            <a:r>
              <a:rPr lang="en-PK" sz="2000" dirty="0">
                <a:effectLst/>
                <a:latin typeface="Times New Roman" panose="02020603050405020304" pitchFamily="18" charset="0"/>
                <a:ea typeface="Calibri" panose="020F0502020204030204" pitchFamily="34" charset="0"/>
              </a:rPr>
              <a:t>IFNULL([</a:t>
            </a:r>
            <a:r>
              <a:rPr lang="en-PK" sz="2000" dirty="0" err="1">
                <a:effectLst/>
                <a:latin typeface="Times New Roman" panose="02020603050405020304" pitchFamily="18" charset="0"/>
                <a:ea typeface="Calibri" panose="020F0502020204030204" pitchFamily="34" charset="0"/>
              </a:rPr>
              <a:t>CptDesc</a:t>
            </a:r>
            <a:r>
              <a:rPr lang="en-PK" sz="2000" dirty="0">
                <a:effectLst/>
                <a:latin typeface="Times New Roman" panose="02020603050405020304" pitchFamily="18" charset="0"/>
                <a:ea typeface="Calibri" panose="020F0502020204030204" pitchFamily="34" charset="0"/>
              </a:rPr>
              <a:t>],"Undefined")</a:t>
            </a:r>
            <a:endParaRPr lang="en-PK"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C1C8C5F-4318-6FB0-1E79-9FA268A34BF8}"/>
              </a:ext>
            </a:extLst>
          </p:cNvPr>
          <p:cNvPicPr>
            <a:picLocks noChangeAspect="1"/>
          </p:cNvPicPr>
          <p:nvPr/>
        </p:nvPicPr>
        <p:blipFill rotWithShape="1">
          <a:blip r:embed="rId2">
            <a:extLst>
              <a:ext uri="{28A0092B-C50C-407E-A947-70E740481C1C}">
                <a14:useLocalDpi xmlns:a14="http://schemas.microsoft.com/office/drawing/2010/main" val="0"/>
              </a:ext>
            </a:extLst>
          </a:blip>
          <a:srcRect b="28724"/>
          <a:stretch/>
        </p:blipFill>
        <p:spPr bwMode="auto">
          <a:xfrm>
            <a:off x="1241864" y="1369849"/>
            <a:ext cx="9578536" cy="213627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15919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BDED83-0675-DEDE-42BD-31F11B002AE8}"/>
              </a:ext>
            </a:extLst>
          </p:cNvPr>
          <p:cNvSpPr txBox="1">
            <a:spLocks/>
          </p:cNvSpPr>
          <p:nvPr/>
        </p:nvSpPr>
        <p:spPr>
          <a:xfrm>
            <a:off x="1371600" y="-88326"/>
            <a:ext cx="10020300" cy="1474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a:latin typeface="Georgia" panose="02040502050405020303" pitchFamily="18" charset="0"/>
              </a:rPr>
              <a:t>Creating Dashboards</a:t>
            </a:r>
          </a:p>
        </p:txBody>
      </p:sp>
      <p:sp>
        <p:nvSpPr>
          <p:cNvPr id="11" name="TextBox 10">
            <a:extLst>
              <a:ext uri="{FF2B5EF4-FFF2-40B4-BE49-F238E27FC236}">
                <a16:creationId xmlns:a16="http://schemas.microsoft.com/office/drawing/2014/main" id="{872E9B57-A324-EC89-A64B-48713E1D17F6}"/>
              </a:ext>
            </a:extLst>
          </p:cNvPr>
          <p:cNvSpPr txBox="1"/>
          <p:nvPr/>
        </p:nvSpPr>
        <p:spPr>
          <a:xfrm>
            <a:off x="201781" y="1386004"/>
            <a:ext cx="4938389" cy="4453142"/>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tabLst>
                <a:tab pos="1019810" algn="l"/>
              </a:tabLst>
            </a:pPr>
            <a:r>
              <a:rPr lang="en-US" sz="2000" dirty="0">
                <a:effectLst/>
                <a:latin typeface="Georgia" panose="02040502050405020303" pitchFamily="18" charset="0"/>
                <a:ea typeface="Calibri" panose="020F0502020204030204" pitchFamily="34" charset="0"/>
              </a:rPr>
              <a:t>Now after doing the necessary transformation and cleaning of the dataset, we now moved towards creating widgets and dashboards. For this we have used Tableau Desktop. </a:t>
            </a:r>
          </a:p>
          <a:p>
            <a:pPr marL="342900" indent="-342900">
              <a:lnSpc>
                <a:spcPct val="107000"/>
              </a:lnSpc>
              <a:spcAft>
                <a:spcPts val="800"/>
              </a:spcAft>
              <a:buFont typeface="Arial" panose="020B0604020202020204" pitchFamily="34" charset="0"/>
              <a:buChar char="•"/>
              <a:tabLst>
                <a:tab pos="1019810" algn="l"/>
              </a:tabLst>
            </a:pPr>
            <a:r>
              <a:rPr lang="en-US" sz="2000" dirty="0">
                <a:effectLst/>
                <a:latin typeface="Georgia" panose="02040502050405020303" pitchFamily="18" charset="0"/>
                <a:ea typeface="Calibri" panose="020F0502020204030204" pitchFamily="34" charset="0"/>
              </a:rPr>
              <a:t>Now after we uploaded the data files, it will automatically detect &amp; create relationships with fact table as shown.</a:t>
            </a: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dirty="0">
                <a:effectLst/>
                <a:latin typeface="Georgia" panose="02040502050405020303" pitchFamily="18" charset="0"/>
                <a:ea typeface="Calibri" panose="020F0502020204030204" pitchFamily="34" charset="0"/>
              </a:rPr>
            </a:br>
            <a:br>
              <a:rPr lang="en-US" sz="2000" kern="100" dirty="0">
                <a:effectLst/>
                <a:latin typeface="Georgia" panose="02040502050405020303" pitchFamily="18" charset="0"/>
                <a:ea typeface="Calibri" panose="020F0502020204030204" pitchFamily="34" charset="0"/>
                <a:cs typeface="Times New Roman" panose="02020603050405020304" pitchFamily="18" charset="0"/>
              </a:rPr>
            </a:br>
            <a:endParaRPr lang="en-PK" sz="2000" kern="1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AFCBF595-37CB-19F1-7A94-CB843345788C}"/>
              </a:ext>
            </a:extLst>
          </p:cNvPr>
          <p:cNvPicPr>
            <a:picLocks noChangeAspect="1"/>
          </p:cNvPicPr>
          <p:nvPr/>
        </p:nvPicPr>
        <p:blipFill>
          <a:blip r:embed="rId2"/>
          <a:stretch>
            <a:fillRect/>
          </a:stretch>
        </p:blipFill>
        <p:spPr>
          <a:xfrm>
            <a:off x="5297416" y="1137429"/>
            <a:ext cx="6580905" cy="5316637"/>
          </a:xfrm>
          <a:prstGeom prst="rect">
            <a:avLst/>
          </a:prstGeom>
          <a:solidFill>
            <a:srgbClr val="FFFFFF">
              <a:shade val="85000"/>
            </a:srgbClr>
          </a:solidFill>
          <a:ln w="190500" cap="sq">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833631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100</TotalTime>
  <Words>855</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Georgia</vt:lpstr>
      <vt:lpstr>Symbol</vt:lpstr>
      <vt:lpstr>Times New Roman</vt:lpstr>
      <vt:lpstr>Tw Cen MT</vt:lpstr>
      <vt:lpstr>Droplet</vt:lpstr>
      <vt:lpstr>Healthcare Data analysis</vt:lpstr>
      <vt:lpstr>Introducing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analysis</dc:title>
  <dc:creator>USAMA ALI</dc:creator>
  <cp:lastModifiedBy>Khizar Alam</cp:lastModifiedBy>
  <cp:revision>9</cp:revision>
  <dcterms:created xsi:type="dcterms:W3CDTF">2023-06-06T01:39:36Z</dcterms:created>
  <dcterms:modified xsi:type="dcterms:W3CDTF">2023-06-06T12:41:19Z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