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92" r:id="rId21"/>
    <p:sldId id="290" r:id="rId22"/>
    <p:sldId id="291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ri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TRIE Trees – an excellent data structure for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KHIZER MEHMOOD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ID: 16K-3731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DATA STRUCTURES (CS-201)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FAST-NUCES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5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3333" r="16051" b="6969"/>
          <a:stretch/>
        </p:blipFill>
        <p:spPr>
          <a:xfrm>
            <a:off x="1984664" y="228600"/>
            <a:ext cx="8250381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2122" r="16307" b="7424"/>
          <a:stretch/>
        </p:blipFill>
        <p:spPr>
          <a:xfrm>
            <a:off x="1984664" y="145472"/>
            <a:ext cx="8219209" cy="62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5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3" t="2274" r="16307" b="8182"/>
          <a:stretch/>
        </p:blipFill>
        <p:spPr>
          <a:xfrm>
            <a:off x="1974272" y="155864"/>
            <a:ext cx="8229601" cy="61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7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2424" r="16306" b="6212"/>
          <a:stretch/>
        </p:blipFill>
        <p:spPr>
          <a:xfrm>
            <a:off x="1995054" y="145472"/>
            <a:ext cx="8208819" cy="626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3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2273" r="16222" b="6969"/>
          <a:stretch/>
        </p:blipFill>
        <p:spPr>
          <a:xfrm>
            <a:off x="1984664" y="155864"/>
            <a:ext cx="8229600" cy="62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2122" r="16306" b="7727"/>
          <a:stretch/>
        </p:blipFill>
        <p:spPr>
          <a:xfrm>
            <a:off x="1995054" y="145473"/>
            <a:ext cx="8208819" cy="61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7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2274" r="16392" b="8788"/>
          <a:stretch/>
        </p:blipFill>
        <p:spPr>
          <a:xfrm>
            <a:off x="1984664" y="155864"/>
            <a:ext cx="8208818" cy="60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2122" r="16307" b="7272"/>
          <a:stretch/>
        </p:blipFill>
        <p:spPr>
          <a:xfrm>
            <a:off x="1984664" y="145473"/>
            <a:ext cx="8219209" cy="62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9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2273" r="16307" b="7273"/>
          <a:stretch/>
        </p:blipFill>
        <p:spPr>
          <a:xfrm>
            <a:off x="1984664" y="155864"/>
            <a:ext cx="8219209" cy="62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0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8" t="2728" r="14772" b="5757"/>
          <a:stretch/>
        </p:blipFill>
        <p:spPr>
          <a:xfrm>
            <a:off x="342900" y="1130444"/>
            <a:ext cx="4935682" cy="5374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3" y="1130443"/>
            <a:ext cx="6596062" cy="5374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374072"/>
            <a:ext cx="835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COMAPRISON WITH OTHER DATA STRUCTURES: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566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93" y="-1140800"/>
            <a:ext cx="8534401" cy="2281600"/>
          </a:xfrm>
        </p:spPr>
        <p:txBody>
          <a:bodyPr/>
          <a:lstStyle/>
          <a:p>
            <a:r>
              <a:rPr lang="en-US" b="1" dirty="0" smtClean="0"/>
              <a:t>Overview :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494" y="1347353"/>
            <a:ext cx="8534400" cy="49495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History &amp; Definition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Properties of Tries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Standard Tries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Complexity Analysis of Standard Tries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Comparison with other Data Structures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Applications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788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21126"/>
              </p:ext>
            </p:extLst>
          </p:nvPr>
        </p:nvGraphicFramePr>
        <p:xfrm>
          <a:off x="688605" y="1317546"/>
          <a:ext cx="6080760" cy="1369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No. of words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Runtime(seconds)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252716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255963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28.55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30337"/>
              </p:ext>
            </p:extLst>
          </p:nvPr>
        </p:nvGraphicFramePr>
        <p:xfrm>
          <a:off x="752084" y="3222451"/>
          <a:ext cx="6080760" cy="1413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/>
                <a:gridCol w="3040380"/>
              </a:tblGrid>
              <a:tr h="235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of words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Runtime(seconds)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1.451e-5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2.33e-5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2.26e-5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252716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4.70e-5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255963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7.96e-5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9047"/>
              </p:ext>
            </p:extLst>
          </p:nvPr>
        </p:nvGraphicFramePr>
        <p:xfrm>
          <a:off x="733643" y="5316278"/>
          <a:ext cx="6156254" cy="1387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8127"/>
                <a:gridCol w="3078127"/>
              </a:tblGrid>
              <a:tr h="202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No. of words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Runtime(seconds)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2.05e-5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3611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2.12e-5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2.72e-5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252716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2.22e-5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255963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3.14e-5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8605" y="743792"/>
            <a:ext cx="2224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Insertion: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605" y="2733971"/>
            <a:ext cx="2458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: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88605" y="4830475"/>
            <a:ext cx="1637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Deletion :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534052" y="220572"/>
            <a:ext cx="5324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OPERATING TIME OBSERVATIONS 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650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58" y="0"/>
            <a:ext cx="8534400" cy="1507067"/>
          </a:xfrm>
        </p:spPr>
        <p:txBody>
          <a:bodyPr/>
          <a:lstStyle/>
          <a:p>
            <a:r>
              <a:rPr lang="en-US" b="1" dirty="0" smtClean="0"/>
              <a:t>Applications 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31" y="1839577"/>
            <a:ext cx="8534400" cy="44357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Auto completion of words.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Auto correction of words.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Sequence Assembly in Genetic Sequence.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Sorting of large set of strings (Burst Sort).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Efficient Implementation of dictionary.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96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2" y="441420"/>
            <a:ext cx="8534400" cy="1507067"/>
          </a:xfrm>
        </p:spPr>
        <p:txBody>
          <a:bodyPr/>
          <a:lstStyle/>
          <a:p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2" y="1641764"/>
            <a:ext cx="8534400" cy="421793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Insertion is Faster as compared to the Hash Tables.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Lookup is much more faster than the Hash Table Implementations.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There are no collision of different keys in Tries.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7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358" y="2357196"/>
            <a:ext cx="8534400" cy="1507067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         THANK YOU ! 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Any Questions ??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7261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11727"/>
            <a:ext cx="8534400" cy="1507067"/>
          </a:xfrm>
        </p:spPr>
        <p:txBody>
          <a:bodyPr/>
          <a:lstStyle/>
          <a:p>
            <a:r>
              <a:rPr lang="en-US" b="1" dirty="0" smtClean="0"/>
              <a:t>HISTORY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394" y="602673"/>
            <a:ext cx="8534400" cy="49149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term Tries come from Retrieval.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Tries were first described by René de la </a:t>
            </a:r>
            <a:r>
              <a:rPr lang="en-US" sz="2800" dirty="0" err="1">
                <a:solidFill>
                  <a:schemeClr val="bg1"/>
                </a:solidFill>
              </a:rPr>
              <a:t>Briandais</a:t>
            </a:r>
            <a:r>
              <a:rPr lang="en-US" sz="2800" dirty="0">
                <a:solidFill>
                  <a:schemeClr val="bg1"/>
                </a:solidFill>
              </a:rPr>
              <a:t> in 1959.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 term </a:t>
            </a:r>
            <a:r>
              <a:rPr lang="en-US" sz="2800" dirty="0" err="1" smtClean="0">
                <a:solidFill>
                  <a:schemeClr val="bg1"/>
                </a:solidFill>
              </a:rPr>
              <a:t>Trie</a:t>
            </a:r>
            <a:r>
              <a:rPr lang="en-US" sz="2800" dirty="0" smtClean="0">
                <a:solidFill>
                  <a:schemeClr val="bg1"/>
                </a:solidFill>
              </a:rPr>
              <a:t> was coined by Edward in 1961 who pronounced it as ‘</a:t>
            </a:r>
            <a:r>
              <a:rPr lang="en-US" sz="2800" dirty="0" err="1" smtClean="0">
                <a:solidFill>
                  <a:schemeClr val="bg1"/>
                </a:solidFill>
              </a:rPr>
              <a:t>Trai</a:t>
            </a:r>
            <a:r>
              <a:rPr lang="en-US" sz="2800" dirty="0" smtClean="0">
                <a:solidFill>
                  <a:schemeClr val="bg1"/>
                </a:solidFill>
              </a:rPr>
              <a:t>’.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2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b="1" dirty="0" smtClean="0"/>
              <a:t>definition 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39191"/>
            <a:ext cx="8534400" cy="421870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 excellent data structure for the representation of strings.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In computer Science, a </a:t>
            </a:r>
            <a:r>
              <a:rPr lang="en-US" sz="2800" dirty="0" err="1" smtClean="0">
                <a:solidFill>
                  <a:schemeClr val="bg1"/>
                </a:solidFill>
              </a:rPr>
              <a:t>Trie</a:t>
            </a:r>
            <a:r>
              <a:rPr lang="en-US" sz="2800" dirty="0" smtClean="0">
                <a:solidFill>
                  <a:schemeClr val="bg1"/>
                </a:solidFill>
              </a:rPr>
              <a:t> is also called Digital Trees or sometimes Radix tree or Prefix Tree.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Trie</a:t>
            </a:r>
            <a:r>
              <a:rPr lang="en-US" sz="2800" dirty="0" smtClean="0">
                <a:solidFill>
                  <a:schemeClr val="bg1"/>
                </a:solidFill>
              </a:rPr>
              <a:t> Supports very fast pattern matching.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3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b="1" dirty="0" smtClean="0"/>
              <a:t>Motivation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04107"/>
            <a:ext cx="8534400" cy="435379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Brute Force Algorithm takes O(n*m) time for searching the pattern of size m in the text of size n.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KMP Algorithm performs pattern matching in the time proportional to the length of text size </a:t>
            </a:r>
            <a:r>
              <a:rPr lang="en-US" sz="2800" dirty="0" err="1" smtClean="0">
                <a:solidFill>
                  <a:schemeClr val="bg1"/>
                </a:solidFill>
              </a:rPr>
              <a:t>i.e</a:t>
            </a:r>
            <a:r>
              <a:rPr lang="en-US" sz="2800" dirty="0" smtClean="0">
                <a:solidFill>
                  <a:schemeClr val="bg1"/>
                </a:solidFill>
              </a:rPr>
              <a:t>: n, and O(n) time.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If the text is larger and immutable we may want to perform the searching in O(m) time.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3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450"/>
            <a:ext cx="8534400" cy="1507067"/>
          </a:xfrm>
        </p:spPr>
        <p:txBody>
          <a:bodyPr/>
          <a:lstStyle/>
          <a:p>
            <a:r>
              <a:rPr lang="en-US" b="1" dirty="0"/>
              <a:t>Motivation </a:t>
            </a:r>
            <a:r>
              <a:rPr lang="en-US" b="1" dirty="0" smtClean="0"/>
              <a:t>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44517"/>
            <a:ext cx="8534400" cy="416791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 TRIE is a compact data structure for representing a set of string, such that all the words in the text. 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 err="1" smtClean="0">
                <a:solidFill>
                  <a:schemeClr val="bg1"/>
                </a:solidFill>
              </a:rPr>
              <a:t>trie</a:t>
            </a:r>
            <a:r>
              <a:rPr lang="en-US" sz="2800" dirty="0" smtClean="0">
                <a:solidFill>
                  <a:schemeClr val="bg1"/>
                </a:solidFill>
              </a:rPr>
              <a:t> supports the pattern matching queries in time proportional to the pattern size </a:t>
            </a:r>
            <a:r>
              <a:rPr lang="en-US" sz="2800" dirty="0" err="1" smtClean="0">
                <a:solidFill>
                  <a:schemeClr val="bg1"/>
                </a:solidFill>
              </a:rPr>
              <a:t>i.e</a:t>
            </a:r>
            <a:r>
              <a:rPr lang="en-US" sz="2800" dirty="0" smtClean="0">
                <a:solidFill>
                  <a:schemeClr val="bg1"/>
                </a:solidFill>
              </a:rPr>
              <a:t> : O(m).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GOAL ACHIEVED !!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4714"/>
            <a:ext cx="8534400" cy="1507067"/>
          </a:xfrm>
        </p:spPr>
        <p:txBody>
          <a:bodyPr/>
          <a:lstStyle/>
          <a:p>
            <a:r>
              <a:rPr lang="en-US" b="1" dirty="0" smtClean="0"/>
              <a:t>PROPERTIES OF TRIES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71781"/>
            <a:ext cx="8534400" cy="45920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 multi–way Tree.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Each node has to form 1-n children.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Each edge of tree is labelled with a character.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Each leaf node corresponds to the string , which is the concatenation on character in path from the root to the this node.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Each node must contain a terminator , for the indication of end of the word.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085" y="0"/>
            <a:ext cx="8534400" cy="1507067"/>
          </a:xfrm>
        </p:spPr>
        <p:txBody>
          <a:bodyPr/>
          <a:lstStyle/>
          <a:p>
            <a:r>
              <a:rPr lang="en-US" b="1" dirty="0" smtClean="0"/>
              <a:t>Standard tries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85" y="1361209"/>
            <a:ext cx="8534400" cy="492529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There are three types of Tries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Standard (Prefix) 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Suffix 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Compressed Tries.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hlinkClick r:id="rId2"/>
            </a:endParaRPr>
          </a:p>
          <a:p>
            <a:r>
              <a:rPr lang="en-US" b="1" dirty="0" smtClean="0">
                <a:solidFill>
                  <a:schemeClr val="bg1"/>
                </a:solidFill>
                <a:hlinkClick r:id="rId2"/>
              </a:rPr>
              <a:t>We will discuss about Standard Tries 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hlinkClick r:id="rId2"/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 is an efficient information </a:t>
            </a:r>
            <a:r>
              <a:rPr lang="en-US" dirty="0" err="1">
                <a:solidFill>
                  <a:schemeClr val="bg1"/>
                </a:solidFill>
              </a:rPr>
              <a:t>re</a:t>
            </a:r>
            <a:r>
              <a:rPr lang="en-US" b="1" i="1" dirty="0" err="1">
                <a:solidFill>
                  <a:schemeClr val="bg1"/>
                </a:solidFill>
              </a:rPr>
              <a:t>Trie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 data structure. Using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, search complexities can be brought to optimal limit (key length). If we store keys in binary search tree, a well balanced BST will need time proportional to </a:t>
            </a:r>
            <a:r>
              <a:rPr lang="en-US" b="1" dirty="0">
                <a:solidFill>
                  <a:schemeClr val="bg1"/>
                </a:solidFill>
              </a:rPr>
              <a:t>M * log N</a:t>
            </a:r>
            <a:r>
              <a:rPr lang="en-US" dirty="0">
                <a:solidFill>
                  <a:schemeClr val="bg1"/>
                </a:solidFill>
              </a:rPr>
              <a:t>, where M is maximum string length and N is number of keys in tree. Using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, we can search the key in O(M) time. However the penalty is on </a:t>
            </a:r>
            <a:r>
              <a:rPr lang="en-US" dirty="0" err="1">
                <a:solidFill>
                  <a:schemeClr val="bg1"/>
                </a:solidFill>
              </a:rPr>
              <a:t>Trie</a:t>
            </a:r>
            <a:r>
              <a:rPr lang="en-US" dirty="0">
                <a:solidFill>
                  <a:schemeClr val="bg1"/>
                </a:solidFill>
              </a:rPr>
              <a:t> storage requirements.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5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2122" r="16392" b="8636"/>
          <a:stretch/>
        </p:blipFill>
        <p:spPr>
          <a:xfrm>
            <a:off x="1995055" y="145473"/>
            <a:ext cx="8198428" cy="61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73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136</TotalTime>
  <Words>462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 3</vt:lpstr>
      <vt:lpstr>Slice</vt:lpstr>
      <vt:lpstr>TRIE Trees – an excellent data structure for strings</vt:lpstr>
      <vt:lpstr>Overview : </vt:lpstr>
      <vt:lpstr>HISTORY :</vt:lpstr>
      <vt:lpstr>definition : </vt:lpstr>
      <vt:lpstr>Motivation :</vt:lpstr>
      <vt:lpstr>Motivation  (cont.):</vt:lpstr>
      <vt:lpstr>PROPERTIES OF TRIES :</vt:lpstr>
      <vt:lpstr>Standard tries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: </vt:lpstr>
      <vt:lpstr>Conclusion:</vt:lpstr>
      <vt:lpstr>         THANK YOU !      Any Questions ??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 Trees – an excellent data structure for strings</dc:title>
  <dc:creator>Khizer Mehmood</dc:creator>
  <cp:lastModifiedBy>Khizer Mehmood</cp:lastModifiedBy>
  <cp:revision>16</cp:revision>
  <dcterms:created xsi:type="dcterms:W3CDTF">2017-12-03T17:53:57Z</dcterms:created>
  <dcterms:modified xsi:type="dcterms:W3CDTF">2017-12-08T02:15:11Z</dcterms:modified>
</cp:coreProperties>
</file>