
<file path=[Content_Types].xml><?xml version="1.0" encoding="utf-8"?>
<Types xmlns="http://schemas.openxmlformats.org/package/2006/content-types">
  <Default Extension="png" ContentType="image/png"/>
  <Default Extension="pdf" ContentType="application/pdf"/>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9" r:id="rId1"/>
  </p:sldMasterIdLst>
  <p:notesMasterIdLst>
    <p:notesMasterId r:id="rId17"/>
  </p:notesMasterIdLst>
  <p:handoutMasterIdLst>
    <p:handoutMasterId r:id="rId18"/>
  </p:handoutMasterIdLst>
  <p:sldIdLst>
    <p:sldId id="330" r:id="rId2"/>
    <p:sldId id="331" r:id="rId3"/>
    <p:sldId id="311" r:id="rId4"/>
    <p:sldId id="265" r:id="rId5"/>
    <p:sldId id="269" r:id="rId6"/>
    <p:sldId id="270" r:id="rId7"/>
    <p:sldId id="271" r:id="rId8"/>
    <p:sldId id="305" r:id="rId9"/>
    <p:sldId id="273" r:id="rId10"/>
    <p:sldId id="326" r:id="rId11"/>
    <p:sldId id="335" r:id="rId12"/>
    <p:sldId id="334" r:id="rId13"/>
    <p:sldId id="313" r:id="rId14"/>
    <p:sldId id="274" r:id="rId15"/>
    <p:sldId id="333" r:id="rId16"/>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33"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33"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33"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33"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33" charset="0"/>
        <a:ea typeface="+mn-ea"/>
        <a:cs typeface="+mn-cs"/>
      </a:defRPr>
    </a:lvl5pPr>
    <a:lvl6pPr marL="2286000" algn="l" defTabSz="457200" rtl="0" eaLnBrk="1" latinLnBrk="0" hangingPunct="1">
      <a:defRPr sz="2400" kern="1200">
        <a:solidFill>
          <a:schemeClr val="tx1"/>
        </a:solidFill>
        <a:latin typeface="Times New Roman" pitchFamily="33" charset="0"/>
        <a:ea typeface="+mn-ea"/>
        <a:cs typeface="+mn-cs"/>
      </a:defRPr>
    </a:lvl6pPr>
    <a:lvl7pPr marL="2743200" algn="l" defTabSz="457200" rtl="0" eaLnBrk="1" latinLnBrk="0" hangingPunct="1">
      <a:defRPr sz="2400" kern="1200">
        <a:solidFill>
          <a:schemeClr val="tx1"/>
        </a:solidFill>
        <a:latin typeface="Times New Roman" pitchFamily="33" charset="0"/>
        <a:ea typeface="+mn-ea"/>
        <a:cs typeface="+mn-cs"/>
      </a:defRPr>
    </a:lvl7pPr>
    <a:lvl8pPr marL="3200400" algn="l" defTabSz="457200" rtl="0" eaLnBrk="1" latinLnBrk="0" hangingPunct="1">
      <a:defRPr sz="2400" kern="1200">
        <a:solidFill>
          <a:schemeClr val="tx1"/>
        </a:solidFill>
        <a:latin typeface="Times New Roman" pitchFamily="33" charset="0"/>
        <a:ea typeface="+mn-ea"/>
        <a:cs typeface="+mn-cs"/>
      </a:defRPr>
    </a:lvl8pPr>
    <a:lvl9pPr marL="3657600" algn="l" defTabSz="457200" rtl="0" eaLnBrk="1" latinLnBrk="0" hangingPunct="1">
      <a:defRPr sz="2400" kern="1200">
        <a:solidFill>
          <a:schemeClr val="tx1"/>
        </a:solidFill>
        <a:latin typeface="Times New Roman" pitchFamily="33"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2" autoAdjust="0"/>
    <p:restoredTop sz="94259" autoAdjust="0"/>
  </p:normalViewPr>
  <p:slideViewPr>
    <p:cSldViewPr>
      <p:cViewPr varScale="1">
        <p:scale>
          <a:sx n="72" d="100"/>
          <a:sy n="72" d="100"/>
        </p:scale>
        <p:origin x="1266" y="6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Lst>
  </p:outlineViewPr>
  <p:notesTextViewPr>
    <p:cViewPr>
      <p:scale>
        <a:sx n="100" d="100"/>
        <a:sy n="100" d="100"/>
      </p:scale>
      <p:origin x="0" y="0"/>
    </p:cViewPr>
  </p:notesTextViewPr>
  <p:sorterViewPr>
    <p:cViewPr>
      <p:scale>
        <a:sx n="66" d="100"/>
        <a:sy n="66" d="100"/>
      </p:scale>
      <p:origin x="0" y="115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_rels/viewProps.xml.rels><?xml version="1.0" encoding="UTF-8" standalone="yes"?>
<Relationships xmlns="http://schemas.openxmlformats.org/package/2006/relationships"><Relationship Id="rId3" Type="http://schemas.openxmlformats.org/officeDocument/2006/relationships/slide" Target="slides/slide5.xml"/><Relationship Id="rId7" Type="http://schemas.openxmlformats.org/officeDocument/2006/relationships/slide" Target="slides/slide14.xml"/><Relationship Id="rId2" Type="http://schemas.openxmlformats.org/officeDocument/2006/relationships/slide" Target="slides/slide4.xml"/><Relationship Id="rId1" Type="http://schemas.openxmlformats.org/officeDocument/2006/relationships/slide" Target="slides/slide1.xml"/><Relationship Id="rId6" Type="http://schemas.openxmlformats.org/officeDocument/2006/relationships/slide" Target="slides/slide9.xml"/><Relationship Id="rId5" Type="http://schemas.openxmlformats.org/officeDocument/2006/relationships/slide" Target="slides/slide7.xml"/><Relationship Id="rId4" Type="http://schemas.openxmlformats.org/officeDocument/2006/relationships/slide" Target="slides/slide6.xml"/></Relationships>
</file>

<file path=ppt/diagrams/_rels/data2.xml.rels><?xml version="1.0" encoding="UTF-8" standalone="yes"?>
<Relationships xmlns="http://schemas.openxmlformats.org/package/2006/relationships"><Relationship Id="rId1"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72E376-93AA-7B4D-9885-28AF32E8FCD0}"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17553587-2D3D-FC4F-8137-B6F55B24A175}">
      <dgm:prSet/>
      <dgm:spPr>
        <a:ln>
          <a:solidFill>
            <a:schemeClr val="accent1"/>
          </a:solidFill>
        </a:ln>
      </dgm:spPr>
      <dgm:t>
        <a:bodyPr/>
        <a:lstStyle/>
        <a:p>
          <a:pPr rtl="0"/>
          <a:r>
            <a:rPr lang="en-US" dirty="0" smtClean="0"/>
            <a:t>Memory to processor</a:t>
          </a:r>
          <a:endParaRPr lang="en-US" dirty="0"/>
        </a:p>
      </dgm:t>
    </dgm:pt>
    <dgm:pt modelId="{AAD6EF3C-7740-3E4C-A83E-96AAE81658CF}" type="parTrans" cxnId="{48C3BE14-FEFF-EF4C-B5C3-740FCA21D859}">
      <dgm:prSet/>
      <dgm:spPr/>
      <dgm:t>
        <a:bodyPr/>
        <a:lstStyle/>
        <a:p>
          <a:endParaRPr lang="en-US"/>
        </a:p>
      </dgm:t>
    </dgm:pt>
    <dgm:pt modelId="{F44BECFC-EFD4-6144-BFA1-E5B06586B633}" type="sibTrans" cxnId="{48C3BE14-FEFF-EF4C-B5C3-740FCA21D859}">
      <dgm:prSet/>
      <dgm:spPr/>
      <dgm:t>
        <a:bodyPr/>
        <a:lstStyle/>
        <a:p>
          <a:endParaRPr lang="en-US"/>
        </a:p>
      </dgm:t>
    </dgm:pt>
    <dgm:pt modelId="{1286E93E-3D4E-5F40-A299-38A73B219078}">
      <dgm:prSet/>
      <dgm:spPr>
        <a:solidFill>
          <a:schemeClr val="accent3"/>
        </a:solidFill>
        <a:ln>
          <a:solidFill>
            <a:schemeClr val="accent3"/>
          </a:solidFill>
        </a:ln>
      </dgm:spPr>
      <dgm:t>
        <a:bodyPr/>
        <a:lstStyle/>
        <a:p>
          <a:pPr rtl="0"/>
          <a:r>
            <a:rPr lang="en-US" b="1" dirty="0" smtClean="0">
              <a:effectLst>
                <a:outerShdw blurRad="38100" dist="38100" dir="2700000" algn="tl">
                  <a:srgbClr val="000000">
                    <a:alpha val="43137"/>
                  </a:srgbClr>
                </a:outerShdw>
              </a:effectLst>
            </a:rPr>
            <a:t>Processor reads an instruction or a unit of data from memory</a:t>
          </a:r>
          <a:endParaRPr lang="en-US" b="1" dirty="0">
            <a:effectLst>
              <a:outerShdw blurRad="38100" dist="38100" dir="2700000" algn="tl">
                <a:srgbClr val="000000">
                  <a:alpha val="43137"/>
                </a:srgbClr>
              </a:outerShdw>
            </a:effectLst>
          </a:endParaRPr>
        </a:p>
      </dgm:t>
    </dgm:pt>
    <dgm:pt modelId="{9FE1951F-60F6-EC4C-8351-64E56839097B}" type="parTrans" cxnId="{612D204D-D926-D042-B13D-40DBA5645E6C}">
      <dgm:prSet/>
      <dgm:spPr/>
      <dgm:t>
        <a:bodyPr/>
        <a:lstStyle/>
        <a:p>
          <a:endParaRPr lang="en-US"/>
        </a:p>
      </dgm:t>
    </dgm:pt>
    <dgm:pt modelId="{7C4BBB3D-2E9F-BD46-83A4-82A0B58D05BF}" type="sibTrans" cxnId="{612D204D-D926-D042-B13D-40DBA5645E6C}">
      <dgm:prSet/>
      <dgm:spPr/>
      <dgm:t>
        <a:bodyPr/>
        <a:lstStyle/>
        <a:p>
          <a:endParaRPr lang="en-US"/>
        </a:p>
      </dgm:t>
    </dgm:pt>
    <dgm:pt modelId="{0C55DB15-68B7-6846-9986-2C88DD67F02C}">
      <dgm:prSet/>
      <dgm:spPr>
        <a:ln>
          <a:solidFill>
            <a:schemeClr val="accent3"/>
          </a:solidFill>
        </a:ln>
      </dgm:spPr>
      <dgm:t>
        <a:bodyPr/>
        <a:lstStyle/>
        <a:p>
          <a:pPr rtl="0"/>
          <a:r>
            <a:rPr lang="en-US" dirty="0" smtClean="0"/>
            <a:t>Processor to memory</a:t>
          </a:r>
          <a:endParaRPr lang="en-US" dirty="0"/>
        </a:p>
      </dgm:t>
    </dgm:pt>
    <dgm:pt modelId="{E374D18C-FC37-7E46-8DF0-A696CFB37577}" type="parTrans" cxnId="{0D583322-4DE0-CC4E-B487-AC695E4BFC69}">
      <dgm:prSet/>
      <dgm:spPr/>
      <dgm:t>
        <a:bodyPr/>
        <a:lstStyle/>
        <a:p>
          <a:endParaRPr lang="en-US"/>
        </a:p>
      </dgm:t>
    </dgm:pt>
    <dgm:pt modelId="{9B873074-9EDC-1343-A88A-19E42D2B3F39}" type="sibTrans" cxnId="{0D583322-4DE0-CC4E-B487-AC695E4BFC69}">
      <dgm:prSet/>
      <dgm:spPr/>
      <dgm:t>
        <a:bodyPr/>
        <a:lstStyle/>
        <a:p>
          <a:endParaRPr lang="en-US"/>
        </a:p>
      </dgm:t>
    </dgm:pt>
    <dgm:pt modelId="{7274456E-D11E-6E42-89C9-E7036B04E061}">
      <dgm:prSet/>
      <dgm:spPr>
        <a:ln>
          <a:solidFill>
            <a:schemeClr val="accent1"/>
          </a:solidFill>
        </a:ln>
      </dgm:spPr>
      <dgm:t>
        <a:bodyPr/>
        <a:lstStyle/>
        <a:p>
          <a:pPr rtl="0"/>
          <a:r>
            <a:rPr lang="en-US" b="1" dirty="0" smtClean="0">
              <a:effectLst>
                <a:outerShdw blurRad="38100" dist="38100" dir="2700000" algn="tl">
                  <a:srgbClr val="000000">
                    <a:alpha val="43137"/>
                  </a:srgbClr>
                </a:outerShdw>
              </a:effectLst>
            </a:rPr>
            <a:t>Processor writes a unit of data to memory</a:t>
          </a:r>
          <a:endParaRPr lang="en-US" b="1" dirty="0">
            <a:effectLst>
              <a:outerShdw blurRad="38100" dist="38100" dir="2700000" algn="tl">
                <a:srgbClr val="000000">
                  <a:alpha val="43137"/>
                </a:srgbClr>
              </a:outerShdw>
            </a:effectLst>
          </a:endParaRPr>
        </a:p>
      </dgm:t>
    </dgm:pt>
    <dgm:pt modelId="{501B6CF1-4DE8-3F49-AB1D-2F9B7194EB7E}" type="parTrans" cxnId="{DFED623F-B037-6444-B390-3F382C5107D2}">
      <dgm:prSet/>
      <dgm:spPr/>
      <dgm:t>
        <a:bodyPr/>
        <a:lstStyle/>
        <a:p>
          <a:endParaRPr lang="en-US"/>
        </a:p>
      </dgm:t>
    </dgm:pt>
    <dgm:pt modelId="{3307B062-95DF-224B-B5BB-2B07AB821E42}" type="sibTrans" cxnId="{DFED623F-B037-6444-B390-3F382C5107D2}">
      <dgm:prSet/>
      <dgm:spPr/>
      <dgm:t>
        <a:bodyPr/>
        <a:lstStyle/>
        <a:p>
          <a:endParaRPr lang="en-US"/>
        </a:p>
      </dgm:t>
    </dgm:pt>
    <dgm:pt modelId="{64B1C973-0182-0343-888C-8B1FBF55A968}">
      <dgm:prSet/>
      <dgm:spPr>
        <a:ln>
          <a:solidFill>
            <a:schemeClr val="accent1"/>
          </a:solidFill>
        </a:ln>
      </dgm:spPr>
      <dgm:t>
        <a:bodyPr/>
        <a:lstStyle/>
        <a:p>
          <a:pPr rtl="0"/>
          <a:r>
            <a:rPr lang="en-US" dirty="0" smtClean="0"/>
            <a:t>I/O to processor</a:t>
          </a:r>
          <a:endParaRPr lang="en-US" dirty="0"/>
        </a:p>
      </dgm:t>
    </dgm:pt>
    <dgm:pt modelId="{29B41521-B914-FE40-BFC4-CAEE5D6536A5}" type="parTrans" cxnId="{5EF088D2-139E-D64C-AF0A-EFC14442FA86}">
      <dgm:prSet/>
      <dgm:spPr/>
      <dgm:t>
        <a:bodyPr/>
        <a:lstStyle/>
        <a:p>
          <a:endParaRPr lang="en-US"/>
        </a:p>
      </dgm:t>
    </dgm:pt>
    <dgm:pt modelId="{3CCCF409-E713-C24A-9553-8A0A256B7D5F}" type="sibTrans" cxnId="{5EF088D2-139E-D64C-AF0A-EFC14442FA86}">
      <dgm:prSet/>
      <dgm:spPr/>
      <dgm:t>
        <a:bodyPr/>
        <a:lstStyle/>
        <a:p>
          <a:endParaRPr lang="en-US"/>
        </a:p>
      </dgm:t>
    </dgm:pt>
    <dgm:pt modelId="{FCC1073E-90D1-2244-BA4B-C9BDAE7018E3}">
      <dgm:prSet/>
      <dgm:spPr>
        <a:solidFill>
          <a:schemeClr val="accent3"/>
        </a:solidFill>
        <a:ln>
          <a:solidFill>
            <a:schemeClr val="accent3"/>
          </a:solidFill>
        </a:ln>
      </dgm:spPr>
      <dgm:t>
        <a:bodyPr/>
        <a:lstStyle/>
        <a:p>
          <a:pPr rtl="0"/>
          <a:r>
            <a:rPr lang="en-US" b="1" dirty="0" smtClean="0">
              <a:effectLst>
                <a:outerShdw blurRad="38100" dist="38100" dir="2700000" algn="tl">
                  <a:srgbClr val="000000">
                    <a:alpha val="43137"/>
                  </a:srgbClr>
                </a:outerShdw>
              </a:effectLst>
            </a:rPr>
            <a:t>Processor reads data from an I/O device via an I/O module</a:t>
          </a:r>
          <a:endParaRPr lang="en-US" b="1" dirty="0">
            <a:effectLst>
              <a:outerShdw blurRad="38100" dist="38100" dir="2700000" algn="tl">
                <a:srgbClr val="000000">
                  <a:alpha val="43137"/>
                </a:srgbClr>
              </a:outerShdw>
            </a:effectLst>
          </a:endParaRPr>
        </a:p>
      </dgm:t>
    </dgm:pt>
    <dgm:pt modelId="{9CDE52FE-4CE8-6E4E-8D5D-AD2BB891D809}" type="parTrans" cxnId="{26E63FDE-F8CA-F744-9202-7EAB6142A93F}">
      <dgm:prSet/>
      <dgm:spPr/>
      <dgm:t>
        <a:bodyPr/>
        <a:lstStyle/>
        <a:p>
          <a:endParaRPr lang="en-US"/>
        </a:p>
      </dgm:t>
    </dgm:pt>
    <dgm:pt modelId="{1AF2ABE1-57F2-6E4F-9FA8-1184FBD758E0}" type="sibTrans" cxnId="{26E63FDE-F8CA-F744-9202-7EAB6142A93F}">
      <dgm:prSet/>
      <dgm:spPr/>
      <dgm:t>
        <a:bodyPr/>
        <a:lstStyle/>
        <a:p>
          <a:endParaRPr lang="en-US"/>
        </a:p>
      </dgm:t>
    </dgm:pt>
    <dgm:pt modelId="{D2A707C6-0E91-8144-BDBE-B55204826D27}">
      <dgm:prSet/>
      <dgm:spPr>
        <a:ln>
          <a:solidFill>
            <a:schemeClr val="accent3"/>
          </a:solidFill>
        </a:ln>
      </dgm:spPr>
      <dgm:t>
        <a:bodyPr/>
        <a:lstStyle/>
        <a:p>
          <a:pPr rtl="0"/>
          <a:r>
            <a:rPr lang="en-US" dirty="0" smtClean="0"/>
            <a:t>Processor to I/O</a:t>
          </a:r>
          <a:endParaRPr lang="en-US" dirty="0"/>
        </a:p>
      </dgm:t>
    </dgm:pt>
    <dgm:pt modelId="{F2E9205F-8629-7249-BCF1-197AF3DD5861}" type="parTrans" cxnId="{E78FCCE1-04E2-024E-9737-77B681D614D0}">
      <dgm:prSet/>
      <dgm:spPr/>
      <dgm:t>
        <a:bodyPr/>
        <a:lstStyle/>
        <a:p>
          <a:endParaRPr lang="en-US"/>
        </a:p>
      </dgm:t>
    </dgm:pt>
    <dgm:pt modelId="{82697742-FE9D-0645-B374-E12FBC7CB575}" type="sibTrans" cxnId="{E78FCCE1-04E2-024E-9737-77B681D614D0}">
      <dgm:prSet/>
      <dgm:spPr/>
      <dgm:t>
        <a:bodyPr/>
        <a:lstStyle/>
        <a:p>
          <a:endParaRPr lang="en-US"/>
        </a:p>
      </dgm:t>
    </dgm:pt>
    <dgm:pt modelId="{AB810B26-0B0A-0E46-AEA9-22C9541B3480}">
      <dgm:prSet/>
      <dgm:spPr>
        <a:ln>
          <a:solidFill>
            <a:schemeClr val="accent1"/>
          </a:solidFill>
        </a:ln>
      </dgm:spPr>
      <dgm:t>
        <a:bodyPr/>
        <a:lstStyle/>
        <a:p>
          <a:pPr rtl="0"/>
          <a:r>
            <a:rPr lang="en-US" b="1" dirty="0" smtClean="0">
              <a:effectLst>
                <a:outerShdw blurRad="38100" dist="38100" dir="2700000" algn="tl">
                  <a:srgbClr val="000000">
                    <a:alpha val="43137"/>
                  </a:srgbClr>
                </a:outerShdw>
              </a:effectLst>
            </a:rPr>
            <a:t>Processor sends data to the I/O device</a:t>
          </a:r>
          <a:endParaRPr lang="en-US" b="1" dirty="0">
            <a:effectLst>
              <a:outerShdw blurRad="38100" dist="38100" dir="2700000" algn="tl">
                <a:srgbClr val="000000">
                  <a:alpha val="43137"/>
                </a:srgbClr>
              </a:outerShdw>
            </a:effectLst>
          </a:endParaRPr>
        </a:p>
      </dgm:t>
    </dgm:pt>
    <dgm:pt modelId="{C6F50772-FD02-2F41-AC4A-C94C4D20B33B}" type="parTrans" cxnId="{C2E4A999-F670-7844-AB7B-5D560AC7F999}">
      <dgm:prSet/>
      <dgm:spPr/>
      <dgm:t>
        <a:bodyPr/>
        <a:lstStyle/>
        <a:p>
          <a:endParaRPr lang="en-US"/>
        </a:p>
      </dgm:t>
    </dgm:pt>
    <dgm:pt modelId="{F979FD07-152C-E642-B13E-D867E2DE64FE}" type="sibTrans" cxnId="{C2E4A999-F670-7844-AB7B-5D560AC7F999}">
      <dgm:prSet/>
      <dgm:spPr/>
      <dgm:t>
        <a:bodyPr/>
        <a:lstStyle/>
        <a:p>
          <a:endParaRPr lang="en-US"/>
        </a:p>
      </dgm:t>
    </dgm:pt>
    <dgm:pt modelId="{CF04471B-2672-AC42-B681-E03987162B5B}">
      <dgm:prSet/>
      <dgm:spPr>
        <a:ln>
          <a:solidFill>
            <a:schemeClr val="accent1"/>
          </a:solidFill>
        </a:ln>
      </dgm:spPr>
      <dgm:t>
        <a:bodyPr/>
        <a:lstStyle/>
        <a:p>
          <a:pPr rtl="0"/>
          <a:r>
            <a:rPr lang="en-US" dirty="0" smtClean="0"/>
            <a:t>I/O to or from memory</a:t>
          </a:r>
          <a:endParaRPr lang="en-US" dirty="0"/>
        </a:p>
      </dgm:t>
    </dgm:pt>
    <dgm:pt modelId="{EF65FC60-47DB-9B46-88F0-A9E6650944D0}" type="parTrans" cxnId="{FAA575A3-5FB5-D84C-9157-CA9DEBAD93A2}">
      <dgm:prSet/>
      <dgm:spPr/>
      <dgm:t>
        <a:bodyPr/>
        <a:lstStyle/>
        <a:p>
          <a:endParaRPr lang="en-US"/>
        </a:p>
      </dgm:t>
    </dgm:pt>
    <dgm:pt modelId="{69F0FA8E-F017-6440-81D5-65A27BC7301E}" type="sibTrans" cxnId="{FAA575A3-5FB5-D84C-9157-CA9DEBAD93A2}">
      <dgm:prSet/>
      <dgm:spPr/>
      <dgm:t>
        <a:bodyPr/>
        <a:lstStyle/>
        <a:p>
          <a:endParaRPr lang="en-US"/>
        </a:p>
      </dgm:t>
    </dgm:pt>
    <dgm:pt modelId="{8E2A642D-4705-AF49-BAD9-9130601CC302}">
      <dgm:prSet/>
      <dgm:spPr>
        <a:solidFill>
          <a:schemeClr val="accent3"/>
        </a:solidFill>
        <a:ln>
          <a:solidFill>
            <a:schemeClr val="accent3"/>
          </a:solidFill>
        </a:ln>
      </dgm:spPr>
      <dgm:t>
        <a:bodyPr/>
        <a:lstStyle/>
        <a:p>
          <a:pPr rtl="0"/>
          <a:r>
            <a:rPr lang="en-GB" b="1" dirty="0" smtClean="0">
              <a:effectLst>
                <a:outerShdw blurRad="38100" dist="38100" dir="2700000" algn="tl">
                  <a:srgbClr val="000000">
                    <a:alpha val="43137"/>
                  </a:srgbClr>
                </a:outerShdw>
              </a:effectLst>
            </a:rPr>
            <a:t>An I/O module is allowed to exchange data directly with memory without going through the processor </a:t>
          </a:r>
          <a:r>
            <a:rPr lang="en-GB" b="1" smtClean="0">
              <a:effectLst>
                <a:outerShdw blurRad="38100" dist="38100" dir="2700000" algn="tl">
                  <a:srgbClr val="000000">
                    <a:alpha val="43137"/>
                  </a:srgbClr>
                </a:outerShdw>
              </a:effectLst>
            </a:rPr>
            <a:t>using direct memory access</a:t>
          </a:r>
          <a:endParaRPr lang="en-GB" b="1" dirty="0">
            <a:effectLst>
              <a:outerShdw blurRad="38100" dist="38100" dir="2700000" algn="tl">
                <a:srgbClr val="000000">
                  <a:alpha val="43137"/>
                </a:srgbClr>
              </a:outerShdw>
            </a:effectLst>
          </a:endParaRPr>
        </a:p>
      </dgm:t>
    </dgm:pt>
    <dgm:pt modelId="{CF1BC13E-6945-CA4C-9A70-4B416793648F}" type="parTrans" cxnId="{D79828F9-EC04-5C41-91BE-8534BE9D90DC}">
      <dgm:prSet/>
      <dgm:spPr/>
      <dgm:t>
        <a:bodyPr/>
        <a:lstStyle/>
        <a:p>
          <a:endParaRPr lang="en-US"/>
        </a:p>
      </dgm:t>
    </dgm:pt>
    <dgm:pt modelId="{F069093E-8665-E844-8AAB-E7FBF4EB7830}" type="sibTrans" cxnId="{D79828F9-EC04-5C41-91BE-8534BE9D90DC}">
      <dgm:prSet/>
      <dgm:spPr/>
      <dgm:t>
        <a:bodyPr/>
        <a:lstStyle/>
        <a:p>
          <a:endParaRPr lang="en-US"/>
        </a:p>
      </dgm:t>
    </dgm:pt>
    <dgm:pt modelId="{E71AEFF5-B35F-3E4F-9A69-85A29FBB056F}" type="pres">
      <dgm:prSet presAssocID="{BA72E376-93AA-7B4D-9885-28AF32E8FCD0}" presName="theList" presStyleCnt="0">
        <dgm:presLayoutVars>
          <dgm:dir/>
          <dgm:animLvl val="lvl"/>
          <dgm:resizeHandles val="exact"/>
        </dgm:presLayoutVars>
      </dgm:prSet>
      <dgm:spPr/>
      <dgm:t>
        <a:bodyPr/>
        <a:lstStyle/>
        <a:p>
          <a:endParaRPr lang="en-US"/>
        </a:p>
      </dgm:t>
    </dgm:pt>
    <dgm:pt modelId="{D8BE2D59-81BB-2743-800B-6E98E3E455F2}" type="pres">
      <dgm:prSet presAssocID="{17553587-2D3D-FC4F-8137-B6F55B24A175}" presName="compNode" presStyleCnt="0"/>
      <dgm:spPr/>
    </dgm:pt>
    <dgm:pt modelId="{9061850C-66F8-294A-83B1-1E6583C99DE7}" type="pres">
      <dgm:prSet presAssocID="{17553587-2D3D-FC4F-8137-B6F55B24A175}" presName="aNode" presStyleLbl="bgShp" presStyleIdx="0" presStyleCnt="5"/>
      <dgm:spPr/>
      <dgm:t>
        <a:bodyPr/>
        <a:lstStyle/>
        <a:p>
          <a:endParaRPr lang="en-US"/>
        </a:p>
      </dgm:t>
    </dgm:pt>
    <dgm:pt modelId="{8D70B0D6-0FC4-4B4B-B3A6-877C0FF37A51}" type="pres">
      <dgm:prSet presAssocID="{17553587-2D3D-FC4F-8137-B6F55B24A175}" presName="textNode" presStyleLbl="bgShp" presStyleIdx="0" presStyleCnt="5"/>
      <dgm:spPr/>
      <dgm:t>
        <a:bodyPr/>
        <a:lstStyle/>
        <a:p>
          <a:endParaRPr lang="en-US"/>
        </a:p>
      </dgm:t>
    </dgm:pt>
    <dgm:pt modelId="{5A5C8930-B167-E541-BA27-83AD1BCBE719}" type="pres">
      <dgm:prSet presAssocID="{17553587-2D3D-FC4F-8137-B6F55B24A175}" presName="compChildNode" presStyleCnt="0"/>
      <dgm:spPr/>
    </dgm:pt>
    <dgm:pt modelId="{230831EC-FC11-D940-9F5D-AC53B79AA041}" type="pres">
      <dgm:prSet presAssocID="{17553587-2D3D-FC4F-8137-B6F55B24A175}" presName="theInnerList" presStyleCnt="0"/>
      <dgm:spPr/>
    </dgm:pt>
    <dgm:pt modelId="{7A289841-0DFA-DC40-B41C-1ABB1BB9507C}" type="pres">
      <dgm:prSet presAssocID="{1286E93E-3D4E-5F40-A299-38A73B219078}" presName="childNode" presStyleLbl="node1" presStyleIdx="0" presStyleCnt="5">
        <dgm:presLayoutVars>
          <dgm:bulletEnabled val="1"/>
        </dgm:presLayoutVars>
      </dgm:prSet>
      <dgm:spPr/>
      <dgm:t>
        <a:bodyPr/>
        <a:lstStyle/>
        <a:p>
          <a:endParaRPr lang="en-US"/>
        </a:p>
      </dgm:t>
    </dgm:pt>
    <dgm:pt modelId="{093001CC-44ED-3049-AEA9-7C2F91806448}" type="pres">
      <dgm:prSet presAssocID="{17553587-2D3D-FC4F-8137-B6F55B24A175}" presName="aSpace" presStyleCnt="0"/>
      <dgm:spPr/>
    </dgm:pt>
    <dgm:pt modelId="{A22C07BD-C9AB-774D-9D9A-D68C2D6502ED}" type="pres">
      <dgm:prSet presAssocID="{0C55DB15-68B7-6846-9986-2C88DD67F02C}" presName="compNode" presStyleCnt="0"/>
      <dgm:spPr/>
    </dgm:pt>
    <dgm:pt modelId="{B2BA994D-30F9-6C41-A55D-ED7B7441E20B}" type="pres">
      <dgm:prSet presAssocID="{0C55DB15-68B7-6846-9986-2C88DD67F02C}" presName="aNode" presStyleLbl="bgShp" presStyleIdx="1" presStyleCnt="5"/>
      <dgm:spPr/>
      <dgm:t>
        <a:bodyPr/>
        <a:lstStyle/>
        <a:p>
          <a:endParaRPr lang="en-US"/>
        </a:p>
      </dgm:t>
    </dgm:pt>
    <dgm:pt modelId="{7ABC80D2-827C-C244-8E22-58D79F96E4BC}" type="pres">
      <dgm:prSet presAssocID="{0C55DB15-68B7-6846-9986-2C88DD67F02C}" presName="textNode" presStyleLbl="bgShp" presStyleIdx="1" presStyleCnt="5"/>
      <dgm:spPr/>
      <dgm:t>
        <a:bodyPr/>
        <a:lstStyle/>
        <a:p>
          <a:endParaRPr lang="en-US"/>
        </a:p>
      </dgm:t>
    </dgm:pt>
    <dgm:pt modelId="{63276522-4A8E-0E4B-8044-86029389C521}" type="pres">
      <dgm:prSet presAssocID="{0C55DB15-68B7-6846-9986-2C88DD67F02C}" presName="compChildNode" presStyleCnt="0"/>
      <dgm:spPr/>
    </dgm:pt>
    <dgm:pt modelId="{5A5430A4-48C0-C346-BCB3-3D1B8DE88CCA}" type="pres">
      <dgm:prSet presAssocID="{0C55DB15-68B7-6846-9986-2C88DD67F02C}" presName="theInnerList" presStyleCnt="0"/>
      <dgm:spPr/>
    </dgm:pt>
    <dgm:pt modelId="{FFF01117-2D73-4C4A-8AA2-26B5E57EA22A}" type="pres">
      <dgm:prSet presAssocID="{7274456E-D11E-6E42-89C9-E7036B04E061}" presName="childNode" presStyleLbl="node1" presStyleIdx="1" presStyleCnt="5">
        <dgm:presLayoutVars>
          <dgm:bulletEnabled val="1"/>
        </dgm:presLayoutVars>
      </dgm:prSet>
      <dgm:spPr/>
      <dgm:t>
        <a:bodyPr/>
        <a:lstStyle/>
        <a:p>
          <a:endParaRPr lang="en-US"/>
        </a:p>
      </dgm:t>
    </dgm:pt>
    <dgm:pt modelId="{B30A2049-8A66-6A49-A2FE-89110EA51DC0}" type="pres">
      <dgm:prSet presAssocID="{0C55DB15-68B7-6846-9986-2C88DD67F02C}" presName="aSpace" presStyleCnt="0"/>
      <dgm:spPr/>
    </dgm:pt>
    <dgm:pt modelId="{EB67BA81-261E-4B49-AF00-7888DCA50827}" type="pres">
      <dgm:prSet presAssocID="{64B1C973-0182-0343-888C-8B1FBF55A968}" presName="compNode" presStyleCnt="0"/>
      <dgm:spPr/>
    </dgm:pt>
    <dgm:pt modelId="{723A76A5-AF66-704D-89E4-E12C687128C3}" type="pres">
      <dgm:prSet presAssocID="{64B1C973-0182-0343-888C-8B1FBF55A968}" presName="aNode" presStyleLbl="bgShp" presStyleIdx="2" presStyleCnt="5"/>
      <dgm:spPr/>
      <dgm:t>
        <a:bodyPr/>
        <a:lstStyle/>
        <a:p>
          <a:endParaRPr lang="en-US"/>
        </a:p>
      </dgm:t>
    </dgm:pt>
    <dgm:pt modelId="{9FA69D95-BE40-EC4E-979A-EAF928AA7B0B}" type="pres">
      <dgm:prSet presAssocID="{64B1C973-0182-0343-888C-8B1FBF55A968}" presName="textNode" presStyleLbl="bgShp" presStyleIdx="2" presStyleCnt="5"/>
      <dgm:spPr/>
      <dgm:t>
        <a:bodyPr/>
        <a:lstStyle/>
        <a:p>
          <a:endParaRPr lang="en-US"/>
        </a:p>
      </dgm:t>
    </dgm:pt>
    <dgm:pt modelId="{2AB1DDFC-56E8-6841-B976-0EDC74C7BD16}" type="pres">
      <dgm:prSet presAssocID="{64B1C973-0182-0343-888C-8B1FBF55A968}" presName="compChildNode" presStyleCnt="0"/>
      <dgm:spPr/>
    </dgm:pt>
    <dgm:pt modelId="{41866185-9B66-7946-AD24-7601EF9BE8A9}" type="pres">
      <dgm:prSet presAssocID="{64B1C973-0182-0343-888C-8B1FBF55A968}" presName="theInnerList" presStyleCnt="0"/>
      <dgm:spPr/>
    </dgm:pt>
    <dgm:pt modelId="{F3794D44-2421-604F-9FD1-6C436C8561DE}" type="pres">
      <dgm:prSet presAssocID="{FCC1073E-90D1-2244-BA4B-C9BDAE7018E3}" presName="childNode" presStyleLbl="node1" presStyleIdx="2" presStyleCnt="5">
        <dgm:presLayoutVars>
          <dgm:bulletEnabled val="1"/>
        </dgm:presLayoutVars>
      </dgm:prSet>
      <dgm:spPr/>
      <dgm:t>
        <a:bodyPr/>
        <a:lstStyle/>
        <a:p>
          <a:endParaRPr lang="en-US"/>
        </a:p>
      </dgm:t>
    </dgm:pt>
    <dgm:pt modelId="{FECBA00A-747B-7E4B-A756-DCD93C92DACA}" type="pres">
      <dgm:prSet presAssocID="{64B1C973-0182-0343-888C-8B1FBF55A968}" presName="aSpace" presStyleCnt="0"/>
      <dgm:spPr/>
    </dgm:pt>
    <dgm:pt modelId="{8A48EC06-0FCB-DE49-BDFA-2F2D46071650}" type="pres">
      <dgm:prSet presAssocID="{D2A707C6-0E91-8144-BDBE-B55204826D27}" presName="compNode" presStyleCnt="0"/>
      <dgm:spPr/>
    </dgm:pt>
    <dgm:pt modelId="{9E9C8D55-3148-6340-864D-ABBC62D922A9}" type="pres">
      <dgm:prSet presAssocID="{D2A707C6-0E91-8144-BDBE-B55204826D27}" presName="aNode" presStyleLbl="bgShp" presStyleIdx="3" presStyleCnt="5"/>
      <dgm:spPr/>
      <dgm:t>
        <a:bodyPr/>
        <a:lstStyle/>
        <a:p>
          <a:endParaRPr lang="en-US"/>
        </a:p>
      </dgm:t>
    </dgm:pt>
    <dgm:pt modelId="{4F4B6C10-CD58-DB43-A37F-24A6FD08ED0F}" type="pres">
      <dgm:prSet presAssocID="{D2A707C6-0E91-8144-BDBE-B55204826D27}" presName="textNode" presStyleLbl="bgShp" presStyleIdx="3" presStyleCnt="5"/>
      <dgm:spPr/>
      <dgm:t>
        <a:bodyPr/>
        <a:lstStyle/>
        <a:p>
          <a:endParaRPr lang="en-US"/>
        </a:p>
      </dgm:t>
    </dgm:pt>
    <dgm:pt modelId="{B04BAA6F-E280-5649-978E-D47BCA692F53}" type="pres">
      <dgm:prSet presAssocID="{D2A707C6-0E91-8144-BDBE-B55204826D27}" presName="compChildNode" presStyleCnt="0"/>
      <dgm:spPr/>
    </dgm:pt>
    <dgm:pt modelId="{2ED2AF36-6784-604C-9556-C676F2D305B4}" type="pres">
      <dgm:prSet presAssocID="{D2A707C6-0E91-8144-BDBE-B55204826D27}" presName="theInnerList" presStyleCnt="0"/>
      <dgm:spPr/>
    </dgm:pt>
    <dgm:pt modelId="{548D6EDE-B8B3-C746-B02A-81D3EAD378CC}" type="pres">
      <dgm:prSet presAssocID="{AB810B26-0B0A-0E46-AEA9-22C9541B3480}" presName="childNode" presStyleLbl="node1" presStyleIdx="3" presStyleCnt="5">
        <dgm:presLayoutVars>
          <dgm:bulletEnabled val="1"/>
        </dgm:presLayoutVars>
      </dgm:prSet>
      <dgm:spPr/>
      <dgm:t>
        <a:bodyPr/>
        <a:lstStyle/>
        <a:p>
          <a:endParaRPr lang="en-US"/>
        </a:p>
      </dgm:t>
    </dgm:pt>
    <dgm:pt modelId="{FA043391-5FFD-404E-B9CD-9900D2978B88}" type="pres">
      <dgm:prSet presAssocID="{D2A707C6-0E91-8144-BDBE-B55204826D27}" presName="aSpace" presStyleCnt="0"/>
      <dgm:spPr/>
    </dgm:pt>
    <dgm:pt modelId="{0585A31A-DFAA-4047-A1A4-D8D59E3C3A72}" type="pres">
      <dgm:prSet presAssocID="{CF04471B-2672-AC42-B681-E03987162B5B}" presName="compNode" presStyleCnt="0"/>
      <dgm:spPr/>
    </dgm:pt>
    <dgm:pt modelId="{D2904A41-28E5-B841-BDD0-D02AAA21D5D0}" type="pres">
      <dgm:prSet presAssocID="{CF04471B-2672-AC42-B681-E03987162B5B}" presName="aNode" presStyleLbl="bgShp" presStyleIdx="4" presStyleCnt="5"/>
      <dgm:spPr/>
      <dgm:t>
        <a:bodyPr/>
        <a:lstStyle/>
        <a:p>
          <a:endParaRPr lang="en-US"/>
        </a:p>
      </dgm:t>
    </dgm:pt>
    <dgm:pt modelId="{08CEF94A-E93E-574E-989A-04C40BF07E2B}" type="pres">
      <dgm:prSet presAssocID="{CF04471B-2672-AC42-B681-E03987162B5B}" presName="textNode" presStyleLbl="bgShp" presStyleIdx="4" presStyleCnt="5"/>
      <dgm:spPr/>
      <dgm:t>
        <a:bodyPr/>
        <a:lstStyle/>
        <a:p>
          <a:endParaRPr lang="en-US"/>
        </a:p>
      </dgm:t>
    </dgm:pt>
    <dgm:pt modelId="{A76A7FA8-FD2C-F54F-9DBD-B7DB3036D0FF}" type="pres">
      <dgm:prSet presAssocID="{CF04471B-2672-AC42-B681-E03987162B5B}" presName="compChildNode" presStyleCnt="0"/>
      <dgm:spPr/>
    </dgm:pt>
    <dgm:pt modelId="{E06C6E87-597C-914F-BC9A-73B303952AB9}" type="pres">
      <dgm:prSet presAssocID="{CF04471B-2672-AC42-B681-E03987162B5B}" presName="theInnerList" presStyleCnt="0"/>
      <dgm:spPr/>
    </dgm:pt>
    <dgm:pt modelId="{CB75F928-42A8-694A-BAC0-2BC29682B0C3}" type="pres">
      <dgm:prSet presAssocID="{8E2A642D-4705-AF49-BAD9-9130601CC302}" presName="childNode" presStyleLbl="node1" presStyleIdx="4" presStyleCnt="5">
        <dgm:presLayoutVars>
          <dgm:bulletEnabled val="1"/>
        </dgm:presLayoutVars>
      </dgm:prSet>
      <dgm:spPr/>
      <dgm:t>
        <a:bodyPr/>
        <a:lstStyle/>
        <a:p>
          <a:endParaRPr lang="en-US"/>
        </a:p>
      </dgm:t>
    </dgm:pt>
  </dgm:ptLst>
  <dgm:cxnLst>
    <dgm:cxn modelId="{26E63FDE-F8CA-F744-9202-7EAB6142A93F}" srcId="{64B1C973-0182-0343-888C-8B1FBF55A968}" destId="{FCC1073E-90D1-2244-BA4B-C9BDAE7018E3}" srcOrd="0" destOrd="0" parTransId="{9CDE52FE-4CE8-6E4E-8D5D-AD2BB891D809}" sibTransId="{1AF2ABE1-57F2-6E4F-9FA8-1184FBD758E0}"/>
    <dgm:cxn modelId="{5EF088D2-139E-D64C-AF0A-EFC14442FA86}" srcId="{BA72E376-93AA-7B4D-9885-28AF32E8FCD0}" destId="{64B1C973-0182-0343-888C-8B1FBF55A968}" srcOrd="2" destOrd="0" parTransId="{29B41521-B914-FE40-BFC4-CAEE5D6536A5}" sibTransId="{3CCCF409-E713-C24A-9553-8A0A256B7D5F}"/>
    <dgm:cxn modelId="{73D7E87A-10FC-1E47-9F0E-951E01162F1F}" type="presOf" srcId="{7274456E-D11E-6E42-89C9-E7036B04E061}" destId="{FFF01117-2D73-4C4A-8AA2-26B5E57EA22A}" srcOrd="0" destOrd="0" presId="urn:microsoft.com/office/officeart/2005/8/layout/lProcess2"/>
    <dgm:cxn modelId="{B51572B0-A312-D64F-8226-583C73265811}" type="presOf" srcId="{17553587-2D3D-FC4F-8137-B6F55B24A175}" destId="{8D70B0D6-0FC4-4B4B-B3A6-877C0FF37A51}" srcOrd="1" destOrd="0" presId="urn:microsoft.com/office/officeart/2005/8/layout/lProcess2"/>
    <dgm:cxn modelId="{CB7E6000-CBDA-2A4A-8A88-F35298C16512}" type="presOf" srcId="{64B1C973-0182-0343-888C-8B1FBF55A968}" destId="{9FA69D95-BE40-EC4E-979A-EAF928AA7B0B}" srcOrd="1" destOrd="0" presId="urn:microsoft.com/office/officeart/2005/8/layout/lProcess2"/>
    <dgm:cxn modelId="{414E907B-35D6-774D-A73F-E3D93EEC9DC3}" type="presOf" srcId="{17553587-2D3D-FC4F-8137-B6F55B24A175}" destId="{9061850C-66F8-294A-83B1-1E6583C99DE7}" srcOrd="0" destOrd="0" presId="urn:microsoft.com/office/officeart/2005/8/layout/lProcess2"/>
    <dgm:cxn modelId="{3E8957E4-6AFA-CA41-B641-726CB974620E}" type="presOf" srcId="{1286E93E-3D4E-5F40-A299-38A73B219078}" destId="{7A289841-0DFA-DC40-B41C-1ABB1BB9507C}" srcOrd="0" destOrd="0" presId="urn:microsoft.com/office/officeart/2005/8/layout/lProcess2"/>
    <dgm:cxn modelId="{FAA575A3-5FB5-D84C-9157-CA9DEBAD93A2}" srcId="{BA72E376-93AA-7B4D-9885-28AF32E8FCD0}" destId="{CF04471B-2672-AC42-B681-E03987162B5B}" srcOrd="4" destOrd="0" parTransId="{EF65FC60-47DB-9B46-88F0-A9E6650944D0}" sibTransId="{69F0FA8E-F017-6440-81D5-65A27BC7301E}"/>
    <dgm:cxn modelId="{72E36CE7-AEB5-5448-8DDA-B687544CAF77}" type="presOf" srcId="{0C55DB15-68B7-6846-9986-2C88DD67F02C}" destId="{7ABC80D2-827C-C244-8E22-58D79F96E4BC}" srcOrd="1" destOrd="0" presId="urn:microsoft.com/office/officeart/2005/8/layout/lProcess2"/>
    <dgm:cxn modelId="{48C3BE14-FEFF-EF4C-B5C3-740FCA21D859}" srcId="{BA72E376-93AA-7B4D-9885-28AF32E8FCD0}" destId="{17553587-2D3D-FC4F-8137-B6F55B24A175}" srcOrd="0" destOrd="0" parTransId="{AAD6EF3C-7740-3E4C-A83E-96AAE81658CF}" sibTransId="{F44BECFC-EFD4-6144-BFA1-E5B06586B633}"/>
    <dgm:cxn modelId="{DFED623F-B037-6444-B390-3F382C5107D2}" srcId="{0C55DB15-68B7-6846-9986-2C88DD67F02C}" destId="{7274456E-D11E-6E42-89C9-E7036B04E061}" srcOrd="0" destOrd="0" parTransId="{501B6CF1-4DE8-3F49-AB1D-2F9B7194EB7E}" sibTransId="{3307B062-95DF-224B-B5BB-2B07AB821E42}"/>
    <dgm:cxn modelId="{E78FCCE1-04E2-024E-9737-77B681D614D0}" srcId="{BA72E376-93AA-7B4D-9885-28AF32E8FCD0}" destId="{D2A707C6-0E91-8144-BDBE-B55204826D27}" srcOrd="3" destOrd="0" parTransId="{F2E9205F-8629-7249-BCF1-197AF3DD5861}" sibTransId="{82697742-FE9D-0645-B374-E12FBC7CB575}"/>
    <dgm:cxn modelId="{CDBBA705-9656-0B47-8E8C-30BB27FE6F7F}" type="presOf" srcId="{8E2A642D-4705-AF49-BAD9-9130601CC302}" destId="{CB75F928-42A8-694A-BAC0-2BC29682B0C3}" srcOrd="0" destOrd="0" presId="urn:microsoft.com/office/officeart/2005/8/layout/lProcess2"/>
    <dgm:cxn modelId="{46DF06EF-BD48-FB40-A645-060FEDAEDE7A}" type="presOf" srcId="{FCC1073E-90D1-2244-BA4B-C9BDAE7018E3}" destId="{F3794D44-2421-604F-9FD1-6C436C8561DE}" srcOrd="0" destOrd="0" presId="urn:microsoft.com/office/officeart/2005/8/layout/lProcess2"/>
    <dgm:cxn modelId="{612D204D-D926-D042-B13D-40DBA5645E6C}" srcId="{17553587-2D3D-FC4F-8137-B6F55B24A175}" destId="{1286E93E-3D4E-5F40-A299-38A73B219078}" srcOrd="0" destOrd="0" parTransId="{9FE1951F-60F6-EC4C-8351-64E56839097B}" sibTransId="{7C4BBB3D-2E9F-BD46-83A4-82A0B58D05BF}"/>
    <dgm:cxn modelId="{C2E4A999-F670-7844-AB7B-5D560AC7F999}" srcId="{D2A707C6-0E91-8144-BDBE-B55204826D27}" destId="{AB810B26-0B0A-0E46-AEA9-22C9541B3480}" srcOrd="0" destOrd="0" parTransId="{C6F50772-FD02-2F41-AC4A-C94C4D20B33B}" sibTransId="{F979FD07-152C-E642-B13E-D867E2DE64FE}"/>
    <dgm:cxn modelId="{6DC1D2A1-98D8-814C-AF39-A7BEA93F8584}" type="presOf" srcId="{0C55DB15-68B7-6846-9986-2C88DD67F02C}" destId="{B2BA994D-30F9-6C41-A55D-ED7B7441E20B}" srcOrd="0" destOrd="0" presId="urn:microsoft.com/office/officeart/2005/8/layout/lProcess2"/>
    <dgm:cxn modelId="{0D583322-4DE0-CC4E-B487-AC695E4BFC69}" srcId="{BA72E376-93AA-7B4D-9885-28AF32E8FCD0}" destId="{0C55DB15-68B7-6846-9986-2C88DD67F02C}" srcOrd="1" destOrd="0" parTransId="{E374D18C-FC37-7E46-8DF0-A696CFB37577}" sibTransId="{9B873074-9EDC-1343-A88A-19E42D2B3F39}"/>
    <dgm:cxn modelId="{EAACCA8B-EB36-9042-B180-9FC809197B89}" type="presOf" srcId="{D2A707C6-0E91-8144-BDBE-B55204826D27}" destId="{9E9C8D55-3148-6340-864D-ABBC62D922A9}" srcOrd="0" destOrd="0" presId="urn:microsoft.com/office/officeart/2005/8/layout/lProcess2"/>
    <dgm:cxn modelId="{294CAAD9-BE41-A74A-BDC5-DFC703591853}" type="presOf" srcId="{BA72E376-93AA-7B4D-9885-28AF32E8FCD0}" destId="{E71AEFF5-B35F-3E4F-9A69-85A29FBB056F}" srcOrd="0" destOrd="0" presId="urn:microsoft.com/office/officeart/2005/8/layout/lProcess2"/>
    <dgm:cxn modelId="{77E8B786-58B2-7B45-8203-1EF757597BC3}" type="presOf" srcId="{AB810B26-0B0A-0E46-AEA9-22C9541B3480}" destId="{548D6EDE-B8B3-C746-B02A-81D3EAD378CC}" srcOrd="0" destOrd="0" presId="urn:microsoft.com/office/officeart/2005/8/layout/lProcess2"/>
    <dgm:cxn modelId="{D79828F9-EC04-5C41-91BE-8534BE9D90DC}" srcId="{CF04471B-2672-AC42-B681-E03987162B5B}" destId="{8E2A642D-4705-AF49-BAD9-9130601CC302}" srcOrd="0" destOrd="0" parTransId="{CF1BC13E-6945-CA4C-9A70-4B416793648F}" sibTransId="{F069093E-8665-E844-8AAB-E7FBF4EB7830}"/>
    <dgm:cxn modelId="{E7CD3FE9-390D-DC4C-82F2-7B32BABDA3C6}" type="presOf" srcId="{D2A707C6-0E91-8144-BDBE-B55204826D27}" destId="{4F4B6C10-CD58-DB43-A37F-24A6FD08ED0F}" srcOrd="1" destOrd="0" presId="urn:microsoft.com/office/officeart/2005/8/layout/lProcess2"/>
    <dgm:cxn modelId="{9E91753F-18E0-DD46-911D-D0C8589DF698}" type="presOf" srcId="{64B1C973-0182-0343-888C-8B1FBF55A968}" destId="{723A76A5-AF66-704D-89E4-E12C687128C3}" srcOrd="0" destOrd="0" presId="urn:microsoft.com/office/officeart/2005/8/layout/lProcess2"/>
    <dgm:cxn modelId="{3AB48946-0522-CD49-8B58-89A36FB1EA27}" type="presOf" srcId="{CF04471B-2672-AC42-B681-E03987162B5B}" destId="{D2904A41-28E5-B841-BDD0-D02AAA21D5D0}" srcOrd="0" destOrd="0" presId="urn:microsoft.com/office/officeart/2005/8/layout/lProcess2"/>
    <dgm:cxn modelId="{BC4207A8-2E5C-D549-A96D-9C168FF89087}" type="presOf" srcId="{CF04471B-2672-AC42-B681-E03987162B5B}" destId="{08CEF94A-E93E-574E-989A-04C40BF07E2B}" srcOrd="1" destOrd="0" presId="urn:microsoft.com/office/officeart/2005/8/layout/lProcess2"/>
    <dgm:cxn modelId="{A631739E-3B14-AF4D-9AC7-1E23B5D319AC}" type="presParOf" srcId="{E71AEFF5-B35F-3E4F-9A69-85A29FBB056F}" destId="{D8BE2D59-81BB-2743-800B-6E98E3E455F2}" srcOrd="0" destOrd="0" presId="urn:microsoft.com/office/officeart/2005/8/layout/lProcess2"/>
    <dgm:cxn modelId="{2050DC01-60F9-614B-A85D-04079FB2BB42}" type="presParOf" srcId="{D8BE2D59-81BB-2743-800B-6E98E3E455F2}" destId="{9061850C-66F8-294A-83B1-1E6583C99DE7}" srcOrd="0" destOrd="0" presId="urn:microsoft.com/office/officeart/2005/8/layout/lProcess2"/>
    <dgm:cxn modelId="{DC190FFF-4B75-C84A-A768-9F60493DC849}" type="presParOf" srcId="{D8BE2D59-81BB-2743-800B-6E98E3E455F2}" destId="{8D70B0D6-0FC4-4B4B-B3A6-877C0FF37A51}" srcOrd="1" destOrd="0" presId="urn:microsoft.com/office/officeart/2005/8/layout/lProcess2"/>
    <dgm:cxn modelId="{A525EDB0-B66D-9147-A4DC-FB110E9735B1}" type="presParOf" srcId="{D8BE2D59-81BB-2743-800B-6E98E3E455F2}" destId="{5A5C8930-B167-E541-BA27-83AD1BCBE719}" srcOrd="2" destOrd="0" presId="urn:microsoft.com/office/officeart/2005/8/layout/lProcess2"/>
    <dgm:cxn modelId="{8D8FE6F7-30CF-2D4D-B7C3-DD2D73F769B3}" type="presParOf" srcId="{5A5C8930-B167-E541-BA27-83AD1BCBE719}" destId="{230831EC-FC11-D940-9F5D-AC53B79AA041}" srcOrd="0" destOrd="0" presId="urn:microsoft.com/office/officeart/2005/8/layout/lProcess2"/>
    <dgm:cxn modelId="{A8D48428-05B0-E34B-921B-F16BD2394524}" type="presParOf" srcId="{230831EC-FC11-D940-9F5D-AC53B79AA041}" destId="{7A289841-0DFA-DC40-B41C-1ABB1BB9507C}" srcOrd="0" destOrd="0" presId="urn:microsoft.com/office/officeart/2005/8/layout/lProcess2"/>
    <dgm:cxn modelId="{F6138212-0E5C-8945-91B9-1A616A9142D3}" type="presParOf" srcId="{E71AEFF5-B35F-3E4F-9A69-85A29FBB056F}" destId="{093001CC-44ED-3049-AEA9-7C2F91806448}" srcOrd="1" destOrd="0" presId="urn:microsoft.com/office/officeart/2005/8/layout/lProcess2"/>
    <dgm:cxn modelId="{593093DB-7FF3-FB4D-BA3A-EC4FAB2A0C55}" type="presParOf" srcId="{E71AEFF5-B35F-3E4F-9A69-85A29FBB056F}" destId="{A22C07BD-C9AB-774D-9D9A-D68C2D6502ED}" srcOrd="2" destOrd="0" presId="urn:microsoft.com/office/officeart/2005/8/layout/lProcess2"/>
    <dgm:cxn modelId="{AF43C0B6-1497-2B45-AB05-97E5B4DF4391}" type="presParOf" srcId="{A22C07BD-C9AB-774D-9D9A-D68C2D6502ED}" destId="{B2BA994D-30F9-6C41-A55D-ED7B7441E20B}" srcOrd="0" destOrd="0" presId="urn:microsoft.com/office/officeart/2005/8/layout/lProcess2"/>
    <dgm:cxn modelId="{B40C77D1-A0D6-384A-A7DE-30A6D47B87D6}" type="presParOf" srcId="{A22C07BD-C9AB-774D-9D9A-D68C2D6502ED}" destId="{7ABC80D2-827C-C244-8E22-58D79F96E4BC}" srcOrd="1" destOrd="0" presId="urn:microsoft.com/office/officeart/2005/8/layout/lProcess2"/>
    <dgm:cxn modelId="{F5279AFF-FC7A-6E4C-9193-11758B0F96F3}" type="presParOf" srcId="{A22C07BD-C9AB-774D-9D9A-D68C2D6502ED}" destId="{63276522-4A8E-0E4B-8044-86029389C521}" srcOrd="2" destOrd="0" presId="urn:microsoft.com/office/officeart/2005/8/layout/lProcess2"/>
    <dgm:cxn modelId="{D453334F-A69E-4440-8838-D0E7EA63B5BB}" type="presParOf" srcId="{63276522-4A8E-0E4B-8044-86029389C521}" destId="{5A5430A4-48C0-C346-BCB3-3D1B8DE88CCA}" srcOrd="0" destOrd="0" presId="urn:microsoft.com/office/officeart/2005/8/layout/lProcess2"/>
    <dgm:cxn modelId="{C6D761B0-B110-E04F-807C-956A80E906E5}" type="presParOf" srcId="{5A5430A4-48C0-C346-BCB3-3D1B8DE88CCA}" destId="{FFF01117-2D73-4C4A-8AA2-26B5E57EA22A}" srcOrd="0" destOrd="0" presId="urn:microsoft.com/office/officeart/2005/8/layout/lProcess2"/>
    <dgm:cxn modelId="{689C7E9C-597D-A541-9C63-E263C4127C9D}" type="presParOf" srcId="{E71AEFF5-B35F-3E4F-9A69-85A29FBB056F}" destId="{B30A2049-8A66-6A49-A2FE-89110EA51DC0}" srcOrd="3" destOrd="0" presId="urn:microsoft.com/office/officeart/2005/8/layout/lProcess2"/>
    <dgm:cxn modelId="{8A8885B2-A3ED-0E4C-8C77-9B70F3064E57}" type="presParOf" srcId="{E71AEFF5-B35F-3E4F-9A69-85A29FBB056F}" destId="{EB67BA81-261E-4B49-AF00-7888DCA50827}" srcOrd="4" destOrd="0" presId="urn:microsoft.com/office/officeart/2005/8/layout/lProcess2"/>
    <dgm:cxn modelId="{B19CCD6F-D6D6-8342-90D8-16BEDD6C46D1}" type="presParOf" srcId="{EB67BA81-261E-4B49-AF00-7888DCA50827}" destId="{723A76A5-AF66-704D-89E4-E12C687128C3}" srcOrd="0" destOrd="0" presId="urn:microsoft.com/office/officeart/2005/8/layout/lProcess2"/>
    <dgm:cxn modelId="{44003A28-8C75-EB42-B0C8-BE65828CF886}" type="presParOf" srcId="{EB67BA81-261E-4B49-AF00-7888DCA50827}" destId="{9FA69D95-BE40-EC4E-979A-EAF928AA7B0B}" srcOrd="1" destOrd="0" presId="urn:microsoft.com/office/officeart/2005/8/layout/lProcess2"/>
    <dgm:cxn modelId="{D2F9E1BC-7C46-D141-9E40-40131B8A99CB}" type="presParOf" srcId="{EB67BA81-261E-4B49-AF00-7888DCA50827}" destId="{2AB1DDFC-56E8-6841-B976-0EDC74C7BD16}" srcOrd="2" destOrd="0" presId="urn:microsoft.com/office/officeart/2005/8/layout/lProcess2"/>
    <dgm:cxn modelId="{7E74F540-F41C-2348-999C-631896D85D6C}" type="presParOf" srcId="{2AB1DDFC-56E8-6841-B976-0EDC74C7BD16}" destId="{41866185-9B66-7946-AD24-7601EF9BE8A9}" srcOrd="0" destOrd="0" presId="urn:microsoft.com/office/officeart/2005/8/layout/lProcess2"/>
    <dgm:cxn modelId="{FA6802AD-AB04-4248-A9A0-16A9A8118C72}" type="presParOf" srcId="{41866185-9B66-7946-AD24-7601EF9BE8A9}" destId="{F3794D44-2421-604F-9FD1-6C436C8561DE}" srcOrd="0" destOrd="0" presId="urn:microsoft.com/office/officeart/2005/8/layout/lProcess2"/>
    <dgm:cxn modelId="{1F0190DA-A6D1-AE40-AC34-7656EA2B06AB}" type="presParOf" srcId="{E71AEFF5-B35F-3E4F-9A69-85A29FBB056F}" destId="{FECBA00A-747B-7E4B-A756-DCD93C92DACA}" srcOrd="5" destOrd="0" presId="urn:microsoft.com/office/officeart/2005/8/layout/lProcess2"/>
    <dgm:cxn modelId="{3F472F9D-1AC7-B14B-9345-98B99A1D504B}" type="presParOf" srcId="{E71AEFF5-B35F-3E4F-9A69-85A29FBB056F}" destId="{8A48EC06-0FCB-DE49-BDFA-2F2D46071650}" srcOrd="6" destOrd="0" presId="urn:microsoft.com/office/officeart/2005/8/layout/lProcess2"/>
    <dgm:cxn modelId="{F36655C7-7B22-BB43-89F9-2EB741711CE8}" type="presParOf" srcId="{8A48EC06-0FCB-DE49-BDFA-2F2D46071650}" destId="{9E9C8D55-3148-6340-864D-ABBC62D922A9}" srcOrd="0" destOrd="0" presId="urn:microsoft.com/office/officeart/2005/8/layout/lProcess2"/>
    <dgm:cxn modelId="{870CDE8C-A1F9-C946-8296-0C5014E19835}" type="presParOf" srcId="{8A48EC06-0FCB-DE49-BDFA-2F2D46071650}" destId="{4F4B6C10-CD58-DB43-A37F-24A6FD08ED0F}" srcOrd="1" destOrd="0" presId="urn:microsoft.com/office/officeart/2005/8/layout/lProcess2"/>
    <dgm:cxn modelId="{A6AC2FE3-1CBA-E745-805D-61FAD8F6C0A7}" type="presParOf" srcId="{8A48EC06-0FCB-DE49-BDFA-2F2D46071650}" destId="{B04BAA6F-E280-5649-978E-D47BCA692F53}" srcOrd="2" destOrd="0" presId="urn:microsoft.com/office/officeart/2005/8/layout/lProcess2"/>
    <dgm:cxn modelId="{E4C401DD-8A45-9949-B8B4-0D09D3BE190A}" type="presParOf" srcId="{B04BAA6F-E280-5649-978E-D47BCA692F53}" destId="{2ED2AF36-6784-604C-9556-C676F2D305B4}" srcOrd="0" destOrd="0" presId="urn:microsoft.com/office/officeart/2005/8/layout/lProcess2"/>
    <dgm:cxn modelId="{F77E8E70-F03E-7F4E-A1ED-674187483ABF}" type="presParOf" srcId="{2ED2AF36-6784-604C-9556-C676F2D305B4}" destId="{548D6EDE-B8B3-C746-B02A-81D3EAD378CC}" srcOrd="0" destOrd="0" presId="urn:microsoft.com/office/officeart/2005/8/layout/lProcess2"/>
    <dgm:cxn modelId="{12B7915C-4FF4-E449-B83A-4A2B4F38998D}" type="presParOf" srcId="{E71AEFF5-B35F-3E4F-9A69-85A29FBB056F}" destId="{FA043391-5FFD-404E-B9CD-9900D2978B88}" srcOrd="7" destOrd="0" presId="urn:microsoft.com/office/officeart/2005/8/layout/lProcess2"/>
    <dgm:cxn modelId="{AD2A9505-1361-EA42-A521-BCA34D40DD92}" type="presParOf" srcId="{E71AEFF5-B35F-3E4F-9A69-85A29FBB056F}" destId="{0585A31A-DFAA-4047-A1A4-D8D59E3C3A72}" srcOrd="8" destOrd="0" presId="urn:microsoft.com/office/officeart/2005/8/layout/lProcess2"/>
    <dgm:cxn modelId="{17E94E0D-66C8-E944-B42A-32AD416439F0}" type="presParOf" srcId="{0585A31A-DFAA-4047-A1A4-D8D59E3C3A72}" destId="{D2904A41-28E5-B841-BDD0-D02AAA21D5D0}" srcOrd="0" destOrd="0" presId="urn:microsoft.com/office/officeart/2005/8/layout/lProcess2"/>
    <dgm:cxn modelId="{AA98C200-548D-6E46-9195-6B988B22322B}" type="presParOf" srcId="{0585A31A-DFAA-4047-A1A4-D8D59E3C3A72}" destId="{08CEF94A-E93E-574E-989A-04C40BF07E2B}" srcOrd="1" destOrd="0" presId="urn:microsoft.com/office/officeart/2005/8/layout/lProcess2"/>
    <dgm:cxn modelId="{9955CA61-CC9D-884E-B7C9-F08BB1378F5D}" type="presParOf" srcId="{0585A31A-DFAA-4047-A1A4-D8D59E3C3A72}" destId="{A76A7FA8-FD2C-F54F-9DBD-B7DB3036D0FF}" srcOrd="2" destOrd="0" presId="urn:microsoft.com/office/officeart/2005/8/layout/lProcess2"/>
    <dgm:cxn modelId="{9B3F4419-E2DB-E240-8DE7-D647C0742EAC}" type="presParOf" srcId="{A76A7FA8-FD2C-F54F-9DBD-B7DB3036D0FF}" destId="{E06C6E87-597C-914F-BC9A-73B303952AB9}" srcOrd="0" destOrd="0" presId="urn:microsoft.com/office/officeart/2005/8/layout/lProcess2"/>
    <dgm:cxn modelId="{0B0AF696-3EDC-6A42-A9AF-BFDD67337721}" type="presParOf" srcId="{E06C6E87-597C-914F-BC9A-73B303952AB9}" destId="{CB75F928-42A8-694A-BAC0-2BC29682B0C3}"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636429-2738-F546-A916-80EEDF1E10FA}" type="doc">
      <dgm:prSet loTypeId="urn:microsoft.com/office/officeart/2005/8/layout/bProcess3" loCatId="process" qsTypeId="urn:microsoft.com/office/officeart/2005/8/quickstyle/simple4" qsCatId="simple" csTypeId="urn:microsoft.com/office/officeart/2005/8/colors/accent1_2" csCatId="accent1" phldr="1"/>
      <dgm:spPr/>
      <dgm:t>
        <a:bodyPr/>
        <a:lstStyle/>
        <a:p>
          <a:endParaRPr lang="en-US"/>
        </a:p>
      </dgm:t>
    </dgm:pt>
    <dgm:pt modelId="{E09C3467-9E26-444A-9A55-589C58FED186}">
      <dgm:prSet/>
      <dgm:spPr>
        <a:solidFill>
          <a:schemeClr val="accent4"/>
        </a:solidFill>
      </dgm:spPr>
      <dgm:t>
        <a:bodyPr/>
        <a:lstStyle/>
        <a:p>
          <a:pPr rtl="0"/>
          <a:r>
            <a:rPr lang="en-US" dirty="0" smtClean="0"/>
            <a:t>A communication pathway connecting two or more devices</a:t>
          </a:r>
          <a:endParaRPr lang="en-US" dirty="0"/>
        </a:p>
      </dgm:t>
    </dgm:pt>
    <dgm:pt modelId="{9A6D1CD1-0E23-9142-A2F9-0C44E776B3B9}" type="parTrans" cxnId="{4870A548-57CA-A440-9FB7-55EC1395DD57}">
      <dgm:prSet/>
      <dgm:spPr/>
      <dgm:t>
        <a:bodyPr/>
        <a:lstStyle/>
        <a:p>
          <a:endParaRPr lang="en-US"/>
        </a:p>
      </dgm:t>
    </dgm:pt>
    <dgm:pt modelId="{27D62082-75CC-184C-9FB7-60E6C8978923}" type="sibTrans" cxnId="{4870A548-57CA-A440-9FB7-55EC1395DD57}">
      <dgm:prSet/>
      <dgm:spPr/>
      <dgm:t>
        <a:bodyPr/>
        <a:lstStyle/>
        <a:p>
          <a:endParaRPr lang="en-US" dirty="0"/>
        </a:p>
      </dgm:t>
    </dgm:pt>
    <dgm:pt modelId="{8F003CF4-8A60-984A-9D02-B6B83050EFD0}">
      <dgm:prSet/>
      <dgm:spPr>
        <a:solidFill>
          <a:schemeClr val="accent4"/>
        </a:solidFill>
      </dgm:spPr>
      <dgm:t>
        <a:bodyPr/>
        <a:lstStyle/>
        <a:p>
          <a:pPr rtl="0"/>
          <a:r>
            <a:rPr lang="en-US" dirty="0" smtClean="0"/>
            <a:t>Key characteristic is that it is a shared transmission medium</a:t>
          </a:r>
          <a:endParaRPr lang="en-US" dirty="0"/>
        </a:p>
      </dgm:t>
    </dgm:pt>
    <dgm:pt modelId="{E5F39706-E472-1549-A1DE-3650F1A7EE56}" type="parTrans" cxnId="{FF41DF3B-8F02-5945-B921-3CCF47CC9A4F}">
      <dgm:prSet/>
      <dgm:spPr/>
      <dgm:t>
        <a:bodyPr/>
        <a:lstStyle/>
        <a:p>
          <a:endParaRPr lang="en-US"/>
        </a:p>
      </dgm:t>
    </dgm:pt>
    <dgm:pt modelId="{3657E415-3A19-C14A-A100-CDCD225A6C98}" type="sibTrans" cxnId="{FF41DF3B-8F02-5945-B921-3CCF47CC9A4F}">
      <dgm:prSet/>
      <dgm:spPr/>
      <dgm:t>
        <a:bodyPr/>
        <a:lstStyle/>
        <a:p>
          <a:endParaRPr lang="en-US"/>
        </a:p>
      </dgm:t>
    </dgm:pt>
    <dgm:pt modelId="{CB4A86C1-E3C9-3F4E-A3D7-ADA5832AF8F4}">
      <dgm:prSet/>
      <dgm:spPr/>
      <dgm:t>
        <a:bodyPr/>
        <a:lstStyle/>
        <a:p>
          <a:pPr rtl="0"/>
          <a:r>
            <a:rPr lang="en-US" dirty="0" smtClean="0"/>
            <a:t>Signals transmitted by any one device are available for reception by all other devices attached to the bus</a:t>
          </a:r>
          <a:endParaRPr lang="en-US" dirty="0"/>
        </a:p>
      </dgm:t>
    </dgm:pt>
    <dgm:pt modelId="{B8D28C66-3AC0-A149-A08C-BA984C1BC79C}" type="parTrans" cxnId="{75CA6EDC-3FAF-5149-9018-8FED8A7BD37D}">
      <dgm:prSet/>
      <dgm:spPr/>
      <dgm:t>
        <a:bodyPr/>
        <a:lstStyle/>
        <a:p>
          <a:endParaRPr lang="en-US"/>
        </a:p>
      </dgm:t>
    </dgm:pt>
    <dgm:pt modelId="{953D51F2-F817-5E4D-8D86-196CB93CCC36}" type="sibTrans" cxnId="{75CA6EDC-3FAF-5149-9018-8FED8A7BD37D}">
      <dgm:prSet/>
      <dgm:spPr>
        <a:blipFill rotWithShape="0">
          <a:blip xmlns:r="http://schemas.openxmlformats.org/officeDocument/2006/relationships" r:embed="rId1"/>
          <a:stretch>
            <a:fillRect/>
          </a:stretch>
        </a:blipFill>
      </dgm:spPr>
      <dgm:t>
        <a:bodyPr/>
        <a:lstStyle/>
        <a:p>
          <a:endParaRPr lang="en-US" dirty="0"/>
        </a:p>
      </dgm:t>
    </dgm:pt>
    <dgm:pt modelId="{CE39FD04-B2A9-5A45-85CD-5495455BDD3B}">
      <dgm:prSet/>
      <dgm:spPr/>
      <dgm:t>
        <a:bodyPr/>
        <a:lstStyle/>
        <a:p>
          <a:pPr rtl="0"/>
          <a:r>
            <a:rPr lang="en-US" dirty="0" smtClean="0"/>
            <a:t>If two devices transmit during the same time period their signals will overlap and become garbled</a:t>
          </a:r>
          <a:endParaRPr lang="en-US" dirty="0"/>
        </a:p>
      </dgm:t>
    </dgm:pt>
    <dgm:pt modelId="{BD4BE912-0DB4-7E40-A21B-E9232D61E886}" type="parTrans" cxnId="{2059DCFF-53E0-974E-A713-1C509D93A546}">
      <dgm:prSet/>
      <dgm:spPr/>
      <dgm:t>
        <a:bodyPr/>
        <a:lstStyle/>
        <a:p>
          <a:endParaRPr lang="en-US"/>
        </a:p>
      </dgm:t>
    </dgm:pt>
    <dgm:pt modelId="{8E79852C-9C95-DA4F-BA96-D2C0410A69D0}" type="sibTrans" cxnId="{2059DCFF-53E0-974E-A713-1C509D93A546}">
      <dgm:prSet/>
      <dgm:spPr/>
      <dgm:t>
        <a:bodyPr/>
        <a:lstStyle/>
        <a:p>
          <a:endParaRPr lang="en-US"/>
        </a:p>
      </dgm:t>
    </dgm:pt>
    <dgm:pt modelId="{853B68A4-E045-6C44-81AC-BD6D2EDD6120}">
      <dgm:prSet/>
      <dgm:spPr>
        <a:solidFill>
          <a:schemeClr val="accent3"/>
        </a:solidFill>
      </dgm:spPr>
      <dgm:t>
        <a:bodyPr/>
        <a:lstStyle/>
        <a:p>
          <a:pPr rtl="0"/>
          <a:r>
            <a:rPr lang="en-US" dirty="0" smtClean="0"/>
            <a:t>Typically consists of multiple communication lines</a:t>
          </a:r>
          <a:endParaRPr lang="en-US" dirty="0"/>
        </a:p>
      </dgm:t>
    </dgm:pt>
    <dgm:pt modelId="{E4A0037A-F217-1844-B047-E9B0F378373C}" type="parTrans" cxnId="{15A5C6EC-52BB-DB46-B48C-669F4803E4F1}">
      <dgm:prSet/>
      <dgm:spPr/>
      <dgm:t>
        <a:bodyPr/>
        <a:lstStyle/>
        <a:p>
          <a:endParaRPr lang="en-US"/>
        </a:p>
      </dgm:t>
    </dgm:pt>
    <dgm:pt modelId="{C2D31CE6-9201-EC44-B718-1FF04AE572E4}" type="sibTrans" cxnId="{15A5C6EC-52BB-DB46-B48C-669F4803E4F1}">
      <dgm:prSet/>
      <dgm:spPr/>
      <dgm:t>
        <a:bodyPr/>
        <a:lstStyle/>
        <a:p>
          <a:endParaRPr lang="en-US" dirty="0"/>
        </a:p>
      </dgm:t>
    </dgm:pt>
    <dgm:pt modelId="{5E2D62BE-266A-0D45-B906-1B29BDF34799}">
      <dgm:prSet/>
      <dgm:spPr>
        <a:solidFill>
          <a:schemeClr val="accent3"/>
        </a:solidFill>
      </dgm:spPr>
      <dgm:t>
        <a:bodyPr/>
        <a:lstStyle/>
        <a:p>
          <a:pPr rtl="0"/>
          <a:r>
            <a:rPr lang="en-US" dirty="0" smtClean="0"/>
            <a:t>Each line is capable of transmitting signals representing binary 1 and binary 0</a:t>
          </a:r>
          <a:endParaRPr lang="en-US" dirty="0"/>
        </a:p>
      </dgm:t>
    </dgm:pt>
    <dgm:pt modelId="{D610DF42-3128-7A46-9764-92CC058A4459}" type="parTrans" cxnId="{EF81B034-F645-CB4C-B13B-6979989D1400}">
      <dgm:prSet/>
      <dgm:spPr/>
      <dgm:t>
        <a:bodyPr/>
        <a:lstStyle/>
        <a:p>
          <a:endParaRPr lang="en-US"/>
        </a:p>
      </dgm:t>
    </dgm:pt>
    <dgm:pt modelId="{61584508-4468-A04C-B932-71D19C1A3A71}" type="sibTrans" cxnId="{EF81B034-F645-CB4C-B13B-6979989D1400}">
      <dgm:prSet/>
      <dgm:spPr/>
      <dgm:t>
        <a:bodyPr/>
        <a:lstStyle/>
        <a:p>
          <a:endParaRPr lang="en-US"/>
        </a:p>
      </dgm:t>
    </dgm:pt>
    <dgm:pt modelId="{1DD15041-7803-0446-9821-1DE8F32CE256}">
      <dgm:prSet/>
      <dgm:spPr>
        <a:solidFill>
          <a:schemeClr val="accent3"/>
        </a:solidFill>
      </dgm:spPr>
      <dgm:t>
        <a:bodyPr/>
        <a:lstStyle/>
        <a:p>
          <a:pPr rtl="0"/>
          <a:r>
            <a:rPr lang="en-US" dirty="0" smtClean="0"/>
            <a:t>Computer systems contain a number of different buses that provide pathways between components at various levels of the computer system hierarchy</a:t>
          </a:r>
          <a:endParaRPr lang="en-US" dirty="0"/>
        </a:p>
      </dgm:t>
    </dgm:pt>
    <dgm:pt modelId="{19707EF3-5F9A-B24F-A7F5-F811CD9FA81C}" type="parTrans" cxnId="{BD11BB93-7303-7D44-B65C-8B362008FC53}">
      <dgm:prSet/>
      <dgm:spPr/>
      <dgm:t>
        <a:bodyPr/>
        <a:lstStyle/>
        <a:p>
          <a:endParaRPr lang="en-US"/>
        </a:p>
      </dgm:t>
    </dgm:pt>
    <dgm:pt modelId="{893785DB-B566-C34C-9F83-50CFBE946D7E}" type="sibTrans" cxnId="{BD11BB93-7303-7D44-B65C-8B362008FC53}">
      <dgm:prSet/>
      <dgm:spPr/>
      <dgm:t>
        <a:bodyPr/>
        <a:lstStyle/>
        <a:p>
          <a:endParaRPr lang="en-US" dirty="0"/>
        </a:p>
      </dgm:t>
    </dgm:pt>
    <dgm:pt modelId="{7525A05C-DEEF-D049-B433-AEDEF823843A}">
      <dgm:prSet/>
      <dgm:spPr/>
      <dgm:t>
        <a:bodyPr/>
        <a:lstStyle/>
        <a:p>
          <a:pPr rtl="0"/>
          <a:r>
            <a:rPr lang="en-US" i="1" dirty="0" smtClean="0"/>
            <a:t>System bus</a:t>
          </a:r>
          <a:endParaRPr lang="en-US" dirty="0"/>
        </a:p>
      </dgm:t>
    </dgm:pt>
    <dgm:pt modelId="{E735B630-CC49-9E48-8EED-DA8014D4EE6B}" type="parTrans" cxnId="{FD2E9F45-5DFA-CE49-BAD9-A76390B6C77C}">
      <dgm:prSet/>
      <dgm:spPr/>
      <dgm:t>
        <a:bodyPr/>
        <a:lstStyle/>
        <a:p>
          <a:endParaRPr lang="en-US"/>
        </a:p>
      </dgm:t>
    </dgm:pt>
    <dgm:pt modelId="{D77C5A79-43C5-E749-B5E4-BAA9AF38EDBC}" type="sibTrans" cxnId="{FD2E9F45-5DFA-CE49-BAD9-A76390B6C77C}">
      <dgm:prSet/>
      <dgm:spPr/>
      <dgm:t>
        <a:bodyPr/>
        <a:lstStyle/>
        <a:p>
          <a:endParaRPr lang="en-US" dirty="0"/>
        </a:p>
      </dgm:t>
    </dgm:pt>
    <dgm:pt modelId="{C55C8E9B-FD37-074C-BFF6-DD30EBBEBEA5}">
      <dgm:prSet/>
      <dgm:spPr/>
      <dgm:t>
        <a:bodyPr/>
        <a:lstStyle/>
        <a:p>
          <a:pPr rtl="0"/>
          <a:r>
            <a:rPr lang="en-US" dirty="0" smtClean="0"/>
            <a:t>A bus that connects major computer components (processor, memory, I/O)</a:t>
          </a:r>
          <a:endParaRPr lang="en-US" dirty="0"/>
        </a:p>
      </dgm:t>
    </dgm:pt>
    <dgm:pt modelId="{F23FBEB8-51B6-D54D-A709-F8CF761EE4F2}" type="parTrans" cxnId="{3413FAC6-9E2A-6D4C-8592-9F31D272D137}">
      <dgm:prSet/>
      <dgm:spPr/>
      <dgm:t>
        <a:bodyPr/>
        <a:lstStyle/>
        <a:p>
          <a:endParaRPr lang="en-US"/>
        </a:p>
      </dgm:t>
    </dgm:pt>
    <dgm:pt modelId="{F1D0A3C7-FD5B-B843-88CC-469769BC25B8}" type="sibTrans" cxnId="{3413FAC6-9E2A-6D4C-8592-9F31D272D137}">
      <dgm:prSet/>
      <dgm:spPr/>
      <dgm:t>
        <a:bodyPr/>
        <a:lstStyle/>
        <a:p>
          <a:endParaRPr lang="en-US"/>
        </a:p>
      </dgm:t>
    </dgm:pt>
    <dgm:pt modelId="{FED9EA23-173A-404C-87C6-AC58E07F2389}">
      <dgm:prSet/>
      <dgm:spPr>
        <a:solidFill>
          <a:schemeClr val="accent4"/>
        </a:solidFill>
      </dgm:spPr>
      <dgm:t>
        <a:bodyPr/>
        <a:lstStyle/>
        <a:p>
          <a:pPr rtl="0"/>
          <a:r>
            <a:rPr lang="en-GB" dirty="0" smtClean="0"/>
            <a:t>The most common computer interconnection structures are based on the use of one or more system buses</a:t>
          </a:r>
          <a:endParaRPr lang="en-GB" dirty="0"/>
        </a:p>
      </dgm:t>
    </dgm:pt>
    <dgm:pt modelId="{EF95EAB5-4B6A-7B46-9805-48F1555C5601}" type="parTrans" cxnId="{ED2CF9DF-E8F0-A14C-B970-12021D55A99B}">
      <dgm:prSet/>
      <dgm:spPr/>
      <dgm:t>
        <a:bodyPr/>
        <a:lstStyle/>
        <a:p>
          <a:endParaRPr lang="en-US"/>
        </a:p>
      </dgm:t>
    </dgm:pt>
    <dgm:pt modelId="{E1DD6C9C-D477-2440-99E1-8F42B7070D9F}" type="sibTrans" cxnId="{ED2CF9DF-E8F0-A14C-B970-12021D55A99B}">
      <dgm:prSet/>
      <dgm:spPr/>
      <dgm:t>
        <a:bodyPr/>
        <a:lstStyle/>
        <a:p>
          <a:endParaRPr lang="en-US"/>
        </a:p>
      </dgm:t>
    </dgm:pt>
    <dgm:pt modelId="{C1E8BCA6-215E-E746-AEBE-E22E0BFEF693}" type="pres">
      <dgm:prSet presAssocID="{1C636429-2738-F546-A916-80EEDF1E10FA}" presName="Name0" presStyleCnt="0">
        <dgm:presLayoutVars>
          <dgm:dir/>
          <dgm:resizeHandles val="exact"/>
        </dgm:presLayoutVars>
      </dgm:prSet>
      <dgm:spPr/>
      <dgm:t>
        <a:bodyPr/>
        <a:lstStyle/>
        <a:p>
          <a:endParaRPr lang="en-US"/>
        </a:p>
      </dgm:t>
    </dgm:pt>
    <dgm:pt modelId="{4198B288-5E33-5949-9D82-DB2307909588}" type="pres">
      <dgm:prSet presAssocID="{E09C3467-9E26-444A-9A55-589C58FED186}" presName="node" presStyleLbl="node1" presStyleIdx="0" presStyleCnt="6">
        <dgm:presLayoutVars>
          <dgm:bulletEnabled val="1"/>
        </dgm:presLayoutVars>
      </dgm:prSet>
      <dgm:spPr/>
      <dgm:t>
        <a:bodyPr/>
        <a:lstStyle/>
        <a:p>
          <a:endParaRPr lang="en-US"/>
        </a:p>
      </dgm:t>
    </dgm:pt>
    <dgm:pt modelId="{631121B5-F90D-4E46-B8FD-6CEC9D573020}" type="pres">
      <dgm:prSet presAssocID="{27D62082-75CC-184C-9FB7-60E6C8978923}" presName="sibTrans" presStyleLbl="sibTrans1D1" presStyleIdx="0" presStyleCnt="5"/>
      <dgm:spPr/>
      <dgm:t>
        <a:bodyPr/>
        <a:lstStyle/>
        <a:p>
          <a:endParaRPr lang="en-US"/>
        </a:p>
      </dgm:t>
    </dgm:pt>
    <dgm:pt modelId="{7F0E2F1E-C94E-DA40-B648-541F47EB3C53}" type="pres">
      <dgm:prSet presAssocID="{27D62082-75CC-184C-9FB7-60E6C8978923}" presName="connectorText" presStyleLbl="sibTrans1D1" presStyleIdx="0" presStyleCnt="5"/>
      <dgm:spPr/>
      <dgm:t>
        <a:bodyPr/>
        <a:lstStyle/>
        <a:p>
          <a:endParaRPr lang="en-US"/>
        </a:p>
      </dgm:t>
    </dgm:pt>
    <dgm:pt modelId="{5E43B7A7-1089-3A4F-B1C4-0B9B8381D3AD}" type="pres">
      <dgm:prSet presAssocID="{CB4A86C1-E3C9-3F4E-A3D7-ADA5832AF8F4}" presName="node" presStyleLbl="node1" presStyleIdx="1" presStyleCnt="6">
        <dgm:presLayoutVars>
          <dgm:bulletEnabled val="1"/>
        </dgm:presLayoutVars>
      </dgm:prSet>
      <dgm:spPr/>
      <dgm:t>
        <a:bodyPr/>
        <a:lstStyle/>
        <a:p>
          <a:endParaRPr lang="en-US"/>
        </a:p>
      </dgm:t>
    </dgm:pt>
    <dgm:pt modelId="{6E7EBF88-55F2-0E4E-90DA-D1819370D293}" type="pres">
      <dgm:prSet presAssocID="{953D51F2-F817-5E4D-8D86-196CB93CCC36}" presName="sibTrans" presStyleLbl="sibTrans1D1" presStyleIdx="1" presStyleCnt="5"/>
      <dgm:spPr/>
      <dgm:t>
        <a:bodyPr/>
        <a:lstStyle/>
        <a:p>
          <a:endParaRPr lang="en-US"/>
        </a:p>
      </dgm:t>
    </dgm:pt>
    <dgm:pt modelId="{9BF7BD5C-860D-934F-89CF-ACA271BC028C}" type="pres">
      <dgm:prSet presAssocID="{953D51F2-F817-5E4D-8D86-196CB93CCC36}" presName="connectorText" presStyleLbl="sibTrans1D1" presStyleIdx="1" presStyleCnt="5"/>
      <dgm:spPr/>
      <dgm:t>
        <a:bodyPr/>
        <a:lstStyle/>
        <a:p>
          <a:endParaRPr lang="en-US"/>
        </a:p>
      </dgm:t>
    </dgm:pt>
    <dgm:pt modelId="{9631B1BB-A22D-5A45-ABBF-FE947F511F80}" type="pres">
      <dgm:prSet presAssocID="{853B68A4-E045-6C44-81AC-BD6D2EDD6120}" presName="node" presStyleLbl="node1" presStyleIdx="2" presStyleCnt="6" custLinFactNeighborY="6217">
        <dgm:presLayoutVars>
          <dgm:bulletEnabled val="1"/>
        </dgm:presLayoutVars>
      </dgm:prSet>
      <dgm:spPr/>
      <dgm:t>
        <a:bodyPr/>
        <a:lstStyle/>
        <a:p>
          <a:endParaRPr lang="en-US"/>
        </a:p>
      </dgm:t>
    </dgm:pt>
    <dgm:pt modelId="{51079562-9429-E64A-9F8F-15ABD7DBF7FD}" type="pres">
      <dgm:prSet presAssocID="{C2D31CE6-9201-EC44-B718-1FF04AE572E4}" presName="sibTrans" presStyleLbl="sibTrans1D1" presStyleIdx="2" presStyleCnt="5"/>
      <dgm:spPr/>
      <dgm:t>
        <a:bodyPr/>
        <a:lstStyle/>
        <a:p>
          <a:endParaRPr lang="en-US"/>
        </a:p>
      </dgm:t>
    </dgm:pt>
    <dgm:pt modelId="{E7CBA334-3534-BB45-AC94-C45FF46DDE2D}" type="pres">
      <dgm:prSet presAssocID="{C2D31CE6-9201-EC44-B718-1FF04AE572E4}" presName="connectorText" presStyleLbl="sibTrans1D1" presStyleIdx="2" presStyleCnt="5"/>
      <dgm:spPr/>
      <dgm:t>
        <a:bodyPr/>
        <a:lstStyle/>
        <a:p>
          <a:endParaRPr lang="en-US"/>
        </a:p>
      </dgm:t>
    </dgm:pt>
    <dgm:pt modelId="{B109764F-60F3-E749-9AE5-95B69D3F63D9}" type="pres">
      <dgm:prSet presAssocID="{1DD15041-7803-0446-9821-1DE8F32CE256}" presName="node" presStyleLbl="node1" presStyleIdx="3" presStyleCnt="6">
        <dgm:presLayoutVars>
          <dgm:bulletEnabled val="1"/>
        </dgm:presLayoutVars>
      </dgm:prSet>
      <dgm:spPr/>
      <dgm:t>
        <a:bodyPr/>
        <a:lstStyle/>
        <a:p>
          <a:endParaRPr lang="en-US"/>
        </a:p>
      </dgm:t>
    </dgm:pt>
    <dgm:pt modelId="{C1D27491-8205-D643-90DC-71FD8A31FE32}" type="pres">
      <dgm:prSet presAssocID="{893785DB-B566-C34C-9F83-50CFBE946D7E}" presName="sibTrans" presStyleLbl="sibTrans1D1" presStyleIdx="3" presStyleCnt="5"/>
      <dgm:spPr/>
      <dgm:t>
        <a:bodyPr/>
        <a:lstStyle/>
        <a:p>
          <a:endParaRPr lang="en-US"/>
        </a:p>
      </dgm:t>
    </dgm:pt>
    <dgm:pt modelId="{0B0338DD-BBC5-D445-A1DF-1C17B2010AD2}" type="pres">
      <dgm:prSet presAssocID="{893785DB-B566-C34C-9F83-50CFBE946D7E}" presName="connectorText" presStyleLbl="sibTrans1D1" presStyleIdx="3" presStyleCnt="5"/>
      <dgm:spPr/>
      <dgm:t>
        <a:bodyPr/>
        <a:lstStyle/>
        <a:p>
          <a:endParaRPr lang="en-US"/>
        </a:p>
      </dgm:t>
    </dgm:pt>
    <dgm:pt modelId="{D48F7CAA-0278-8240-8FAA-FE067A5D04D9}" type="pres">
      <dgm:prSet presAssocID="{7525A05C-DEEF-D049-B433-AEDEF823843A}" presName="node" presStyleLbl="node1" presStyleIdx="4" presStyleCnt="6">
        <dgm:presLayoutVars>
          <dgm:bulletEnabled val="1"/>
        </dgm:presLayoutVars>
      </dgm:prSet>
      <dgm:spPr/>
      <dgm:t>
        <a:bodyPr/>
        <a:lstStyle/>
        <a:p>
          <a:endParaRPr lang="en-US"/>
        </a:p>
      </dgm:t>
    </dgm:pt>
    <dgm:pt modelId="{71B0C6C9-D4C6-D84F-8A1A-6C057EDBC2A7}" type="pres">
      <dgm:prSet presAssocID="{D77C5A79-43C5-E749-B5E4-BAA9AF38EDBC}" presName="sibTrans" presStyleLbl="sibTrans1D1" presStyleIdx="4" presStyleCnt="5"/>
      <dgm:spPr/>
      <dgm:t>
        <a:bodyPr/>
        <a:lstStyle/>
        <a:p>
          <a:endParaRPr lang="en-US"/>
        </a:p>
      </dgm:t>
    </dgm:pt>
    <dgm:pt modelId="{62EFFE04-00EA-D148-93F4-E1428BE2580F}" type="pres">
      <dgm:prSet presAssocID="{D77C5A79-43C5-E749-B5E4-BAA9AF38EDBC}" presName="connectorText" presStyleLbl="sibTrans1D1" presStyleIdx="4" presStyleCnt="5"/>
      <dgm:spPr/>
      <dgm:t>
        <a:bodyPr/>
        <a:lstStyle/>
        <a:p>
          <a:endParaRPr lang="en-US"/>
        </a:p>
      </dgm:t>
    </dgm:pt>
    <dgm:pt modelId="{4A9314AF-31E5-2F46-A15A-D4ED62769F9A}" type="pres">
      <dgm:prSet presAssocID="{FED9EA23-173A-404C-87C6-AC58E07F2389}" presName="node" presStyleLbl="node1" presStyleIdx="5" presStyleCnt="6">
        <dgm:presLayoutVars>
          <dgm:bulletEnabled val="1"/>
        </dgm:presLayoutVars>
      </dgm:prSet>
      <dgm:spPr/>
      <dgm:t>
        <a:bodyPr/>
        <a:lstStyle/>
        <a:p>
          <a:endParaRPr lang="en-US"/>
        </a:p>
      </dgm:t>
    </dgm:pt>
  </dgm:ptLst>
  <dgm:cxnLst>
    <dgm:cxn modelId="{BD11BB93-7303-7D44-B65C-8B362008FC53}" srcId="{1C636429-2738-F546-A916-80EEDF1E10FA}" destId="{1DD15041-7803-0446-9821-1DE8F32CE256}" srcOrd="3" destOrd="0" parTransId="{19707EF3-5F9A-B24F-A7F5-F811CD9FA81C}" sibTransId="{893785DB-B566-C34C-9F83-50CFBE946D7E}"/>
    <dgm:cxn modelId="{7C07FBD4-EAD3-4D4E-BF2D-18600565EA33}" type="presOf" srcId="{27D62082-75CC-184C-9FB7-60E6C8978923}" destId="{7F0E2F1E-C94E-DA40-B648-541F47EB3C53}" srcOrd="1" destOrd="0" presId="urn:microsoft.com/office/officeart/2005/8/layout/bProcess3"/>
    <dgm:cxn modelId="{11A4AF2D-5EE7-E34B-913D-88830DC4F30B}" type="presOf" srcId="{C2D31CE6-9201-EC44-B718-1FF04AE572E4}" destId="{E7CBA334-3534-BB45-AC94-C45FF46DDE2D}" srcOrd="1" destOrd="0" presId="urn:microsoft.com/office/officeart/2005/8/layout/bProcess3"/>
    <dgm:cxn modelId="{EF81B034-F645-CB4C-B13B-6979989D1400}" srcId="{853B68A4-E045-6C44-81AC-BD6D2EDD6120}" destId="{5E2D62BE-266A-0D45-B906-1B29BDF34799}" srcOrd="0" destOrd="0" parTransId="{D610DF42-3128-7A46-9764-92CC058A4459}" sibTransId="{61584508-4468-A04C-B932-71D19C1A3A71}"/>
    <dgm:cxn modelId="{62B59A1C-A224-0540-9F76-154D2D900A80}" type="presOf" srcId="{953D51F2-F817-5E4D-8D86-196CB93CCC36}" destId="{9BF7BD5C-860D-934F-89CF-ACA271BC028C}" srcOrd="1" destOrd="0" presId="urn:microsoft.com/office/officeart/2005/8/layout/bProcess3"/>
    <dgm:cxn modelId="{2059DCFF-53E0-974E-A713-1C509D93A546}" srcId="{CB4A86C1-E3C9-3F4E-A3D7-ADA5832AF8F4}" destId="{CE39FD04-B2A9-5A45-85CD-5495455BDD3B}" srcOrd="0" destOrd="0" parTransId="{BD4BE912-0DB4-7E40-A21B-E9232D61E886}" sibTransId="{8E79852C-9C95-DA4F-BA96-D2C0410A69D0}"/>
    <dgm:cxn modelId="{9BABC76F-F228-284D-BCDC-76F12750D332}" type="presOf" srcId="{1C636429-2738-F546-A916-80EEDF1E10FA}" destId="{C1E8BCA6-215E-E746-AEBE-E22E0BFEF693}" srcOrd="0" destOrd="0" presId="urn:microsoft.com/office/officeart/2005/8/layout/bProcess3"/>
    <dgm:cxn modelId="{FF41DF3B-8F02-5945-B921-3CCF47CC9A4F}" srcId="{E09C3467-9E26-444A-9A55-589C58FED186}" destId="{8F003CF4-8A60-984A-9D02-B6B83050EFD0}" srcOrd="0" destOrd="0" parTransId="{E5F39706-E472-1549-A1DE-3650F1A7EE56}" sibTransId="{3657E415-3A19-C14A-A100-CDCD225A6C98}"/>
    <dgm:cxn modelId="{140C364B-10E1-4F47-9F59-C92498A2E08E}" type="presOf" srcId="{893785DB-B566-C34C-9F83-50CFBE946D7E}" destId="{0B0338DD-BBC5-D445-A1DF-1C17B2010AD2}" srcOrd="1" destOrd="0" presId="urn:microsoft.com/office/officeart/2005/8/layout/bProcess3"/>
    <dgm:cxn modelId="{3413FAC6-9E2A-6D4C-8592-9F31D272D137}" srcId="{7525A05C-DEEF-D049-B433-AEDEF823843A}" destId="{C55C8E9B-FD37-074C-BFF6-DD30EBBEBEA5}" srcOrd="0" destOrd="0" parTransId="{F23FBEB8-51B6-D54D-A709-F8CF761EE4F2}" sibTransId="{F1D0A3C7-FD5B-B843-88CC-469769BC25B8}"/>
    <dgm:cxn modelId="{0E556C1A-9695-4749-922E-E7E6ED13556D}" type="presOf" srcId="{D77C5A79-43C5-E749-B5E4-BAA9AF38EDBC}" destId="{62EFFE04-00EA-D148-93F4-E1428BE2580F}" srcOrd="1" destOrd="0" presId="urn:microsoft.com/office/officeart/2005/8/layout/bProcess3"/>
    <dgm:cxn modelId="{83C117A0-3500-3347-9E53-F195171DD773}" type="presOf" srcId="{D77C5A79-43C5-E749-B5E4-BAA9AF38EDBC}" destId="{71B0C6C9-D4C6-D84F-8A1A-6C057EDBC2A7}" srcOrd="0" destOrd="0" presId="urn:microsoft.com/office/officeart/2005/8/layout/bProcess3"/>
    <dgm:cxn modelId="{E88D488E-7DB9-5E44-B439-9C141F045096}" type="presOf" srcId="{893785DB-B566-C34C-9F83-50CFBE946D7E}" destId="{C1D27491-8205-D643-90DC-71FD8A31FE32}" srcOrd="0" destOrd="0" presId="urn:microsoft.com/office/officeart/2005/8/layout/bProcess3"/>
    <dgm:cxn modelId="{2C88BC25-E45E-CD48-8864-BF3C727BFA21}" type="presOf" srcId="{C55C8E9B-FD37-074C-BFF6-DD30EBBEBEA5}" destId="{D48F7CAA-0278-8240-8FAA-FE067A5D04D9}" srcOrd="0" destOrd="1" presId="urn:microsoft.com/office/officeart/2005/8/layout/bProcess3"/>
    <dgm:cxn modelId="{9D812C61-E5C4-984A-895C-8A81CDB77470}" type="presOf" srcId="{FED9EA23-173A-404C-87C6-AC58E07F2389}" destId="{4A9314AF-31E5-2F46-A15A-D4ED62769F9A}" srcOrd="0" destOrd="0" presId="urn:microsoft.com/office/officeart/2005/8/layout/bProcess3"/>
    <dgm:cxn modelId="{FD2E9F45-5DFA-CE49-BAD9-A76390B6C77C}" srcId="{1C636429-2738-F546-A916-80EEDF1E10FA}" destId="{7525A05C-DEEF-D049-B433-AEDEF823843A}" srcOrd="4" destOrd="0" parTransId="{E735B630-CC49-9E48-8EED-DA8014D4EE6B}" sibTransId="{D77C5A79-43C5-E749-B5E4-BAA9AF38EDBC}"/>
    <dgm:cxn modelId="{147CEFEA-A202-5B40-A2D9-A3C9DCD1BD6E}" type="presOf" srcId="{8F003CF4-8A60-984A-9D02-B6B83050EFD0}" destId="{4198B288-5E33-5949-9D82-DB2307909588}" srcOrd="0" destOrd="1" presId="urn:microsoft.com/office/officeart/2005/8/layout/bProcess3"/>
    <dgm:cxn modelId="{9996DF7F-EDC8-704D-8256-7168583C0E34}" type="presOf" srcId="{953D51F2-F817-5E4D-8D86-196CB93CCC36}" destId="{6E7EBF88-55F2-0E4E-90DA-D1819370D293}" srcOrd="0" destOrd="0" presId="urn:microsoft.com/office/officeart/2005/8/layout/bProcess3"/>
    <dgm:cxn modelId="{75CA6EDC-3FAF-5149-9018-8FED8A7BD37D}" srcId="{1C636429-2738-F546-A916-80EEDF1E10FA}" destId="{CB4A86C1-E3C9-3F4E-A3D7-ADA5832AF8F4}" srcOrd="1" destOrd="0" parTransId="{B8D28C66-3AC0-A149-A08C-BA984C1BC79C}" sibTransId="{953D51F2-F817-5E4D-8D86-196CB93CCC36}"/>
    <dgm:cxn modelId="{4870A548-57CA-A440-9FB7-55EC1395DD57}" srcId="{1C636429-2738-F546-A916-80EEDF1E10FA}" destId="{E09C3467-9E26-444A-9A55-589C58FED186}" srcOrd="0" destOrd="0" parTransId="{9A6D1CD1-0E23-9142-A2F9-0C44E776B3B9}" sibTransId="{27D62082-75CC-184C-9FB7-60E6C8978923}"/>
    <dgm:cxn modelId="{F9F6F226-9270-5A4C-8BAE-0355E0C1FDE0}" type="presOf" srcId="{CB4A86C1-E3C9-3F4E-A3D7-ADA5832AF8F4}" destId="{5E43B7A7-1089-3A4F-B1C4-0B9B8381D3AD}" srcOrd="0" destOrd="0" presId="urn:microsoft.com/office/officeart/2005/8/layout/bProcess3"/>
    <dgm:cxn modelId="{C3C83930-E0AD-944E-BED2-A1A5340AFE49}" type="presOf" srcId="{853B68A4-E045-6C44-81AC-BD6D2EDD6120}" destId="{9631B1BB-A22D-5A45-ABBF-FE947F511F80}" srcOrd="0" destOrd="0" presId="urn:microsoft.com/office/officeart/2005/8/layout/bProcess3"/>
    <dgm:cxn modelId="{ED2CF9DF-E8F0-A14C-B970-12021D55A99B}" srcId="{1C636429-2738-F546-A916-80EEDF1E10FA}" destId="{FED9EA23-173A-404C-87C6-AC58E07F2389}" srcOrd="5" destOrd="0" parTransId="{EF95EAB5-4B6A-7B46-9805-48F1555C5601}" sibTransId="{E1DD6C9C-D477-2440-99E1-8F42B7070D9F}"/>
    <dgm:cxn modelId="{AE0A59C8-4CFB-F54E-8A20-2CDF8A0F2002}" type="presOf" srcId="{7525A05C-DEEF-D049-B433-AEDEF823843A}" destId="{D48F7CAA-0278-8240-8FAA-FE067A5D04D9}" srcOrd="0" destOrd="0" presId="urn:microsoft.com/office/officeart/2005/8/layout/bProcess3"/>
    <dgm:cxn modelId="{9B77358C-DE90-9145-BF6C-1F3307857ADA}" type="presOf" srcId="{C2D31CE6-9201-EC44-B718-1FF04AE572E4}" destId="{51079562-9429-E64A-9F8F-15ABD7DBF7FD}" srcOrd="0" destOrd="0" presId="urn:microsoft.com/office/officeart/2005/8/layout/bProcess3"/>
    <dgm:cxn modelId="{23627A47-FCAC-E646-822E-FCB10549E760}" type="presOf" srcId="{CE39FD04-B2A9-5A45-85CD-5495455BDD3B}" destId="{5E43B7A7-1089-3A4F-B1C4-0B9B8381D3AD}" srcOrd="0" destOrd="1" presId="urn:microsoft.com/office/officeart/2005/8/layout/bProcess3"/>
    <dgm:cxn modelId="{15A5C6EC-52BB-DB46-B48C-669F4803E4F1}" srcId="{1C636429-2738-F546-A916-80EEDF1E10FA}" destId="{853B68A4-E045-6C44-81AC-BD6D2EDD6120}" srcOrd="2" destOrd="0" parTransId="{E4A0037A-F217-1844-B047-E9B0F378373C}" sibTransId="{C2D31CE6-9201-EC44-B718-1FF04AE572E4}"/>
    <dgm:cxn modelId="{6F212F72-79A3-9A4C-856F-4BA488B4879A}" type="presOf" srcId="{5E2D62BE-266A-0D45-B906-1B29BDF34799}" destId="{9631B1BB-A22D-5A45-ABBF-FE947F511F80}" srcOrd="0" destOrd="1" presId="urn:microsoft.com/office/officeart/2005/8/layout/bProcess3"/>
    <dgm:cxn modelId="{AE604032-3B31-1347-88E1-AE7B30D2ABEB}" type="presOf" srcId="{E09C3467-9E26-444A-9A55-589C58FED186}" destId="{4198B288-5E33-5949-9D82-DB2307909588}" srcOrd="0" destOrd="0" presId="urn:microsoft.com/office/officeart/2005/8/layout/bProcess3"/>
    <dgm:cxn modelId="{07F1F00F-DBCB-FB42-88D6-E78440CC24B3}" type="presOf" srcId="{27D62082-75CC-184C-9FB7-60E6C8978923}" destId="{631121B5-F90D-4E46-B8FD-6CEC9D573020}" srcOrd="0" destOrd="0" presId="urn:microsoft.com/office/officeart/2005/8/layout/bProcess3"/>
    <dgm:cxn modelId="{F092D1F4-B90D-C549-9991-4175A5FECA83}" type="presOf" srcId="{1DD15041-7803-0446-9821-1DE8F32CE256}" destId="{B109764F-60F3-E749-9AE5-95B69D3F63D9}" srcOrd="0" destOrd="0" presId="urn:microsoft.com/office/officeart/2005/8/layout/bProcess3"/>
    <dgm:cxn modelId="{45C66AD1-7C7E-2541-BE5B-536F796538FA}" type="presParOf" srcId="{C1E8BCA6-215E-E746-AEBE-E22E0BFEF693}" destId="{4198B288-5E33-5949-9D82-DB2307909588}" srcOrd="0" destOrd="0" presId="urn:microsoft.com/office/officeart/2005/8/layout/bProcess3"/>
    <dgm:cxn modelId="{FEDC2418-FB59-E646-8426-C60326DC6763}" type="presParOf" srcId="{C1E8BCA6-215E-E746-AEBE-E22E0BFEF693}" destId="{631121B5-F90D-4E46-B8FD-6CEC9D573020}" srcOrd="1" destOrd="0" presId="urn:microsoft.com/office/officeart/2005/8/layout/bProcess3"/>
    <dgm:cxn modelId="{3BA37769-9FC1-2745-91EB-588463F88803}" type="presParOf" srcId="{631121B5-F90D-4E46-B8FD-6CEC9D573020}" destId="{7F0E2F1E-C94E-DA40-B648-541F47EB3C53}" srcOrd="0" destOrd="0" presId="urn:microsoft.com/office/officeart/2005/8/layout/bProcess3"/>
    <dgm:cxn modelId="{D339BECC-4C71-D942-98A7-26C365670F4B}" type="presParOf" srcId="{C1E8BCA6-215E-E746-AEBE-E22E0BFEF693}" destId="{5E43B7A7-1089-3A4F-B1C4-0B9B8381D3AD}" srcOrd="2" destOrd="0" presId="urn:microsoft.com/office/officeart/2005/8/layout/bProcess3"/>
    <dgm:cxn modelId="{A204AF74-CC8E-D74C-A16A-2C677BF367AA}" type="presParOf" srcId="{C1E8BCA6-215E-E746-AEBE-E22E0BFEF693}" destId="{6E7EBF88-55F2-0E4E-90DA-D1819370D293}" srcOrd="3" destOrd="0" presId="urn:microsoft.com/office/officeart/2005/8/layout/bProcess3"/>
    <dgm:cxn modelId="{25207581-28D5-DC48-8A7A-74E6A9FB6488}" type="presParOf" srcId="{6E7EBF88-55F2-0E4E-90DA-D1819370D293}" destId="{9BF7BD5C-860D-934F-89CF-ACA271BC028C}" srcOrd="0" destOrd="0" presId="urn:microsoft.com/office/officeart/2005/8/layout/bProcess3"/>
    <dgm:cxn modelId="{20665886-4032-774D-BF3E-5F750FEE49F0}" type="presParOf" srcId="{C1E8BCA6-215E-E746-AEBE-E22E0BFEF693}" destId="{9631B1BB-A22D-5A45-ABBF-FE947F511F80}" srcOrd="4" destOrd="0" presId="urn:microsoft.com/office/officeart/2005/8/layout/bProcess3"/>
    <dgm:cxn modelId="{83D42006-4953-DD4E-95DA-239742B2C749}" type="presParOf" srcId="{C1E8BCA6-215E-E746-AEBE-E22E0BFEF693}" destId="{51079562-9429-E64A-9F8F-15ABD7DBF7FD}" srcOrd="5" destOrd="0" presId="urn:microsoft.com/office/officeart/2005/8/layout/bProcess3"/>
    <dgm:cxn modelId="{EEE7CC3B-2654-884A-A37E-5298812A56AF}" type="presParOf" srcId="{51079562-9429-E64A-9F8F-15ABD7DBF7FD}" destId="{E7CBA334-3534-BB45-AC94-C45FF46DDE2D}" srcOrd="0" destOrd="0" presId="urn:microsoft.com/office/officeart/2005/8/layout/bProcess3"/>
    <dgm:cxn modelId="{62F2329E-DA06-6D4E-966E-EDAFC82ED476}" type="presParOf" srcId="{C1E8BCA6-215E-E746-AEBE-E22E0BFEF693}" destId="{B109764F-60F3-E749-9AE5-95B69D3F63D9}" srcOrd="6" destOrd="0" presId="urn:microsoft.com/office/officeart/2005/8/layout/bProcess3"/>
    <dgm:cxn modelId="{17B91066-E056-7F4D-B2AB-6DFC79AF8046}" type="presParOf" srcId="{C1E8BCA6-215E-E746-AEBE-E22E0BFEF693}" destId="{C1D27491-8205-D643-90DC-71FD8A31FE32}" srcOrd="7" destOrd="0" presId="urn:microsoft.com/office/officeart/2005/8/layout/bProcess3"/>
    <dgm:cxn modelId="{5ED82122-3124-DE48-BDED-CD37825BBAEA}" type="presParOf" srcId="{C1D27491-8205-D643-90DC-71FD8A31FE32}" destId="{0B0338DD-BBC5-D445-A1DF-1C17B2010AD2}" srcOrd="0" destOrd="0" presId="urn:microsoft.com/office/officeart/2005/8/layout/bProcess3"/>
    <dgm:cxn modelId="{2935AB04-ED26-164A-8EF7-D0E5C409EAF6}" type="presParOf" srcId="{C1E8BCA6-215E-E746-AEBE-E22E0BFEF693}" destId="{D48F7CAA-0278-8240-8FAA-FE067A5D04D9}" srcOrd="8" destOrd="0" presId="urn:microsoft.com/office/officeart/2005/8/layout/bProcess3"/>
    <dgm:cxn modelId="{2DB0C3C2-9400-2241-B1F6-5E4907A11C4D}" type="presParOf" srcId="{C1E8BCA6-215E-E746-AEBE-E22E0BFEF693}" destId="{71B0C6C9-D4C6-D84F-8A1A-6C057EDBC2A7}" srcOrd="9" destOrd="0" presId="urn:microsoft.com/office/officeart/2005/8/layout/bProcess3"/>
    <dgm:cxn modelId="{720AF23A-C09C-D446-8E4F-3CBCD4DFFFAB}" type="presParOf" srcId="{71B0C6C9-D4C6-D84F-8A1A-6C057EDBC2A7}" destId="{62EFFE04-00EA-D148-93F4-E1428BE2580F}" srcOrd="0" destOrd="0" presId="urn:microsoft.com/office/officeart/2005/8/layout/bProcess3"/>
    <dgm:cxn modelId="{ABE7D861-E79B-324E-9026-EF48DB72974A}" type="presParOf" srcId="{C1E8BCA6-215E-E746-AEBE-E22E0BFEF693}" destId="{4A9314AF-31E5-2F46-A15A-D4ED62769F9A}" srcOrd="10"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61850C-66F8-294A-83B1-1E6583C99DE7}">
      <dsp:nvSpPr>
        <dsp:cNvPr id="0" name=""/>
        <dsp:cNvSpPr/>
      </dsp:nvSpPr>
      <dsp:spPr>
        <a:xfrm>
          <a:off x="4542" y="0"/>
          <a:ext cx="1594172" cy="5181600"/>
        </a:xfrm>
        <a:prstGeom prst="roundRect">
          <a:avLst>
            <a:gd name="adj" fmla="val 10000"/>
          </a:avLst>
        </a:prstGeom>
        <a:solidFill>
          <a:schemeClr val="accent1">
            <a:tint val="40000"/>
            <a:hueOff val="0"/>
            <a:satOff val="0"/>
            <a:lumOff val="0"/>
            <a:alphaOff val="0"/>
          </a:schemeClr>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dirty="0" smtClean="0"/>
            <a:t>Memory to processor</a:t>
          </a:r>
          <a:endParaRPr lang="en-US" sz="2400" kern="1200" dirty="0"/>
        </a:p>
      </dsp:txBody>
      <dsp:txXfrm>
        <a:off x="4542" y="0"/>
        <a:ext cx="1594172" cy="1554480"/>
      </dsp:txXfrm>
    </dsp:sp>
    <dsp:sp modelId="{7A289841-0DFA-DC40-B41C-1ABB1BB9507C}">
      <dsp:nvSpPr>
        <dsp:cNvPr id="0" name=""/>
        <dsp:cNvSpPr/>
      </dsp:nvSpPr>
      <dsp:spPr>
        <a:xfrm>
          <a:off x="163960" y="1554480"/>
          <a:ext cx="1275337" cy="3368040"/>
        </a:xfrm>
        <a:prstGeom prst="roundRect">
          <a:avLst>
            <a:gd name="adj" fmla="val 100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rtl="0">
            <a:lnSpc>
              <a:spcPct val="90000"/>
            </a:lnSpc>
            <a:spcBef>
              <a:spcPct val="0"/>
            </a:spcBef>
            <a:spcAft>
              <a:spcPct val="35000"/>
            </a:spcAft>
          </a:pPr>
          <a:r>
            <a:rPr lang="en-US" sz="1500" b="1" kern="1200" dirty="0" smtClean="0">
              <a:effectLst>
                <a:outerShdw blurRad="38100" dist="38100" dir="2700000" algn="tl">
                  <a:srgbClr val="000000">
                    <a:alpha val="43137"/>
                  </a:srgbClr>
                </a:outerShdw>
              </a:effectLst>
            </a:rPr>
            <a:t>Processor reads an instruction or a unit of data from memory</a:t>
          </a:r>
          <a:endParaRPr lang="en-US" sz="1500" b="1" kern="1200" dirty="0">
            <a:effectLst>
              <a:outerShdw blurRad="38100" dist="38100" dir="2700000" algn="tl">
                <a:srgbClr val="000000">
                  <a:alpha val="43137"/>
                </a:srgbClr>
              </a:outerShdw>
            </a:effectLst>
          </a:endParaRPr>
        </a:p>
      </dsp:txBody>
      <dsp:txXfrm>
        <a:off x="201313" y="1591833"/>
        <a:ext cx="1200631" cy="3293334"/>
      </dsp:txXfrm>
    </dsp:sp>
    <dsp:sp modelId="{B2BA994D-30F9-6C41-A55D-ED7B7441E20B}">
      <dsp:nvSpPr>
        <dsp:cNvPr id="0" name=""/>
        <dsp:cNvSpPr/>
      </dsp:nvSpPr>
      <dsp:spPr>
        <a:xfrm>
          <a:off x="1718278" y="0"/>
          <a:ext cx="1594172" cy="5181600"/>
        </a:xfrm>
        <a:prstGeom prst="roundRect">
          <a:avLst>
            <a:gd name="adj" fmla="val 10000"/>
          </a:avLst>
        </a:prstGeom>
        <a:solidFill>
          <a:schemeClr val="accent1">
            <a:tint val="40000"/>
            <a:hueOff val="0"/>
            <a:satOff val="0"/>
            <a:lumOff val="0"/>
            <a:alphaOff val="0"/>
          </a:schemeClr>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dirty="0" smtClean="0"/>
            <a:t>Processor to memory</a:t>
          </a:r>
          <a:endParaRPr lang="en-US" sz="2400" kern="1200" dirty="0"/>
        </a:p>
      </dsp:txBody>
      <dsp:txXfrm>
        <a:off x="1718278" y="0"/>
        <a:ext cx="1594172" cy="1554480"/>
      </dsp:txXfrm>
    </dsp:sp>
    <dsp:sp modelId="{FFF01117-2D73-4C4A-8AA2-26B5E57EA22A}">
      <dsp:nvSpPr>
        <dsp:cNvPr id="0" name=""/>
        <dsp:cNvSpPr/>
      </dsp:nvSpPr>
      <dsp:spPr>
        <a:xfrm>
          <a:off x="1877695" y="1554480"/>
          <a:ext cx="1275337" cy="3368040"/>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rtl="0">
            <a:lnSpc>
              <a:spcPct val="90000"/>
            </a:lnSpc>
            <a:spcBef>
              <a:spcPct val="0"/>
            </a:spcBef>
            <a:spcAft>
              <a:spcPct val="35000"/>
            </a:spcAft>
          </a:pPr>
          <a:r>
            <a:rPr lang="en-US" sz="1500" b="1" kern="1200" dirty="0" smtClean="0">
              <a:effectLst>
                <a:outerShdw blurRad="38100" dist="38100" dir="2700000" algn="tl">
                  <a:srgbClr val="000000">
                    <a:alpha val="43137"/>
                  </a:srgbClr>
                </a:outerShdw>
              </a:effectLst>
            </a:rPr>
            <a:t>Processor writes a unit of data to memory</a:t>
          </a:r>
          <a:endParaRPr lang="en-US" sz="1500" b="1" kern="1200" dirty="0">
            <a:effectLst>
              <a:outerShdw blurRad="38100" dist="38100" dir="2700000" algn="tl">
                <a:srgbClr val="000000">
                  <a:alpha val="43137"/>
                </a:srgbClr>
              </a:outerShdw>
            </a:effectLst>
          </a:endParaRPr>
        </a:p>
      </dsp:txBody>
      <dsp:txXfrm>
        <a:off x="1915048" y="1591833"/>
        <a:ext cx="1200631" cy="3293334"/>
      </dsp:txXfrm>
    </dsp:sp>
    <dsp:sp modelId="{723A76A5-AF66-704D-89E4-E12C687128C3}">
      <dsp:nvSpPr>
        <dsp:cNvPr id="0" name=""/>
        <dsp:cNvSpPr/>
      </dsp:nvSpPr>
      <dsp:spPr>
        <a:xfrm>
          <a:off x="3432013" y="0"/>
          <a:ext cx="1594172" cy="5181600"/>
        </a:xfrm>
        <a:prstGeom prst="roundRect">
          <a:avLst>
            <a:gd name="adj" fmla="val 10000"/>
          </a:avLst>
        </a:prstGeom>
        <a:solidFill>
          <a:schemeClr val="accent1">
            <a:tint val="40000"/>
            <a:hueOff val="0"/>
            <a:satOff val="0"/>
            <a:lumOff val="0"/>
            <a:alphaOff val="0"/>
          </a:schemeClr>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dirty="0" smtClean="0"/>
            <a:t>I/O to processor</a:t>
          </a:r>
          <a:endParaRPr lang="en-US" sz="2400" kern="1200" dirty="0"/>
        </a:p>
      </dsp:txBody>
      <dsp:txXfrm>
        <a:off x="3432013" y="0"/>
        <a:ext cx="1594172" cy="1554480"/>
      </dsp:txXfrm>
    </dsp:sp>
    <dsp:sp modelId="{F3794D44-2421-604F-9FD1-6C436C8561DE}">
      <dsp:nvSpPr>
        <dsp:cNvPr id="0" name=""/>
        <dsp:cNvSpPr/>
      </dsp:nvSpPr>
      <dsp:spPr>
        <a:xfrm>
          <a:off x="3591431" y="1554480"/>
          <a:ext cx="1275337" cy="3368040"/>
        </a:xfrm>
        <a:prstGeom prst="roundRect">
          <a:avLst>
            <a:gd name="adj" fmla="val 100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rtl="0">
            <a:lnSpc>
              <a:spcPct val="90000"/>
            </a:lnSpc>
            <a:spcBef>
              <a:spcPct val="0"/>
            </a:spcBef>
            <a:spcAft>
              <a:spcPct val="35000"/>
            </a:spcAft>
          </a:pPr>
          <a:r>
            <a:rPr lang="en-US" sz="1500" b="1" kern="1200" dirty="0" smtClean="0">
              <a:effectLst>
                <a:outerShdw blurRad="38100" dist="38100" dir="2700000" algn="tl">
                  <a:srgbClr val="000000">
                    <a:alpha val="43137"/>
                  </a:srgbClr>
                </a:outerShdw>
              </a:effectLst>
            </a:rPr>
            <a:t>Processor reads data from an I/O device via an I/O module</a:t>
          </a:r>
          <a:endParaRPr lang="en-US" sz="1500" b="1" kern="1200" dirty="0">
            <a:effectLst>
              <a:outerShdw blurRad="38100" dist="38100" dir="2700000" algn="tl">
                <a:srgbClr val="000000">
                  <a:alpha val="43137"/>
                </a:srgbClr>
              </a:outerShdw>
            </a:effectLst>
          </a:endParaRPr>
        </a:p>
      </dsp:txBody>
      <dsp:txXfrm>
        <a:off x="3628784" y="1591833"/>
        <a:ext cx="1200631" cy="3293334"/>
      </dsp:txXfrm>
    </dsp:sp>
    <dsp:sp modelId="{9E9C8D55-3148-6340-864D-ABBC62D922A9}">
      <dsp:nvSpPr>
        <dsp:cNvPr id="0" name=""/>
        <dsp:cNvSpPr/>
      </dsp:nvSpPr>
      <dsp:spPr>
        <a:xfrm>
          <a:off x="5145749" y="0"/>
          <a:ext cx="1594172" cy="5181600"/>
        </a:xfrm>
        <a:prstGeom prst="roundRect">
          <a:avLst>
            <a:gd name="adj" fmla="val 10000"/>
          </a:avLst>
        </a:prstGeom>
        <a:solidFill>
          <a:schemeClr val="accent1">
            <a:tint val="40000"/>
            <a:hueOff val="0"/>
            <a:satOff val="0"/>
            <a:lumOff val="0"/>
            <a:alphaOff val="0"/>
          </a:schemeClr>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dirty="0" smtClean="0"/>
            <a:t>Processor to I/O</a:t>
          </a:r>
          <a:endParaRPr lang="en-US" sz="2400" kern="1200" dirty="0"/>
        </a:p>
      </dsp:txBody>
      <dsp:txXfrm>
        <a:off x="5145749" y="0"/>
        <a:ext cx="1594172" cy="1554480"/>
      </dsp:txXfrm>
    </dsp:sp>
    <dsp:sp modelId="{548D6EDE-B8B3-C746-B02A-81D3EAD378CC}">
      <dsp:nvSpPr>
        <dsp:cNvPr id="0" name=""/>
        <dsp:cNvSpPr/>
      </dsp:nvSpPr>
      <dsp:spPr>
        <a:xfrm>
          <a:off x="5305166" y="1554480"/>
          <a:ext cx="1275337" cy="3368040"/>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rtl="0">
            <a:lnSpc>
              <a:spcPct val="90000"/>
            </a:lnSpc>
            <a:spcBef>
              <a:spcPct val="0"/>
            </a:spcBef>
            <a:spcAft>
              <a:spcPct val="35000"/>
            </a:spcAft>
          </a:pPr>
          <a:r>
            <a:rPr lang="en-US" sz="1500" b="1" kern="1200" dirty="0" smtClean="0">
              <a:effectLst>
                <a:outerShdw blurRad="38100" dist="38100" dir="2700000" algn="tl">
                  <a:srgbClr val="000000">
                    <a:alpha val="43137"/>
                  </a:srgbClr>
                </a:outerShdw>
              </a:effectLst>
            </a:rPr>
            <a:t>Processor sends data to the I/O device</a:t>
          </a:r>
          <a:endParaRPr lang="en-US" sz="1500" b="1" kern="1200" dirty="0">
            <a:effectLst>
              <a:outerShdw blurRad="38100" dist="38100" dir="2700000" algn="tl">
                <a:srgbClr val="000000">
                  <a:alpha val="43137"/>
                </a:srgbClr>
              </a:outerShdw>
            </a:effectLst>
          </a:endParaRPr>
        </a:p>
      </dsp:txBody>
      <dsp:txXfrm>
        <a:off x="5342519" y="1591833"/>
        <a:ext cx="1200631" cy="3293334"/>
      </dsp:txXfrm>
    </dsp:sp>
    <dsp:sp modelId="{D2904A41-28E5-B841-BDD0-D02AAA21D5D0}">
      <dsp:nvSpPr>
        <dsp:cNvPr id="0" name=""/>
        <dsp:cNvSpPr/>
      </dsp:nvSpPr>
      <dsp:spPr>
        <a:xfrm>
          <a:off x="6859484" y="0"/>
          <a:ext cx="1594172" cy="5181600"/>
        </a:xfrm>
        <a:prstGeom prst="roundRect">
          <a:avLst>
            <a:gd name="adj" fmla="val 10000"/>
          </a:avLst>
        </a:prstGeom>
        <a:solidFill>
          <a:schemeClr val="accent1">
            <a:tint val="40000"/>
            <a:hueOff val="0"/>
            <a:satOff val="0"/>
            <a:lumOff val="0"/>
            <a:alphaOff val="0"/>
          </a:schemeClr>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dirty="0" smtClean="0"/>
            <a:t>I/O to or from memory</a:t>
          </a:r>
          <a:endParaRPr lang="en-US" sz="2400" kern="1200" dirty="0"/>
        </a:p>
      </dsp:txBody>
      <dsp:txXfrm>
        <a:off x="6859484" y="0"/>
        <a:ext cx="1594172" cy="1554480"/>
      </dsp:txXfrm>
    </dsp:sp>
    <dsp:sp modelId="{CB75F928-42A8-694A-BAC0-2BC29682B0C3}">
      <dsp:nvSpPr>
        <dsp:cNvPr id="0" name=""/>
        <dsp:cNvSpPr/>
      </dsp:nvSpPr>
      <dsp:spPr>
        <a:xfrm>
          <a:off x="7018901" y="1554480"/>
          <a:ext cx="1275337" cy="3368040"/>
        </a:xfrm>
        <a:prstGeom prst="roundRect">
          <a:avLst>
            <a:gd name="adj" fmla="val 100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rtl="0">
            <a:lnSpc>
              <a:spcPct val="90000"/>
            </a:lnSpc>
            <a:spcBef>
              <a:spcPct val="0"/>
            </a:spcBef>
            <a:spcAft>
              <a:spcPct val="35000"/>
            </a:spcAft>
          </a:pPr>
          <a:r>
            <a:rPr lang="en-GB" sz="1500" b="1" kern="1200" dirty="0" smtClean="0">
              <a:effectLst>
                <a:outerShdw blurRad="38100" dist="38100" dir="2700000" algn="tl">
                  <a:srgbClr val="000000">
                    <a:alpha val="43137"/>
                  </a:srgbClr>
                </a:outerShdw>
              </a:effectLst>
            </a:rPr>
            <a:t>An I/O module is allowed to exchange data directly with memory without going through the processor </a:t>
          </a:r>
          <a:r>
            <a:rPr lang="en-GB" sz="1500" b="1" kern="1200" smtClean="0">
              <a:effectLst>
                <a:outerShdw blurRad="38100" dist="38100" dir="2700000" algn="tl">
                  <a:srgbClr val="000000">
                    <a:alpha val="43137"/>
                  </a:srgbClr>
                </a:outerShdw>
              </a:effectLst>
            </a:rPr>
            <a:t>using direct memory access</a:t>
          </a:r>
          <a:endParaRPr lang="en-GB" sz="1500" b="1" kern="1200" dirty="0">
            <a:effectLst>
              <a:outerShdw blurRad="38100" dist="38100" dir="2700000" algn="tl">
                <a:srgbClr val="000000">
                  <a:alpha val="43137"/>
                </a:srgbClr>
              </a:outerShdw>
            </a:effectLst>
          </a:endParaRPr>
        </a:p>
      </dsp:txBody>
      <dsp:txXfrm>
        <a:off x="7056254" y="1591833"/>
        <a:ext cx="1200631" cy="32933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1121B5-F90D-4E46-B8FD-6CEC9D573020}">
      <dsp:nvSpPr>
        <dsp:cNvPr id="0" name=""/>
        <dsp:cNvSpPr/>
      </dsp:nvSpPr>
      <dsp:spPr>
        <a:xfrm>
          <a:off x="3566672" y="785318"/>
          <a:ext cx="604854" cy="91440"/>
        </a:xfrm>
        <a:custGeom>
          <a:avLst/>
          <a:gdLst/>
          <a:ahLst/>
          <a:cxnLst/>
          <a:rect l="0" t="0" r="0" b="0"/>
          <a:pathLst>
            <a:path>
              <a:moveTo>
                <a:pt x="0" y="45720"/>
              </a:moveTo>
              <a:lnTo>
                <a:pt x="604854"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3853213" y="827861"/>
        <a:ext cx="31772" cy="6354"/>
      </dsp:txXfrm>
    </dsp:sp>
    <dsp:sp modelId="{4198B288-5E33-5949-9D82-DB2307909588}">
      <dsp:nvSpPr>
        <dsp:cNvPr id="0" name=""/>
        <dsp:cNvSpPr/>
      </dsp:nvSpPr>
      <dsp:spPr>
        <a:xfrm>
          <a:off x="805627" y="2184"/>
          <a:ext cx="2762845" cy="1657707"/>
        </a:xfrm>
        <a:prstGeom prst="rect">
          <a:avLst/>
        </a:prstGeom>
        <a:solidFill>
          <a:schemeClr val="accent4"/>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t" anchorCtr="0">
          <a:noAutofit/>
        </a:bodyPr>
        <a:lstStyle/>
        <a:p>
          <a:pPr lvl="0" algn="l" defTabSz="666750" rtl="0">
            <a:lnSpc>
              <a:spcPct val="90000"/>
            </a:lnSpc>
            <a:spcBef>
              <a:spcPct val="0"/>
            </a:spcBef>
            <a:spcAft>
              <a:spcPct val="35000"/>
            </a:spcAft>
          </a:pPr>
          <a:r>
            <a:rPr lang="en-US" sz="1500" kern="1200" dirty="0" smtClean="0"/>
            <a:t>A communication pathway connecting two or more devices</a:t>
          </a:r>
          <a:endParaRPr lang="en-US" sz="1500" kern="1200" dirty="0"/>
        </a:p>
        <a:p>
          <a:pPr marL="114300" lvl="1" indent="-114300" algn="l" defTabSz="533400" rtl="0">
            <a:lnSpc>
              <a:spcPct val="90000"/>
            </a:lnSpc>
            <a:spcBef>
              <a:spcPct val="0"/>
            </a:spcBef>
            <a:spcAft>
              <a:spcPct val="15000"/>
            </a:spcAft>
            <a:buChar char="••"/>
          </a:pPr>
          <a:r>
            <a:rPr lang="en-US" sz="1200" kern="1200" dirty="0" smtClean="0"/>
            <a:t>Key characteristic is that it is a shared transmission medium</a:t>
          </a:r>
          <a:endParaRPr lang="en-US" sz="1200" kern="1200" dirty="0"/>
        </a:p>
      </dsp:txBody>
      <dsp:txXfrm>
        <a:off x="805627" y="2184"/>
        <a:ext cx="2762845" cy="1657707"/>
      </dsp:txXfrm>
    </dsp:sp>
    <dsp:sp modelId="{6E7EBF88-55F2-0E4E-90DA-D1819370D293}">
      <dsp:nvSpPr>
        <dsp:cNvPr id="0" name=""/>
        <dsp:cNvSpPr/>
      </dsp:nvSpPr>
      <dsp:spPr>
        <a:xfrm>
          <a:off x="2187050" y="1658091"/>
          <a:ext cx="3398299" cy="707914"/>
        </a:xfrm>
        <a:custGeom>
          <a:avLst/>
          <a:gdLst/>
          <a:ahLst/>
          <a:cxnLst/>
          <a:rect l="0" t="0" r="0" b="0"/>
          <a:pathLst>
            <a:path>
              <a:moveTo>
                <a:pt x="3398299" y="0"/>
              </a:moveTo>
              <a:lnTo>
                <a:pt x="3398299" y="371057"/>
              </a:lnTo>
              <a:lnTo>
                <a:pt x="0" y="371057"/>
              </a:lnTo>
              <a:lnTo>
                <a:pt x="0" y="707914"/>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3799259" y="2008871"/>
        <a:ext cx="173881" cy="6354"/>
      </dsp:txXfrm>
    </dsp:sp>
    <dsp:sp modelId="{5E43B7A7-1089-3A4F-B1C4-0B9B8381D3AD}">
      <dsp:nvSpPr>
        <dsp:cNvPr id="0" name=""/>
        <dsp:cNvSpPr/>
      </dsp:nvSpPr>
      <dsp:spPr>
        <a:xfrm>
          <a:off x="4203927" y="2184"/>
          <a:ext cx="2762845" cy="1657707"/>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t" anchorCtr="0">
          <a:noAutofit/>
        </a:bodyPr>
        <a:lstStyle/>
        <a:p>
          <a:pPr lvl="0" algn="l" defTabSz="666750" rtl="0">
            <a:lnSpc>
              <a:spcPct val="90000"/>
            </a:lnSpc>
            <a:spcBef>
              <a:spcPct val="0"/>
            </a:spcBef>
            <a:spcAft>
              <a:spcPct val="35000"/>
            </a:spcAft>
          </a:pPr>
          <a:r>
            <a:rPr lang="en-US" sz="1500" kern="1200" dirty="0" smtClean="0"/>
            <a:t>Signals transmitted by any one device are available for reception by all other devices attached to the bus</a:t>
          </a:r>
          <a:endParaRPr lang="en-US" sz="1500" kern="1200" dirty="0"/>
        </a:p>
        <a:p>
          <a:pPr marL="114300" lvl="1" indent="-114300" algn="l" defTabSz="533400" rtl="0">
            <a:lnSpc>
              <a:spcPct val="90000"/>
            </a:lnSpc>
            <a:spcBef>
              <a:spcPct val="0"/>
            </a:spcBef>
            <a:spcAft>
              <a:spcPct val="15000"/>
            </a:spcAft>
            <a:buChar char="••"/>
          </a:pPr>
          <a:r>
            <a:rPr lang="en-US" sz="1200" kern="1200" dirty="0" smtClean="0"/>
            <a:t>If two devices transmit during the same time period their signals will overlap and become garbled</a:t>
          </a:r>
          <a:endParaRPr lang="en-US" sz="1200" kern="1200" dirty="0"/>
        </a:p>
      </dsp:txBody>
      <dsp:txXfrm>
        <a:off x="4203927" y="2184"/>
        <a:ext cx="2762845" cy="1657707"/>
      </dsp:txXfrm>
    </dsp:sp>
    <dsp:sp modelId="{51079562-9429-E64A-9F8F-15ABD7DBF7FD}">
      <dsp:nvSpPr>
        <dsp:cNvPr id="0" name=""/>
        <dsp:cNvSpPr/>
      </dsp:nvSpPr>
      <dsp:spPr>
        <a:xfrm>
          <a:off x="3566672" y="3124200"/>
          <a:ext cx="604854" cy="103059"/>
        </a:xfrm>
        <a:custGeom>
          <a:avLst/>
          <a:gdLst/>
          <a:ahLst/>
          <a:cxnLst/>
          <a:rect l="0" t="0" r="0" b="0"/>
          <a:pathLst>
            <a:path>
              <a:moveTo>
                <a:pt x="0" y="103059"/>
              </a:moveTo>
              <a:lnTo>
                <a:pt x="319527" y="103059"/>
              </a:lnTo>
              <a:lnTo>
                <a:pt x="319527" y="0"/>
              </a:lnTo>
              <a:lnTo>
                <a:pt x="604854" y="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3853006" y="3172552"/>
        <a:ext cx="32187" cy="6354"/>
      </dsp:txXfrm>
    </dsp:sp>
    <dsp:sp modelId="{9631B1BB-A22D-5A45-ABBF-FE947F511F80}">
      <dsp:nvSpPr>
        <dsp:cNvPr id="0" name=""/>
        <dsp:cNvSpPr/>
      </dsp:nvSpPr>
      <dsp:spPr>
        <a:xfrm>
          <a:off x="805627" y="2398406"/>
          <a:ext cx="2762845" cy="1657707"/>
        </a:xfrm>
        <a:prstGeom prst="rect">
          <a:avLst/>
        </a:prstGeom>
        <a:solidFill>
          <a:schemeClr val="accent3"/>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t" anchorCtr="0">
          <a:noAutofit/>
        </a:bodyPr>
        <a:lstStyle/>
        <a:p>
          <a:pPr lvl="0" algn="l" defTabSz="666750" rtl="0">
            <a:lnSpc>
              <a:spcPct val="90000"/>
            </a:lnSpc>
            <a:spcBef>
              <a:spcPct val="0"/>
            </a:spcBef>
            <a:spcAft>
              <a:spcPct val="35000"/>
            </a:spcAft>
          </a:pPr>
          <a:r>
            <a:rPr lang="en-US" sz="1500" kern="1200" dirty="0" smtClean="0"/>
            <a:t>Typically consists of multiple communication lines</a:t>
          </a:r>
          <a:endParaRPr lang="en-US" sz="1500" kern="1200" dirty="0"/>
        </a:p>
        <a:p>
          <a:pPr marL="114300" lvl="1" indent="-114300" algn="l" defTabSz="533400" rtl="0">
            <a:lnSpc>
              <a:spcPct val="90000"/>
            </a:lnSpc>
            <a:spcBef>
              <a:spcPct val="0"/>
            </a:spcBef>
            <a:spcAft>
              <a:spcPct val="15000"/>
            </a:spcAft>
            <a:buChar char="••"/>
          </a:pPr>
          <a:r>
            <a:rPr lang="en-US" sz="1200" kern="1200" dirty="0" smtClean="0"/>
            <a:t>Each line is capable of transmitting signals representing binary 1 and binary 0</a:t>
          </a:r>
          <a:endParaRPr lang="en-US" sz="1200" kern="1200" dirty="0"/>
        </a:p>
      </dsp:txBody>
      <dsp:txXfrm>
        <a:off x="805627" y="2398406"/>
        <a:ext cx="2762845" cy="1657707"/>
      </dsp:txXfrm>
    </dsp:sp>
    <dsp:sp modelId="{C1D27491-8205-D643-90DC-71FD8A31FE32}">
      <dsp:nvSpPr>
        <dsp:cNvPr id="0" name=""/>
        <dsp:cNvSpPr/>
      </dsp:nvSpPr>
      <dsp:spPr>
        <a:xfrm>
          <a:off x="2187050" y="3951253"/>
          <a:ext cx="3398299" cy="604854"/>
        </a:xfrm>
        <a:custGeom>
          <a:avLst/>
          <a:gdLst/>
          <a:ahLst/>
          <a:cxnLst/>
          <a:rect l="0" t="0" r="0" b="0"/>
          <a:pathLst>
            <a:path>
              <a:moveTo>
                <a:pt x="3398299" y="0"/>
              </a:moveTo>
              <a:lnTo>
                <a:pt x="3398299" y="319527"/>
              </a:lnTo>
              <a:lnTo>
                <a:pt x="0" y="319527"/>
              </a:lnTo>
              <a:lnTo>
                <a:pt x="0" y="604854"/>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3799769" y="4250503"/>
        <a:ext cx="172860" cy="6354"/>
      </dsp:txXfrm>
    </dsp:sp>
    <dsp:sp modelId="{B109764F-60F3-E749-9AE5-95B69D3F63D9}">
      <dsp:nvSpPr>
        <dsp:cNvPr id="0" name=""/>
        <dsp:cNvSpPr/>
      </dsp:nvSpPr>
      <dsp:spPr>
        <a:xfrm>
          <a:off x="4203927" y="2295346"/>
          <a:ext cx="2762845" cy="1657707"/>
        </a:xfrm>
        <a:prstGeom prst="rect">
          <a:avLst/>
        </a:prstGeom>
        <a:solidFill>
          <a:schemeClr val="accent3"/>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rtl="0">
            <a:lnSpc>
              <a:spcPct val="90000"/>
            </a:lnSpc>
            <a:spcBef>
              <a:spcPct val="0"/>
            </a:spcBef>
            <a:spcAft>
              <a:spcPct val="35000"/>
            </a:spcAft>
          </a:pPr>
          <a:r>
            <a:rPr lang="en-US" sz="1500" kern="1200" dirty="0" smtClean="0"/>
            <a:t>Computer systems contain a number of different buses that provide pathways between components at various levels of the computer system hierarchy</a:t>
          </a:r>
          <a:endParaRPr lang="en-US" sz="1500" kern="1200" dirty="0"/>
        </a:p>
      </dsp:txBody>
      <dsp:txXfrm>
        <a:off x="4203927" y="2295346"/>
        <a:ext cx="2762845" cy="1657707"/>
      </dsp:txXfrm>
    </dsp:sp>
    <dsp:sp modelId="{71B0C6C9-D4C6-D84F-8A1A-6C057EDBC2A7}">
      <dsp:nvSpPr>
        <dsp:cNvPr id="0" name=""/>
        <dsp:cNvSpPr/>
      </dsp:nvSpPr>
      <dsp:spPr>
        <a:xfrm>
          <a:off x="3566672" y="5371641"/>
          <a:ext cx="604854" cy="91440"/>
        </a:xfrm>
        <a:custGeom>
          <a:avLst/>
          <a:gdLst/>
          <a:ahLst/>
          <a:cxnLst/>
          <a:rect l="0" t="0" r="0" b="0"/>
          <a:pathLst>
            <a:path>
              <a:moveTo>
                <a:pt x="0" y="45720"/>
              </a:moveTo>
              <a:lnTo>
                <a:pt x="604854"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3853213" y="5414184"/>
        <a:ext cx="31772" cy="6354"/>
      </dsp:txXfrm>
    </dsp:sp>
    <dsp:sp modelId="{D48F7CAA-0278-8240-8FAA-FE067A5D04D9}">
      <dsp:nvSpPr>
        <dsp:cNvPr id="0" name=""/>
        <dsp:cNvSpPr/>
      </dsp:nvSpPr>
      <dsp:spPr>
        <a:xfrm>
          <a:off x="805627" y="4588508"/>
          <a:ext cx="2762845" cy="1657707"/>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t" anchorCtr="0">
          <a:noAutofit/>
        </a:bodyPr>
        <a:lstStyle/>
        <a:p>
          <a:pPr lvl="0" algn="l" defTabSz="666750" rtl="0">
            <a:lnSpc>
              <a:spcPct val="90000"/>
            </a:lnSpc>
            <a:spcBef>
              <a:spcPct val="0"/>
            </a:spcBef>
            <a:spcAft>
              <a:spcPct val="35000"/>
            </a:spcAft>
          </a:pPr>
          <a:r>
            <a:rPr lang="en-US" sz="1500" i="1" kern="1200" dirty="0" smtClean="0"/>
            <a:t>System bus</a:t>
          </a:r>
          <a:endParaRPr lang="en-US" sz="1500" kern="1200" dirty="0"/>
        </a:p>
        <a:p>
          <a:pPr marL="114300" lvl="1" indent="-114300" algn="l" defTabSz="533400" rtl="0">
            <a:lnSpc>
              <a:spcPct val="90000"/>
            </a:lnSpc>
            <a:spcBef>
              <a:spcPct val="0"/>
            </a:spcBef>
            <a:spcAft>
              <a:spcPct val="15000"/>
            </a:spcAft>
            <a:buChar char="••"/>
          </a:pPr>
          <a:r>
            <a:rPr lang="en-US" sz="1200" kern="1200" dirty="0" smtClean="0"/>
            <a:t>A bus that connects major computer components (processor, memory, I/O)</a:t>
          </a:r>
          <a:endParaRPr lang="en-US" sz="1200" kern="1200" dirty="0"/>
        </a:p>
      </dsp:txBody>
      <dsp:txXfrm>
        <a:off x="805627" y="4588508"/>
        <a:ext cx="2762845" cy="1657707"/>
      </dsp:txXfrm>
    </dsp:sp>
    <dsp:sp modelId="{4A9314AF-31E5-2F46-A15A-D4ED62769F9A}">
      <dsp:nvSpPr>
        <dsp:cNvPr id="0" name=""/>
        <dsp:cNvSpPr/>
      </dsp:nvSpPr>
      <dsp:spPr>
        <a:xfrm>
          <a:off x="4203927" y="4588508"/>
          <a:ext cx="2762845" cy="1657707"/>
        </a:xfrm>
        <a:prstGeom prst="rect">
          <a:avLst/>
        </a:prstGeom>
        <a:solidFill>
          <a:schemeClr val="accent4"/>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rtl="0">
            <a:lnSpc>
              <a:spcPct val="90000"/>
            </a:lnSpc>
            <a:spcBef>
              <a:spcPct val="0"/>
            </a:spcBef>
            <a:spcAft>
              <a:spcPct val="35000"/>
            </a:spcAft>
          </a:pPr>
          <a:r>
            <a:rPr lang="en-GB" sz="1500" kern="1200" dirty="0" smtClean="0"/>
            <a:t>The most common computer interconnection structures are based on the use of one or more system buses</a:t>
          </a:r>
          <a:endParaRPr lang="en-GB" sz="1500" kern="1200" dirty="0"/>
        </a:p>
      </dsp:txBody>
      <dsp:txXfrm>
        <a:off x="4203927" y="4588508"/>
        <a:ext cx="2762845" cy="1657707"/>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6246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6246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6246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BC627226-B1F1-BB4B-942D-7BCBAF0D2FC7}" type="slidenum">
              <a:rPr lang="en-US"/>
              <a:pPr/>
              <a:t>‹#›</a:t>
            </a:fld>
            <a:endParaRPr lang="en-US" dirty="0"/>
          </a:p>
        </p:txBody>
      </p:sp>
    </p:spTree>
    <p:extLst>
      <p:ext uri="{BB962C8B-B14F-4D97-AF65-F5344CB8AC3E}">
        <p14:creationId xmlns:p14="http://schemas.microsoft.com/office/powerpoint/2010/main" val="35070635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6451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645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451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451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6451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5E8A5BC2-82F1-9743-89FF-AFC7C6D81D1B}" type="slidenum">
              <a:rPr lang="en-US"/>
              <a:pPr/>
              <a:t>‹#›</a:t>
            </a:fld>
            <a:endParaRPr lang="en-US" dirty="0"/>
          </a:p>
        </p:txBody>
      </p:sp>
    </p:spTree>
    <p:extLst>
      <p:ext uri="{BB962C8B-B14F-4D97-AF65-F5344CB8AC3E}">
        <p14:creationId xmlns:p14="http://schemas.microsoft.com/office/powerpoint/2010/main" val="42662749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33"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Lecture slides prepared for “Computer Organization</a:t>
            </a:r>
            <a:r>
              <a:rPr lang="en-US" baseline="0" dirty="0" smtClean="0">
                <a:latin typeface="Times New Roman" pitchFamily="-110" charset="0"/>
              </a:rPr>
              <a:t> and Architecture</a:t>
            </a:r>
            <a:r>
              <a:rPr lang="en-US" dirty="0" smtClean="0">
                <a:latin typeface="Times New Roman" pitchFamily="-110" charset="0"/>
              </a:rPr>
              <a:t>”, 9/e, by William Stallings, Chapter 3 “A Top</a:t>
            </a:r>
            <a:r>
              <a:rPr lang="en-US" baseline="0" dirty="0" smtClean="0">
                <a:latin typeface="Times New Roman" pitchFamily="-110" charset="0"/>
              </a:rPr>
              <a:t> Level View of Computer Function and Interconnection</a:t>
            </a:r>
            <a:r>
              <a:rPr lang="en-US" dirty="0" smtClean="0">
                <a:latin typeface="Times New Roman" pitchFamily="-110" charset="0"/>
              </a:rPr>
              <a:t>”.</a:t>
            </a:r>
            <a:endParaRPr lang="en-AU" dirty="0" smtClean="0">
              <a:latin typeface="Times New Roman" pitchFamily="-110" charset="0"/>
            </a:endParaRPr>
          </a:p>
          <a:p>
            <a:endParaRPr lang="en-GB" dirty="0"/>
          </a:p>
        </p:txBody>
      </p:sp>
    </p:spTree>
    <p:extLst>
      <p:ext uri="{BB962C8B-B14F-4D97-AF65-F5344CB8AC3E}">
        <p14:creationId xmlns:p14="http://schemas.microsoft.com/office/powerpoint/2010/main" val="38022011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kumimoji="1" lang="en-US" sz="1200" kern="1200" baseline="0" dirty="0" smtClean="0">
                <a:solidFill>
                  <a:schemeClr val="tx1"/>
                </a:solidFill>
                <a:latin typeface="Times New Roman" pitchFamily="33" charset="0"/>
                <a:ea typeface="+mn-ea"/>
                <a:cs typeface="+mn-cs"/>
              </a:rPr>
              <a:t>Although a variety of different bus implementations exist, there are a few basic</a:t>
            </a:r>
          </a:p>
          <a:p>
            <a:r>
              <a:rPr kumimoji="1" lang="en-US" sz="1200" kern="1200" baseline="0" dirty="0" smtClean="0">
                <a:solidFill>
                  <a:schemeClr val="tx1"/>
                </a:solidFill>
                <a:latin typeface="Times New Roman" pitchFamily="33" charset="0"/>
                <a:ea typeface="+mn-ea"/>
                <a:cs typeface="+mn-cs"/>
              </a:rPr>
              <a:t>parameters or design elements that serve to classify and differentiate buses. Table 3.2</a:t>
            </a:r>
          </a:p>
          <a:p>
            <a:r>
              <a:rPr kumimoji="1" lang="en-US" sz="1200" kern="1200" baseline="0" dirty="0" smtClean="0">
                <a:solidFill>
                  <a:schemeClr val="tx1"/>
                </a:solidFill>
                <a:latin typeface="Times New Roman" pitchFamily="33" charset="0"/>
                <a:ea typeface="+mn-ea"/>
                <a:cs typeface="+mn-cs"/>
              </a:rPr>
              <a:t>lists key elements.</a:t>
            </a:r>
          </a:p>
          <a:p>
            <a:endParaRPr kumimoji="1" lang="en-US" sz="1200" b="1" i="1" kern="1200" baseline="0" dirty="0" smtClean="0">
              <a:solidFill>
                <a:schemeClr val="tx1"/>
              </a:solidFill>
              <a:latin typeface="Times New Roman" pitchFamily="33" charset="0"/>
              <a:ea typeface="+mn-ea"/>
              <a:cs typeface="+mn-cs"/>
            </a:endParaRPr>
          </a:p>
          <a:p>
            <a:r>
              <a:rPr kumimoji="1" lang="en-US" sz="1200" b="1" i="1" kern="1200" baseline="0" dirty="0" smtClean="0">
                <a:solidFill>
                  <a:schemeClr val="tx1"/>
                </a:solidFill>
                <a:latin typeface="Times New Roman" pitchFamily="33" charset="0"/>
                <a:ea typeface="+mn-ea"/>
                <a:cs typeface="+mn-cs"/>
              </a:rPr>
              <a:t>Bus Types: </a:t>
            </a:r>
            <a:r>
              <a:rPr kumimoji="1" lang="en-US" sz="1200" b="0" i="0" kern="1200" baseline="0" dirty="0" smtClean="0">
                <a:solidFill>
                  <a:schemeClr val="tx1"/>
                </a:solidFill>
                <a:latin typeface="Times New Roman" pitchFamily="33" charset="0"/>
                <a:ea typeface="+mn-ea"/>
                <a:cs typeface="+mn-cs"/>
              </a:rPr>
              <a:t>Bus lines can be separated into two generic types: dedicated and</a:t>
            </a:r>
          </a:p>
          <a:p>
            <a:r>
              <a:rPr kumimoji="1" lang="en-US" sz="1200" b="0" kern="1200" baseline="0" dirty="0" smtClean="0">
                <a:solidFill>
                  <a:schemeClr val="tx1"/>
                </a:solidFill>
                <a:latin typeface="Times New Roman" pitchFamily="33" charset="0"/>
                <a:ea typeface="+mn-ea"/>
                <a:cs typeface="+mn-cs"/>
              </a:rPr>
              <a:t>multiplexed. A dedicated bus line is permanently assigned either to one function or</a:t>
            </a:r>
          </a:p>
          <a:p>
            <a:r>
              <a:rPr kumimoji="1" lang="en-US" sz="1200" b="0" kern="1200" baseline="0" dirty="0" smtClean="0">
                <a:solidFill>
                  <a:schemeClr val="tx1"/>
                </a:solidFill>
                <a:latin typeface="Times New Roman" pitchFamily="33" charset="0"/>
                <a:ea typeface="+mn-ea"/>
                <a:cs typeface="+mn-cs"/>
              </a:rPr>
              <a:t>to a physical subset of computer components.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An example of functional dedication is the use of separate dedicated address</a:t>
            </a:r>
          </a:p>
          <a:p>
            <a:r>
              <a:rPr kumimoji="1" lang="en-US" sz="1200" kern="1200" baseline="0" dirty="0" smtClean="0">
                <a:solidFill>
                  <a:schemeClr val="tx1"/>
                </a:solidFill>
                <a:latin typeface="Times New Roman" pitchFamily="33" charset="0"/>
                <a:ea typeface="+mn-ea"/>
                <a:cs typeface="+mn-cs"/>
              </a:rPr>
              <a:t>and data lines, which is common on many buses. However, it is not essential. For</a:t>
            </a:r>
          </a:p>
          <a:p>
            <a:r>
              <a:rPr kumimoji="1" lang="en-US" sz="1200" kern="1200" baseline="0" dirty="0" smtClean="0">
                <a:solidFill>
                  <a:schemeClr val="tx1"/>
                </a:solidFill>
                <a:latin typeface="Times New Roman" pitchFamily="33" charset="0"/>
                <a:ea typeface="+mn-ea"/>
                <a:cs typeface="+mn-cs"/>
              </a:rPr>
              <a:t>example, address and data information may be transmitted over the same set of</a:t>
            </a:r>
          </a:p>
          <a:p>
            <a:r>
              <a:rPr kumimoji="1" lang="en-US" sz="1200" kern="1200" baseline="0" dirty="0" smtClean="0">
                <a:solidFill>
                  <a:schemeClr val="tx1"/>
                </a:solidFill>
                <a:latin typeface="Times New Roman" pitchFamily="33" charset="0"/>
                <a:ea typeface="+mn-ea"/>
                <a:cs typeface="+mn-cs"/>
              </a:rPr>
              <a:t>lines using an Address Valid control line. At the beginning of a data transfer, the</a:t>
            </a:r>
          </a:p>
          <a:p>
            <a:r>
              <a:rPr kumimoji="1" lang="en-US" sz="1200" kern="1200" baseline="0" dirty="0" smtClean="0">
                <a:solidFill>
                  <a:schemeClr val="tx1"/>
                </a:solidFill>
                <a:latin typeface="Times New Roman" pitchFamily="33" charset="0"/>
                <a:ea typeface="+mn-ea"/>
                <a:cs typeface="+mn-cs"/>
              </a:rPr>
              <a:t>address is placed on the bus and the Address Valid line is activated. At this point,</a:t>
            </a:r>
          </a:p>
          <a:p>
            <a:r>
              <a:rPr kumimoji="1" lang="en-US" sz="1200" kern="1200" baseline="0" dirty="0" smtClean="0">
                <a:solidFill>
                  <a:schemeClr val="tx1"/>
                </a:solidFill>
                <a:latin typeface="Times New Roman" pitchFamily="33" charset="0"/>
                <a:ea typeface="+mn-ea"/>
                <a:cs typeface="+mn-cs"/>
              </a:rPr>
              <a:t>each module has a specified period of time to copy the address and determine if</a:t>
            </a:r>
          </a:p>
          <a:p>
            <a:r>
              <a:rPr kumimoji="1" lang="en-US" sz="1200" kern="1200" baseline="0" dirty="0" smtClean="0">
                <a:solidFill>
                  <a:schemeClr val="tx1"/>
                </a:solidFill>
                <a:latin typeface="Times New Roman" pitchFamily="33" charset="0"/>
                <a:ea typeface="+mn-ea"/>
                <a:cs typeface="+mn-cs"/>
              </a:rPr>
              <a:t>it is the addressed module. The address is then removed from the bus, and the</a:t>
            </a:r>
          </a:p>
          <a:p>
            <a:r>
              <a:rPr kumimoji="1" lang="en-US" sz="1200" kern="1200" baseline="0" dirty="0" smtClean="0">
                <a:solidFill>
                  <a:schemeClr val="tx1"/>
                </a:solidFill>
                <a:latin typeface="Times New Roman" pitchFamily="33" charset="0"/>
                <a:ea typeface="+mn-ea"/>
                <a:cs typeface="+mn-cs"/>
              </a:rPr>
              <a:t>same bus connections are used for the subsequent read or write data transfer. This</a:t>
            </a:r>
          </a:p>
          <a:p>
            <a:r>
              <a:rPr kumimoji="1" lang="en-US" sz="1200" kern="1200" baseline="0" dirty="0" smtClean="0">
                <a:solidFill>
                  <a:schemeClr val="tx1"/>
                </a:solidFill>
                <a:latin typeface="Times New Roman" pitchFamily="33" charset="0"/>
                <a:ea typeface="+mn-ea"/>
                <a:cs typeface="+mn-cs"/>
              </a:rPr>
              <a:t>method of using the same lines for multiple purposes is known as </a:t>
            </a:r>
            <a:r>
              <a:rPr kumimoji="1" lang="en-US" sz="1200" i="1" kern="1200" baseline="0" dirty="0" smtClean="0">
                <a:solidFill>
                  <a:schemeClr val="tx1"/>
                </a:solidFill>
                <a:latin typeface="Times New Roman" pitchFamily="33" charset="0"/>
                <a:ea typeface="+mn-ea"/>
                <a:cs typeface="+mn-cs"/>
              </a:rPr>
              <a:t>time multiplexing.</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advantage of time multiplexing is the use of fewer lines, which saves space</a:t>
            </a:r>
          </a:p>
          <a:p>
            <a:r>
              <a:rPr kumimoji="1" lang="en-US" sz="1200" kern="1200" baseline="0" dirty="0" smtClean="0">
                <a:solidFill>
                  <a:schemeClr val="tx1"/>
                </a:solidFill>
                <a:latin typeface="Times New Roman" pitchFamily="33" charset="0"/>
                <a:ea typeface="+mn-ea"/>
                <a:cs typeface="+mn-cs"/>
              </a:rPr>
              <a:t>and, usually, cost. The disadvantage is that more complex circuitry is needed within</a:t>
            </a:r>
          </a:p>
          <a:p>
            <a:r>
              <a:rPr kumimoji="1" lang="en-US" sz="1200" kern="1200" baseline="0" dirty="0" smtClean="0">
                <a:solidFill>
                  <a:schemeClr val="tx1"/>
                </a:solidFill>
                <a:latin typeface="Times New Roman" pitchFamily="33" charset="0"/>
                <a:ea typeface="+mn-ea"/>
                <a:cs typeface="+mn-cs"/>
              </a:rPr>
              <a:t>each module. Also, there is a potential reduction in performance because certain</a:t>
            </a:r>
          </a:p>
          <a:p>
            <a:r>
              <a:rPr kumimoji="1" lang="en-US" sz="1200" kern="1200" baseline="0" dirty="0" smtClean="0">
                <a:solidFill>
                  <a:schemeClr val="tx1"/>
                </a:solidFill>
                <a:latin typeface="Times New Roman" pitchFamily="33" charset="0"/>
                <a:ea typeface="+mn-ea"/>
                <a:cs typeface="+mn-cs"/>
              </a:rPr>
              <a:t>events that share the same lines cannot take place in parallel.</a:t>
            </a:r>
          </a:p>
          <a:p>
            <a:endParaRPr kumimoji="1" lang="en-US" sz="1200" i="1" kern="1200" baseline="0" dirty="0" smtClean="0">
              <a:solidFill>
                <a:schemeClr val="tx1"/>
              </a:solidFill>
              <a:latin typeface="Times New Roman" pitchFamily="33" charset="0"/>
              <a:ea typeface="+mn-ea"/>
              <a:cs typeface="+mn-cs"/>
            </a:endParaRPr>
          </a:p>
          <a:p>
            <a:r>
              <a:rPr kumimoji="1" lang="en-US" sz="1200" i="1" kern="1200" baseline="0" dirty="0" smtClean="0">
                <a:solidFill>
                  <a:schemeClr val="tx1"/>
                </a:solidFill>
                <a:latin typeface="Times New Roman" pitchFamily="33" charset="0"/>
                <a:ea typeface="+mn-ea"/>
                <a:cs typeface="+mn-cs"/>
              </a:rPr>
              <a:t>Physical dedication </a:t>
            </a:r>
            <a:r>
              <a:rPr kumimoji="1" lang="en-US" sz="1200" i="0" kern="1200" baseline="0" dirty="0" smtClean="0">
                <a:solidFill>
                  <a:schemeClr val="tx1"/>
                </a:solidFill>
                <a:latin typeface="Times New Roman" pitchFamily="33" charset="0"/>
                <a:ea typeface="+mn-ea"/>
                <a:cs typeface="+mn-cs"/>
              </a:rPr>
              <a:t>refers to the use of multiple buses, each of which connects</a:t>
            </a:r>
          </a:p>
          <a:p>
            <a:r>
              <a:rPr kumimoji="1" lang="en-US" sz="1200" kern="1200" baseline="0" dirty="0" smtClean="0">
                <a:solidFill>
                  <a:schemeClr val="tx1"/>
                </a:solidFill>
                <a:latin typeface="Times New Roman" pitchFamily="33" charset="0"/>
                <a:ea typeface="+mn-ea"/>
                <a:cs typeface="+mn-cs"/>
              </a:rPr>
              <a:t>only a subset of modules. A typical example is the use of an I/O bus to interconnect</a:t>
            </a:r>
          </a:p>
          <a:p>
            <a:r>
              <a:rPr kumimoji="1" lang="en-US" sz="1200" kern="1200" baseline="0" dirty="0" smtClean="0">
                <a:solidFill>
                  <a:schemeClr val="tx1"/>
                </a:solidFill>
                <a:latin typeface="Times New Roman" pitchFamily="33" charset="0"/>
                <a:ea typeface="+mn-ea"/>
                <a:cs typeface="+mn-cs"/>
              </a:rPr>
              <a:t>all I/O modules; this bus is then connected to the main bus through some type of I/O</a:t>
            </a:r>
          </a:p>
          <a:p>
            <a:r>
              <a:rPr kumimoji="1" lang="en-US" sz="1200" kern="1200" baseline="0" dirty="0" smtClean="0">
                <a:solidFill>
                  <a:schemeClr val="tx1"/>
                </a:solidFill>
                <a:latin typeface="Times New Roman" pitchFamily="33" charset="0"/>
                <a:ea typeface="+mn-ea"/>
                <a:cs typeface="+mn-cs"/>
              </a:rPr>
              <a:t>adapter module. The potential advantage of physical dedication is high throughput,</a:t>
            </a:r>
          </a:p>
          <a:p>
            <a:r>
              <a:rPr kumimoji="1" lang="en-US" sz="1200" kern="1200" baseline="0" dirty="0" smtClean="0">
                <a:solidFill>
                  <a:schemeClr val="tx1"/>
                </a:solidFill>
                <a:latin typeface="Times New Roman" pitchFamily="33" charset="0"/>
                <a:ea typeface="+mn-ea"/>
                <a:cs typeface="+mn-cs"/>
              </a:rPr>
              <a:t>because there is less bus contention. A disadvantage is the increased size and cost of</a:t>
            </a:r>
          </a:p>
          <a:p>
            <a:r>
              <a:rPr kumimoji="1" lang="en-US" sz="1200" kern="1200" baseline="0" dirty="0" smtClean="0">
                <a:solidFill>
                  <a:schemeClr val="tx1"/>
                </a:solidFill>
                <a:latin typeface="Times New Roman" pitchFamily="33" charset="0"/>
                <a:ea typeface="+mn-ea"/>
                <a:cs typeface="+mn-cs"/>
              </a:rPr>
              <a:t>the system.</a:t>
            </a:r>
          </a:p>
          <a:p>
            <a:endParaRPr kumimoji="1" lang="en-US" sz="1200" kern="1200" baseline="0" dirty="0" smtClean="0">
              <a:solidFill>
                <a:schemeClr val="tx1"/>
              </a:solidFill>
              <a:latin typeface="Times New Roman" pitchFamily="33" charset="0"/>
              <a:ea typeface="+mn-ea"/>
              <a:cs typeface="+mn-cs"/>
            </a:endParaRPr>
          </a:p>
          <a:p>
            <a:r>
              <a:rPr kumimoji="1" lang="en-US" sz="1200" b="1" i="1" kern="1200" baseline="0" dirty="0" smtClean="0">
                <a:solidFill>
                  <a:schemeClr val="tx1"/>
                </a:solidFill>
                <a:latin typeface="Times New Roman" pitchFamily="33" charset="0"/>
                <a:ea typeface="+mn-ea"/>
                <a:cs typeface="+mn-cs"/>
              </a:rPr>
              <a:t>Method of arbitration: </a:t>
            </a:r>
            <a:r>
              <a:rPr kumimoji="1" lang="en-US" sz="1200" b="0" i="0" kern="1200" baseline="0" dirty="0" smtClean="0">
                <a:solidFill>
                  <a:schemeClr val="tx1"/>
                </a:solidFill>
                <a:latin typeface="Times New Roman" pitchFamily="33" charset="0"/>
                <a:ea typeface="+mn-ea"/>
                <a:cs typeface="+mn-cs"/>
              </a:rPr>
              <a:t>In all but the simplest systems, more than one module</a:t>
            </a:r>
          </a:p>
          <a:p>
            <a:r>
              <a:rPr kumimoji="1" lang="en-US" sz="1200" kern="1200" baseline="0" dirty="0" smtClean="0">
                <a:solidFill>
                  <a:schemeClr val="tx1"/>
                </a:solidFill>
                <a:latin typeface="Times New Roman" pitchFamily="33" charset="0"/>
                <a:ea typeface="+mn-ea"/>
                <a:cs typeface="+mn-cs"/>
              </a:rPr>
              <a:t>may need control of the bus. For example, an I/O module may need to read or write</a:t>
            </a:r>
          </a:p>
          <a:p>
            <a:r>
              <a:rPr kumimoji="1" lang="en-US" sz="1200" kern="1200" baseline="0" dirty="0" smtClean="0">
                <a:solidFill>
                  <a:schemeClr val="tx1"/>
                </a:solidFill>
                <a:latin typeface="Times New Roman" pitchFamily="33" charset="0"/>
                <a:ea typeface="+mn-ea"/>
                <a:cs typeface="+mn-cs"/>
              </a:rPr>
              <a:t>directly to memory, without sending the data to the processor. Because only one unit</a:t>
            </a:r>
          </a:p>
          <a:p>
            <a:r>
              <a:rPr kumimoji="1" lang="en-US" sz="1200" kern="1200" baseline="0" dirty="0" smtClean="0">
                <a:solidFill>
                  <a:schemeClr val="tx1"/>
                </a:solidFill>
                <a:latin typeface="Times New Roman" pitchFamily="33" charset="0"/>
                <a:ea typeface="+mn-ea"/>
                <a:cs typeface="+mn-cs"/>
              </a:rPr>
              <a:t>at a time can successfully transmit over the bus, some method of </a:t>
            </a:r>
            <a:r>
              <a:rPr kumimoji="1" lang="en-US" sz="1200" b="1" kern="1200" baseline="0" dirty="0" smtClean="0">
                <a:solidFill>
                  <a:schemeClr val="tx1"/>
                </a:solidFill>
                <a:latin typeface="Times New Roman" pitchFamily="33" charset="0"/>
                <a:ea typeface="+mn-ea"/>
                <a:cs typeface="+mn-cs"/>
              </a:rPr>
              <a:t>arbitration </a:t>
            </a:r>
            <a:r>
              <a:rPr kumimoji="1" lang="en-US" sz="1200" b="0" kern="1200" baseline="0" dirty="0" smtClean="0">
                <a:solidFill>
                  <a:schemeClr val="tx1"/>
                </a:solidFill>
                <a:latin typeface="Times New Roman" pitchFamily="33" charset="0"/>
                <a:ea typeface="+mn-ea"/>
                <a:cs typeface="+mn-cs"/>
              </a:rPr>
              <a:t>is needed.</a:t>
            </a:r>
          </a:p>
          <a:p>
            <a:r>
              <a:rPr kumimoji="1" lang="en-US" sz="1200" kern="1200" baseline="0" dirty="0" smtClean="0">
                <a:solidFill>
                  <a:schemeClr val="tx1"/>
                </a:solidFill>
                <a:latin typeface="Times New Roman" pitchFamily="33" charset="0"/>
                <a:ea typeface="+mn-ea"/>
                <a:cs typeface="+mn-cs"/>
              </a:rPr>
              <a:t>The various methods can be roughly classified as being either </a:t>
            </a:r>
            <a:r>
              <a:rPr kumimoji="1" lang="en-US" sz="1200" b="1" kern="1200" baseline="0" dirty="0" smtClean="0">
                <a:solidFill>
                  <a:schemeClr val="tx1"/>
                </a:solidFill>
                <a:latin typeface="Times New Roman" pitchFamily="33" charset="0"/>
                <a:ea typeface="+mn-ea"/>
                <a:cs typeface="+mn-cs"/>
              </a:rPr>
              <a:t>centralized arbitration</a:t>
            </a:r>
          </a:p>
          <a:p>
            <a:r>
              <a:rPr kumimoji="1" lang="en-US" sz="1200" kern="1200" baseline="0" dirty="0" smtClean="0">
                <a:solidFill>
                  <a:schemeClr val="tx1"/>
                </a:solidFill>
                <a:latin typeface="Times New Roman" pitchFamily="33" charset="0"/>
                <a:ea typeface="+mn-ea"/>
                <a:cs typeface="+mn-cs"/>
              </a:rPr>
              <a:t>or </a:t>
            </a:r>
            <a:r>
              <a:rPr kumimoji="1" lang="en-US" sz="1200" b="1" kern="1200" baseline="0" dirty="0" smtClean="0">
                <a:solidFill>
                  <a:schemeClr val="tx1"/>
                </a:solidFill>
                <a:latin typeface="Times New Roman" pitchFamily="33" charset="0"/>
                <a:ea typeface="+mn-ea"/>
                <a:cs typeface="+mn-cs"/>
              </a:rPr>
              <a:t>distributed arbitration. </a:t>
            </a:r>
            <a:r>
              <a:rPr kumimoji="1" lang="en-US" sz="1200" b="0" kern="1200" baseline="0" dirty="0" smtClean="0">
                <a:solidFill>
                  <a:schemeClr val="tx1"/>
                </a:solidFill>
                <a:latin typeface="Times New Roman" pitchFamily="33" charset="0"/>
                <a:ea typeface="+mn-ea"/>
                <a:cs typeface="+mn-cs"/>
              </a:rPr>
              <a:t>In a centralized scheme, a single hardware device, referred</a:t>
            </a:r>
          </a:p>
          <a:p>
            <a:r>
              <a:rPr kumimoji="1" lang="en-US" sz="1200" kern="1200" baseline="0" dirty="0" smtClean="0">
                <a:solidFill>
                  <a:schemeClr val="tx1"/>
                </a:solidFill>
                <a:latin typeface="Times New Roman" pitchFamily="33" charset="0"/>
                <a:ea typeface="+mn-ea"/>
                <a:cs typeface="+mn-cs"/>
              </a:rPr>
              <a:t>to as a </a:t>
            </a:r>
            <a:r>
              <a:rPr kumimoji="1" lang="en-US" sz="1200" i="1" kern="1200" baseline="0" dirty="0" smtClean="0">
                <a:solidFill>
                  <a:schemeClr val="tx1"/>
                </a:solidFill>
                <a:latin typeface="Times New Roman" pitchFamily="33" charset="0"/>
                <a:ea typeface="+mn-ea"/>
                <a:cs typeface="+mn-cs"/>
              </a:rPr>
              <a:t>bus controller or arbiter, </a:t>
            </a:r>
            <a:r>
              <a:rPr kumimoji="1" lang="en-US" sz="1200" i="0" kern="1200" baseline="0" dirty="0" smtClean="0">
                <a:solidFill>
                  <a:schemeClr val="tx1"/>
                </a:solidFill>
                <a:latin typeface="Times New Roman" pitchFamily="33" charset="0"/>
                <a:ea typeface="+mn-ea"/>
                <a:cs typeface="+mn-cs"/>
              </a:rPr>
              <a:t>is responsible for allocating time on the bus. The</a:t>
            </a:r>
          </a:p>
          <a:p>
            <a:r>
              <a:rPr kumimoji="1" lang="en-US" sz="1200" kern="1200" baseline="0" dirty="0" smtClean="0">
                <a:solidFill>
                  <a:schemeClr val="tx1"/>
                </a:solidFill>
                <a:latin typeface="Times New Roman" pitchFamily="33" charset="0"/>
                <a:ea typeface="+mn-ea"/>
                <a:cs typeface="+mn-cs"/>
              </a:rPr>
              <a:t>device may be a separate module or part of the processor. In a distributed scheme,</a:t>
            </a:r>
          </a:p>
          <a:p>
            <a:r>
              <a:rPr kumimoji="1" lang="en-US" sz="1200" kern="1200" baseline="0" dirty="0" smtClean="0">
                <a:solidFill>
                  <a:schemeClr val="tx1"/>
                </a:solidFill>
                <a:latin typeface="Times New Roman" pitchFamily="33" charset="0"/>
                <a:ea typeface="+mn-ea"/>
                <a:cs typeface="+mn-cs"/>
              </a:rPr>
              <a:t>there is no central controller. Rather, each module contains access control logic and</a:t>
            </a:r>
          </a:p>
          <a:p>
            <a:r>
              <a:rPr kumimoji="1" lang="en-US" sz="1200" kern="1200" baseline="0" dirty="0" smtClean="0">
                <a:solidFill>
                  <a:schemeClr val="tx1"/>
                </a:solidFill>
                <a:latin typeface="Times New Roman" pitchFamily="33" charset="0"/>
                <a:ea typeface="+mn-ea"/>
                <a:cs typeface="+mn-cs"/>
              </a:rPr>
              <a:t>the modules act together to share the bus. With both methods of arbitration, the</a:t>
            </a:r>
          </a:p>
          <a:p>
            <a:r>
              <a:rPr kumimoji="1" lang="en-US" sz="1200" kern="1200" baseline="0" dirty="0" smtClean="0">
                <a:solidFill>
                  <a:schemeClr val="tx1"/>
                </a:solidFill>
                <a:latin typeface="Times New Roman" pitchFamily="33" charset="0"/>
                <a:ea typeface="+mn-ea"/>
                <a:cs typeface="+mn-cs"/>
              </a:rPr>
              <a:t>purpose is to designate one device, either the processor or an I/O module, as master.</a:t>
            </a:r>
          </a:p>
          <a:p>
            <a:r>
              <a:rPr kumimoji="1" lang="en-US" sz="1200" kern="1200" baseline="0" dirty="0" smtClean="0">
                <a:solidFill>
                  <a:schemeClr val="tx1"/>
                </a:solidFill>
                <a:latin typeface="Times New Roman" pitchFamily="33" charset="0"/>
                <a:ea typeface="+mn-ea"/>
                <a:cs typeface="+mn-cs"/>
              </a:rPr>
              <a:t>The master may then initiate a data transfer (e.g., read or write) with some other</a:t>
            </a:r>
          </a:p>
          <a:p>
            <a:r>
              <a:rPr kumimoji="1" lang="en-US" sz="1200" kern="1200" baseline="0" dirty="0" smtClean="0">
                <a:solidFill>
                  <a:schemeClr val="tx1"/>
                </a:solidFill>
                <a:latin typeface="Times New Roman" pitchFamily="33" charset="0"/>
                <a:ea typeface="+mn-ea"/>
                <a:cs typeface="+mn-cs"/>
              </a:rPr>
              <a:t>device, which acts as slave for this particular exchange.</a:t>
            </a:r>
          </a:p>
          <a:p>
            <a:endParaRPr kumimoji="1" lang="en-US" sz="1200" b="1" i="1" kern="1200" baseline="0" dirty="0" smtClean="0">
              <a:solidFill>
                <a:schemeClr val="tx1"/>
              </a:solidFill>
              <a:latin typeface="Times New Roman" pitchFamily="33" charset="0"/>
              <a:ea typeface="+mn-ea"/>
              <a:cs typeface="+mn-cs"/>
            </a:endParaRPr>
          </a:p>
          <a:p>
            <a:r>
              <a:rPr kumimoji="1" lang="en-US" sz="1200" b="1" i="1" kern="1200" baseline="0" dirty="0" smtClean="0">
                <a:solidFill>
                  <a:schemeClr val="tx1"/>
                </a:solidFill>
                <a:latin typeface="Times New Roman" pitchFamily="33" charset="0"/>
                <a:ea typeface="+mn-ea"/>
                <a:cs typeface="+mn-cs"/>
              </a:rPr>
              <a:t>Timing: </a:t>
            </a:r>
            <a:r>
              <a:rPr kumimoji="1" lang="en-US" sz="1200" b="0" i="0" kern="1200" baseline="0" dirty="0" smtClean="0">
                <a:solidFill>
                  <a:schemeClr val="tx1"/>
                </a:solidFill>
                <a:latin typeface="Times New Roman" pitchFamily="33" charset="0"/>
                <a:ea typeface="+mn-ea"/>
                <a:cs typeface="+mn-cs"/>
              </a:rPr>
              <a:t>Timing refers to the way in which events are coordinated on the bus. Buses</a:t>
            </a:r>
          </a:p>
          <a:p>
            <a:r>
              <a:rPr kumimoji="1" lang="en-US" sz="1200" kern="1200" baseline="0" dirty="0" smtClean="0">
                <a:solidFill>
                  <a:schemeClr val="tx1"/>
                </a:solidFill>
                <a:latin typeface="Times New Roman" pitchFamily="33" charset="0"/>
                <a:ea typeface="+mn-ea"/>
                <a:cs typeface="+mn-cs"/>
              </a:rPr>
              <a:t>use either synchronous timing or asynchronous timing.</a:t>
            </a:r>
          </a:p>
          <a:p>
            <a:endParaRPr kumimoji="1" lang="en-US" sz="1200" kern="1200" baseline="0" dirty="0" smtClean="0">
              <a:solidFill>
                <a:schemeClr val="tx1"/>
              </a:solidFill>
              <a:latin typeface="Times New Roman" pitchFamily="33" charset="0"/>
              <a:ea typeface="+mn-ea"/>
              <a:cs typeface="+mn-cs"/>
            </a:endParaRPr>
          </a:p>
        </p:txBody>
      </p:sp>
      <p:sp>
        <p:nvSpPr>
          <p:cNvPr id="4" name="Slide Number Placeholder 3"/>
          <p:cNvSpPr>
            <a:spLocks noGrp="1"/>
          </p:cNvSpPr>
          <p:nvPr>
            <p:ph type="sldNum" sz="quarter" idx="10"/>
          </p:nvPr>
        </p:nvSpPr>
        <p:spPr/>
        <p:txBody>
          <a:bodyPr/>
          <a:lstStyle/>
          <a:p>
            <a:fld id="{5E8A5BC2-82F1-9743-89FF-AFC7C6D81D1B}" type="slidenum">
              <a:rPr lang="en-US" smtClean="0"/>
              <a:pPr/>
              <a:t>10</a:t>
            </a:fld>
            <a:endParaRPr lang="en-US" dirty="0"/>
          </a:p>
        </p:txBody>
      </p:sp>
    </p:spTree>
    <p:extLst>
      <p:ext uri="{BB962C8B-B14F-4D97-AF65-F5344CB8AC3E}">
        <p14:creationId xmlns:p14="http://schemas.microsoft.com/office/powerpoint/2010/main" val="15878406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kumimoji="1" lang="en-US" sz="1200" kern="1200" baseline="0" dirty="0" smtClean="0">
                <a:solidFill>
                  <a:schemeClr val="tx1"/>
                </a:solidFill>
                <a:latin typeface="Times New Roman" pitchFamily="33" charset="0"/>
                <a:ea typeface="+mn-ea"/>
                <a:cs typeface="+mn-cs"/>
              </a:rPr>
              <a:t>With </a:t>
            </a:r>
            <a:r>
              <a:rPr kumimoji="1" lang="en-US" sz="1200" b="1" kern="1200" baseline="0" dirty="0" smtClean="0">
                <a:solidFill>
                  <a:schemeClr val="tx1"/>
                </a:solidFill>
                <a:latin typeface="Times New Roman" pitchFamily="33" charset="0"/>
                <a:ea typeface="+mn-ea"/>
                <a:cs typeface="+mn-cs"/>
              </a:rPr>
              <a:t>synchronous timing, </a:t>
            </a:r>
            <a:r>
              <a:rPr kumimoji="1" lang="en-US" sz="1200" b="0" kern="1200" baseline="0" dirty="0" smtClean="0">
                <a:solidFill>
                  <a:schemeClr val="tx1"/>
                </a:solidFill>
                <a:latin typeface="Times New Roman" pitchFamily="33" charset="0"/>
                <a:ea typeface="+mn-ea"/>
                <a:cs typeface="+mn-cs"/>
              </a:rPr>
              <a:t>the occurrence of events on the bus is determined</a:t>
            </a:r>
          </a:p>
          <a:p>
            <a:r>
              <a:rPr kumimoji="1" lang="en-US" sz="1200" kern="1200" baseline="0" dirty="0" smtClean="0">
                <a:solidFill>
                  <a:schemeClr val="tx1"/>
                </a:solidFill>
                <a:latin typeface="Times New Roman" pitchFamily="33" charset="0"/>
                <a:ea typeface="+mn-ea"/>
                <a:cs typeface="+mn-cs"/>
              </a:rPr>
              <a:t>by a clock. The bus includes a clock line upon which a clock transmits a regular</a:t>
            </a:r>
          </a:p>
          <a:p>
            <a:r>
              <a:rPr kumimoji="1" lang="en-US" sz="1200" kern="1200" baseline="0" dirty="0" smtClean="0">
                <a:solidFill>
                  <a:schemeClr val="tx1"/>
                </a:solidFill>
                <a:latin typeface="Times New Roman" pitchFamily="33" charset="0"/>
                <a:ea typeface="+mn-ea"/>
                <a:cs typeface="+mn-cs"/>
              </a:rPr>
              <a:t>sequence of alternating 1s and 0s of equal duration. A single 1–0 transmission is</a:t>
            </a:r>
          </a:p>
          <a:p>
            <a:r>
              <a:rPr kumimoji="1" lang="en-US" sz="1200" kern="1200" baseline="0" dirty="0" smtClean="0">
                <a:solidFill>
                  <a:schemeClr val="tx1"/>
                </a:solidFill>
                <a:latin typeface="Times New Roman" pitchFamily="33" charset="0"/>
                <a:ea typeface="+mn-ea"/>
                <a:cs typeface="+mn-cs"/>
              </a:rPr>
              <a:t>referred to as a </a:t>
            </a:r>
            <a:r>
              <a:rPr kumimoji="1" lang="en-US" sz="1200" i="1" kern="1200" baseline="0" dirty="0" smtClean="0">
                <a:solidFill>
                  <a:schemeClr val="tx1"/>
                </a:solidFill>
                <a:latin typeface="Times New Roman" pitchFamily="33" charset="0"/>
                <a:ea typeface="+mn-ea"/>
                <a:cs typeface="+mn-cs"/>
              </a:rPr>
              <a:t>clock cycle or bus cycle and </a:t>
            </a:r>
            <a:r>
              <a:rPr kumimoji="1" lang="en-US" sz="1200" i="0" kern="1200" baseline="0" dirty="0" smtClean="0">
                <a:solidFill>
                  <a:schemeClr val="tx1"/>
                </a:solidFill>
                <a:latin typeface="Times New Roman" pitchFamily="33" charset="0"/>
                <a:ea typeface="+mn-ea"/>
                <a:cs typeface="+mn-cs"/>
              </a:rPr>
              <a:t>defines a time slot. All other devices on</a:t>
            </a:r>
          </a:p>
          <a:p>
            <a:r>
              <a:rPr kumimoji="1" lang="en-US" sz="1200" kern="1200" baseline="0" dirty="0" smtClean="0">
                <a:solidFill>
                  <a:schemeClr val="tx1"/>
                </a:solidFill>
                <a:latin typeface="Times New Roman" pitchFamily="33" charset="0"/>
                <a:ea typeface="+mn-ea"/>
                <a:cs typeface="+mn-cs"/>
              </a:rPr>
              <a:t>the bus can read the clock line, and all events start at the beginning of a clock cycle.</a:t>
            </a:r>
            <a:endParaRPr lang="en-US" dirty="0" smtClean="0"/>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Figure 3.18 shows a typical, but simplified, timing diagram for synchronous read</a:t>
            </a:r>
          </a:p>
          <a:p>
            <a:r>
              <a:rPr kumimoji="1" lang="en-US" sz="1200" kern="1200" baseline="0" dirty="0" smtClean="0">
                <a:solidFill>
                  <a:schemeClr val="tx1"/>
                </a:solidFill>
                <a:latin typeface="Times New Roman" pitchFamily="33" charset="0"/>
                <a:ea typeface="+mn-ea"/>
                <a:cs typeface="+mn-cs"/>
              </a:rPr>
              <a:t>and write operations (see Appendix N for a description of timing diagrams). Other</a:t>
            </a:r>
          </a:p>
          <a:p>
            <a:r>
              <a:rPr kumimoji="1" lang="en-US" sz="1200" kern="1200" baseline="0" dirty="0" smtClean="0">
                <a:solidFill>
                  <a:schemeClr val="tx1"/>
                </a:solidFill>
                <a:latin typeface="Times New Roman" pitchFamily="33" charset="0"/>
                <a:ea typeface="+mn-ea"/>
                <a:cs typeface="+mn-cs"/>
              </a:rPr>
              <a:t>bus signals may change at the leading edge of the clock signal (with a slight reaction</a:t>
            </a:r>
          </a:p>
          <a:p>
            <a:r>
              <a:rPr kumimoji="1" lang="en-US" sz="1200" kern="1200" baseline="0" dirty="0" smtClean="0">
                <a:solidFill>
                  <a:schemeClr val="tx1"/>
                </a:solidFill>
                <a:latin typeface="Times New Roman" pitchFamily="33" charset="0"/>
                <a:ea typeface="+mn-ea"/>
                <a:cs typeface="+mn-cs"/>
              </a:rPr>
              <a:t>delay). Most events occupy a single clock cycle. </a:t>
            </a:r>
          </a:p>
          <a:p>
            <a:r>
              <a:rPr kumimoji="1" lang="en-US" sz="1200" kern="1200" baseline="0" dirty="0" smtClean="0">
                <a:solidFill>
                  <a:schemeClr val="tx1"/>
                </a:solidFill>
                <a:latin typeface="Times New Roman" pitchFamily="33" charset="0"/>
                <a:ea typeface="+mn-ea"/>
                <a:cs typeface="+mn-cs"/>
              </a:rPr>
              <a:t>In this simple example: </a:t>
            </a:r>
          </a:p>
          <a:p>
            <a:r>
              <a:rPr kumimoji="1" lang="en-US" sz="1200" kern="1200" baseline="0" dirty="0" smtClean="0">
                <a:solidFill>
                  <a:schemeClr val="tx1"/>
                </a:solidFill>
                <a:latin typeface="Times New Roman" pitchFamily="33" charset="0"/>
                <a:ea typeface="+mn-ea"/>
                <a:cs typeface="+mn-cs"/>
              </a:rPr>
              <a:t>The processor places a memory address on the address lines during the first clock cycle</a:t>
            </a:r>
          </a:p>
          <a:p>
            <a:r>
              <a:rPr kumimoji="1" lang="en-US" sz="1200" kern="1200" baseline="0" dirty="0" smtClean="0">
                <a:solidFill>
                  <a:schemeClr val="tx1"/>
                </a:solidFill>
                <a:latin typeface="Times New Roman" pitchFamily="33" charset="0"/>
                <a:ea typeface="+mn-ea"/>
                <a:cs typeface="+mn-cs"/>
              </a:rPr>
              <a:t>And may assert various status lines.</a:t>
            </a:r>
          </a:p>
          <a:p>
            <a:r>
              <a:rPr kumimoji="1" lang="en-US" sz="1200" kern="1200" baseline="0" dirty="0" smtClean="0">
                <a:solidFill>
                  <a:schemeClr val="tx1"/>
                </a:solidFill>
                <a:latin typeface="Times New Roman" pitchFamily="33" charset="0"/>
                <a:ea typeface="+mn-ea"/>
                <a:cs typeface="+mn-cs"/>
              </a:rPr>
              <a:t> The processor issues an address enable signal, once the address lines have stabilized</a:t>
            </a:r>
          </a:p>
          <a:p>
            <a:r>
              <a:rPr kumimoji="1" lang="en-US" sz="1200" kern="1200" baseline="0" dirty="0" smtClean="0">
                <a:solidFill>
                  <a:schemeClr val="tx1"/>
                </a:solidFill>
                <a:latin typeface="Times New Roman" pitchFamily="33" charset="0"/>
                <a:ea typeface="+mn-ea"/>
                <a:cs typeface="+mn-cs"/>
              </a:rPr>
              <a:t> For a read operation, the processor issues a read command at the start of the second cycle.</a:t>
            </a:r>
          </a:p>
          <a:p>
            <a:r>
              <a:rPr kumimoji="1" lang="en-US" sz="1200" kern="1200" baseline="0" dirty="0" smtClean="0">
                <a:solidFill>
                  <a:schemeClr val="tx1"/>
                </a:solidFill>
                <a:latin typeface="Times New Roman" pitchFamily="33" charset="0"/>
                <a:ea typeface="+mn-ea"/>
                <a:cs typeface="+mn-cs"/>
              </a:rPr>
              <a:t> A memory module recognizes the address and, after a delay of one cycle, places the data on the data lines. The processor reads</a:t>
            </a:r>
          </a:p>
          <a:p>
            <a:r>
              <a:rPr kumimoji="1" lang="en-US" sz="1200" kern="1200" baseline="0" dirty="0" smtClean="0">
                <a:solidFill>
                  <a:schemeClr val="tx1"/>
                </a:solidFill>
                <a:latin typeface="Times New Roman" pitchFamily="33" charset="0"/>
                <a:ea typeface="+mn-ea"/>
                <a:cs typeface="+mn-cs"/>
              </a:rPr>
              <a:t>the data from the data lines and drops the read signal.</a:t>
            </a:r>
          </a:p>
          <a:p>
            <a:r>
              <a:rPr kumimoji="1" lang="en-US" sz="1200" kern="1200" baseline="0" dirty="0" smtClean="0">
                <a:solidFill>
                  <a:schemeClr val="tx1"/>
                </a:solidFill>
                <a:latin typeface="Times New Roman" pitchFamily="33" charset="0"/>
                <a:ea typeface="+mn-ea"/>
                <a:cs typeface="+mn-cs"/>
              </a:rPr>
              <a:t> For a write operation, the processor puts the data on the data lines at the start of the second cycle and issues a</a:t>
            </a:r>
          </a:p>
          <a:p>
            <a:r>
              <a:rPr kumimoji="1" lang="en-US" sz="1200" kern="1200" baseline="0" dirty="0" smtClean="0">
                <a:solidFill>
                  <a:schemeClr val="tx1"/>
                </a:solidFill>
                <a:latin typeface="Times New Roman" pitchFamily="33" charset="0"/>
                <a:ea typeface="+mn-ea"/>
                <a:cs typeface="+mn-cs"/>
              </a:rPr>
              <a:t>write command after the data lines have stabilized. The memory module copies the</a:t>
            </a:r>
          </a:p>
          <a:p>
            <a:r>
              <a:rPr kumimoji="1" lang="en-US" sz="1200" kern="1200" baseline="0" dirty="0" smtClean="0">
                <a:solidFill>
                  <a:schemeClr val="tx1"/>
                </a:solidFill>
                <a:latin typeface="Times New Roman" pitchFamily="33" charset="0"/>
                <a:ea typeface="+mn-ea"/>
                <a:cs typeface="+mn-cs"/>
              </a:rPr>
              <a:t>information from the data lines during the third clock cycle.</a:t>
            </a:r>
            <a:endParaRPr lang="en-US" dirty="0"/>
          </a:p>
        </p:txBody>
      </p:sp>
      <p:sp>
        <p:nvSpPr>
          <p:cNvPr id="4" name="Slide Number Placeholder 3"/>
          <p:cNvSpPr>
            <a:spLocks noGrp="1"/>
          </p:cNvSpPr>
          <p:nvPr>
            <p:ph type="sldNum" sz="quarter" idx="10"/>
          </p:nvPr>
        </p:nvSpPr>
        <p:spPr/>
        <p:txBody>
          <a:bodyPr/>
          <a:lstStyle/>
          <a:p>
            <a:fld id="{5E8A5BC2-82F1-9743-89FF-AFC7C6D81D1B}" type="slidenum">
              <a:rPr lang="en-US" smtClean="0"/>
              <a:pPr/>
              <a:t>13</a:t>
            </a:fld>
            <a:endParaRPr lang="en-US" dirty="0"/>
          </a:p>
        </p:txBody>
      </p:sp>
    </p:spTree>
    <p:extLst>
      <p:ext uri="{BB962C8B-B14F-4D97-AF65-F5344CB8AC3E}">
        <p14:creationId xmlns:p14="http://schemas.microsoft.com/office/powerpoint/2010/main" val="26019406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200E7D-588A-0E43-86D8-E40A99012FF5}" type="slidenum">
              <a:rPr lang="en-US"/>
              <a:pPr/>
              <a:t>14</a:t>
            </a:fld>
            <a:endParaRPr lang="en-US" dirty="0"/>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With </a:t>
            </a:r>
            <a:r>
              <a:rPr kumimoji="1" lang="en-US" sz="1200" b="1" kern="1200" baseline="0" dirty="0" smtClean="0">
                <a:solidFill>
                  <a:schemeClr val="tx1"/>
                </a:solidFill>
                <a:latin typeface="Times New Roman" pitchFamily="33" charset="0"/>
                <a:ea typeface="+mn-ea"/>
                <a:cs typeface="+mn-cs"/>
              </a:rPr>
              <a:t>asynchronous timing, </a:t>
            </a:r>
            <a:r>
              <a:rPr kumimoji="1" lang="en-US" sz="1200" b="0" kern="1200" baseline="0" dirty="0" smtClean="0">
                <a:solidFill>
                  <a:schemeClr val="tx1"/>
                </a:solidFill>
                <a:latin typeface="Times New Roman" pitchFamily="33" charset="0"/>
                <a:ea typeface="+mn-ea"/>
                <a:cs typeface="+mn-cs"/>
              </a:rPr>
              <a:t>the occurrence of one event on a bus follows</a:t>
            </a:r>
          </a:p>
          <a:p>
            <a:r>
              <a:rPr kumimoji="1" lang="en-US" sz="1200" kern="1200" baseline="0" dirty="0" smtClean="0">
                <a:solidFill>
                  <a:schemeClr val="tx1"/>
                </a:solidFill>
                <a:latin typeface="Times New Roman" pitchFamily="33" charset="0"/>
                <a:ea typeface="+mn-ea"/>
                <a:cs typeface="+mn-cs"/>
              </a:rPr>
              <a:t>and depends on the occurrence of a previous event. In the simple read example of</a:t>
            </a:r>
          </a:p>
          <a:p>
            <a:r>
              <a:rPr kumimoji="1" lang="en-US" sz="1200" kern="1200" baseline="0" dirty="0" smtClean="0">
                <a:solidFill>
                  <a:schemeClr val="tx1"/>
                </a:solidFill>
                <a:latin typeface="Times New Roman" pitchFamily="33" charset="0"/>
                <a:ea typeface="+mn-ea"/>
                <a:cs typeface="+mn-cs"/>
              </a:rPr>
              <a:t>Figure 3.19a,</a:t>
            </a:r>
          </a:p>
          <a:p>
            <a:r>
              <a:rPr kumimoji="1" lang="en-US" sz="1200" kern="1200" baseline="0" dirty="0" smtClean="0">
                <a:solidFill>
                  <a:schemeClr val="tx1"/>
                </a:solidFill>
                <a:latin typeface="Times New Roman" pitchFamily="33" charset="0"/>
                <a:ea typeface="+mn-ea"/>
                <a:cs typeface="+mn-cs"/>
              </a:rPr>
              <a:t> The processor places address and status signals on the bus. </a:t>
            </a:r>
          </a:p>
          <a:p>
            <a:r>
              <a:rPr kumimoji="1" lang="en-US" sz="1200" kern="1200" baseline="0" dirty="0" smtClean="0">
                <a:solidFill>
                  <a:schemeClr val="tx1"/>
                </a:solidFill>
                <a:latin typeface="Times New Roman" pitchFamily="33" charset="0"/>
                <a:ea typeface="+mn-ea"/>
                <a:cs typeface="+mn-cs"/>
              </a:rPr>
              <a:t>After pausing for these signals to stabilize, it issues a read command, indicating the presence of valid address and control signals.</a:t>
            </a:r>
          </a:p>
          <a:p>
            <a:r>
              <a:rPr kumimoji="1" lang="en-US" sz="1200" kern="1200" baseline="0" dirty="0" smtClean="0">
                <a:solidFill>
                  <a:schemeClr val="tx1"/>
                </a:solidFill>
                <a:latin typeface="Times New Roman" pitchFamily="33" charset="0"/>
                <a:ea typeface="+mn-ea"/>
                <a:cs typeface="+mn-cs"/>
              </a:rPr>
              <a:t>The appropriate memory decodes the address and responds by placing the data on the data line.</a:t>
            </a:r>
          </a:p>
          <a:p>
            <a:r>
              <a:rPr kumimoji="1" lang="en-US" sz="1200" kern="1200" baseline="0" dirty="0" smtClean="0">
                <a:solidFill>
                  <a:schemeClr val="tx1"/>
                </a:solidFill>
                <a:latin typeface="Times New Roman" pitchFamily="33" charset="0"/>
                <a:ea typeface="+mn-ea"/>
                <a:cs typeface="+mn-cs"/>
              </a:rPr>
              <a:t> Once the data lines have stabilized, the memory module asserts the acknowledged line to signal the processor that the</a:t>
            </a:r>
          </a:p>
          <a:p>
            <a:r>
              <a:rPr kumimoji="1" lang="en-US" sz="1200" kern="1200" baseline="0" dirty="0" smtClean="0">
                <a:solidFill>
                  <a:schemeClr val="tx1"/>
                </a:solidFill>
                <a:latin typeface="Times New Roman" pitchFamily="33" charset="0"/>
                <a:ea typeface="+mn-ea"/>
                <a:cs typeface="+mn-cs"/>
              </a:rPr>
              <a:t>data are available.</a:t>
            </a:r>
          </a:p>
          <a:p>
            <a:r>
              <a:rPr kumimoji="1" lang="en-US" sz="1200" kern="1200" baseline="0" dirty="0" smtClean="0">
                <a:solidFill>
                  <a:schemeClr val="tx1"/>
                </a:solidFill>
                <a:latin typeface="Times New Roman" pitchFamily="33" charset="0"/>
                <a:ea typeface="+mn-ea"/>
                <a:cs typeface="+mn-cs"/>
              </a:rPr>
              <a:t>Once the master(processor or IO) has read the data from the data lines, it </a:t>
            </a:r>
            <a:r>
              <a:rPr kumimoji="1" lang="en-US" sz="1200" kern="1200" baseline="0" dirty="0" err="1" smtClean="0">
                <a:solidFill>
                  <a:schemeClr val="tx1"/>
                </a:solidFill>
                <a:latin typeface="Times New Roman" pitchFamily="33" charset="0"/>
                <a:ea typeface="+mn-ea"/>
                <a:cs typeface="+mn-cs"/>
              </a:rPr>
              <a:t>deasserts</a:t>
            </a:r>
            <a:r>
              <a:rPr kumimoji="1" lang="en-US" sz="1200" kern="1200" baseline="0" dirty="0" smtClean="0">
                <a:solidFill>
                  <a:schemeClr val="tx1"/>
                </a:solidFill>
                <a:latin typeface="Times New Roman" pitchFamily="33" charset="0"/>
                <a:ea typeface="+mn-ea"/>
                <a:cs typeface="+mn-cs"/>
              </a:rPr>
              <a:t> the read signal.</a:t>
            </a:r>
          </a:p>
          <a:p>
            <a:r>
              <a:rPr kumimoji="1" lang="en-US" sz="1200" kern="1200" baseline="0" dirty="0" smtClean="0">
                <a:solidFill>
                  <a:schemeClr val="tx1"/>
                </a:solidFill>
                <a:latin typeface="Times New Roman" pitchFamily="33" charset="0"/>
                <a:ea typeface="+mn-ea"/>
                <a:cs typeface="+mn-cs"/>
              </a:rPr>
              <a:t>This causes the memory module to drop the data and acknowledge lines. </a:t>
            </a:r>
          </a:p>
          <a:p>
            <a:r>
              <a:rPr kumimoji="1" lang="en-US" sz="1200" kern="1200" baseline="0" dirty="0" smtClean="0">
                <a:solidFill>
                  <a:schemeClr val="tx1"/>
                </a:solidFill>
                <a:latin typeface="Times New Roman" pitchFamily="33" charset="0"/>
                <a:ea typeface="+mn-ea"/>
                <a:cs typeface="+mn-cs"/>
              </a:rPr>
              <a:t>Finally, once the acknowledge line is dropped, the master removes the address information.</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Figure 3.19b shows a simple asynchronous write operation. In this case, the</a:t>
            </a:r>
          </a:p>
          <a:p>
            <a:r>
              <a:rPr kumimoji="1" lang="en-US" sz="1200" kern="1200" baseline="0" dirty="0" smtClean="0">
                <a:solidFill>
                  <a:schemeClr val="tx1"/>
                </a:solidFill>
                <a:latin typeface="Times New Roman" pitchFamily="33" charset="0"/>
                <a:ea typeface="+mn-ea"/>
                <a:cs typeface="+mn-cs"/>
              </a:rPr>
              <a:t>master places the data on the data line at the same time that it puts signals on the</a:t>
            </a:r>
          </a:p>
          <a:p>
            <a:r>
              <a:rPr kumimoji="1" lang="en-US" sz="1200" kern="1200" baseline="0" dirty="0" smtClean="0">
                <a:solidFill>
                  <a:schemeClr val="tx1"/>
                </a:solidFill>
                <a:latin typeface="Times New Roman" pitchFamily="33" charset="0"/>
                <a:ea typeface="+mn-ea"/>
                <a:cs typeface="+mn-cs"/>
              </a:rPr>
              <a:t>status and address lines. The memory module responds to the write command by</a:t>
            </a:r>
          </a:p>
          <a:p>
            <a:r>
              <a:rPr kumimoji="1" lang="en-US" sz="1200" kern="1200" baseline="0" dirty="0" smtClean="0">
                <a:solidFill>
                  <a:schemeClr val="tx1"/>
                </a:solidFill>
                <a:latin typeface="Times New Roman" pitchFamily="33" charset="0"/>
                <a:ea typeface="+mn-ea"/>
                <a:cs typeface="+mn-cs"/>
              </a:rPr>
              <a:t>copying the data from the data lines and then asserting the acknowledge line. The</a:t>
            </a:r>
          </a:p>
          <a:p>
            <a:r>
              <a:rPr kumimoji="1" lang="en-US" sz="1200" kern="1200" baseline="0" dirty="0" smtClean="0">
                <a:solidFill>
                  <a:schemeClr val="tx1"/>
                </a:solidFill>
                <a:latin typeface="Times New Roman" pitchFamily="33" charset="0"/>
                <a:ea typeface="+mn-ea"/>
                <a:cs typeface="+mn-cs"/>
              </a:rPr>
              <a:t>master then drops the write signal and the memory module drops the acknowledge</a:t>
            </a:r>
          </a:p>
          <a:p>
            <a:r>
              <a:rPr kumimoji="1" lang="en-US" sz="1200" kern="1200" baseline="0" dirty="0" smtClean="0">
                <a:solidFill>
                  <a:schemeClr val="tx1"/>
                </a:solidFill>
                <a:latin typeface="Times New Roman" pitchFamily="33" charset="0"/>
                <a:ea typeface="+mn-ea"/>
                <a:cs typeface="+mn-cs"/>
              </a:rPr>
              <a:t>signal.</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Synchronous timing is simpler to implement and test. However, it is less</a:t>
            </a:r>
          </a:p>
          <a:p>
            <a:r>
              <a:rPr kumimoji="1" lang="en-US" sz="1200" kern="1200" baseline="0" dirty="0" smtClean="0">
                <a:solidFill>
                  <a:schemeClr val="tx1"/>
                </a:solidFill>
                <a:latin typeface="Times New Roman" pitchFamily="33" charset="0"/>
                <a:ea typeface="+mn-ea"/>
                <a:cs typeface="+mn-cs"/>
              </a:rPr>
              <a:t>flexible than asynchronous timing. Because all devices on a synchronous bus are</a:t>
            </a:r>
          </a:p>
          <a:p>
            <a:r>
              <a:rPr kumimoji="1" lang="en-US" sz="1200" kern="1200" baseline="0" dirty="0" smtClean="0">
                <a:solidFill>
                  <a:schemeClr val="tx1"/>
                </a:solidFill>
                <a:latin typeface="Times New Roman" pitchFamily="33" charset="0"/>
                <a:ea typeface="+mn-ea"/>
                <a:cs typeface="+mn-cs"/>
              </a:rPr>
              <a:t>tied to a fixed clock rate, the system cannot take advantage of advances in device</a:t>
            </a:r>
          </a:p>
          <a:p>
            <a:r>
              <a:rPr kumimoji="1" lang="en-US" sz="1200" kern="1200" baseline="0" dirty="0" smtClean="0">
                <a:solidFill>
                  <a:schemeClr val="tx1"/>
                </a:solidFill>
                <a:latin typeface="Times New Roman" pitchFamily="33" charset="0"/>
                <a:ea typeface="+mn-ea"/>
                <a:cs typeface="+mn-cs"/>
              </a:rPr>
              <a:t>performance. With asynchronous timing, a mixture of slow and fast devices, using</a:t>
            </a:r>
          </a:p>
          <a:p>
            <a:r>
              <a:rPr kumimoji="1" lang="en-US" sz="1200" kern="1200" baseline="0" dirty="0" smtClean="0">
                <a:solidFill>
                  <a:schemeClr val="tx1"/>
                </a:solidFill>
                <a:latin typeface="Times New Roman" pitchFamily="33" charset="0"/>
                <a:ea typeface="+mn-ea"/>
                <a:cs typeface="+mn-cs"/>
              </a:rPr>
              <a:t>older and newer technology, can share a bus.</a:t>
            </a:r>
            <a:endParaRPr lang="en-GB" dirty="0"/>
          </a:p>
        </p:txBody>
      </p:sp>
    </p:spTree>
    <p:extLst>
      <p:ext uri="{BB962C8B-B14F-4D97-AF65-F5344CB8AC3E}">
        <p14:creationId xmlns:p14="http://schemas.microsoft.com/office/powerpoint/2010/main" val="31906318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0854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a:solidFill>
                  <a:schemeClr val="tx1"/>
                </a:solidFill>
                <a:latin typeface="Arial" charset="0"/>
                <a:cs typeface="Arial" charset="0"/>
              </a:defRPr>
            </a:lvl1pPr>
            <a:lvl2pPr marL="702756" indent="-270291" defTabSz="914485" eaLnBrk="0" hangingPunct="0">
              <a:defRPr>
                <a:solidFill>
                  <a:schemeClr val="tx1"/>
                </a:solidFill>
                <a:latin typeface="Arial" charset="0"/>
                <a:cs typeface="Arial" charset="0"/>
              </a:defRPr>
            </a:lvl2pPr>
            <a:lvl3pPr marL="1081164" indent="-216233" defTabSz="914485" eaLnBrk="0" hangingPunct="0">
              <a:defRPr>
                <a:solidFill>
                  <a:schemeClr val="tx1"/>
                </a:solidFill>
                <a:latin typeface="Arial" charset="0"/>
                <a:cs typeface="Arial" charset="0"/>
              </a:defRPr>
            </a:lvl3pPr>
            <a:lvl4pPr marL="1513629" indent="-216233" defTabSz="914485" eaLnBrk="0" hangingPunct="0">
              <a:defRPr>
                <a:solidFill>
                  <a:schemeClr val="tx1"/>
                </a:solidFill>
                <a:latin typeface="Arial" charset="0"/>
                <a:cs typeface="Arial" charset="0"/>
              </a:defRPr>
            </a:lvl4pPr>
            <a:lvl5pPr marL="1946095" indent="-216233" defTabSz="914485" eaLnBrk="0" hangingPunct="0">
              <a:defRPr>
                <a:solidFill>
                  <a:schemeClr val="tx1"/>
                </a:solidFill>
                <a:latin typeface="Arial" charset="0"/>
                <a:cs typeface="Arial" charset="0"/>
              </a:defRPr>
            </a:lvl5pPr>
            <a:lvl6pPr marL="2378560" indent="-216233" defTabSz="914485" eaLnBrk="0" fontAlgn="base" hangingPunct="0">
              <a:spcBef>
                <a:spcPct val="0"/>
              </a:spcBef>
              <a:spcAft>
                <a:spcPct val="0"/>
              </a:spcAft>
              <a:defRPr>
                <a:solidFill>
                  <a:schemeClr val="tx1"/>
                </a:solidFill>
                <a:latin typeface="Arial" charset="0"/>
                <a:cs typeface="Arial" charset="0"/>
              </a:defRPr>
            </a:lvl6pPr>
            <a:lvl7pPr marL="2811026" indent="-216233" defTabSz="914485" eaLnBrk="0" fontAlgn="base" hangingPunct="0">
              <a:spcBef>
                <a:spcPct val="0"/>
              </a:spcBef>
              <a:spcAft>
                <a:spcPct val="0"/>
              </a:spcAft>
              <a:defRPr>
                <a:solidFill>
                  <a:schemeClr val="tx1"/>
                </a:solidFill>
                <a:latin typeface="Arial" charset="0"/>
                <a:cs typeface="Arial" charset="0"/>
              </a:defRPr>
            </a:lvl7pPr>
            <a:lvl8pPr marL="3243491" indent="-216233" defTabSz="914485" eaLnBrk="0" fontAlgn="base" hangingPunct="0">
              <a:spcBef>
                <a:spcPct val="0"/>
              </a:spcBef>
              <a:spcAft>
                <a:spcPct val="0"/>
              </a:spcAft>
              <a:defRPr>
                <a:solidFill>
                  <a:schemeClr val="tx1"/>
                </a:solidFill>
                <a:latin typeface="Arial" charset="0"/>
                <a:cs typeface="Arial" charset="0"/>
              </a:defRPr>
            </a:lvl8pPr>
            <a:lvl9pPr marL="3675957" indent="-216233" defTabSz="914485" eaLnBrk="0" fontAlgn="base" hangingPunct="0">
              <a:spcBef>
                <a:spcPct val="0"/>
              </a:spcBef>
              <a:spcAft>
                <a:spcPct val="0"/>
              </a:spcAft>
              <a:defRPr>
                <a:solidFill>
                  <a:schemeClr val="tx1"/>
                </a:solidFill>
                <a:latin typeface="Arial" charset="0"/>
                <a:cs typeface="Arial" charset="0"/>
              </a:defRPr>
            </a:lvl9pPr>
          </a:lstStyle>
          <a:p>
            <a:pPr eaLnBrk="1" hangingPunct="1"/>
            <a:fld id="{0AFD9FBB-8C18-4606-A184-A87EE2AD0D23}" type="slidenum">
              <a:rPr lang="en-US" smtClean="0"/>
              <a:pPr eaLnBrk="1" hangingPunct="1"/>
              <a:t>15</a:t>
            </a:fld>
            <a:endParaRPr lang="en-US" smtClean="0"/>
          </a:p>
        </p:txBody>
      </p:sp>
    </p:spTree>
    <p:extLst>
      <p:ext uri="{BB962C8B-B14F-4D97-AF65-F5344CB8AC3E}">
        <p14:creationId xmlns:p14="http://schemas.microsoft.com/office/powerpoint/2010/main" val="3991270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kumimoji="1" lang="en-US" sz="1200" kern="1200" baseline="0" dirty="0" smtClean="0">
                <a:solidFill>
                  <a:schemeClr val="tx1"/>
                </a:solidFill>
                <a:latin typeface="Times New Roman" pitchFamily="33" charset="0"/>
                <a:ea typeface="+mn-ea"/>
                <a:cs typeface="+mn-cs"/>
              </a:rPr>
              <a:t>At a top level, a computer consists of CPU (central processing unit), memory, and</a:t>
            </a:r>
          </a:p>
          <a:p>
            <a:r>
              <a:rPr kumimoji="1" lang="en-US" sz="1200" kern="1200" baseline="0" dirty="0" smtClean="0">
                <a:solidFill>
                  <a:schemeClr val="tx1"/>
                </a:solidFill>
                <a:latin typeface="Times New Roman" pitchFamily="33" charset="0"/>
                <a:ea typeface="+mn-ea"/>
                <a:cs typeface="+mn-cs"/>
              </a:rPr>
              <a:t>I/O components, with one or more modules of each type. These components are</a:t>
            </a:r>
          </a:p>
          <a:p>
            <a:r>
              <a:rPr kumimoji="1" lang="en-US" sz="1200" kern="1200" baseline="0" dirty="0" smtClean="0">
                <a:solidFill>
                  <a:schemeClr val="tx1"/>
                </a:solidFill>
                <a:latin typeface="Times New Roman" pitchFamily="33" charset="0"/>
                <a:ea typeface="+mn-ea"/>
                <a:cs typeface="+mn-cs"/>
              </a:rPr>
              <a:t>interconnected in some fashion to achieve the basic function of the computer, which</a:t>
            </a:r>
          </a:p>
          <a:p>
            <a:r>
              <a:rPr kumimoji="1" lang="en-US" sz="1200" kern="1200" baseline="0" dirty="0" smtClean="0">
                <a:solidFill>
                  <a:schemeClr val="tx1"/>
                </a:solidFill>
                <a:latin typeface="Times New Roman" pitchFamily="33" charset="0"/>
                <a:ea typeface="+mn-ea"/>
                <a:cs typeface="+mn-cs"/>
              </a:rPr>
              <a:t>is to execute programs. Thus, at a top level, we can characterize a computer system</a:t>
            </a:r>
          </a:p>
          <a:p>
            <a:r>
              <a:rPr kumimoji="1" lang="en-US" sz="1200" kern="1200" baseline="0" dirty="0" smtClean="0">
                <a:solidFill>
                  <a:schemeClr val="tx1"/>
                </a:solidFill>
                <a:latin typeface="Times New Roman" pitchFamily="33" charset="0"/>
                <a:ea typeface="+mn-ea"/>
                <a:cs typeface="+mn-cs"/>
              </a:rPr>
              <a:t>by describing (1) the external behavior of each component, that is, the data and</a:t>
            </a:r>
          </a:p>
          <a:p>
            <a:r>
              <a:rPr kumimoji="1" lang="en-US" sz="1200" kern="1200" baseline="0" dirty="0" smtClean="0">
                <a:solidFill>
                  <a:schemeClr val="tx1"/>
                </a:solidFill>
                <a:latin typeface="Times New Roman" pitchFamily="33" charset="0"/>
                <a:ea typeface="+mn-ea"/>
                <a:cs typeface="+mn-cs"/>
              </a:rPr>
              <a:t>control signals that it exchanges with other components and (2) the interconnection</a:t>
            </a:r>
          </a:p>
          <a:p>
            <a:r>
              <a:rPr kumimoji="1" lang="en-US" sz="1200" kern="1200" baseline="0" dirty="0" smtClean="0">
                <a:solidFill>
                  <a:schemeClr val="tx1"/>
                </a:solidFill>
                <a:latin typeface="Times New Roman" pitchFamily="33" charset="0"/>
                <a:ea typeface="+mn-ea"/>
                <a:cs typeface="+mn-cs"/>
              </a:rPr>
              <a:t>structure and the controls required to manage the use of the interconnection</a:t>
            </a:r>
          </a:p>
          <a:p>
            <a:r>
              <a:rPr kumimoji="1" lang="en-US" sz="1200" kern="1200" baseline="0" dirty="0" smtClean="0">
                <a:solidFill>
                  <a:schemeClr val="tx1"/>
                </a:solidFill>
                <a:latin typeface="Times New Roman" pitchFamily="33" charset="0"/>
                <a:ea typeface="+mn-ea"/>
                <a:cs typeface="+mn-cs"/>
              </a:rPr>
              <a:t>structure.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This top-level view of structure and function is important because of its</a:t>
            </a:r>
          </a:p>
          <a:p>
            <a:r>
              <a:rPr kumimoji="1" lang="en-US" sz="1200" kern="1200" baseline="0" dirty="0" smtClean="0">
                <a:solidFill>
                  <a:schemeClr val="tx1"/>
                </a:solidFill>
                <a:latin typeface="Times New Roman" pitchFamily="33" charset="0"/>
                <a:ea typeface="+mn-ea"/>
                <a:cs typeface="+mn-cs"/>
              </a:rPr>
              <a:t>explanatory power in understanding the nature of a computer. Equally important is</a:t>
            </a:r>
          </a:p>
          <a:p>
            <a:r>
              <a:rPr kumimoji="1" lang="en-US" sz="1200" kern="1200" baseline="0" dirty="0" smtClean="0">
                <a:solidFill>
                  <a:schemeClr val="tx1"/>
                </a:solidFill>
                <a:latin typeface="Times New Roman" pitchFamily="33" charset="0"/>
                <a:ea typeface="+mn-ea"/>
                <a:cs typeface="+mn-cs"/>
              </a:rPr>
              <a:t>its use to understand the increasingly complex issues of performance evaluation. A</a:t>
            </a:r>
          </a:p>
          <a:p>
            <a:r>
              <a:rPr kumimoji="1" lang="en-US" sz="1200" kern="1200" baseline="0" dirty="0" smtClean="0">
                <a:solidFill>
                  <a:schemeClr val="tx1"/>
                </a:solidFill>
                <a:latin typeface="Times New Roman" pitchFamily="33" charset="0"/>
                <a:ea typeface="+mn-ea"/>
                <a:cs typeface="+mn-cs"/>
              </a:rPr>
              <a:t>grasp of the top-level structure and function offers insight into system bottlenecks,</a:t>
            </a:r>
          </a:p>
          <a:p>
            <a:r>
              <a:rPr kumimoji="1" lang="en-US" sz="1200" kern="1200" baseline="0" dirty="0" smtClean="0">
                <a:solidFill>
                  <a:schemeClr val="tx1"/>
                </a:solidFill>
                <a:latin typeface="Times New Roman" pitchFamily="33" charset="0"/>
                <a:ea typeface="+mn-ea"/>
                <a:cs typeface="+mn-cs"/>
              </a:rPr>
              <a:t>alternate pathways, the magnitude of system failures if a component fails, and the</a:t>
            </a:r>
          </a:p>
          <a:p>
            <a:r>
              <a:rPr kumimoji="1" lang="en-US" sz="1200" kern="1200" baseline="0" dirty="0" smtClean="0">
                <a:solidFill>
                  <a:schemeClr val="tx1"/>
                </a:solidFill>
                <a:latin typeface="Times New Roman" pitchFamily="33" charset="0"/>
                <a:ea typeface="+mn-ea"/>
                <a:cs typeface="+mn-cs"/>
              </a:rPr>
              <a:t>ease of adding performance enhancements. In many cases, requirements for greater</a:t>
            </a:r>
          </a:p>
          <a:p>
            <a:r>
              <a:rPr kumimoji="1" lang="en-US" sz="1200" kern="1200" baseline="0" dirty="0" smtClean="0">
                <a:solidFill>
                  <a:schemeClr val="tx1"/>
                </a:solidFill>
                <a:latin typeface="Times New Roman" pitchFamily="33" charset="0"/>
                <a:ea typeface="+mn-ea"/>
                <a:cs typeface="+mn-cs"/>
              </a:rPr>
              <a:t>system power and fail-safe capabilities are being met by changing the design rather</a:t>
            </a:r>
          </a:p>
          <a:p>
            <a:r>
              <a:rPr kumimoji="1" lang="en-US" sz="1200" kern="1200" baseline="0" dirty="0" smtClean="0">
                <a:solidFill>
                  <a:schemeClr val="tx1"/>
                </a:solidFill>
                <a:latin typeface="Times New Roman" pitchFamily="33" charset="0"/>
                <a:ea typeface="+mn-ea"/>
                <a:cs typeface="+mn-cs"/>
              </a:rPr>
              <a:t>than merely increasing the speed and reliability of individual components.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This chapter focuses on the basic structures used for computer component</a:t>
            </a:r>
          </a:p>
          <a:p>
            <a:r>
              <a:rPr kumimoji="1" lang="en-US" sz="1200" kern="1200" baseline="0" dirty="0" smtClean="0">
                <a:solidFill>
                  <a:schemeClr val="tx1"/>
                </a:solidFill>
                <a:latin typeface="Times New Roman" pitchFamily="33" charset="0"/>
                <a:ea typeface="+mn-ea"/>
                <a:cs typeface="+mn-cs"/>
              </a:rPr>
              <a:t>interconnection. As background, the chapter begins with a brief examination of the</a:t>
            </a:r>
          </a:p>
          <a:p>
            <a:r>
              <a:rPr kumimoji="1" lang="en-US" sz="1200" kern="1200" baseline="0" dirty="0" smtClean="0">
                <a:solidFill>
                  <a:schemeClr val="tx1"/>
                </a:solidFill>
                <a:latin typeface="Times New Roman" pitchFamily="33" charset="0"/>
                <a:ea typeface="+mn-ea"/>
                <a:cs typeface="+mn-cs"/>
              </a:rPr>
              <a:t>basic components and their interface requirements. Then a functional overview is</a:t>
            </a:r>
          </a:p>
          <a:p>
            <a:r>
              <a:rPr kumimoji="1" lang="en-US" sz="1200" kern="1200" baseline="0" dirty="0" smtClean="0">
                <a:solidFill>
                  <a:schemeClr val="tx1"/>
                </a:solidFill>
                <a:latin typeface="Times New Roman" pitchFamily="33" charset="0"/>
                <a:ea typeface="+mn-ea"/>
                <a:cs typeface="+mn-cs"/>
              </a:rPr>
              <a:t>provided. We are then prepared to examine the use of buses to interconnect system</a:t>
            </a:r>
          </a:p>
          <a:p>
            <a:r>
              <a:rPr kumimoji="1" lang="en-US" sz="1200" kern="1200" baseline="0" dirty="0" smtClean="0">
                <a:solidFill>
                  <a:schemeClr val="tx1"/>
                </a:solidFill>
                <a:latin typeface="Times New Roman" pitchFamily="33" charset="0"/>
                <a:ea typeface="+mn-ea"/>
                <a:cs typeface="+mn-cs"/>
              </a:rPr>
              <a:t>components.</a:t>
            </a:r>
            <a:endParaRPr lang="en-US" dirty="0" smtClean="0"/>
          </a:p>
          <a:p>
            <a:endParaRPr lang="en-US" dirty="0"/>
          </a:p>
        </p:txBody>
      </p:sp>
      <p:sp>
        <p:nvSpPr>
          <p:cNvPr id="4" name="Slide Number Placeholder 3"/>
          <p:cNvSpPr>
            <a:spLocks noGrp="1"/>
          </p:cNvSpPr>
          <p:nvPr>
            <p:ph type="sldNum" sz="quarter" idx="10"/>
          </p:nvPr>
        </p:nvSpPr>
        <p:spPr/>
        <p:txBody>
          <a:bodyPr/>
          <a:lstStyle/>
          <a:p>
            <a:fld id="{426AC9EA-110C-D44B-81A3-E5165EEE361B}" type="slidenum">
              <a:rPr lang="en-US" smtClean="0"/>
              <a:pPr/>
              <a:t>2</a:t>
            </a:fld>
            <a:endParaRPr lang="en-US" dirty="0"/>
          </a:p>
        </p:txBody>
      </p:sp>
    </p:spTree>
    <p:extLst>
      <p:ext uri="{BB962C8B-B14F-4D97-AF65-F5344CB8AC3E}">
        <p14:creationId xmlns:p14="http://schemas.microsoft.com/office/powerpoint/2010/main" val="2901846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kumimoji="1" lang="en-US" sz="1200" kern="1200" baseline="0" dirty="0" smtClean="0">
                <a:solidFill>
                  <a:schemeClr val="tx1"/>
                </a:solidFill>
                <a:latin typeface="Times New Roman" pitchFamily="33" charset="0"/>
                <a:ea typeface="+mn-ea"/>
                <a:cs typeface="+mn-cs"/>
              </a:rPr>
              <a:t>A computer consists of a set of components or modules of three basic types</a:t>
            </a:r>
          </a:p>
          <a:p>
            <a:r>
              <a:rPr kumimoji="1" lang="en-US" sz="1200" kern="1200" baseline="0" dirty="0" smtClean="0">
                <a:solidFill>
                  <a:schemeClr val="tx1"/>
                </a:solidFill>
                <a:latin typeface="Times New Roman" pitchFamily="33" charset="0"/>
                <a:ea typeface="+mn-ea"/>
                <a:cs typeface="+mn-cs"/>
              </a:rPr>
              <a:t>(processor, memory, I/O) that communicate with each other. In effect, a computer is</a:t>
            </a:r>
          </a:p>
          <a:p>
            <a:r>
              <a:rPr kumimoji="1" lang="en-US" sz="1200" kern="1200" baseline="0" dirty="0" smtClean="0">
                <a:solidFill>
                  <a:schemeClr val="tx1"/>
                </a:solidFill>
                <a:latin typeface="Times New Roman" pitchFamily="33" charset="0"/>
                <a:ea typeface="+mn-ea"/>
                <a:cs typeface="+mn-cs"/>
              </a:rPr>
              <a:t>a network of basic modules. Thus, there must be paths for connecting the modules.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collection of paths connecting the various modules is called the </a:t>
            </a:r>
            <a:r>
              <a:rPr kumimoji="1" lang="en-US" sz="1200" i="1" kern="1200" baseline="0" dirty="0" smtClean="0">
                <a:solidFill>
                  <a:schemeClr val="tx1"/>
                </a:solidFill>
                <a:latin typeface="Times New Roman" pitchFamily="33" charset="0"/>
                <a:ea typeface="+mn-ea"/>
                <a:cs typeface="+mn-cs"/>
              </a:rPr>
              <a:t>interconnection</a:t>
            </a:r>
          </a:p>
          <a:p>
            <a:r>
              <a:rPr kumimoji="1" lang="en-US" sz="1200" i="1" kern="1200" baseline="0" dirty="0" smtClean="0">
                <a:solidFill>
                  <a:schemeClr val="tx1"/>
                </a:solidFill>
                <a:latin typeface="Times New Roman" pitchFamily="33" charset="0"/>
                <a:ea typeface="+mn-ea"/>
                <a:cs typeface="+mn-cs"/>
              </a:rPr>
              <a:t>structure. </a:t>
            </a:r>
            <a:r>
              <a:rPr kumimoji="1" lang="en-US" sz="1200" i="0" kern="1200" baseline="0" dirty="0" smtClean="0">
                <a:solidFill>
                  <a:schemeClr val="tx1"/>
                </a:solidFill>
                <a:latin typeface="Times New Roman" pitchFamily="33" charset="0"/>
                <a:ea typeface="+mn-ea"/>
                <a:cs typeface="+mn-cs"/>
              </a:rPr>
              <a:t>The design of this structure will depend on the exchanges that</a:t>
            </a:r>
          </a:p>
          <a:p>
            <a:r>
              <a:rPr kumimoji="1" lang="en-US" sz="1200" kern="1200" baseline="0" dirty="0" smtClean="0">
                <a:solidFill>
                  <a:schemeClr val="tx1"/>
                </a:solidFill>
                <a:latin typeface="Times New Roman" pitchFamily="33" charset="0"/>
                <a:ea typeface="+mn-ea"/>
                <a:cs typeface="+mn-cs"/>
              </a:rPr>
              <a:t>must be made among modules.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Figure 3.15 suggests the types of exchanges that are needed by indicating the</a:t>
            </a:r>
          </a:p>
          <a:p>
            <a:r>
              <a:rPr kumimoji="1" lang="en-US" sz="1200" kern="1200" baseline="0" dirty="0" smtClean="0">
                <a:solidFill>
                  <a:schemeClr val="tx1"/>
                </a:solidFill>
                <a:latin typeface="Times New Roman" pitchFamily="33" charset="0"/>
                <a:ea typeface="+mn-ea"/>
                <a:cs typeface="+mn-cs"/>
              </a:rPr>
              <a:t>major forms of input and output for each module type: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Memory: </a:t>
            </a:r>
            <a:r>
              <a:rPr kumimoji="1" lang="en-US" sz="1200" b="0" kern="1200" baseline="0" dirty="0" smtClean="0">
                <a:solidFill>
                  <a:schemeClr val="tx1"/>
                </a:solidFill>
                <a:latin typeface="Times New Roman" pitchFamily="33" charset="0"/>
                <a:ea typeface="+mn-ea"/>
                <a:cs typeface="+mn-cs"/>
              </a:rPr>
              <a:t>Typically, a memory module will consist of </a:t>
            </a:r>
            <a:r>
              <a:rPr kumimoji="1" lang="en-US" sz="1200" b="0" i="1" kern="1200" baseline="0" dirty="0" smtClean="0">
                <a:solidFill>
                  <a:schemeClr val="tx1"/>
                </a:solidFill>
                <a:latin typeface="Times New Roman" pitchFamily="33" charset="0"/>
                <a:ea typeface="+mn-ea"/>
                <a:cs typeface="+mn-cs"/>
              </a:rPr>
              <a:t>N words of equal length.</a:t>
            </a:r>
          </a:p>
          <a:p>
            <a:r>
              <a:rPr kumimoji="1" lang="en-US" sz="1200" kern="1200" baseline="0" dirty="0" smtClean="0">
                <a:solidFill>
                  <a:schemeClr val="tx1"/>
                </a:solidFill>
                <a:latin typeface="Times New Roman" pitchFamily="33" charset="0"/>
                <a:ea typeface="+mn-ea"/>
                <a:cs typeface="+mn-cs"/>
              </a:rPr>
              <a:t>Each word is assigned a unique numerical address (0, 1, …, </a:t>
            </a:r>
            <a:r>
              <a:rPr kumimoji="1" lang="en-US" sz="1200" i="1" kern="1200" baseline="0" dirty="0" smtClean="0">
                <a:solidFill>
                  <a:schemeClr val="tx1"/>
                </a:solidFill>
                <a:latin typeface="Times New Roman" pitchFamily="33" charset="0"/>
                <a:ea typeface="+mn-ea"/>
                <a:cs typeface="+mn-cs"/>
              </a:rPr>
              <a:t>N - 1). A word of</a:t>
            </a:r>
          </a:p>
          <a:p>
            <a:r>
              <a:rPr kumimoji="1" lang="en-US" sz="1200" kern="1200" baseline="0" dirty="0" smtClean="0">
                <a:solidFill>
                  <a:schemeClr val="tx1"/>
                </a:solidFill>
                <a:latin typeface="Times New Roman" pitchFamily="33" charset="0"/>
                <a:ea typeface="+mn-ea"/>
                <a:cs typeface="+mn-cs"/>
              </a:rPr>
              <a:t>data can be read from or written into the memory. The nature of the operation</a:t>
            </a:r>
          </a:p>
          <a:p>
            <a:r>
              <a:rPr kumimoji="1" lang="en-US" sz="1200" kern="1200" baseline="0" dirty="0" smtClean="0">
                <a:solidFill>
                  <a:schemeClr val="tx1"/>
                </a:solidFill>
                <a:latin typeface="Times New Roman" pitchFamily="33" charset="0"/>
                <a:ea typeface="+mn-ea"/>
                <a:cs typeface="+mn-cs"/>
              </a:rPr>
              <a:t>is indicated by read and write control signals. The location for the operation is</a:t>
            </a:r>
          </a:p>
          <a:p>
            <a:r>
              <a:rPr kumimoji="1" lang="en-US" sz="1200" kern="1200" baseline="0" dirty="0" smtClean="0">
                <a:solidFill>
                  <a:schemeClr val="tx1"/>
                </a:solidFill>
                <a:latin typeface="Times New Roman" pitchFamily="33" charset="0"/>
                <a:ea typeface="+mn-ea"/>
                <a:cs typeface="+mn-cs"/>
              </a:rPr>
              <a:t>specified by an address.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I/O module: </a:t>
            </a:r>
            <a:r>
              <a:rPr kumimoji="1" lang="en-US" sz="1200" b="0" kern="1200" baseline="0" dirty="0" smtClean="0">
                <a:solidFill>
                  <a:schemeClr val="tx1"/>
                </a:solidFill>
                <a:latin typeface="Times New Roman" pitchFamily="33" charset="0"/>
                <a:ea typeface="+mn-ea"/>
                <a:cs typeface="+mn-cs"/>
              </a:rPr>
              <a:t>From an internal (to the computer system) point of view, I/O</a:t>
            </a:r>
          </a:p>
          <a:p>
            <a:r>
              <a:rPr kumimoji="1" lang="en-US" sz="1200" kern="1200" baseline="0" dirty="0" smtClean="0">
                <a:solidFill>
                  <a:schemeClr val="tx1"/>
                </a:solidFill>
                <a:latin typeface="Times New Roman" pitchFamily="33" charset="0"/>
                <a:ea typeface="+mn-ea"/>
                <a:cs typeface="+mn-cs"/>
              </a:rPr>
              <a:t>is functionally similar to memory. There are two operations, read and write.</a:t>
            </a:r>
          </a:p>
          <a:p>
            <a:r>
              <a:rPr kumimoji="1" lang="en-US" sz="1200" kern="1200" baseline="0" dirty="0" smtClean="0">
                <a:solidFill>
                  <a:schemeClr val="tx1"/>
                </a:solidFill>
                <a:latin typeface="Times New Roman" pitchFamily="33" charset="0"/>
                <a:ea typeface="+mn-ea"/>
                <a:cs typeface="+mn-cs"/>
              </a:rPr>
              <a:t>Further, an I/O module may control more than one external device. We can</a:t>
            </a:r>
          </a:p>
          <a:p>
            <a:r>
              <a:rPr kumimoji="1" lang="en-US" sz="1200" kern="1200" baseline="0" dirty="0" smtClean="0">
                <a:solidFill>
                  <a:schemeClr val="tx1"/>
                </a:solidFill>
                <a:latin typeface="Times New Roman" pitchFamily="33" charset="0"/>
                <a:ea typeface="+mn-ea"/>
                <a:cs typeface="+mn-cs"/>
              </a:rPr>
              <a:t>refer to each of the interfaces to an external device as a </a:t>
            </a:r>
            <a:r>
              <a:rPr kumimoji="1" lang="en-US" sz="1200" i="1" kern="1200" baseline="0" dirty="0" smtClean="0">
                <a:solidFill>
                  <a:schemeClr val="tx1"/>
                </a:solidFill>
                <a:latin typeface="Times New Roman" pitchFamily="33" charset="0"/>
                <a:ea typeface="+mn-ea"/>
                <a:cs typeface="+mn-cs"/>
              </a:rPr>
              <a:t>port </a:t>
            </a:r>
            <a:r>
              <a:rPr kumimoji="1" lang="en-US" sz="1200" i="0" kern="1200" baseline="0" dirty="0" smtClean="0">
                <a:solidFill>
                  <a:schemeClr val="tx1"/>
                </a:solidFill>
                <a:latin typeface="Times New Roman" pitchFamily="33" charset="0"/>
                <a:ea typeface="+mn-ea"/>
                <a:cs typeface="+mn-cs"/>
              </a:rPr>
              <a:t>and give each</a:t>
            </a:r>
          </a:p>
          <a:p>
            <a:r>
              <a:rPr kumimoji="1" lang="en-US" sz="1200" kern="1200" baseline="0" dirty="0" smtClean="0">
                <a:solidFill>
                  <a:schemeClr val="tx1"/>
                </a:solidFill>
                <a:latin typeface="Times New Roman" pitchFamily="33" charset="0"/>
                <a:ea typeface="+mn-ea"/>
                <a:cs typeface="+mn-cs"/>
              </a:rPr>
              <a:t>a unique address (e.g., 0, 1, …, </a:t>
            </a:r>
            <a:r>
              <a:rPr kumimoji="1" lang="en-US" sz="1200" i="1" kern="1200" baseline="0" dirty="0" smtClean="0">
                <a:solidFill>
                  <a:schemeClr val="tx1"/>
                </a:solidFill>
                <a:latin typeface="Times New Roman" pitchFamily="33" charset="0"/>
                <a:ea typeface="+mn-ea"/>
                <a:cs typeface="+mn-cs"/>
              </a:rPr>
              <a:t>M - 1)</a:t>
            </a:r>
            <a:r>
              <a:rPr kumimoji="1" lang="en-US" sz="1200" i="0" kern="1200" baseline="0" dirty="0" smtClean="0">
                <a:solidFill>
                  <a:schemeClr val="tx1"/>
                </a:solidFill>
                <a:latin typeface="Times New Roman" pitchFamily="33" charset="0"/>
                <a:ea typeface="+mn-ea"/>
                <a:cs typeface="+mn-cs"/>
              </a:rPr>
              <a:t>. In addition, there are external data</a:t>
            </a:r>
          </a:p>
          <a:p>
            <a:r>
              <a:rPr kumimoji="1" lang="en-US" sz="1200" kern="1200" baseline="0" dirty="0" smtClean="0">
                <a:solidFill>
                  <a:schemeClr val="tx1"/>
                </a:solidFill>
                <a:latin typeface="Times New Roman" pitchFamily="33" charset="0"/>
                <a:ea typeface="+mn-ea"/>
                <a:cs typeface="+mn-cs"/>
              </a:rPr>
              <a:t>paths for the input and output of data with an external device. Finally, an I/O</a:t>
            </a:r>
          </a:p>
          <a:p>
            <a:r>
              <a:rPr kumimoji="1" lang="en-US" sz="1200" kern="1200" baseline="0" dirty="0" smtClean="0">
                <a:solidFill>
                  <a:schemeClr val="tx1"/>
                </a:solidFill>
                <a:latin typeface="Times New Roman" pitchFamily="33" charset="0"/>
                <a:ea typeface="+mn-ea"/>
                <a:cs typeface="+mn-cs"/>
              </a:rPr>
              <a:t>module may be able to send interrupt signals to the processor.</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Processor: </a:t>
            </a:r>
            <a:r>
              <a:rPr kumimoji="1" lang="en-US" sz="1200" b="0" kern="1200" baseline="0" dirty="0" smtClean="0">
                <a:solidFill>
                  <a:schemeClr val="tx1"/>
                </a:solidFill>
                <a:latin typeface="Times New Roman" pitchFamily="33" charset="0"/>
                <a:ea typeface="+mn-ea"/>
                <a:cs typeface="+mn-cs"/>
              </a:rPr>
              <a:t>The processor reads in instructions and data, writes out data after</a:t>
            </a:r>
          </a:p>
          <a:p>
            <a:r>
              <a:rPr kumimoji="1" lang="en-US" sz="1200" kern="1200" baseline="0" dirty="0" smtClean="0">
                <a:solidFill>
                  <a:schemeClr val="tx1"/>
                </a:solidFill>
                <a:latin typeface="Times New Roman" pitchFamily="33" charset="0"/>
                <a:ea typeface="+mn-ea"/>
                <a:cs typeface="+mn-cs"/>
              </a:rPr>
              <a:t>processing, and uses control signals to control the overall operation of the</a:t>
            </a:r>
          </a:p>
          <a:p>
            <a:r>
              <a:rPr kumimoji="1" lang="en-US" sz="1200" kern="1200" baseline="0" dirty="0" smtClean="0">
                <a:solidFill>
                  <a:schemeClr val="tx1"/>
                </a:solidFill>
                <a:latin typeface="Times New Roman" pitchFamily="33" charset="0"/>
                <a:ea typeface="+mn-ea"/>
                <a:cs typeface="+mn-cs"/>
              </a:rPr>
              <a:t>system. It also receives interrupt signals.</a:t>
            </a:r>
            <a:endParaRPr lang="en-US" dirty="0"/>
          </a:p>
        </p:txBody>
      </p:sp>
      <p:sp>
        <p:nvSpPr>
          <p:cNvPr id="4" name="Slide Number Placeholder 3"/>
          <p:cNvSpPr>
            <a:spLocks noGrp="1"/>
          </p:cNvSpPr>
          <p:nvPr>
            <p:ph type="sldNum" sz="quarter" idx="10"/>
          </p:nvPr>
        </p:nvSpPr>
        <p:spPr/>
        <p:txBody>
          <a:bodyPr/>
          <a:lstStyle/>
          <a:p>
            <a:fld id="{5E8A5BC2-82F1-9743-89FF-AFC7C6D81D1B}" type="slidenum">
              <a:rPr lang="en-US" smtClean="0"/>
              <a:pPr/>
              <a:t>3</a:t>
            </a:fld>
            <a:endParaRPr lang="en-US" dirty="0"/>
          </a:p>
        </p:txBody>
      </p:sp>
    </p:spTree>
    <p:extLst>
      <p:ext uri="{BB962C8B-B14F-4D97-AF65-F5344CB8AC3E}">
        <p14:creationId xmlns:p14="http://schemas.microsoft.com/office/powerpoint/2010/main" val="830640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8D44FE-DACA-4D42-8C03-AE892A80BD0A}" type="slidenum">
              <a:rPr lang="en-US"/>
              <a:pPr/>
              <a:t>4</a:t>
            </a:fld>
            <a:endParaRPr lang="en-US" dirty="0"/>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The preceding list defines the data to be exchanged. The interconnection</a:t>
            </a:r>
          </a:p>
          <a:p>
            <a:r>
              <a:rPr kumimoji="1" lang="en-US" sz="1200" kern="1200" baseline="0" dirty="0" smtClean="0">
                <a:solidFill>
                  <a:schemeClr val="tx1"/>
                </a:solidFill>
                <a:latin typeface="Times New Roman" pitchFamily="33" charset="0"/>
                <a:ea typeface="+mn-ea"/>
                <a:cs typeface="+mn-cs"/>
              </a:rPr>
              <a:t>structure must support the following types of transfers: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Memory to processor: </a:t>
            </a:r>
            <a:r>
              <a:rPr kumimoji="1" lang="en-US" sz="1200" b="0" kern="1200" baseline="0" dirty="0" smtClean="0">
                <a:solidFill>
                  <a:schemeClr val="tx1"/>
                </a:solidFill>
                <a:latin typeface="Times New Roman" pitchFamily="33" charset="0"/>
                <a:ea typeface="+mn-ea"/>
                <a:cs typeface="+mn-cs"/>
              </a:rPr>
              <a:t>The processor reads an instruction or a unit of data</a:t>
            </a:r>
          </a:p>
          <a:p>
            <a:r>
              <a:rPr kumimoji="1" lang="en-US" sz="1200" kern="1200" baseline="0" dirty="0" smtClean="0">
                <a:solidFill>
                  <a:schemeClr val="tx1"/>
                </a:solidFill>
                <a:latin typeface="Times New Roman" pitchFamily="33" charset="0"/>
                <a:ea typeface="+mn-ea"/>
                <a:cs typeface="+mn-cs"/>
              </a:rPr>
              <a:t>from memory.</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Processor to memory: </a:t>
            </a:r>
            <a:r>
              <a:rPr kumimoji="1" lang="en-US" sz="1200" b="0" kern="1200" baseline="0" dirty="0" smtClean="0">
                <a:solidFill>
                  <a:schemeClr val="tx1"/>
                </a:solidFill>
                <a:latin typeface="Times New Roman" pitchFamily="33" charset="0"/>
                <a:ea typeface="+mn-ea"/>
                <a:cs typeface="+mn-cs"/>
              </a:rPr>
              <a:t>The processor writes a unit of data to memory.</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I/O to processor: </a:t>
            </a:r>
            <a:r>
              <a:rPr kumimoji="1" lang="en-US" sz="1200" b="0" kern="1200" baseline="0" dirty="0" smtClean="0">
                <a:solidFill>
                  <a:schemeClr val="tx1"/>
                </a:solidFill>
                <a:latin typeface="Times New Roman" pitchFamily="33" charset="0"/>
                <a:ea typeface="+mn-ea"/>
                <a:cs typeface="+mn-cs"/>
              </a:rPr>
              <a:t>The processor reads data from an I/O device via an I/O</a:t>
            </a:r>
          </a:p>
          <a:p>
            <a:r>
              <a:rPr kumimoji="1" lang="en-US" sz="1200" b="0" kern="1200" baseline="0" dirty="0" smtClean="0">
                <a:solidFill>
                  <a:schemeClr val="tx1"/>
                </a:solidFill>
                <a:latin typeface="Times New Roman" pitchFamily="33" charset="0"/>
                <a:ea typeface="+mn-ea"/>
                <a:cs typeface="+mn-cs"/>
              </a:rPr>
              <a:t>module.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Processor to I/O: </a:t>
            </a:r>
            <a:r>
              <a:rPr kumimoji="1" lang="en-US" sz="1200" b="0" kern="1200" baseline="0" dirty="0" smtClean="0">
                <a:solidFill>
                  <a:schemeClr val="tx1"/>
                </a:solidFill>
                <a:latin typeface="Times New Roman" pitchFamily="33" charset="0"/>
                <a:ea typeface="+mn-ea"/>
                <a:cs typeface="+mn-cs"/>
              </a:rPr>
              <a:t>The processor sends data to the I/O device.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I/O to or from memory: </a:t>
            </a:r>
            <a:r>
              <a:rPr kumimoji="1" lang="en-US" sz="1200" b="0" kern="1200" baseline="0" dirty="0" smtClean="0">
                <a:solidFill>
                  <a:schemeClr val="tx1"/>
                </a:solidFill>
                <a:latin typeface="Times New Roman" pitchFamily="33" charset="0"/>
                <a:ea typeface="+mn-ea"/>
                <a:cs typeface="+mn-cs"/>
              </a:rPr>
              <a:t>For these two cases, an I/O module is allowed to exchange</a:t>
            </a:r>
          </a:p>
          <a:p>
            <a:r>
              <a:rPr kumimoji="1" lang="en-US" sz="1200" kern="1200" baseline="0" dirty="0" smtClean="0">
                <a:solidFill>
                  <a:schemeClr val="tx1"/>
                </a:solidFill>
                <a:latin typeface="Times New Roman" pitchFamily="33" charset="0"/>
                <a:ea typeface="+mn-ea"/>
                <a:cs typeface="+mn-cs"/>
              </a:rPr>
              <a:t>data directly with memory, without going through the processor, using</a:t>
            </a:r>
          </a:p>
          <a:p>
            <a:r>
              <a:rPr kumimoji="1" lang="en-US" sz="1200" kern="1200" baseline="0" dirty="0" smtClean="0">
                <a:solidFill>
                  <a:schemeClr val="tx1"/>
                </a:solidFill>
                <a:latin typeface="Times New Roman" pitchFamily="33" charset="0"/>
                <a:ea typeface="+mn-ea"/>
                <a:cs typeface="+mn-cs"/>
              </a:rPr>
              <a:t>direct memory access.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Over the years, a number of interconnection structures have been tried. By</a:t>
            </a:r>
          </a:p>
          <a:p>
            <a:r>
              <a:rPr kumimoji="1" lang="en-US" sz="1200" kern="1200" baseline="0" dirty="0" smtClean="0">
                <a:solidFill>
                  <a:schemeClr val="tx1"/>
                </a:solidFill>
                <a:latin typeface="Times New Roman" pitchFamily="33" charset="0"/>
                <a:ea typeface="+mn-ea"/>
                <a:cs typeface="+mn-cs"/>
              </a:rPr>
              <a:t>far the most common are (1) the bus and various multiple-bus structures, and (2)</a:t>
            </a:r>
          </a:p>
          <a:p>
            <a:r>
              <a:rPr kumimoji="1" lang="en-US" sz="1200" kern="1200" baseline="0" dirty="0" smtClean="0">
                <a:solidFill>
                  <a:schemeClr val="tx1"/>
                </a:solidFill>
                <a:latin typeface="Times New Roman" pitchFamily="33" charset="0"/>
                <a:ea typeface="+mn-ea"/>
                <a:cs typeface="+mn-cs"/>
              </a:rPr>
              <a:t>point-to-point interconnection structures with packetized data transfer. We devote</a:t>
            </a:r>
          </a:p>
          <a:p>
            <a:r>
              <a:rPr kumimoji="1" lang="en-US" sz="1200" kern="1200" baseline="0" dirty="0" smtClean="0">
                <a:solidFill>
                  <a:schemeClr val="tx1"/>
                </a:solidFill>
                <a:latin typeface="Times New Roman" pitchFamily="33" charset="0"/>
                <a:ea typeface="+mn-ea"/>
                <a:cs typeface="+mn-cs"/>
              </a:rPr>
              <a:t>the remainder of this chapter for a discussion of these structures.</a:t>
            </a:r>
            <a:endParaRPr lang="en-GB" dirty="0"/>
          </a:p>
        </p:txBody>
      </p:sp>
    </p:spTree>
    <p:extLst>
      <p:ext uri="{BB962C8B-B14F-4D97-AF65-F5344CB8AC3E}">
        <p14:creationId xmlns:p14="http://schemas.microsoft.com/office/powerpoint/2010/main" val="38011503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B16D75-E218-A14B-B9E2-6CD651DC94F8}" type="slidenum">
              <a:rPr lang="en-US"/>
              <a:pPr/>
              <a:t>5</a:t>
            </a:fld>
            <a:endParaRPr lang="en-US" dirty="0"/>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A bus is a communication pathway connecting two or more devices. A key characteristic</a:t>
            </a:r>
          </a:p>
          <a:p>
            <a:r>
              <a:rPr kumimoji="1" lang="en-US" sz="1200" kern="1200" baseline="0" dirty="0" smtClean="0">
                <a:solidFill>
                  <a:schemeClr val="tx1"/>
                </a:solidFill>
                <a:latin typeface="Times New Roman" pitchFamily="33" charset="0"/>
                <a:ea typeface="+mn-ea"/>
                <a:cs typeface="+mn-cs"/>
              </a:rPr>
              <a:t>of a bus is that it is a shared transmission medium. Multiple devices connect</a:t>
            </a:r>
          </a:p>
          <a:p>
            <a:r>
              <a:rPr kumimoji="1" lang="en-US" sz="1200" kern="1200" baseline="0" dirty="0" smtClean="0">
                <a:solidFill>
                  <a:schemeClr val="tx1"/>
                </a:solidFill>
                <a:latin typeface="Times New Roman" pitchFamily="33" charset="0"/>
                <a:ea typeface="+mn-ea"/>
                <a:cs typeface="+mn-cs"/>
              </a:rPr>
              <a:t>to the bus, and a signal transmitted by any one device is available for reception by</a:t>
            </a:r>
          </a:p>
          <a:p>
            <a:r>
              <a:rPr kumimoji="1" lang="en-US" sz="1200" kern="1200" baseline="0" dirty="0" smtClean="0">
                <a:solidFill>
                  <a:schemeClr val="tx1"/>
                </a:solidFill>
                <a:latin typeface="Times New Roman" pitchFamily="33" charset="0"/>
                <a:ea typeface="+mn-ea"/>
                <a:cs typeface="+mn-cs"/>
              </a:rPr>
              <a:t>all other devices attached to the bus. If two devices transmit during the same time</a:t>
            </a:r>
          </a:p>
          <a:p>
            <a:r>
              <a:rPr kumimoji="1" lang="en-US" sz="1200" kern="1200" baseline="0" dirty="0" smtClean="0">
                <a:solidFill>
                  <a:schemeClr val="tx1"/>
                </a:solidFill>
                <a:latin typeface="Times New Roman" pitchFamily="33" charset="0"/>
                <a:ea typeface="+mn-ea"/>
                <a:cs typeface="+mn-cs"/>
              </a:rPr>
              <a:t>period, their signals will overlap and become garbled. Thus, only one device at a</a:t>
            </a:r>
          </a:p>
          <a:p>
            <a:r>
              <a:rPr kumimoji="1" lang="en-US" sz="1200" kern="1200" baseline="0" dirty="0" smtClean="0">
                <a:solidFill>
                  <a:schemeClr val="tx1"/>
                </a:solidFill>
                <a:latin typeface="Times New Roman" pitchFamily="33" charset="0"/>
                <a:ea typeface="+mn-ea"/>
                <a:cs typeface="+mn-cs"/>
              </a:rPr>
              <a:t>time can successfully transmit.</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Typically, a bus consists of multiple communication pathways, or lines. Each</a:t>
            </a:r>
          </a:p>
          <a:p>
            <a:r>
              <a:rPr kumimoji="1" lang="en-US" sz="1200" kern="1200" baseline="0" dirty="0" smtClean="0">
                <a:solidFill>
                  <a:schemeClr val="tx1"/>
                </a:solidFill>
                <a:latin typeface="Times New Roman" pitchFamily="33" charset="0"/>
                <a:ea typeface="+mn-ea"/>
                <a:cs typeface="+mn-cs"/>
              </a:rPr>
              <a:t>line is capable of transmitting signals representing binary 1 and binary 0. Over time,</a:t>
            </a:r>
          </a:p>
          <a:p>
            <a:r>
              <a:rPr kumimoji="1" lang="en-US" sz="1200" kern="1200" baseline="0" dirty="0" smtClean="0">
                <a:solidFill>
                  <a:schemeClr val="tx1"/>
                </a:solidFill>
                <a:latin typeface="Times New Roman" pitchFamily="33" charset="0"/>
                <a:ea typeface="+mn-ea"/>
                <a:cs typeface="+mn-cs"/>
              </a:rPr>
              <a:t>a sequence of binary digits can be transmitted across a single line. Taken together,</a:t>
            </a:r>
          </a:p>
          <a:p>
            <a:r>
              <a:rPr kumimoji="1" lang="en-US" sz="1200" kern="1200" baseline="0" dirty="0" smtClean="0">
                <a:solidFill>
                  <a:schemeClr val="tx1"/>
                </a:solidFill>
                <a:latin typeface="Times New Roman" pitchFamily="33" charset="0"/>
                <a:ea typeface="+mn-ea"/>
                <a:cs typeface="+mn-cs"/>
              </a:rPr>
              <a:t>several lines of a bus can be used to transmit binary digits simultaneously (in parallel).</a:t>
            </a:r>
          </a:p>
          <a:p>
            <a:r>
              <a:rPr kumimoji="1" lang="en-US" sz="1200" kern="1200" baseline="0" dirty="0" smtClean="0">
                <a:solidFill>
                  <a:schemeClr val="tx1"/>
                </a:solidFill>
                <a:latin typeface="Times New Roman" pitchFamily="33" charset="0"/>
                <a:ea typeface="+mn-ea"/>
                <a:cs typeface="+mn-cs"/>
              </a:rPr>
              <a:t>For example, an 8-bit unit of data can be transmitted over eight bus lines.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Computer systems contain a number of different buses that provide pathways</a:t>
            </a:r>
          </a:p>
          <a:p>
            <a:r>
              <a:rPr kumimoji="1" lang="en-US" sz="1200" kern="1200" baseline="0" dirty="0" smtClean="0">
                <a:solidFill>
                  <a:schemeClr val="tx1"/>
                </a:solidFill>
                <a:latin typeface="Times New Roman" pitchFamily="33" charset="0"/>
                <a:ea typeface="+mn-ea"/>
                <a:cs typeface="+mn-cs"/>
              </a:rPr>
              <a:t>between components at various levels of the computer system hierarchy. A bus that</a:t>
            </a:r>
          </a:p>
          <a:p>
            <a:r>
              <a:rPr kumimoji="1" lang="en-US" sz="1200" kern="1200" baseline="0" dirty="0" smtClean="0">
                <a:solidFill>
                  <a:schemeClr val="tx1"/>
                </a:solidFill>
                <a:latin typeface="Times New Roman" pitchFamily="33" charset="0"/>
                <a:ea typeface="+mn-ea"/>
                <a:cs typeface="+mn-cs"/>
              </a:rPr>
              <a:t>connects major computer components (processor, memory, I/O) is called a </a:t>
            </a:r>
            <a:r>
              <a:rPr kumimoji="1" lang="en-US" sz="1200" b="1" kern="1200" baseline="0" dirty="0" smtClean="0">
                <a:solidFill>
                  <a:schemeClr val="tx1"/>
                </a:solidFill>
                <a:latin typeface="Times New Roman" pitchFamily="33" charset="0"/>
                <a:ea typeface="+mn-ea"/>
                <a:cs typeface="+mn-cs"/>
              </a:rPr>
              <a:t>system</a:t>
            </a:r>
          </a:p>
          <a:p>
            <a:r>
              <a:rPr kumimoji="1" lang="en-US" sz="1200" b="1" kern="1200" baseline="0" dirty="0" smtClean="0">
                <a:solidFill>
                  <a:schemeClr val="tx1"/>
                </a:solidFill>
                <a:latin typeface="Times New Roman" pitchFamily="33" charset="0"/>
                <a:ea typeface="+mn-ea"/>
                <a:cs typeface="+mn-cs"/>
              </a:rPr>
              <a:t>bus. </a:t>
            </a:r>
            <a:r>
              <a:rPr kumimoji="1" lang="en-US" sz="1200" b="0" kern="1200" baseline="0" dirty="0" smtClean="0">
                <a:solidFill>
                  <a:schemeClr val="tx1"/>
                </a:solidFill>
                <a:latin typeface="Times New Roman" pitchFamily="33" charset="0"/>
                <a:ea typeface="+mn-ea"/>
                <a:cs typeface="+mn-cs"/>
              </a:rPr>
              <a:t>The most common computer interconnection structures are based on the use of</a:t>
            </a:r>
          </a:p>
          <a:p>
            <a:r>
              <a:rPr kumimoji="1" lang="en-US" sz="1200" kern="1200" baseline="0" dirty="0" smtClean="0">
                <a:solidFill>
                  <a:schemeClr val="tx1"/>
                </a:solidFill>
                <a:latin typeface="Times New Roman" pitchFamily="33" charset="0"/>
                <a:ea typeface="+mn-ea"/>
                <a:cs typeface="+mn-cs"/>
              </a:rPr>
              <a:t>one or more system buses.</a:t>
            </a:r>
            <a:endParaRPr lang="en-GB" dirty="0"/>
          </a:p>
        </p:txBody>
      </p:sp>
    </p:spTree>
    <p:extLst>
      <p:ext uri="{BB962C8B-B14F-4D97-AF65-F5344CB8AC3E}">
        <p14:creationId xmlns:p14="http://schemas.microsoft.com/office/powerpoint/2010/main" val="11232083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9889A1-02AE-F14F-8173-99F7AB073639}" type="slidenum">
              <a:rPr lang="en-US"/>
              <a:pPr/>
              <a:t>6</a:t>
            </a:fld>
            <a:endParaRPr lang="en-US" dirty="0"/>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A system bus consists, typically, of from about fifty to hundreds of separate lines.</a:t>
            </a:r>
          </a:p>
          <a:p>
            <a:r>
              <a:rPr kumimoji="1" lang="en-US" sz="1200" kern="1200" baseline="0" dirty="0" smtClean="0">
                <a:solidFill>
                  <a:schemeClr val="tx1"/>
                </a:solidFill>
                <a:latin typeface="Times New Roman" pitchFamily="33" charset="0"/>
                <a:ea typeface="+mn-ea"/>
                <a:cs typeface="+mn-cs"/>
              </a:rPr>
              <a:t>The </a:t>
            </a:r>
            <a:r>
              <a:rPr kumimoji="1" lang="en-US" sz="1200" b="1" kern="1200" baseline="0" dirty="0" smtClean="0">
                <a:solidFill>
                  <a:schemeClr val="tx1"/>
                </a:solidFill>
                <a:latin typeface="Times New Roman" pitchFamily="33" charset="0"/>
                <a:ea typeface="+mn-ea"/>
                <a:cs typeface="+mn-cs"/>
              </a:rPr>
              <a:t>data lines </a:t>
            </a:r>
            <a:r>
              <a:rPr kumimoji="1" lang="en-US" sz="1200" b="0" kern="1200" baseline="0" dirty="0" smtClean="0">
                <a:solidFill>
                  <a:schemeClr val="tx1"/>
                </a:solidFill>
                <a:latin typeface="Times New Roman" pitchFamily="33" charset="0"/>
                <a:ea typeface="+mn-ea"/>
                <a:cs typeface="+mn-cs"/>
              </a:rPr>
              <a:t>provide a path for moving data among system modules. These</a:t>
            </a:r>
          </a:p>
          <a:p>
            <a:r>
              <a:rPr kumimoji="1" lang="en-US" sz="1200" kern="1200" baseline="0" dirty="0" smtClean="0">
                <a:solidFill>
                  <a:schemeClr val="tx1"/>
                </a:solidFill>
                <a:latin typeface="Times New Roman" pitchFamily="33" charset="0"/>
                <a:ea typeface="+mn-ea"/>
                <a:cs typeface="+mn-cs"/>
              </a:rPr>
              <a:t>lines, collectively, are called the </a:t>
            </a:r>
            <a:r>
              <a:rPr kumimoji="1" lang="en-US" sz="1200" b="1" kern="1200" baseline="0" dirty="0" smtClean="0">
                <a:solidFill>
                  <a:schemeClr val="tx1"/>
                </a:solidFill>
                <a:latin typeface="Times New Roman" pitchFamily="33" charset="0"/>
                <a:ea typeface="+mn-ea"/>
                <a:cs typeface="+mn-cs"/>
              </a:rPr>
              <a:t>data bus. </a:t>
            </a:r>
            <a:r>
              <a:rPr kumimoji="1" lang="en-US" sz="1200" b="0" kern="1200" baseline="0" dirty="0" smtClean="0">
                <a:solidFill>
                  <a:schemeClr val="tx1"/>
                </a:solidFill>
                <a:latin typeface="Times New Roman" pitchFamily="33" charset="0"/>
                <a:ea typeface="+mn-ea"/>
                <a:cs typeface="+mn-cs"/>
              </a:rPr>
              <a:t>The data bus may consist of 32, 64, 128, or</a:t>
            </a:r>
          </a:p>
          <a:p>
            <a:r>
              <a:rPr kumimoji="1" lang="en-US" sz="1200" kern="1200" baseline="0" dirty="0" smtClean="0">
                <a:solidFill>
                  <a:schemeClr val="tx1"/>
                </a:solidFill>
                <a:latin typeface="Times New Roman" pitchFamily="33" charset="0"/>
                <a:ea typeface="+mn-ea"/>
                <a:cs typeface="+mn-cs"/>
              </a:rPr>
              <a:t>even more separate lines, the number of lines being referred to as the </a:t>
            </a:r>
            <a:r>
              <a:rPr kumimoji="1" lang="en-US" sz="1200" i="1" kern="1200" baseline="0" dirty="0" smtClean="0">
                <a:solidFill>
                  <a:schemeClr val="tx1"/>
                </a:solidFill>
                <a:latin typeface="Times New Roman" pitchFamily="33" charset="0"/>
                <a:ea typeface="+mn-ea"/>
                <a:cs typeface="+mn-cs"/>
              </a:rPr>
              <a:t>width of the</a:t>
            </a:r>
          </a:p>
          <a:p>
            <a:r>
              <a:rPr kumimoji="1" lang="en-US" sz="1200" kern="1200" baseline="0" dirty="0" smtClean="0">
                <a:solidFill>
                  <a:schemeClr val="tx1"/>
                </a:solidFill>
                <a:latin typeface="Times New Roman" pitchFamily="33" charset="0"/>
                <a:ea typeface="+mn-ea"/>
                <a:cs typeface="+mn-cs"/>
              </a:rPr>
              <a:t>data bus. Because each line can carry only 1 bit at a time, the number of lines determines</a:t>
            </a:r>
          </a:p>
          <a:p>
            <a:r>
              <a:rPr kumimoji="1" lang="en-US" sz="1200" kern="1200" baseline="0" dirty="0" smtClean="0">
                <a:solidFill>
                  <a:schemeClr val="tx1"/>
                </a:solidFill>
                <a:latin typeface="Times New Roman" pitchFamily="33" charset="0"/>
                <a:ea typeface="+mn-ea"/>
                <a:cs typeface="+mn-cs"/>
              </a:rPr>
              <a:t>how many bits can be transferred at a time. The width of the data bus is a key</a:t>
            </a:r>
          </a:p>
          <a:p>
            <a:r>
              <a:rPr kumimoji="1" lang="en-US" sz="1200" kern="1200" baseline="0" dirty="0" smtClean="0">
                <a:solidFill>
                  <a:schemeClr val="tx1"/>
                </a:solidFill>
                <a:latin typeface="Times New Roman" pitchFamily="33" charset="0"/>
                <a:ea typeface="+mn-ea"/>
                <a:cs typeface="+mn-cs"/>
              </a:rPr>
              <a:t>factor in determining overall system performance. For example, if the data bus is</a:t>
            </a:r>
          </a:p>
          <a:p>
            <a:r>
              <a:rPr kumimoji="1" lang="en-US" sz="1200" kern="1200" baseline="0" dirty="0" smtClean="0">
                <a:solidFill>
                  <a:schemeClr val="tx1"/>
                </a:solidFill>
                <a:latin typeface="Times New Roman" pitchFamily="33" charset="0"/>
                <a:ea typeface="+mn-ea"/>
                <a:cs typeface="+mn-cs"/>
              </a:rPr>
              <a:t>32 bits wide and each instruction is 64 bits long, then the processor must access the</a:t>
            </a:r>
          </a:p>
          <a:p>
            <a:r>
              <a:rPr kumimoji="1" lang="en-US" sz="1200" kern="1200" baseline="0" dirty="0" smtClean="0">
                <a:solidFill>
                  <a:schemeClr val="tx1"/>
                </a:solidFill>
                <a:latin typeface="Times New Roman" pitchFamily="33" charset="0"/>
                <a:ea typeface="+mn-ea"/>
                <a:cs typeface="+mn-cs"/>
              </a:rPr>
              <a:t>memory module twice during each instruction cycle.</a:t>
            </a:r>
          </a:p>
        </p:txBody>
      </p:sp>
    </p:spTree>
    <p:extLst>
      <p:ext uri="{BB962C8B-B14F-4D97-AF65-F5344CB8AC3E}">
        <p14:creationId xmlns:p14="http://schemas.microsoft.com/office/powerpoint/2010/main" val="25826462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BDFCFA-2CFA-7C4C-BE9D-1BCBF27AFAA1}" type="slidenum">
              <a:rPr lang="en-US"/>
              <a:pPr/>
              <a:t>7</a:t>
            </a:fld>
            <a:endParaRPr lang="en-US" dirty="0"/>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The </a:t>
            </a:r>
            <a:r>
              <a:rPr kumimoji="1" lang="en-US" sz="1200" b="1" kern="1200" baseline="0" dirty="0" smtClean="0">
                <a:solidFill>
                  <a:schemeClr val="tx1"/>
                </a:solidFill>
                <a:latin typeface="Times New Roman" pitchFamily="33" charset="0"/>
                <a:ea typeface="+mn-ea"/>
                <a:cs typeface="+mn-cs"/>
              </a:rPr>
              <a:t>address lines </a:t>
            </a:r>
            <a:r>
              <a:rPr kumimoji="1" lang="en-US" sz="1200" b="0" kern="1200" baseline="0" dirty="0" smtClean="0">
                <a:solidFill>
                  <a:schemeClr val="tx1"/>
                </a:solidFill>
                <a:latin typeface="Times New Roman" pitchFamily="33" charset="0"/>
                <a:ea typeface="+mn-ea"/>
                <a:cs typeface="+mn-cs"/>
              </a:rPr>
              <a:t>are used to designate the source or destination of the data on</a:t>
            </a:r>
          </a:p>
          <a:p>
            <a:r>
              <a:rPr kumimoji="1" lang="en-US" sz="1200" kern="1200" baseline="0" dirty="0" smtClean="0">
                <a:solidFill>
                  <a:schemeClr val="tx1"/>
                </a:solidFill>
                <a:latin typeface="Times New Roman" pitchFamily="33" charset="0"/>
                <a:ea typeface="+mn-ea"/>
                <a:cs typeface="+mn-cs"/>
              </a:rPr>
              <a:t>the data bus. For example, if the processor wishes to read a word (8, 16, or 32 bits)</a:t>
            </a:r>
          </a:p>
          <a:p>
            <a:r>
              <a:rPr kumimoji="1" lang="en-US" sz="1200" kern="1200" baseline="0" dirty="0" smtClean="0">
                <a:solidFill>
                  <a:schemeClr val="tx1"/>
                </a:solidFill>
                <a:latin typeface="Times New Roman" pitchFamily="33" charset="0"/>
                <a:ea typeface="+mn-ea"/>
                <a:cs typeface="+mn-cs"/>
              </a:rPr>
              <a:t>of data from memory, it puts the address of the desired word on the address lines.</a:t>
            </a:r>
          </a:p>
          <a:p>
            <a:r>
              <a:rPr kumimoji="1" lang="en-US" sz="1200" kern="1200" baseline="0" dirty="0" smtClean="0">
                <a:solidFill>
                  <a:schemeClr val="tx1"/>
                </a:solidFill>
                <a:latin typeface="Times New Roman" pitchFamily="33" charset="0"/>
                <a:ea typeface="+mn-ea"/>
                <a:cs typeface="+mn-cs"/>
              </a:rPr>
              <a:t>Clearly, the width of the </a:t>
            </a:r>
            <a:r>
              <a:rPr kumimoji="1" lang="en-US" sz="1200" b="1" kern="1200" baseline="0" dirty="0" smtClean="0">
                <a:solidFill>
                  <a:schemeClr val="tx1"/>
                </a:solidFill>
                <a:latin typeface="Times New Roman" pitchFamily="33" charset="0"/>
                <a:ea typeface="+mn-ea"/>
                <a:cs typeface="+mn-cs"/>
              </a:rPr>
              <a:t>address bus </a:t>
            </a:r>
            <a:r>
              <a:rPr kumimoji="1" lang="en-US" sz="1200" b="0" kern="1200" baseline="0" dirty="0" smtClean="0">
                <a:solidFill>
                  <a:schemeClr val="tx1"/>
                </a:solidFill>
                <a:latin typeface="Times New Roman" pitchFamily="33" charset="0"/>
                <a:ea typeface="+mn-ea"/>
                <a:cs typeface="+mn-cs"/>
              </a:rPr>
              <a:t>determines the maximum possible memory</a:t>
            </a:r>
          </a:p>
          <a:p>
            <a:r>
              <a:rPr kumimoji="1" lang="en-US" sz="1200" kern="1200" baseline="0" dirty="0" smtClean="0">
                <a:solidFill>
                  <a:schemeClr val="tx1"/>
                </a:solidFill>
                <a:latin typeface="Times New Roman" pitchFamily="33" charset="0"/>
                <a:ea typeface="+mn-ea"/>
                <a:cs typeface="+mn-cs"/>
              </a:rPr>
              <a:t>capacity of the system. Furthermore, the address lines are generally also used to</a:t>
            </a:r>
          </a:p>
          <a:p>
            <a:r>
              <a:rPr kumimoji="1" lang="en-US" sz="1200" kern="1200" baseline="0" dirty="0" smtClean="0">
                <a:solidFill>
                  <a:schemeClr val="tx1"/>
                </a:solidFill>
                <a:latin typeface="Times New Roman" pitchFamily="33" charset="0"/>
                <a:ea typeface="+mn-ea"/>
                <a:cs typeface="+mn-cs"/>
              </a:rPr>
              <a:t>address I/O ports. Typically, the higher-order bits are used to select a particular</a:t>
            </a:r>
          </a:p>
          <a:p>
            <a:r>
              <a:rPr kumimoji="1" lang="en-US" sz="1200" kern="1200" baseline="0" dirty="0" smtClean="0">
                <a:solidFill>
                  <a:schemeClr val="tx1"/>
                </a:solidFill>
                <a:latin typeface="Times New Roman" pitchFamily="33" charset="0"/>
                <a:ea typeface="+mn-ea"/>
                <a:cs typeface="+mn-cs"/>
              </a:rPr>
              <a:t>module on the bus, and the lower-order bits select a memory location or I/O port</a:t>
            </a:r>
          </a:p>
          <a:p>
            <a:r>
              <a:rPr kumimoji="1" lang="en-US" sz="1200" kern="1200" baseline="0" dirty="0" smtClean="0">
                <a:solidFill>
                  <a:schemeClr val="tx1"/>
                </a:solidFill>
                <a:latin typeface="Times New Roman" pitchFamily="33" charset="0"/>
                <a:ea typeface="+mn-ea"/>
                <a:cs typeface="+mn-cs"/>
              </a:rPr>
              <a:t>within the module. For example, on an 8-bit address bus, address 01111111 and</a:t>
            </a:r>
          </a:p>
          <a:p>
            <a:r>
              <a:rPr kumimoji="1" lang="en-US" sz="1200" kern="1200" baseline="0" dirty="0" smtClean="0">
                <a:solidFill>
                  <a:schemeClr val="tx1"/>
                </a:solidFill>
                <a:latin typeface="Times New Roman" pitchFamily="33" charset="0"/>
                <a:ea typeface="+mn-ea"/>
                <a:cs typeface="+mn-cs"/>
              </a:rPr>
              <a:t>below might reference locations in a memory module (module 0) with 128 words</a:t>
            </a:r>
          </a:p>
          <a:p>
            <a:r>
              <a:rPr kumimoji="1" lang="en-US" sz="1200" kern="1200" baseline="0" dirty="0" smtClean="0">
                <a:solidFill>
                  <a:schemeClr val="tx1"/>
                </a:solidFill>
                <a:latin typeface="Times New Roman" pitchFamily="33" charset="0"/>
                <a:ea typeface="+mn-ea"/>
                <a:cs typeface="+mn-cs"/>
              </a:rPr>
              <a:t>of memory, and address 10000000 and above refer to devices attached to an I/O</a:t>
            </a:r>
          </a:p>
          <a:p>
            <a:r>
              <a:rPr kumimoji="1" lang="en-US" sz="1200" kern="1200" baseline="0" dirty="0" smtClean="0">
                <a:solidFill>
                  <a:schemeClr val="tx1"/>
                </a:solidFill>
                <a:latin typeface="Times New Roman" pitchFamily="33" charset="0"/>
                <a:ea typeface="+mn-ea"/>
                <a:cs typeface="+mn-cs"/>
              </a:rPr>
              <a:t>module (module 1).</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a:t>
            </a:r>
            <a:r>
              <a:rPr kumimoji="1" lang="en-US" sz="1200" b="1" kern="1200" baseline="0" dirty="0" smtClean="0">
                <a:solidFill>
                  <a:schemeClr val="tx1"/>
                </a:solidFill>
                <a:latin typeface="Times New Roman" pitchFamily="33" charset="0"/>
                <a:ea typeface="+mn-ea"/>
                <a:cs typeface="+mn-cs"/>
              </a:rPr>
              <a:t>control lines </a:t>
            </a:r>
            <a:r>
              <a:rPr kumimoji="1" lang="en-US" sz="1200" b="0" kern="1200" baseline="0" dirty="0" smtClean="0">
                <a:solidFill>
                  <a:schemeClr val="tx1"/>
                </a:solidFill>
                <a:latin typeface="Times New Roman" pitchFamily="33" charset="0"/>
                <a:ea typeface="+mn-ea"/>
                <a:cs typeface="+mn-cs"/>
              </a:rPr>
              <a:t>are used to control the access to and the use of the data and</a:t>
            </a:r>
          </a:p>
          <a:p>
            <a:r>
              <a:rPr kumimoji="1" lang="en-US" sz="1200" kern="1200" baseline="0" dirty="0" smtClean="0">
                <a:solidFill>
                  <a:schemeClr val="tx1"/>
                </a:solidFill>
                <a:latin typeface="Times New Roman" pitchFamily="33" charset="0"/>
                <a:ea typeface="+mn-ea"/>
                <a:cs typeface="+mn-cs"/>
              </a:rPr>
              <a:t>address lines. Because the data and address lines are shared by all components,</a:t>
            </a:r>
          </a:p>
          <a:p>
            <a:r>
              <a:rPr kumimoji="1" lang="en-US" sz="1200" kern="1200" baseline="0" dirty="0" smtClean="0">
                <a:solidFill>
                  <a:schemeClr val="tx1"/>
                </a:solidFill>
                <a:latin typeface="Times New Roman" pitchFamily="33" charset="0"/>
                <a:ea typeface="+mn-ea"/>
                <a:cs typeface="+mn-cs"/>
              </a:rPr>
              <a:t>there must be a means of controlling their use. Control signals transmit both command</a:t>
            </a:r>
          </a:p>
          <a:p>
            <a:r>
              <a:rPr kumimoji="1" lang="en-US" sz="1200" kern="1200" baseline="0" dirty="0" smtClean="0">
                <a:solidFill>
                  <a:schemeClr val="tx1"/>
                </a:solidFill>
                <a:latin typeface="Times New Roman" pitchFamily="33" charset="0"/>
                <a:ea typeface="+mn-ea"/>
                <a:cs typeface="+mn-cs"/>
              </a:rPr>
              <a:t>and timing information among system modules. Timing signals indicate the</a:t>
            </a:r>
          </a:p>
          <a:p>
            <a:r>
              <a:rPr kumimoji="1" lang="en-US" sz="1200" kern="1200" baseline="0" dirty="0" smtClean="0">
                <a:solidFill>
                  <a:schemeClr val="tx1"/>
                </a:solidFill>
                <a:latin typeface="Times New Roman" pitchFamily="33" charset="0"/>
                <a:ea typeface="+mn-ea"/>
                <a:cs typeface="+mn-cs"/>
              </a:rPr>
              <a:t>validity of data and address information. Command signals specify operations to be</a:t>
            </a:r>
          </a:p>
          <a:p>
            <a:r>
              <a:rPr kumimoji="1" lang="en-US" sz="1200" kern="1200" baseline="0" dirty="0" smtClean="0">
                <a:solidFill>
                  <a:schemeClr val="tx1"/>
                </a:solidFill>
                <a:latin typeface="Times New Roman" pitchFamily="33" charset="0"/>
                <a:ea typeface="+mn-ea"/>
                <a:cs typeface="+mn-cs"/>
              </a:rPr>
              <a:t>performed. Typical control lines include:</a:t>
            </a:r>
            <a:endParaRPr kumimoji="1" lang="en-GB" sz="1200" kern="1200" baseline="0" dirty="0" smtClean="0">
              <a:solidFill>
                <a:schemeClr val="tx1"/>
              </a:solidFill>
              <a:latin typeface="Times New Roman" pitchFamily="33" charset="0"/>
              <a:ea typeface="+mn-ea"/>
              <a:cs typeface="+mn-cs"/>
            </a:endParaRP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Memory write: </a:t>
            </a:r>
            <a:r>
              <a:rPr kumimoji="1" lang="en-US" sz="1200" b="0" kern="1200" baseline="0" dirty="0" smtClean="0">
                <a:solidFill>
                  <a:schemeClr val="tx1"/>
                </a:solidFill>
                <a:latin typeface="Times New Roman" pitchFamily="33" charset="0"/>
                <a:ea typeface="+mn-ea"/>
                <a:cs typeface="+mn-cs"/>
              </a:rPr>
              <a:t>causes data on the bus to be written into the addressed location</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Memory read: </a:t>
            </a:r>
            <a:r>
              <a:rPr kumimoji="1" lang="en-US" sz="1200" b="0" kern="1200" baseline="0" dirty="0" smtClean="0">
                <a:solidFill>
                  <a:schemeClr val="tx1"/>
                </a:solidFill>
                <a:latin typeface="Times New Roman" pitchFamily="33" charset="0"/>
                <a:ea typeface="+mn-ea"/>
                <a:cs typeface="+mn-cs"/>
              </a:rPr>
              <a:t>causes data from the addressed location to be placed on the</a:t>
            </a:r>
          </a:p>
          <a:p>
            <a:r>
              <a:rPr kumimoji="1" lang="en-US" sz="1200" kern="1200" baseline="0" dirty="0" smtClean="0">
                <a:solidFill>
                  <a:schemeClr val="tx1"/>
                </a:solidFill>
                <a:latin typeface="Times New Roman" pitchFamily="33" charset="0"/>
                <a:ea typeface="+mn-ea"/>
                <a:cs typeface="+mn-cs"/>
              </a:rPr>
              <a:t>bus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I/O write: </a:t>
            </a:r>
            <a:r>
              <a:rPr kumimoji="1" lang="en-US" sz="1200" b="0" kern="1200" baseline="0" dirty="0" smtClean="0">
                <a:solidFill>
                  <a:schemeClr val="tx1"/>
                </a:solidFill>
                <a:latin typeface="Times New Roman" pitchFamily="33" charset="0"/>
                <a:ea typeface="+mn-ea"/>
                <a:cs typeface="+mn-cs"/>
              </a:rPr>
              <a:t>causes data on the bus to be output to the addressed I/O port</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I/O read: </a:t>
            </a:r>
            <a:r>
              <a:rPr kumimoji="1" lang="en-US" sz="1200" b="0" kern="1200" baseline="0" dirty="0" smtClean="0">
                <a:solidFill>
                  <a:schemeClr val="tx1"/>
                </a:solidFill>
                <a:latin typeface="Times New Roman" pitchFamily="33" charset="0"/>
                <a:ea typeface="+mn-ea"/>
                <a:cs typeface="+mn-cs"/>
              </a:rPr>
              <a:t>causes data from the addressed I/O port to be placed on the bus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Transfer ACK</a:t>
            </a:r>
            <a:r>
              <a:rPr kumimoji="1" lang="en-US" sz="1200" b="0" kern="1200" baseline="0" dirty="0" smtClean="0">
                <a:solidFill>
                  <a:schemeClr val="tx1"/>
                </a:solidFill>
                <a:latin typeface="Times New Roman" pitchFamily="33" charset="0"/>
                <a:ea typeface="+mn-ea"/>
                <a:cs typeface="+mn-cs"/>
              </a:rPr>
              <a:t>: indicates that data have been accepted from or placed on the</a:t>
            </a:r>
          </a:p>
          <a:p>
            <a:r>
              <a:rPr kumimoji="1" lang="en-US" sz="1200" kern="1200" baseline="0" dirty="0" smtClean="0">
                <a:solidFill>
                  <a:schemeClr val="tx1"/>
                </a:solidFill>
                <a:latin typeface="Times New Roman" pitchFamily="33" charset="0"/>
                <a:ea typeface="+mn-ea"/>
                <a:cs typeface="+mn-cs"/>
              </a:rPr>
              <a:t>bus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Bus request: </a:t>
            </a:r>
            <a:r>
              <a:rPr kumimoji="1" lang="en-US" sz="1200" b="0" kern="1200" baseline="0" dirty="0" smtClean="0">
                <a:solidFill>
                  <a:schemeClr val="tx1"/>
                </a:solidFill>
                <a:latin typeface="Times New Roman" pitchFamily="33" charset="0"/>
                <a:ea typeface="+mn-ea"/>
                <a:cs typeface="+mn-cs"/>
              </a:rPr>
              <a:t>indicates that a module needs to gain control of the bus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Bus grant: </a:t>
            </a:r>
            <a:r>
              <a:rPr kumimoji="1" lang="en-US" sz="1200" b="0" kern="1200" baseline="0" dirty="0" smtClean="0">
                <a:solidFill>
                  <a:schemeClr val="tx1"/>
                </a:solidFill>
                <a:latin typeface="Times New Roman" pitchFamily="33" charset="0"/>
                <a:ea typeface="+mn-ea"/>
                <a:cs typeface="+mn-cs"/>
              </a:rPr>
              <a:t>indicates that a requesting module has been granted control of the</a:t>
            </a:r>
          </a:p>
          <a:p>
            <a:r>
              <a:rPr kumimoji="1" lang="en-US" sz="1200" kern="1200" baseline="0" dirty="0" smtClean="0">
                <a:solidFill>
                  <a:schemeClr val="tx1"/>
                </a:solidFill>
                <a:latin typeface="Times New Roman" pitchFamily="33" charset="0"/>
                <a:ea typeface="+mn-ea"/>
                <a:cs typeface="+mn-cs"/>
              </a:rPr>
              <a:t>bus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Interrupt request: </a:t>
            </a:r>
            <a:r>
              <a:rPr kumimoji="1" lang="en-US" sz="1200" b="0" kern="1200" baseline="0" dirty="0" smtClean="0">
                <a:solidFill>
                  <a:schemeClr val="tx1"/>
                </a:solidFill>
                <a:latin typeface="Times New Roman" pitchFamily="33" charset="0"/>
                <a:ea typeface="+mn-ea"/>
                <a:cs typeface="+mn-cs"/>
              </a:rPr>
              <a:t>indicates that an interrupt is pending</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Interrupt ACK: </a:t>
            </a:r>
            <a:r>
              <a:rPr kumimoji="1" lang="en-US" sz="1200" b="0" kern="1200" baseline="0" dirty="0" smtClean="0">
                <a:solidFill>
                  <a:schemeClr val="tx1"/>
                </a:solidFill>
                <a:latin typeface="Times New Roman" pitchFamily="33" charset="0"/>
                <a:ea typeface="+mn-ea"/>
                <a:cs typeface="+mn-cs"/>
              </a:rPr>
              <a:t>acknowledges that the pending interrupt has been recognized</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Clock: </a:t>
            </a:r>
            <a:r>
              <a:rPr kumimoji="1" lang="en-US" sz="1200" b="0" kern="1200" baseline="0" dirty="0" smtClean="0">
                <a:solidFill>
                  <a:schemeClr val="tx1"/>
                </a:solidFill>
                <a:latin typeface="Times New Roman" pitchFamily="33" charset="0"/>
                <a:ea typeface="+mn-ea"/>
                <a:cs typeface="+mn-cs"/>
              </a:rPr>
              <a:t>is used to synchronize operations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Reset: </a:t>
            </a:r>
            <a:r>
              <a:rPr kumimoji="1" lang="en-US" sz="1200" b="0" kern="1200" baseline="0" dirty="0" smtClean="0">
                <a:solidFill>
                  <a:schemeClr val="tx1"/>
                </a:solidFill>
                <a:latin typeface="Times New Roman" pitchFamily="33" charset="0"/>
                <a:ea typeface="+mn-ea"/>
                <a:cs typeface="+mn-cs"/>
              </a:rPr>
              <a:t>initializes all modules</a:t>
            </a:r>
          </a:p>
          <a:p>
            <a:endParaRPr kumimoji="1" lang="en-US" sz="1200" b="0" kern="1200" baseline="0" dirty="0" smtClean="0">
              <a:solidFill>
                <a:schemeClr val="tx1"/>
              </a:solidFill>
              <a:latin typeface="Times New Roman" pitchFamily="33" charset="0"/>
              <a:ea typeface="+mn-ea"/>
              <a:cs typeface="+mn-cs"/>
            </a:endParaRPr>
          </a:p>
          <a:p>
            <a:endParaRPr lang="en-GB" b="0" dirty="0"/>
          </a:p>
        </p:txBody>
      </p:sp>
    </p:spTree>
    <p:extLst>
      <p:ext uri="{BB962C8B-B14F-4D97-AF65-F5344CB8AC3E}">
        <p14:creationId xmlns:p14="http://schemas.microsoft.com/office/powerpoint/2010/main" val="14845360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8F8F30-029E-7644-B43D-D6FE542EBDA3}" type="slidenum">
              <a:rPr lang="en-US"/>
              <a:pPr/>
              <a:t>8</a:t>
            </a:fld>
            <a:endParaRPr lang="en-US" dirty="0"/>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The operation of the bus is as follows. If one module wishes to send data to</a:t>
            </a:r>
          </a:p>
          <a:p>
            <a:r>
              <a:rPr kumimoji="1" lang="en-US" sz="1200" kern="1200" baseline="0" dirty="0" smtClean="0">
                <a:solidFill>
                  <a:schemeClr val="tx1"/>
                </a:solidFill>
                <a:latin typeface="Times New Roman" pitchFamily="33" charset="0"/>
                <a:ea typeface="+mn-ea"/>
                <a:cs typeface="+mn-cs"/>
              </a:rPr>
              <a:t>another, it must do two things: (1) obtain the use of the bus, and (2) transfer data</a:t>
            </a:r>
          </a:p>
          <a:p>
            <a:r>
              <a:rPr kumimoji="1" lang="en-US" sz="1200" kern="1200" baseline="0" dirty="0" smtClean="0">
                <a:solidFill>
                  <a:schemeClr val="tx1"/>
                </a:solidFill>
                <a:latin typeface="Times New Roman" pitchFamily="33" charset="0"/>
                <a:ea typeface="+mn-ea"/>
                <a:cs typeface="+mn-cs"/>
              </a:rPr>
              <a:t>via the bus. If one module wishes to request data from another module, it must (1)</a:t>
            </a:r>
          </a:p>
          <a:p>
            <a:r>
              <a:rPr kumimoji="1" lang="en-US" sz="1200" kern="1200" baseline="0" dirty="0" smtClean="0">
                <a:solidFill>
                  <a:schemeClr val="tx1"/>
                </a:solidFill>
                <a:latin typeface="Times New Roman" pitchFamily="33" charset="0"/>
                <a:ea typeface="+mn-ea"/>
                <a:cs typeface="+mn-cs"/>
              </a:rPr>
              <a:t>obtain the use of the bus, and (2) transfer a request to the other module over the</a:t>
            </a:r>
          </a:p>
          <a:p>
            <a:r>
              <a:rPr kumimoji="1" lang="en-US" sz="1200" kern="1200" baseline="0" dirty="0" smtClean="0">
                <a:solidFill>
                  <a:schemeClr val="tx1"/>
                </a:solidFill>
                <a:latin typeface="Times New Roman" pitchFamily="33" charset="0"/>
                <a:ea typeface="+mn-ea"/>
                <a:cs typeface="+mn-cs"/>
              </a:rPr>
              <a:t>appropriate control and address lines. It must then wait for that second module to</a:t>
            </a:r>
          </a:p>
          <a:p>
            <a:r>
              <a:rPr kumimoji="1" lang="en-US" sz="1200" kern="1200" baseline="0" dirty="0" smtClean="0">
                <a:solidFill>
                  <a:schemeClr val="tx1"/>
                </a:solidFill>
                <a:latin typeface="Times New Roman" pitchFamily="33" charset="0"/>
                <a:ea typeface="+mn-ea"/>
                <a:cs typeface="+mn-cs"/>
              </a:rPr>
              <a:t>send the data.</a:t>
            </a:r>
            <a:endParaRPr lang="en-GB" dirty="0"/>
          </a:p>
        </p:txBody>
      </p:sp>
    </p:spTree>
    <p:extLst>
      <p:ext uri="{BB962C8B-B14F-4D97-AF65-F5344CB8AC3E}">
        <p14:creationId xmlns:p14="http://schemas.microsoft.com/office/powerpoint/2010/main" val="1215759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D60A91-EC95-C04A-A9C2-042C83B7A3F8}" type="slidenum">
              <a:rPr lang="en-US"/>
              <a:pPr/>
              <a:t>9</a:t>
            </a:fld>
            <a:endParaRPr lang="en-US" dirty="0"/>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If a great number of devices are connected to the bus, performance will suffer.</a:t>
            </a:r>
          </a:p>
          <a:p>
            <a:r>
              <a:rPr kumimoji="1" lang="en-US" sz="1200" kern="1200" baseline="0" dirty="0" smtClean="0">
                <a:solidFill>
                  <a:schemeClr val="tx1"/>
                </a:solidFill>
                <a:latin typeface="Times New Roman" pitchFamily="33" charset="0"/>
                <a:ea typeface="+mn-ea"/>
                <a:cs typeface="+mn-cs"/>
              </a:rPr>
              <a:t>There are two main causes:</a:t>
            </a:r>
          </a:p>
          <a:p>
            <a:endParaRPr kumimoji="1" lang="en-US" sz="1200" b="1" kern="1200" baseline="0" dirty="0" smtClean="0">
              <a:solidFill>
                <a:schemeClr val="tx1"/>
              </a:solidFill>
              <a:latin typeface="Times New Roman" pitchFamily="33" charset="0"/>
              <a:ea typeface="+mn-ea"/>
              <a:cs typeface="+mn-cs"/>
            </a:endParaRPr>
          </a:p>
          <a:p>
            <a:r>
              <a:rPr kumimoji="1" lang="en-US" sz="1200" b="1" kern="1200" baseline="0" dirty="0" smtClean="0">
                <a:solidFill>
                  <a:schemeClr val="tx1"/>
                </a:solidFill>
                <a:latin typeface="Times New Roman" pitchFamily="33" charset="0"/>
                <a:ea typeface="+mn-ea"/>
                <a:cs typeface="+mn-cs"/>
              </a:rPr>
              <a:t>1. </a:t>
            </a:r>
            <a:r>
              <a:rPr kumimoji="1" lang="en-US" sz="1200" b="0" kern="1200" baseline="0" dirty="0" smtClean="0">
                <a:solidFill>
                  <a:schemeClr val="tx1"/>
                </a:solidFill>
                <a:latin typeface="Times New Roman" pitchFamily="33" charset="0"/>
                <a:ea typeface="+mn-ea"/>
                <a:cs typeface="+mn-cs"/>
              </a:rPr>
              <a:t>In general, the more devices attached to the bus, the greater the bus length</a:t>
            </a:r>
          </a:p>
          <a:p>
            <a:r>
              <a:rPr kumimoji="1" lang="en-US" sz="1200" kern="1200" baseline="0" dirty="0" smtClean="0">
                <a:solidFill>
                  <a:schemeClr val="tx1"/>
                </a:solidFill>
                <a:latin typeface="Times New Roman" pitchFamily="33" charset="0"/>
                <a:ea typeface="+mn-ea"/>
                <a:cs typeface="+mn-cs"/>
              </a:rPr>
              <a:t>and hence the greater the propagation delay. This delay determines the time</a:t>
            </a:r>
          </a:p>
          <a:p>
            <a:r>
              <a:rPr kumimoji="1" lang="en-US" sz="1200" kern="1200" baseline="0" dirty="0" smtClean="0">
                <a:solidFill>
                  <a:schemeClr val="tx1"/>
                </a:solidFill>
                <a:latin typeface="Times New Roman" pitchFamily="33" charset="0"/>
                <a:ea typeface="+mn-ea"/>
                <a:cs typeface="+mn-cs"/>
              </a:rPr>
              <a:t>it takes for devices to coordinate the use of the bus. When control of the bus</a:t>
            </a:r>
          </a:p>
          <a:p>
            <a:r>
              <a:rPr kumimoji="1" lang="en-US" sz="1200" kern="1200" baseline="0" dirty="0" smtClean="0">
                <a:solidFill>
                  <a:schemeClr val="tx1"/>
                </a:solidFill>
                <a:latin typeface="Times New Roman" pitchFamily="33" charset="0"/>
                <a:ea typeface="+mn-ea"/>
                <a:cs typeface="+mn-cs"/>
              </a:rPr>
              <a:t>passes from one device to another frequently, these propagation delays can</a:t>
            </a:r>
          </a:p>
          <a:p>
            <a:r>
              <a:rPr kumimoji="1" lang="en-US" sz="1200" kern="1200" baseline="0" dirty="0" smtClean="0">
                <a:solidFill>
                  <a:schemeClr val="tx1"/>
                </a:solidFill>
                <a:latin typeface="Times New Roman" pitchFamily="33" charset="0"/>
                <a:ea typeface="+mn-ea"/>
                <a:cs typeface="+mn-cs"/>
              </a:rPr>
              <a:t>noticeably affect performance.</a:t>
            </a:r>
          </a:p>
          <a:p>
            <a:endParaRPr kumimoji="1" lang="en-US" sz="1200" b="1" kern="1200" baseline="0" dirty="0" smtClean="0">
              <a:solidFill>
                <a:schemeClr val="tx1"/>
              </a:solidFill>
              <a:latin typeface="Times New Roman" pitchFamily="33" charset="0"/>
              <a:ea typeface="+mn-ea"/>
              <a:cs typeface="+mn-cs"/>
            </a:endParaRPr>
          </a:p>
          <a:p>
            <a:r>
              <a:rPr kumimoji="1" lang="en-US" sz="1200" b="1" kern="1200" baseline="0" dirty="0" smtClean="0">
                <a:solidFill>
                  <a:schemeClr val="tx1"/>
                </a:solidFill>
                <a:latin typeface="Times New Roman" pitchFamily="33" charset="0"/>
                <a:ea typeface="+mn-ea"/>
                <a:cs typeface="+mn-cs"/>
              </a:rPr>
              <a:t>2. </a:t>
            </a:r>
            <a:r>
              <a:rPr kumimoji="1" lang="en-US" sz="1200" b="0" kern="1200" baseline="0" dirty="0" smtClean="0">
                <a:solidFill>
                  <a:schemeClr val="tx1"/>
                </a:solidFill>
                <a:latin typeface="Times New Roman" pitchFamily="33" charset="0"/>
                <a:ea typeface="+mn-ea"/>
                <a:cs typeface="+mn-cs"/>
              </a:rPr>
              <a:t>The bus may become a bottleneck as the aggregate data transfer demand</a:t>
            </a:r>
          </a:p>
          <a:p>
            <a:r>
              <a:rPr kumimoji="1" lang="en-US" sz="1200" kern="1200" baseline="0" dirty="0" smtClean="0">
                <a:solidFill>
                  <a:schemeClr val="tx1"/>
                </a:solidFill>
                <a:latin typeface="Times New Roman" pitchFamily="33" charset="0"/>
                <a:ea typeface="+mn-ea"/>
                <a:cs typeface="+mn-cs"/>
              </a:rPr>
              <a:t>approaches the capacity of the bus. This problem can be countered to some</a:t>
            </a:r>
          </a:p>
          <a:p>
            <a:r>
              <a:rPr kumimoji="1" lang="en-US" sz="1200" kern="1200" baseline="0" dirty="0" smtClean="0">
                <a:solidFill>
                  <a:schemeClr val="tx1"/>
                </a:solidFill>
                <a:latin typeface="Times New Roman" pitchFamily="33" charset="0"/>
                <a:ea typeface="+mn-ea"/>
                <a:cs typeface="+mn-cs"/>
              </a:rPr>
              <a:t>extent by increasing the data rate that the bus can carry and by using wider</a:t>
            </a:r>
          </a:p>
          <a:p>
            <a:r>
              <a:rPr kumimoji="1" lang="en-US" sz="1200" kern="1200" baseline="0" dirty="0" smtClean="0">
                <a:solidFill>
                  <a:schemeClr val="tx1"/>
                </a:solidFill>
                <a:latin typeface="Times New Roman" pitchFamily="33" charset="0"/>
                <a:ea typeface="+mn-ea"/>
                <a:cs typeface="+mn-cs"/>
              </a:rPr>
              <a:t>buses (e.g., increasing the data bus from 32 to 64 bits). However, because the</a:t>
            </a:r>
          </a:p>
          <a:p>
            <a:r>
              <a:rPr kumimoji="1" lang="en-US" sz="1200" kern="1200" baseline="0" dirty="0" smtClean="0">
                <a:solidFill>
                  <a:schemeClr val="tx1"/>
                </a:solidFill>
                <a:latin typeface="Times New Roman" pitchFamily="33" charset="0"/>
                <a:ea typeface="+mn-ea"/>
                <a:cs typeface="+mn-cs"/>
              </a:rPr>
              <a:t>data rates generated by attached devices (e.g., graphics and video controllers,</a:t>
            </a:r>
          </a:p>
          <a:p>
            <a:r>
              <a:rPr kumimoji="1" lang="en-US" sz="1200" kern="1200" baseline="0" dirty="0" smtClean="0">
                <a:solidFill>
                  <a:schemeClr val="tx1"/>
                </a:solidFill>
                <a:latin typeface="Times New Roman" pitchFamily="33" charset="0"/>
                <a:ea typeface="+mn-ea"/>
                <a:cs typeface="+mn-cs"/>
              </a:rPr>
              <a:t>network interfaces) are growing rapidly, this is a race that a single bus is</a:t>
            </a:r>
          </a:p>
          <a:p>
            <a:r>
              <a:rPr kumimoji="1" lang="en-US" sz="1200" kern="1200" baseline="0" dirty="0" smtClean="0">
                <a:solidFill>
                  <a:schemeClr val="tx1"/>
                </a:solidFill>
                <a:latin typeface="Times New Roman" pitchFamily="33" charset="0"/>
                <a:ea typeface="+mn-ea"/>
                <a:cs typeface="+mn-cs"/>
              </a:rPr>
              <a:t>ultimately destined to lose.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Accordingly, most bus-based computer systems use multiple buses, generally</a:t>
            </a:r>
          </a:p>
          <a:p>
            <a:r>
              <a:rPr kumimoji="1" lang="en-US" sz="1200" kern="1200" baseline="0" dirty="0" smtClean="0">
                <a:solidFill>
                  <a:schemeClr val="tx1"/>
                </a:solidFill>
                <a:latin typeface="Times New Roman" pitchFamily="33" charset="0"/>
                <a:ea typeface="+mn-ea"/>
                <a:cs typeface="+mn-cs"/>
              </a:rPr>
              <a:t>laid out in a hierarchy. A typical traditional structure is shown in Figure 3.17a. There</a:t>
            </a:r>
          </a:p>
          <a:p>
            <a:r>
              <a:rPr kumimoji="1" lang="en-US" sz="1200" kern="1200" baseline="0" dirty="0" smtClean="0">
                <a:solidFill>
                  <a:schemeClr val="tx1"/>
                </a:solidFill>
                <a:latin typeface="Times New Roman" pitchFamily="33" charset="0"/>
                <a:ea typeface="+mn-ea"/>
                <a:cs typeface="+mn-cs"/>
              </a:rPr>
              <a:t>is a local bus that connects the processor to a cache memory and that may support</a:t>
            </a:r>
          </a:p>
          <a:p>
            <a:r>
              <a:rPr kumimoji="1" lang="en-US" sz="1200" kern="1200" baseline="0" dirty="0" smtClean="0">
                <a:solidFill>
                  <a:schemeClr val="tx1"/>
                </a:solidFill>
                <a:latin typeface="Times New Roman" pitchFamily="33" charset="0"/>
                <a:ea typeface="+mn-ea"/>
                <a:cs typeface="+mn-cs"/>
              </a:rPr>
              <a:t>one or more local devices. The cache memory controller connects the cache not only</a:t>
            </a:r>
          </a:p>
          <a:p>
            <a:r>
              <a:rPr kumimoji="1" lang="en-US" sz="1200" kern="1200" baseline="0" dirty="0" smtClean="0">
                <a:solidFill>
                  <a:schemeClr val="tx1"/>
                </a:solidFill>
                <a:latin typeface="Times New Roman" pitchFamily="33" charset="0"/>
                <a:ea typeface="+mn-ea"/>
                <a:cs typeface="+mn-cs"/>
              </a:rPr>
              <a:t>to this local bus, but to a system bus to which are attached all of the main memory</a:t>
            </a:r>
          </a:p>
          <a:p>
            <a:r>
              <a:rPr kumimoji="1" lang="en-US" sz="1200" kern="1200" baseline="0" dirty="0" smtClean="0">
                <a:solidFill>
                  <a:schemeClr val="tx1"/>
                </a:solidFill>
                <a:latin typeface="Times New Roman" pitchFamily="33" charset="0"/>
                <a:ea typeface="+mn-ea"/>
                <a:cs typeface="+mn-cs"/>
              </a:rPr>
              <a:t>modules. In contemporary systems, the cache is in the same chip as the processor, and</a:t>
            </a:r>
          </a:p>
          <a:p>
            <a:r>
              <a:rPr kumimoji="1" lang="en-US" sz="1200" kern="1200" baseline="0" dirty="0" smtClean="0">
                <a:solidFill>
                  <a:schemeClr val="tx1"/>
                </a:solidFill>
                <a:latin typeface="Times New Roman" pitchFamily="33" charset="0"/>
                <a:ea typeface="+mn-ea"/>
                <a:cs typeface="+mn-cs"/>
              </a:rPr>
              <a:t>so an external bus or other interconnect scheme is not needed, although there may</a:t>
            </a:r>
          </a:p>
          <a:p>
            <a:r>
              <a:rPr kumimoji="1" lang="en-US" sz="1200" kern="1200" baseline="0" dirty="0" smtClean="0">
                <a:solidFill>
                  <a:schemeClr val="tx1"/>
                </a:solidFill>
                <a:latin typeface="Times New Roman" pitchFamily="33" charset="0"/>
                <a:ea typeface="+mn-ea"/>
                <a:cs typeface="+mn-cs"/>
              </a:rPr>
              <a:t>also be an external cache. As will be discussed in Chapter 4, the use of a cache structure</a:t>
            </a:r>
          </a:p>
          <a:p>
            <a:r>
              <a:rPr kumimoji="1" lang="en-US" sz="1200" kern="1200" baseline="0" dirty="0" smtClean="0">
                <a:solidFill>
                  <a:schemeClr val="tx1"/>
                </a:solidFill>
                <a:latin typeface="Times New Roman" pitchFamily="33" charset="0"/>
                <a:ea typeface="+mn-ea"/>
                <a:cs typeface="+mn-cs"/>
              </a:rPr>
              <a:t>insulates the processor from a requirement to access main memory frequently.</a:t>
            </a:r>
          </a:p>
          <a:p>
            <a:r>
              <a:rPr kumimoji="1" lang="en-US" sz="1200" kern="1200" baseline="0" dirty="0" smtClean="0">
                <a:solidFill>
                  <a:schemeClr val="tx1"/>
                </a:solidFill>
                <a:latin typeface="Times New Roman" pitchFamily="33" charset="0"/>
                <a:ea typeface="+mn-ea"/>
                <a:cs typeface="+mn-cs"/>
              </a:rPr>
              <a:t>Hence, main memory can be moved off of the local bus onto a system bus. In this way,</a:t>
            </a:r>
          </a:p>
          <a:p>
            <a:r>
              <a:rPr kumimoji="1" lang="en-US" sz="1200" kern="1200" baseline="0" dirty="0" smtClean="0">
                <a:solidFill>
                  <a:schemeClr val="tx1"/>
                </a:solidFill>
                <a:latin typeface="Times New Roman" pitchFamily="33" charset="0"/>
                <a:ea typeface="+mn-ea"/>
                <a:cs typeface="+mn-cs"/>
              </a:rPr>
              <a:t>I/O transfers to and from the main memory across the system bus do not interfere</a:t>
            </a:r>
          </a:p>
          <a:p>
            <a:r>
              <a:rPr kumimoji="1" lang="en-US" sz="1200" kern="1200" baseline="0" dirty="0" smtClean="0">
                <a:solidFill>
                  <a:schemeClr val="tx1"/>
                </a:solidFill>
                <a:latin typeface="Times New Roman" pitchFamily="33" charset="0"/>
                <a:ea typeface="+mn-ea"/>
                <a:cs typeface="+mn-cs"/>
              </a:rPr>
              <a:t>with the processor’s activity.</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It is possible to connect I/O controllers directly onto the system bus. A more</a:t>
            </a:r>
          </a:p>
          <a:p>
            <a:r>
              <a:rPr kumimoji="1" lang="en-US" sz="1200" kern="1200" baseline="0" dirty="0" smtClean="0">
                <a:solidFill>
                  <a:schemeClr val="tx1"/>
                </a:solidFill>
                <a:latin typeface="Times New Roman" pitchFamily="33" charset="0"/>
                <a:ea typeface="+mn-ea"/>
                <a:cs typeface="+mn-cs"/>
              </a:rPr>
              <a:t>efficient solution is to make use of one or more expansion buses for this purpose.</a:t>
            </a:r>
          </a:p>
          <a:p>
            <a:r>
              <a:rPr kumimoji="1" lang="en-US" sz="1200" kern="1200" baseline="0" dirty="0" smtClean="0">
                <a:solidFill>
                  <a:schemeClr val="tx1"/>
                </a:solidFill>
                <a:latin typeface="Times New Roman" pitchFamily="33" charset="0"/>
                <a:ea typeface="+mn-ea"/>
                <a:cs typeface="+mn-cs"/>
              </a:rPr>
              <a:t>An expansion bus interface buffers data transfers between the system bus and the</a:t>
            </a:r>
          </a:p>
          <a:p>
            <a:r>
              <a:rPr kumimoji="1" lang="en-US" sz="1200" kern="1200" baseline="0" dirty="0" smtClean="0">
                <a:solidFill>
                  <a:schemeClr val="tx1"/>
                </a:solidFill>
                <a:latin typeface="Times New Roman" pitchFamily="33" charset="0"/>
                <a:ea typeface="+mn-ea"/>
                <a:cs typeface="+mn-cs"/>
              </a:rPr>
              <a:t>I/O controllers on the expansion bus. This arrangement allows the system to support</a:t>
            </a:r>
          </a:p>
          <a:p>
            <a:r>
              <a:rPr kumimoji="1" lang="en-US" sz="1200" kern="1200" baseline="0" dirty="0" smtClean="0">
                <a:solidFill>
                  <a:schemeClr val="tx1"/>
                </a:solidFill>
                <a:latin typeface="Times New Roman" pitchFamily="33" charset="0"/>
                <a:ea typeface="+mn-ea"/>
                <a:cs typeface="+mn-cs"/>
              </a:rPr>
              <a:t>a wide variety of I/O devices and at the same time insulate memory-to-processor</a:t>
            </a:r>
          </a:p>
          <a:p>
            <a:r>
              <a:rPr kumimoji="1" lang="en-US" sz="1200" kern="1200" baseline="0" dirty="0" smtClean="0">
                <a:solidFill>
                  <a:schemeClr val="tx1"/>
                </a:solidFill>
                <a:latin typeface="Times New Roman" pitchFamily="33" charset="0"/>
                <a:ea typeface="+mn-ea"/>
                <a:cs typeface="+mn-cs"/>
              </a:rPr>
              <a:t>traffic from I/O traffic.</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Figure 3.17a shows some typical examples of I/O devices that might be attached</a:t>
            </a:r>
          </a:p>
          <a:p>
            <a:r>
              <a:rPr kumimoji="1" lang="en-US" sz="1200" kern="1200" baseline="0" dirty="0" smtClean="0">
                <a:solidFill>
                  <a:schemeClr val="tx1"/>
                </a:solidFill>
                <a:latin typeface="Times New Roman" pitchFamily="33" charset="0"/>
                <a:ea typeface="+mn-ea"/>
                <a:cs typeface="+mn-cs"/>
              </a:rPr>
              <a:t>to the expansion bus. Network connections include local area networks (LANs)</a:t>
            </a:r>
          </a:p>
          <a:p>
            <a:r>
              <a:rPr kumimoji="1" lang="en-US" sz="1200" kern="1200" baseline="0" dirty="0" smtClean="0">
                <a:solidFill>
                  <a:schemeClr val="tx1"/>
                </a:solidFill>
                <a:latin typeface="Times New Roman" pitchFamily="33" charset="0"/>
                <a:ea typeface="+mn-ea"/>
                <a:cs typeface="+mn-cs"/>
              </a:rPr>
              <a:t>such as a 10-Mbps Ethernet and connections to wide area networks (WANs) such as</a:t>
            </a:r>
          </a:p>
          <a:p>
            <a:r>
              <a:rPr kumimoji="1" lang="en-US" sz="1200" kern="1200" baseline="0" dirty="0" smtClean="0">
                <a:solidFill>
                  <a:schemeClr val="tx1"/>
                </a:solidFill>
                <a:latin typeface="Times New Roman" pitchFamily="33" charset="0"/>
                <a:ea typeface="+mn-ea"/>
                <a:cs typeface="+mn-cs"/>
              </a:rPr>
              <a:t>a packet-switching network. SCSI (small computer system interface) is itself a type</a:t>
            </a:r>
          </a:p>
          <a:p>
            <a:r>
              <a:rPr kumimoji="1" lang="en-US" sz="1200" kern="1200" baseline="0" dirty="0" smtClean="0">
                <a:solidFill>
                  <a:schemeClr val="tx1"/>
                </a:solidFill>
                <a:latin typeface="Times New Roman" pitchFamily="33" charset="0"/>
                <a:ea typeface="+mn-ea"/>
                <a:cs typeface="+mn-cs"/>
              </a:rPr>
              <a:t>of bus used to support local disk drives and other peripherals. A serial port could be</a:t>
            </a:r>
          </a:p>
          <a:p>
            <a:r>
              <a:rPr kumimoji="1" lang="en-US" sz="1200" kern="1200" baseline="0" dirty="0" smtClean="0">
                <a:solidFill>
                  <a:schemeClr val="tx1"/>
                </a:solidFill>
                <a:latin typeface="Times New Roman" pitchFamily="33" charset="0"/>
                <a:ea typeface="+mn-ea"/>
                <a:cs typeface="+mn-cs"/>
              </a:rPr>
              <a:t>used to support a printer or scanner.</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This traditional bus architecture is reasonably efficient but begins to break</a:t>
            </a:r>
          </a:p>
          <a:p>
            <a:r>
              <a:rPr kumimoji="1" lang="en-US" sz="1200" kern="1200" baseline="0" dirty="0" smtClean="0">
                <a:solidFill>
                  <a:schemeClr val="tx1"/>
                </a:solidFill>
                <a:latin typeface="Times New Roman" pitchFamily="33" charset="0"/>
                <a:ea typeface="+mn-ea"/>
                <a:cs typeface="+mn-cs"/>
              </a:rPr>
              <a:t>down as higher and higher performance is seen in the I/O devices. In response to</a:t>
            </a:r>
          </a:p>
          <a:p>
            <a:r>
              <a:rPr kumimoji="1" lang="en-US" sz="1200" kern="1200" baseline="0" dirty="0" smtClean="0">
                <a:solidFill>
                  <a:schemeClr val="tx1"/>
                </a:solidFill>
                <a:latin typeface="Times New Roman" pitchFamily="33" charset="0"/>
                <a:ea typeface="+mn-ea"/>
                <a:cs typeface="+mn-cs"/>
              </a:rPr>
              <a:t>these growing demands, a common approach taken by industry is to build a high-speed</a:t>
            </a:r>
          </a:p>
          <a:p>
            <a:r>
              <a:rPr kumimoji="1" lang="en-US" sz="1200" kern="1200" baseline="0" dirty="0" smtClean="0">
                <a:solidFill>
                  <a:schemeClr val="tx1"/>
                </a:solidFill>
                <a:latin typeface="Times New Roman" pitchFamily="33" charset="0"/>
                <a:ea typeface="+mn-ea"/>
                <a:cs typeface="+mn-cs"/>
              </a:rPr>
              <a:t>bus that is closely integrated with the rest of the system, requiring only a</a:t>
            </a:r>
          </a:p>
          <a:p>
            <a:r>
              <a:rPr kumimoji="1" lang="en-US" sz="1200" kern="1200" baseline="0" dirty="0" smtClean="0">
                <a:solidFill>
                  <a:schemeClr val="tx1"/>
                </a:solidFill>
                <a:latin typeface="Times New Roman" pitchFamily="33" charset="0"/>
                <a:ea typeface="+mn-ea"/>
                <a:cs typeface="+mn-cs"/>
              </a:rPr>
              <a:t>bridge between the processor’s bus and the high-speed bus. This arrangement is</a:t>
            </a:r>
          </a:p>
          <a:p>
            <a:r>
              <a:rPr kumimoji="1" lang="en-US" sz="1200" kern="1200" baseline="0" dirty="0" smtClean="0">
                <a:solidFill>
                  <a:schemeClr val="tx1"/>
                </a:solidFill>
                <a:latin typeface="Times New Roman" pitchFamily="33" charset="0"/>
                <a:ea typeface="+mn-ea"/>
                <a:cs typeface="+mn-cs"/>
              </a:rPr>
              <a:t>sometimes known as a mezzanine architecture.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Figure 3.17b shows a typical realization of this approach. Again, there is a local</a:t>
            </a:r>
          </a:p>
          <a:p>
            <a:r>
              <a:rPr kumimoji="1" lang="en-US" sz="1200" kern="1200" baseline="0" dirty="0" smtClean="0">
                <a:solidFill>
                  <a:schemeClr val="tx1"/>
                </a:solidFill>
                <a:latin typeface="Times New Roman" pitchFamily="33" charset="0"/>
                <a:ea typeface="+mn-ea"/>
                <a:cs typeface="+mn-cs"/>
              </a:rPr>
              <a:t>bus that connects the processor to a cache controller, which is in turn connected to</a:t>
            </a:r>
          </a:p>
          <a:p>
            <a:r>
              <a:rPr kumimoji="1" lang="en-US" sz="1200" kern="1200" baseline="0" dirty="0" smtClean="0">
                <a:solidFill>
                  <a:schemeClr val="tx1"/>
                </a:solidFill>
                <a:latin typeface="Times New Roman" pitchFamily="33" charset="0"/>
                <a:ea typeface="+mn-ea"/>
                <a:cs typeface="+mn-cs"/>
              </a:rPr>
              <a:t>a system bus that supports main memory. The cache controller is integrated into a</a:t>
            </a:r>
          </a:p>
          <a:p>
            <a:r>
              <a:rPr kumimoji="1" lang="en-US" sz="1200" kern="1200" baseline="0" dirty="0" smtClean="0">
                <a:solidFill>
                  <a:schemeClr val="tx1"/>
                </a:solidFill>
                <a:latin typeface="Times New Roman" pitchFamily="33" charset="0"/>
                <a:ea typeface="+mn-ea"/>
                <a:cs typeface="+mn-cs"/>
              </a:rPr>
              <a:t>bridge, or buffering device, that connects to the high-speed bus. This bus supports</a:t>
            </a:r>
          </a:p>
          <a:p>
            <a:r>
              <a:rPr kumimoji="1" lang="en-US" sz="1200" kern="1200" baseline="0" dirty="0" smtClean="0">
                <a:solidFill>
                  <a:schemeClr val="tx1"/>
                </a:solidFill>
                <a:latin typeface="Times New Roman" pitchFamily="33" charset="0"/>
                <a:ea typeface="+mn-ea"/>
                <a:cs typeface="+mn-cs"/>
              </a:rPr>
              <a:t>connections to high-speed LANs, such as Fast Ethernet at 100 Mbps, video and</a:t>
            </a:r>
          </a:p>
          <a:p>
            <a:r>
              <a:rPr kumimoji="1" lang="en-US" sz="1200" kern="1200" baseline="0" dirty="0" smtClean="0">
                <a:solidFill>
                  <a:schemeClr val="tx1"/>
                </a:solidFill>
                <a:latin typeface="Times New Roman" pitchFamily="33" charset="0"/>
                <a:ea typeface="+mn-ea"/>
                <a:cs typeface="+mn-cs"/>
              </a:rPr>
              <a:t>graphics workstation controllers, as well as interface controllers to local peripheral</a:t>
            </a:r>
          </a:p>
          <a:p>
            <a:r>
              <a:rPr kumimoji="1" lang="en-US" sz="1200" kern="1200" baseline="0" dirty="0" smtClean="0">
                <a:solidFill>
                  <a:schemeClr val="tx1"/>
                </a:solidFill>
                <a:latin typeface="Times New Roman" pitchFamily="33" charset="0"/>
                <a:ea typeface="+mn-ea"/>
                <a:cs typeface="+mn-cs"/>
              </a:rPr>
              <a:t>buses, including SCSI and FireWire. The latter is a high-speed bus arrangement</a:t>
            </a:r>
          </a:p>
          <a:p>
            <a:r>
              <a:rPr kumimoji="1" lang="en-US" sz="1200" kern="1200" baseline="0" dirty="0" smtClean="0">
                <a:solidFill>
                  <a:schemeClr val="tx1"/>
                </a:solidFill>
                <a:latin typeface="Times New Roman" pitchFamily="33" charset="0"/>
                <a:ea typeface="+mn-ea"/>
                <a:cs typeface="+mn-cs"/>
              </a:rPr>
              <a:t>specifically designed to support high-capacity I/O devices. Lower-speed devices are</a:t>
            </a:r>
          </a:p>
          <a:p>
            <a:r>
              <a:rPr kumimoji="1" lang="en-US" sz="1200" kern="1200" baseline="0" dirty="0" smtClean="0">
                <a:solidFill>
                  <a:schemeClr val="tx1"/>
                </a:solidFill>
                <a:latin typeface="Times New Roman" pitchFamily="33" charset="0"/>
                <a:ea typeface="+mn-ea"/>
                <a:cs typeface="+mn-cs"/>
              </a:rPr>
              <a:t>still supported off an expansion bus, with an interface buffering traffic between the</a:t>
            </a:r>
          </a:p>
          <a:p>
            <a:r>
              <a:rPr kumimoji="1" lang="en-US" sz="1200" kern="1200" baseline="0" dirty="0" smtClean="0">
                <a:solidFill>
                  <a:schemeClr val="tx1"/>
                </a:solidFill>
                <a:latin typeface="Times New Roman" pitchFamily="33" charset="0"/>
                <a:ea typeface="+mn-ea"/>
                <a:cs typeface="+mn-cs"/>
              </a:rPr>
              <a:t>expansion bus and the high-speed bus.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advantage of this arrangement is that the high-speed bus brings high demand</a:t>
            </a:r>
          </a:p>
          <a:p>
            <a:r>
              <a:rPr kumimoji="1" lang="en-US" sz="1200" kern="1200" baseline="0" dirty="0" smtClean="0">
                <a:solidFill>
                  <a:schemeClr val="tx1"/>
                </a:solidFill>
                <a:latin typeface="Times New Roman" pitchFamily="33" charset="0"/>
                <a:ea typeface="+mn-ea"/>
                <a:cs typeface="+mn-cs"/>
              </a:rPr>
              <a:t>devices into closer integration with the processor and at the same time is</a:t>
            </a:r>
          </a:p>
          <a:p>
            <a:r>
              <a:rPr kumimoji="1" lang="en-US" sz="1200" kern="1200" baseline="0" dirty="0" smtClean="0">
                <a:solidFill>
                  <a:schemeClr val="tx1"/>
                </a:solidFill>
                <a:latin typeface="Times New Roman" pitchFamily="33" charset="0"/>
                <a:ea typeface="+mn-ea"/>
                <a:cs typeface="+mn-cs"/>
              </a:rPr>
              <a:t>independent of the processor. Thus, differences in processor and high-speed bus</a:t>
            </a:r>
          </a:p>
          <a:p>
            <a:r>
              <a:rPr kumimoji="1" lang="en-US" sz="1200" kern="1200" baseline="0" dirty="0" smtClean="0">
                <a:solidFill>
                  <a:schemeClr val="tx1"/>
                </a:solidFill>
                <a:latin typeface="Times New Roman" pitchFamily="33" charset="0"/>
                <a:ea typeface="+mn-ea"/>
                <a:cs typeface="+mn-cs"/>
              </a:rPr>
              <a:t>speeds and signal line definitions are tolerated. Changes in processor architecture</a:t>
            </a:r>
          </a:p>
          <a:p>
            <a:r>
              <a:rPr kumimoji="1" lang="en-US" sz="1200" kern="1200" baseline="0" dirty="0" smtClean="0">
                <a:solidFill>
                  <a:schemeClr val="tx1"/>
                </a:solidFill>
                <a:latin typeface="Times New Roman" pitchFamily="33" charset="0"/>
                <a:ea typeface="+mn-ea"/>
                <a:cs typeface="+mn-cs"/>
              </a:rPr>
              <a:t>do not affect the high-speed bus, and vice versa.</a:t>
            </a:r>
            <a:endParaRPr lang="en-GB" dirty="0"/>
          </a:p>
        </p:txBody>
      </p:sp>
    </p:spTree>
    <p:extLst>
      <p:ext uri="{BB962C8B-B14F-4D97-AF65-F5344CB8AC3E}">
        <p14:creationId xmlns:p14="http://schemas.microsoft.com/office/powerpoint/2010/main" val="760100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1C04C4D9-B721-416B-8577-D7DEE36F49A6}" type="datetime1">
              <a:rPr lang="en-US"/>
              <a:pPr/>
              <a:t>10/1/2024</a:t>
            </a:fld>
            <a:endParaRPr/>
          </a:p>
        </p:txBody>
      </p:sp>
      <p:sp>
        <p:nvSpPr>
          <p:cNvPr id="6" name="Footer Placeholder 5"/>
          <p:cNvSpPr>
            <a:spLocks noGrp="1"/>
          </p:cNvSpPr>
          <p:nvPr>
            <p:ph type="ftr" sz="quarter" idx="11"/>
          </p:nvPr>
        </p:nvSpPr>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1B10C791-6992-4CCF-A244-B250C8BB22F1}" type="datetime1">
              <a:rPr lang="en-US"/>
              <a:pPr/>
              <a:t>10/1/2024</a:t>
            </a:fld>
            <a:endParaRPr/>
          </a:p>
        </p:txBody>
      </p:sp>
      <p:sp>
        <p:nvSpPr>
          <p:cNvPr id="4" name="Footer Placeholder 3"/>
          <p:cNvSpPr>
            <a:spLocks noGrp="1"/>
          </p:cNvSpPr>
          <p:nvPr>
            <p:ph type="ftr" sz="quarter" idx="11"/>
          </p:nvPr>
        </p:nvSpPr>
        <p:spPr/>
        <p:txBody>
          <a:bodyPr/>
          <a:lstStyle/>
          <a:p>
            <a:r>
              <a:rPr/>
              <a:t>
              </a:t>
            </a: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51420578-B892-4967-98F8-D0B4A045ADFD}" type="datetime1">
              <a:rPr lang="en-US"/>
              <a:pPr/>
              <a:t>10/1/2024</a:t>
            </a:fld>
            <a:endParaRPr/>
          </a:p>
        </p:txBody>
      </p:sp>
      <p:sp>
        <p:nvSpPr>
          <p:cNvPr id="3" name="Footer Placeholder 2"/>
          <p:cNvSpPr>
            <a:spLocks noGrp="1"/>
          </p:cNvSpPr>
          <p:nvPr>
            <p:ph type="ftr" sz="quarter" idx="11"/>
          </p:nvPr>
        </p:nvSpPr>
        <p:spPr/>
        <p:txBody>
          <a:bodyPr/>
          <a:lstStyle/>
          <a:p>
            <a:r>
              <a:rPr/>
              <a:t>
              </a:t>
            </a: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CBDCDF1B-54EC-4432-8649-0FE40DD46F86}" type="datetime1">
              <a:rPr lang="en-US"/>
              <a:pPr/>
              <a:t>10/1/2024</a:t>
            </a:fld>
            <a:endParaRPr/>
          </a:p>
        </p:txBody>
      </p:sp>
      <p:sp>
        <p:nvSpPr>
          <p:cNvPr id="6" name="Footer Placeholder 5"/>
          <p:cNvSpPr>
            <a:spLocks noGrp="1"/>
          </p:cNvSpPr>
          <p:nvPr>
            <p:ph type="ftr" sz="quarter" idx="11"/>
          </p:nvPr>
        </p:nvSpPr>
        <p:spPr>
          <a:xfrm>
            <a:off x="3859305" y="6423585"/>
            <a:ext cx="3316941" cy="365125"/>
          </a:xfrm>
        </p:spPr>
        <p:txBody>
          <a:bodyPr/>
          <a:lstStyle/>
          <a:p>
            <a:r>
              <a:rPr/>
              <a:t>
              </a:t>
            </a: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CDA6A0B-D499-425D-9760-7E378B1D24E7}" type="datetime1">
              <a:rPr lang="en-US"/>
              <a:pPr/>
              <a:t>10/1/2024</a:t>
            </a:fld>
            <a:endParaRPr/>
          </a:p>
        </p:txBody>
      </p:sp>
      <p:sp>
        <p:nvSpPr>
          <p:cNvPr id="6" name="Footer Placeholder 5"/>
          <p:cNvSpPr>
            <a:spLocks noGrp="1"/>
          </p:cNvSpPr>
          <p:nvPr>
            <p:ph type="ftr" sz="quarter" idx="11"/>
          </p:nvPr>
        </p:nvSpPr>
        <p:spPr>
          <a:xfrm>
            <a:off x="4191000" y="6423585"/>
            <a:ext cx="3005138" cy="365125"/>
          </a:xfrm>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81B2FE-6867-4DAE-B4E4-C2A1A38F9C0D}" type="datetime1">
              <a:rPr lang="en-US"/>
              <a:pPr/>
              <a:t>10/1/2024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5CBBBDE9-5D16-425E-B13A-2B2E02B8AFC8}" type="datetime1">
              <a:rPr lang="en-US"/>
              <a:pPr/>
              <a:t>10/1/2024</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272344D9-246E-4D78-97F7-CDDE15C7C47A}" type="datetime1">
              <a:rPr lang="en-US"/>
              <a:pPr/>
              <a:t>10/1/2024</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546CB8D4-A311-4DB1-9E65-F6E7BA49F613}" type="datetime1">
              <a:rPr lang="en-US"/>
              <a:pPr/>
              <a:t>10/1/2024</a:t>
            </a:fld>
            <a:endParaRPr/>
          </a:p>
        </p:txBody>
      </p:sp>
      <p:sp>
        <p:nvSpPr>
          <p:cNvPr id="6" name="Footer Placeholder 5"/>
          <p:cNvSpPr>
            <a:spLocks noGrp="1"/>
          </p:cNvSpPr>
          <p:nvPr>
            <p:ph type="ftr" sz="quarter" idx="11"/>
          </p:nvPr>
        </p:nvSpPr>
        <p:spPr>
          <a:xfrm>
            <a:off x="4191000" y="6423585"/>
            <a:ext cx="3005138" cy="365125"/>
          </a:xfrm>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smtClean="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401B973-48D0-47D2-BD1A-81DAC74A0928}" type="datetime1">
              <a:rPr lang="en-US"/>
              <a:pPr/>
              <a:t>10/1/2024</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89870FB-149D-4255-9221-CF258F891615}" type="datetime1">
              <a:rPr lang="en-US"/>
              <a:pPr/>
              <a:t>10/1/2024</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3714E26-7EC0-4FCC-8AD8-71E9EC27DEDB}" type="datetime1">
              <a:rPr lang="en-US"/>
              <a:pPr/>
              <a:t>10/1/2024</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75AD331-B61B-42C1-B285-1046175C3B63}" type="datetime1">
              <a:rPr lang="en-US"/>
              <a:pPr/>
              <a:t>10/1/2024</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642DA821-B647-4F8C-84A0-7D19D85CB385}" type="datetime1">
              <a:rPr lang="en-US"/>
              <a:pPr/>
              <a:t>10/1/2024</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r>
              <a:rPr/>
              <a:t>
              </a:t>
            </a: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smtClean="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B77F108C-2518-4D60-9FAF-6346FD9D7826}" type="datetime1">
              <a:rPr lang="en-US"/>
              <a:pPr/>
              <a:t>10/1/2024</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r>
              <a:rPr/>
              <a:t>
              </a:t>
            </a: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DDE52B54-BC1D-466E-98B4-B0082340936C}" type="datetime1">
              <a:rPr lang="en-US"/>
              <a:pPr/>
              <a:t>10/1/2024</a:t>
            </a:fld>
            <a:endParaRPr/>
          </a:p>
        </p:txBody>
      </p:sp>
      <p:sp>
        <p:nvSpPr>
          <p:cNvPr id="6" name="Footer Placeholder 5"/>
          <p:cNvSpPr>
            <a:spLocks noGrp="1"/>
          </p:cNvSpPr>
          <p:nvPr>
            <p:ph type="ftr" sz="quarter" idx="11"/>
          </p:nvPr>
        </p:nvSpPr>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A1508C9F-E380-43A3-ADC1-0217F1EB7573}" type="datetime1">
              <a:rPr lang="en-US"/>
              <a:pPr/>
              <a:t>10/1/2024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2C868E7-101B-4C6B-9C4C-A85A7CD6FD99}" type="datetime1">
              <a:rPr lang="en-US"/>
              <a:pPr/>
              <a:t>10/1/2024</a:t>
            </a:fld>
            <a:endParaRPr/>
          </a:p>
        </p:txBody>
      </p:sp>
      <p:sp>
        <p:nvSpPr>
          <p:cNvPr id="6" name="Footer Placeholder 5"/>
          <p:cNvSpPr>
            <a:spLocks noGrp="1"/>
          </p:cNvSpPr>
          <p:nvPr>
            <p:ph type="ftr" sz="quarter" idx="11"/>
          </p:nvPr>
        </p:nvSpPr>
        <p:spPr/>
        <p:txBody>
          <a:bodyPr/>
          <a:lstStyle/>
          <a:p>
            <a:r>
              <a:rPr/>
              <a:t>
              </a:t>
            </a: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B0C83FD2-B255-4F2A-ACF3-B969FC717B42}" type="datetime1">
              <a:rPr lang="en-US"/>
              <a:pPr/>
              <a:t>10/1/2024</a:t>
            </a:fld>
            <a:endParaRPr/>
          </a:p>
        </p:txBody>
      </p:sp>
      <p:sp>
        <p:nvSpPr>
          <p:cNvPr id="6" name="Footer Placeholder 5"/>
          <p:cNvSpPr>
            <a:spLocks noGrp="1"/>
          </p:cNvSpPr>
          <p:nvPr>
            <p:ph type="ftr" sz="quarter" idx="11"/>
          </p:nvPr>
        </p:nvSpPr>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7E6C1EDB-CE87-4BA6-95D9-AD3AE9C734F7}" type="datetime1">
              <a:rPr lang="en-US"/>
              <a:pPr/>
              <a:t>10/1/2024</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r>
              <a:rPr/>
              <a:t>
              </a:t>
            </a: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 id="2147483688" r:id="rId19"/>
    <p:sldLayoutId id="2147483689"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4.pd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6.pdf"/><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48.pdf"/><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35.pdf"/><Relationship Id="rId2" Type="http://schemas.openxmlformats.org/officeDocument/2006/relationships/notesSlide" Target="../notesSlides/notesSlide3.xml"/><Relationship Id="rId1" Type="http://schemas.openxmlformats.org/officeDocument/2006/relationships/slideLayout" Target="../slideLayouts/slideLayout16.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0.pdf"/><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42.pdf"/><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p:txBody>
          <a:bodyPr>
            <a:normAutofit fontScale="90000"/>
          </a:bodyPr>
          <a:lstStyle/>
          <a:p>
            <a:r>
              <a:rPr lang="en-GB" dirty="0" smtClean="0"/>
              <a:t>William Stallings </a:t>
            </a:r>
            <a:br>
              <a:rPr lang="en-GB" dirty="0" smtClean="0"/>
            </a:br>
            <a:r>
              <a:rPr lang="en-GB" dirty="0"/>
              <a:t>Computer Organization </a:t>
            </a:r>
            <a:br>
              <a:rPr lang="en-GB" dirty="0"/>
            </a:br>
            <a:r>
              <a:rPr lang="en-GB" dirty="0"/>
              <a:t>and Architecture</a:t>
            </a:r>
            <a:r>
              <a:rPr lang="en-GB" dirty="0" smtClean="0"/>
              <a:t/>
            </a:r>
            <a:br>
              <a:rPr lang="en-GB" dirty="0" smtClean="0"/>
            </a:br>
            <a:r>
              <a:rPr lang="en-GB" dirty="0" smtClean="0"/>
              <a:t>9</a:t>
            </a:r>
            <a:r>
              <a:rPr lang="en-GB" baseline="30000" dirty="0" smtClean="0"/>
              <a:t>th</a:t>
            </a:r>
            <a:r>
              <a:rPr lang="en-GB" dirty="0" smtClean="0"/>
              <a:t> Edition</a:t>
            </a:r>
            <a:endParaRPr lang="en-GB" dirty="0"/>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7556313" cy="1116106"/>
          </a:xfrm>
        </p:spPr>
        <p:txBody>
          <a:bodyPr/>
          <a:lstStyle/>
          <a:p>
            <a:pPr algn="ctr"/>
            <a:r>
              <a:rPr lang="en-US" sz="4400" dirty="0" smtClean="0">
                <a:effectLst>
                  <a:outerShdw blurRad="38100" dist="38100" dir="2700000" algn="tl">
                    <a:srgbClr val="000000">
                      <a:alpha val="43137"/>
                    </a:srgbClr>
                  </a:outerShdw>
                </a:effectLst>
              </a:rPr>
              <a:t>Elements of Bus Design</a:t>
            </a:r>
            <a:endParaRPr lang="en-US" sz="4400" dirty="0">
              <a:effectLst>
                <a:outerShdw blurRad="38100" dist="38100" dir="2700000" algn="tl">
                  <a:srgbClr val="000000">
                    <a:alpha val="43137"/>
                  </a:srgbClr>
                </a:outerShdw>
              </a:effectLst>
            </a:endParaRPr>
          </a:p>
        </p:txBody>
      </p:sp>
      <p:pic>
        <p:nvPicPr>
          <p:cNvPr id="6" name="Picture 5"/>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13500" t="-10286" r="13500"/>
              <a:stretch>
                <a:fillRect/>
              </a:stretch>
            </p:blipFill>
          </mc:Choice>
          <mc:Fallback>
            <p:blipFill>
              <a:blip r:embed="rId4"/>
              <a:srcRect l="13500" t="-10286" r="13500"/>
              <a:stretch>
                <a:fillRect/>
              </a:stretch>
            </p:blipFill>
          </mc:Fallback>
        </mc:AlternateContent>
        <p:spPr>
          <a:xfrm>
            <a:off x="0" y="2514600"/>
            <a:ext cx="9176849" cy="4043680"/>
          </a:xfrm>
          <a:prstGeom prst="rect">
            <a:avLst/>
          </a:prstGeom>
        </p:spPr>
      </p:pic>
    </p:spTree>
  </p:cSld>
  <p:clrMapOvr>
    <a:masterClrMapping/>
  </p:clrMapOvr>
  <p:transition spd="med">
    <p:split orient="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89268125"/>
              </p:ext>
            </p:extLst>
          </p:nvPr>
        </p:nvGraphicFramePr>
        <p:xfrm>
          <a:off x="-5790" y="26894"/>
          <a:ext cx="9149789" cy="6714475"/>
        </p:xfrm>
        <a:graphic>
          <a:graphicData uri="http://schemas.openxmlformats.org/drawingml/2006/table">
            <a:tbl>
              <a:tblPr firstRow="1" bandRow="1">
                <a:tableStyleId>{5C22544A-7EE6-4342-B048-85BDC9FD1C3A}</a:tableStyleId>
              </a:tblPr>
              <a:tblGrid>
                <a:gridCol w="1751483">
                  <a:extLst>
                    <a:ext uri="{9D8B030D-6E8A-4147-A177-3AD203B41FA5}">
                      <a16:colId xmlns:a16="http://schemas.microsoft.com/office/drawing/2014/main" val="1021866291"/>
                    </a:ext>
                  </a:extLst>
                </a:gridCol>
                <a:gridCol w="7398306">
                  <a:extLst>
                    <a:ext uri="{9D8B030D-6E8A-4147-A177-3AD203B41FA5}">
                      <a16:colId xmlns:a16="http://schemas.microsoft.com/office/drawing/2014/main" val="595712909"/>
                    </a:ext>
                  </a:extLst>
                </a:gridCol>
              </a:tblGrid>
              <a:tr h="884388">
                <a:tc>
                  <a:txBody>
                    <a:bodyPr/>
                    <a:lstStyle/>
                    <a:p>
                      <a:r>
                        <a:rPr lang="en-US" dirty="0" smtClean="0"/>
                        <a:t>Bus Design</a:t>
                      </a:r>
                      <a:r>
                        <a:rPr lang="en-US" baseline="0" dirty="0" smtClean="0"/>
                        <a:t> Elements</a:t>
                      </a:r>
                      <a:endParaRPr lang="en-US" dirty="0"/>
                    </a:p>
                  </a:txBody>
                  <a:tcPr/>
                </a:tc>
                <a:tc>
                  <a:txBody>
                    <a:bodyPr/>
                    <a:lstStyle/>
                    <a:p>
                      <a:r>
                        <a:rPr lang="en-US" dirty="0" smtClean="0"/>
                        <a:t>Description</a:t>
                      </a:r>
                      <a:r>
                        <a:rPr lang="en-US" baseline="0" dirty="0" smtClean="0"/>
                        <a:t> </a:t>
                      </a:r>
                      <a:endParaRPr lang="en-US" dirty="0"/>
                    </a:p>
                  </a:txBody>
                  <a:tcPr/>
                </a:tc>
                <a:extLst>
                  <a:ext uri="{0D108BD9-81ED-4DB2-BD59-A6C34878D82A}">
                    <a16:rowId xmlns:a16="http://schemas.microsoft.com/office/drawing/2014/main" val="644686121"/>
                  </a:ext>
                </a:extLst>
              </a:tr>
              <a:tr h="1578982">
                <a:tc>
                  <a:txBody>
                    <a:bodyPr/>
                    <a:lstStyle/>
                    <a:p>
                      <a:r>
                        <a:rPr lang="en-US" dirty="0" smtClean="0"/>
                        <a:t>Clock</a:t>
                      </a:r>
                      <a:r>
                        <a:rPr lang="en-US" baseline="0" dirty="0" smtClean="0"/>
                        <a:t> Speed</a:t>
                      </a:r>
                      <a:endParaRPr lang="en-US" dirty="0"/>
                    </a:p>
                  </a:txBody>
                  <a:tcPr/>
                </a:tc>
                <a:tc>
                  <a:txBody>
                    <a:bodyPr/>
                    <a:lstStyle/>
                    <a:p>
                      <a:pPr algn="just"/>
                      <a:r>
                        <a:rPr lang="en-US" dirty="0" smtClean="0"/>
                        <a:t>The frequency at which the bus operates, determining how many cycles per second it can complete. Measured in MHz or GHz, higher clock speeds result in faster data transfer rates, enhancing communication between components.</a:t>
                      </a:r>
                      <a:endParaRPr lang="en-US" dirty="0"/>
                    </a:p>
                  </a:txBody>
                  <a:tcPr/>
                </a:tc>
                <a:extLst>
                  <a:ext uri="{0D108BD9-81ED-4DB2-BD59-A6C34878D82A}">
                    <a16:rowId xmlns:a16="http://schemas.microsoft.com/office/drawing/2014/main" val="1543129001"/>
                  </a:ext>
                </a:extLst>
              </a:tr>
              <a:tr h="1943362">
                <a:tc>
                  <a:txBody>
                    <a:bodyPr/>
                    <a:lstStyle/>
                    <a:p>
                      <a:r>
                        <a:rPr lang="en-US" dirty="0" smtClean="0"/>
                        <a:t>Bus</a:t>
                      </a:r>
                      <a:r>
                        <a:rPr lang="en-US" baseline="0" dirty="0" smtClean="0"/>
                        <a:t> </a:t>
                      </a:r>
                      <a:r>
                        <a:rPr lang="en-US" dirty="0" smtClean="0"/>
                        <a:t>Arbitration</a:t>
                      </a:r>
                      <a:endParaRPr lang="en-US" dirty="0"/>
                    </a:p>
                  </a:txBody>
                  <a:tcPr/>
                </a:tc>
                <a:tc>
                  <a:txBody>
                    <a:bodyPr/>
                    <a:lstStyle/>
                    <a:p>
                      <a:pPr algn="just"/>
                      <a:r>
                        <a:rPr lang="en-US" dirty="0" smtClean="0"/>
                        <a:t>The mechanism used to determine how multiple devices can access and share the bus without causing conflicts. Arbitration can be </a:t>
                      </a:r>
                      <a:r>
                        <a:rPr lang="en-US" b="1" u="sng" dirty="0" smtClean="0"/>
                        <a:t>centralized</a:t>
                      </a:r>
                      <a:r>
                        <a:rPr lang="en-US" dirty="0" smtClean="0"/>
                        <a:t>, using a bus controller, or</a:t>
                      </a:r>
                      <a:r>
                        <a:rPr lang="en-US" b="1" u="sng" dirty="0" smtClean="0"/>
                        <a:t> distributed</a:t>
                      </a:r>
                      <a:r>
                        <a:rPr lang="en-US" dirty="0" smtClean="0"/>
                        <a:t>. Effective arbitration is crucial for preventing data collisions and ensuring smooth communication.</a:t>
                      </a:r>
                      <a:endParaRPr lang="en-US" dirty="0"/>
                    </a:p>
                  </a:txBody>
                  <a:tcPr/>
                </a:tc>
                <a:extLst>
                  <a:ext uri="{0D108BD9-81ED-4DB2-BD59-A6C34878D82A}">
                    <a16:rowId xmlns:a16="http://schemas.microsoft.com/office/drawing/2014/main" val="2605854630"/>
                  </a:ext>
                </a:extLst>
              </a:tr>
              <a:tr h="2307743">
                <a:tc>
                  <a:txBody>
                    <a:bodyPr/>
                    <a:lstStyle/>
                    <a:p>
                      <a:r>
                        <a:rPr lang="en-US" dirty="0" smtClean="0"/>
                        <a:t>Bus Topology</a:t>
                      </a:r>
                      <a:endParaRPr lang="en-US" dirty="0"/>
                    </a:p>
                  </a:txBody>
                  <a:tcPr/>
                </a:tc>
                <a:tc>
                  <a:txBody>
                    <a:bodyPr/>
                    <a:lstStyle/>
                    <a:p>
                      <a:pPr algn="just"/>
                      <a:r>
                        <a:rPr lang="en-US" dirty="0" smtClean="0"/>
                        <a:t>The physical layout and structure of the bus connections.</a:t>
                      </a:r>
                    </a:p>
                    <a:p>
                      <a:pPr algn="just"/>
                      <a:r>
                        <a:rPr lang="en-US" dirty="0" smtClean="0"/>
                        <a:t>In a </a:t>
                      </a:r>
                      <a:r>
                        <a:rPr lang="en-US" b="1" dirty="0" smtClean="0"/>
                        <a:t>Parallel Bus</a:t>
                      </a:r>
                      <a:r>
                        <a:rPr lang="en-US" dirty="0" smtClean="0"/>
                        <a:t>, multiple lines carry multiple bits simultaneously, which is faster but can be prone to interference over longer distances. </a:t>
                      </a:r>
                    </a:p>
                    <a:p>
                      <a:pPr algn="just"/>
                      <a:r>
                        <a:rPr lang="en-US" dirty="0" smtClean="0"/>
                        <a:t>A </a:t>
                      </a:r>
                      <a:r>
                        <a:rPr lang="en-US" b="1" dirty="0" smtClean="0"/>
                        <a:t>Serial Bus</a:t>
                      </a:r>
                      <a:r>
                        <a:rPr lang="en-US" dirty="0" smtClean="0"/>
                        <a:t> transmits data one bit at a time, which is slower for individual transfers but is more scalable for longer distances and easier to manage.</a:t>
                      </a:r>
                      <a:endParaRPr lang="en-US" dirty="0"/>
                    </a:p>
                  </a:txBody>
                  <a:tcPr/>
                </a:tc>
                <a:extLst>
                  <a:ext uri="{0D108BD9-81ED-4DB2-BD59-A6C34878D82A}">
                    <a16:rowId xmlns:a16="http://schemas.microsoft.com/office/drawing/2014/main" val="3169054216"/>
                  </a:ext>
                </a:extLst>
              </a:tr>
            </a:tbl>
          </a:graphicData>
        </a:graphic>
      </p:graphicFrame>
    </p:spTree>
    <p:extLst>
      <p:ext uri="{BB962C8B-B14F-4D97-AF65-F5344CB8AC3E}">
        <p14:creationId xmlns:p14="http://schemas.microsoft.com/office/powerpoint/2010/main" val="1416637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76328678"/>
              </p:ext>
            </p:extLst>
          </p:nvPr>
        </p:nvGraphicFramePr>
        <p:xfrm>
          <a:off x="-5790" y="26894"/>
          <a:ext cx="9149789" cy="4770258"/>
        </p:xfrm>
        <a:graphic>
          <a:graphicData uri="http://schemas.openxmlformats.org/drawingml/2006/table">
            <a:tbl>
              <a:tblPr firstRow="1" bandRow="1">
                <a:tableStyleId>{5C22544A-7EE6-4342-B048-85BDC9FD1C3A}</a:tableStyleId>
              </a:tblPr>
              <a:tblGrid>
                <a:gridCol w="1751483">
                  <a:extLst>
                    <a:ext uri="{9D8B030D-6E8A-4147-A177-3AD203B41FA5}">
                      <a16:colId xmlns:a16="http://schemas.microsoft.com/office/drawing/2014/main" val="1021866291"/>
                    </a:ext>
                  </a:extLst>
                </a:gridCol>
                <a:gridCol w="7398306">
                  <a:extLst>
                    <a:ext uri="{9D8B030D-6E8A-4147-A177-3AD203B41FA5}">
                      <a16:colId xmlns:a16="http://schemas.microsoft.com/office/drawing/2014/main" val="595712909"/>
                    </a:ext>
                  </a:extLst>
                </a:gridCol>
              </a:tblGrid>
              <a:tr h="957344">
                <a:tc>
                  <a:txBody>
                    <a:bodyPr/>
                    <a:lstStyle/>
                    <a:p>
                      <a:r>
                        <a:rPr lang="en-US" dirty="0" smtClean="0"/>
                        <a:t>Bus Design</a:t>
                      </a:r>
                      <a:r>
                        <a:rPr lang="en-US" baseline="0" dirty="0" smtClean="0"/>
                        <a:t> Elements</a:t>
                      </a:r>
                      <a:endParaRPr lang="en-US" dirty="0"/>
                    </a:p>
                  </a:txBody>
                  <a:tcPr/>
                </a:tc>
                <a:tc>
                  <a:txBody>
                    <a:bodyPr/>
                    <a:lstStyle/>
                    <a:p>
                      <a:r>
                        <a:rPr lang="en-US" dirty="0" smtClean="0"/>
                        <a:t>Description</a:t>
                      </a:r>
                      <a:r>
                        <a:rPr lang="en-US" baseline="0" dirty="0" smtClean="0"/>
                        <a:t> </a:t>
                      </a:r>
                      <a:endParaRPr lang="en-US" dirty="0"/>
                    </a:p>
                  </a:txBody>
                  <a:tcPr/>
                </a:tc>
                <a:extLst>
                  <a:ext uri="{0D108BD9-81ED-4DB2-BD59-A6C34878D82A}">
                    <a16:rowId xmlns:a16="http://schemas.microsoft.com/office/drawing/2014/main" val="644686121"/>
                  </a:ext>
                </a:extLst>
              </a:tr>
              <a:tr h="1709237">
                <a:tc>
                  <a:txBody>
                    <a:bodyPr/>
                    <a:lstStyle/>
                    <a:p>
                      <a:pPr algn="just"/>
                      <a:r>
                        <a:rPr lang="en-US" dirty="0" smtClean="0"/>
                        <a:t>Bus width</a:t>
                      </a:r>
                      <a:endParaRPr lang="en-US" dirty="0"/>
                    </a:p>
                  </a:txBody>
                  <a:tcPr/>
                </a:tc>
                <a:tc>
                  <a:txBody>
                    <a:bodyPr/>
                    <a:lstStyle/>
                    <a:p>
                      <a:pPr algn="just"/>
                      <a:r>
                        <a:rPr lang="en-US" dirty="0" smtClean="0"/>
                        <a:t>The number of bits that can be transmitted simultaneously over the bus. A wider bus allows for greater data throughput, enabling more data to be transferred per clock cycle. Common bus widths are 8, 16, 32, 64, and 128 bits, directly impacting system performance</a:t>
                      </a:r>
                      <a:endParaRPr lang="en-US" dirty="0"/>
                    </a:p>
                  </a:txBody>
                  <a:tcPr/>
                </a:tc>
                <a:extLst>
                  <a:ext uri="{0D108BD9-81ED-4DB2-BD59-A6C34878D82A}">
                    <a16:rowId xmlns:a16="http://schemas.microsoft.com/office/drawing/2014/main" val="1510083333"/>
                  </a:ext>
                </a:extLst>
              </a:tr>
              <a:tr h="2103677">
                <a:tc>
                  <a:txBody>
                    <a:bodyPr/>
                    <a:lstStyle/>
                    <a:p>
                      <a:pPr algn="just"/>
                      <a:r>
                        <a:rPr lang="en-US" dirty="0" smtClean="0"/>
                        <a:t>Data transfer</a:t>
                      </a:r>
                      <a:r>
                        <a:rPr lang="en-US" baseline="0" dirty="0" smtClean="0"/>
                        <a:t> Mode </a:t>
                      </a:r>
                    </a:p>
                    <a:p>
                      <a:pPr algn="just"/>
                      <a:r>
                        <a:rPr lang="en-US" baseline="0" dirty="0" smtClean="0"/>
                        <a:t>(timings)</a:t>
                      </a:r>
                    </a:p>
                    <a:p>
                      <a:pPr algn="just"/>
                      <a:endParaRPr lang="en-US" dirty="0"/>
                    </a:p>
                  </a:txBody>
                  <a:tcPr/>
                </a:tc>
                <a:tc>
                  <a:txBody>
                    <a:bodyPr/>
                    <a:lstStyle/>
                    <a:p>
                      <a:pPr algn="just"/>
                      <a:r>
                        <a:rPr lang="en-US" dirty="0" smtClean="0"/>
                        <a:t>Defines how data is transmitted on the bus. </a:t>
                      </a:r>
                    </a:p>
                    <a:p>
                      <a:pPr algn="just"/>
                      <a:r>
                        <a:rPr lang="en-US" dirty="0" smtClean="0"/>
                        <a:t>In </a:t>
                      </a:r>
                      <a:r>
                        <a:rPr lang="en-US" b="1" dirty="0" smtClean="0"/>
                        <a:t>Synchronous Mode</a:t>
                      </a:r>
                      <a:r>
                        <a:rPr lang="en-US" dirty="0" smtClean="0"/>
                        <a:t>, data transfer is synchronized with a clock signal, ensuring consistent timing. </a:t>
                      </a:r>
                    </a:p>
                    <a:p>
                      <a:pPr algn="just"/>
                      <a:r>
                        <a:rPr lang="en-US" dirty="0" smtClean="0"/>
                        <a:t>In </a:t>
                      </a:r>
                      <a:r>
                        <a:rPr lang="en-US" b="1" dirty="0" smtClean="0"/>
                        <a:t>Asynchronous Mode</a:t>
                      </a:r>
                      <a:r>
                        <a:rPr lang="en-US" dirty="0" smtClean="0"/>
                        <a:t>, data is transferred based on handshaking signals between devices, offering more flexibility in timing but requiring additional control signals.</a:t>
                      </a:r>
                      <a:endParaRPr lang="en-US" dirty="0"/>
                    </a:p>
                  </a:txBody>
                  <a:tcPr/>
                </a:tc>
                <a:extLst>
                  <a:ext uri="{0D108BD9-81ED-4DB2-BD59-A6C34878D82A}">
                    <a16:rowId xmlns:a16="http://schemas.microsoft.com/office/drawing/2014/main" val="3692671595"/>
                  </a:ext>
                </a:extLst>
              </a:tr>
            </a:tbl>
          </a:graphicData>
        </a:graphic>
      </p:graphicFrame>
    </p:spTree>
    <p:extLst>
      <p:ext uri="{BB962C8B-B14F-4D97-AF65-F5344CB8AC3E}">
        <p14:creationId xmlns:p14="http://schemas.microsoft.com/office/powerpoint/2010/main" val="3548825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idx="4294967295"/>
          </p:nvPr>
        </p:nvSpPr>
        <p:spPr>
          <a:xfrm>
            <a:off x="6096000" y="990600"/>
            <a:ext cx="3048000" cy="1116012"/>
          </a:xfrm>
        </p:spPr>
        <p:txBody>
          <a:bodyPr/>
          <a:lstStyle/>
          <a:p>
            <a:pPr algn="ctr"/>
            <a:r>
              <a:rPr lang="en-GB" dirty="0" smtClean="0">
                <a:effectLst>
                  <a:outerShdw blurRad="38100" dist="38100" dir="2700000" algn="tl">
                    <a:srgbClr val="000000">
                      <a:alpha val="43137"/>
                    </a:srgbClr>
                  </a:outerShdw>
                </a:effectLst>
              </a:rPr>
              <a:t>Timing of Synchronous Bus Operations</a:t>
            </a:r>
            <a:endParaRPr lang="en-GB" dirty="0">
              <a:effectLst>
                <a:outerShdw blurRad="38100" dist="38100" dir="2700000" algn="tl">
                  <a:srgbClr val="000000">
                    <a:alpha val="43137"/>
                  </a:srgbClr>
                </a:outerShdw>
              </a:effectLst>
            </a:endParaRPr>
          </a:p>
        </p:txBody>
      </p:sp>
      <p:pic>
        <p:nvPicPr>
          <p:cNvPr id="4" name="Picture 3" descr="f18.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10588" t="19091" r="15294" b="24545"/>
              <a:stretch>
                <a:fillRect/>
              </a:stretch>
            </p:blipFill>
          </mc:Choice>
          <mc:Fallback>
            <p:blipFill>
              <a:blip r:embed="rId4"/>
              <a:srcRect l="10588" t="19091" r="15294" b="24545"/>
              <a:stretch>
                <a:fillRect/>
              </a:stretch>
            </p:blipFill>
          </mc:Fallback>
        </mc:AlternateContent>
        <p:spPr>
          <a:xfrm>
            <a:off x="0" y="0"/>
            <a:ext cx="6968576" cy="6858000"/>
          </a:xfrm>
          <a:prstGeom prst="rect">
            <a:avLst/>
          </a:prstGeom>
        </p:spPr>
      </p:pic>
    </p:spTree>
  </p:cSld>
  <p:clrMapOvr>
    <a:masterClrMapping/>
  </p:clrMapOvr>
  <p:transition spd="med">
    <p:split orient="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5410200" y="1600200"/>
            <a:ext cx="3505200" cy="3733800"/>
          </a:xfrm>
        </p:spPr>
        <p:txBody>
          <a:bodyPr/>
          <a:lstStyle/>
          <a:p>
            <a:pPr algn="ctr"/>
            <a:r>
              <a:rPr lang="en-GB" dirty="0" smtClean="0">
                <a:effectLst>
                  <a:outerShdw blurRad="38100" dist="38100" dir="2700000" algn="tl">
                    <a:srgbClr val="000000">
                      <a:alpha val="43137"/>
                    </a:srgbClr>
                  </a:outerShdw>
                </a:effectLst>
              </a:rPr>
              <a:t>Timing of Asynchronous Bus </a:t>
            </a:r>
            <a:br>
              <a:rPr lang="en-GB" dirty="0" smtClean="0">
                <a:effectLst>
                  <a:outerShdw blurRad="38100" dist="38100" dir="2700000" algn="tl">
                    <a:srgbClr val="000000">
                      <a:alpha val="43137"/>
                    </a:srgbClr>
                  </a:outerShdw>
                </a:effectLst>
              </a:rPr>
            </a:br>
            <a:r>
              <a:rPr lang="en-GB" dirty="0" smtClean="0">
                <a:effectLst>
                  <a:outerShdw blurRad="38100" dist="38100" dir="2700000" algn="tl">
                    <a:srgbClr val="000000">
                      <a:alpha val="43137"/>
                    </a:srgbClr>
                  </a:outerShdw>
                </a:effectLst>
              </a:rPr>
              <a:t>Operations</a:t>
            </a:r>
            <a:endParaRPr lang="en-GB" dirty="0">
              <a:effectLst>
                <a:outerShdw blurRad="38100" dist="38100" dir="2700000" algn="tl">
                  <a:srgbClr val="000000">
                    <a:alpha val="43137"/>
                  </a:srgbClr>
                </a:outerShdw>
              </a:effectLst>
            </a:endParaRPr>
          </a:p>
        </p:txBody>
      </p:sp>
      <p:pic>
        <p:nvPicPr>
          <p:cNvPr id="5" name="Picture 4" descr="f19.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5882" t="8182" r="16471" b="10909"/>
              <a:stretch>
                <a:fillRect/>
              </a:stretch>
            </p:blipFill>
          </mc:Choice>
          <mc:Fallback>
            <p:blipFill>
              <a:blip r:embed="rId4"/>
              <a:srcRect l="5882" t="8182" r="16471" b="10909"/>
              <a:stretch>
                <a:fillRect/>
              </a:stretch>
            </p:blipFill>
          </mc:Fallback>
        </mc:AlternateContent>
        <p:spPr>
          <a:xfrm>
            <a:off x="609600" y="-26621"/>
            <a:ext cx="5105400" cy="6884621"/>
          </a:xfrm>
          <a:prstGeom prst="rect">
            <a:avLst/>
          </a:prstGeom>
        </p:spPr>
      </p:pic>
    </p:spTree>
  </p:cSld>
  <p:clrMapOvr>
    <a:masterClrMapping/>
  </p:clrMapOvr>
  <p:transition spd="med">
    <p:split orient="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2"/>
          <p:cNvSpPr>
            <a:spLocks noGrp="1"/>
          </p:cNvSpPr>
          <p:nvPr>
            <p:ph type="title"/>
          </p:nvPr>
        </p:nvSpPr>
        <p:spPr/>
        <p:txBody>
          <a:bodyPr/>
          <a:lstStyle/>
          <a:p>
            <a:r>
              <a:rPr lang="en-US" smtClean="0"/>
              <a:t>Synchronous VS Asynchronous</a:t>
            </a:r>
          </a:p>
        </p:txBody>
      </p:sp>
      <p:sp>
        <p:nvSpPr>
          <p:cNvPr id="60419" name="Content Placeholder 3"/>
          <p:cNvSpPr>
            <a:spLocks noGrp="1"/>
          </p:cNvSpPr>
          <p:nvPr>
            <p:ph sz="quarter" idx="1"/>
          </p:nvPr>
        </p:nvSpPr>
        <p:spPr>
          <a:xfrm>
            <a:off x="457200" y="1600200"/>
            <a:ext cx="7467600" cy="4873625"/>
          </a:xfrm>
        </p:spPr>
        <p:txBody>
          <a:bodyPr/>
          <a:lstStyle/>
          <a:p>
            <a:r>
              <a:rPr lang="en-US" dirty="0" smtClean="0"/>
              <a:t>Synchronous timing is simpler to implement and test. </a:t>
            </a:r>
          </a:p>
          <a:p>
            <a:r>
              <a:rPr lang="en-US" dirty="0" smtClean="0"/>
              <a:t>Less flexible than asynchronous timing. </a:t>
            </a:r>
          </a:p>
          <a:p>
            <a:r>
              <a:rPr lang="en-US" dirty="0" smtClean="0"/>
              <a:t>Because all devices on a synchronous bus are tied to a fixed clock rate, the system cannot take advantage of advances in device performance.</a:t>
            </a:r>
          </a:p>
          <a:p>
            <a:r>
              <a:rPr lang="en-US" dirty="0" smtClean="0"/>
              <a:t>With asynchronous timing, a mixture of slow and fast devices, using older and newer technology, can share a bus.</a:t>
            </a:r>
          </a:p>
        </p:txBody>
      </p:sp>
    </p:spTree>
    <p:extLst>
      <p:ext uri="{BB962C8B-B14F-4D97-AF65-F5344CB8AC3E}">
        <p14:creationId xmlns:p14="http://schemas.microsoft.com/office/powerpoint/2010/main" val="2285417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533400" y="5588653"/>
            <a:ext cx="8215064" cy="833718"/>
          </a:xfrm>
        </p:spPr>
        <p:txBody>
          <a:bodyPr>
            <a:noAutofit/>
          </a:bodyPr>
          <a:lstStyle/>
          <a:p>
            <a:r>
              <a:rPr lang="en-US" sz="3200" dirty="0"/>
              <a:t>A Top-Level View of Computer </a:t>
            </a:r>
            <a:r>
              <a:rPr lang="en-US" sz="3200" dirty="0" smtClean="0"/>
              <a:t>Function </a:t>
            </a:r>
            <a:r>
              <a:rPr lang="en-US" sz="3200" dirty="0"/>
              <a:t>and Interconnection</a:t>
            </a:r>
            <a:endParaRPr lang="en-US" sz="3200" dirty="0"/>
          </a:p>
        </p:txBody>
      </p:sp>
      <p:sp>
        <p:nvSpPr>
          <p:cNvPr id="5" name="TextBox 4"/>
          <p:cNvSpPr txBox="1"/>
          <p:nvPr/>
        </p:nvSpPr>
        <p:spPr>
          <a:xfrm>
            <a:off x="5486400" y="1371600"/>
            <a:ext cx="2286000" cy="1938992"/>
          </a:xfrm>
          <a:prstGeom prst="rect">
            <a:avLst/>
          </a:prstGeom>
          <a:solidFill>
            <a:schemeClr val="accent3"/>
          </a:solidFill>
        </p:spPr>
        <p:txBody>
          <a:bodyPr wrap="square" rtlCol="0">
            <a:spAutoFit/>
          </a:bodyPr>
          <a:lstStyle/>
          <a:p>
            <a:endParaRPr lang="en-US" dirty="0" smtClean="0"/>
          </a:p>
          <a:p>
            <a:endParaRPr lang="en-US" dirty="0" smtClean="0"/>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6781800" y="228600"/>
            <a:ext cx="2133600" cy="1447800"/>
          </a:xfrm>
        </p:spPr>
        <p:txBody>
          <a:bodyPr/>
          <a:lstStyle/>
          <a:p>
            <a:pPr algn="ctr"/>
            <a:r>
              <a:rPr lang="en-GB" dirty="0"/>
              <a:t>Computer</a:t>
            </a:r>
            <a:r>
              <a:rPr lang="en-GB" dirty="0" smtClean="0"/>
              <a:t> </a:t>
            </a:r>
            <a:br>
              <a:rPr lang="en-GB" dirty="0" smtClean="0"/>
            </a:br>
            <a:r>
              <a:rPr lang="en-GB" dirty="0" smtClean="0"/>
              <a:t>Modules</a:t>
            </a:r>
            <a:endParaRPr lang="en-GB" dirty="0"/>
          </a:p>
        </p:txBody>
      </p:sp>
      <p:pic>
        <p:nvPicPr>
          <p:cNvPr id="4" name="Picture 3" descr="f15.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20000" t="7273" r="22353" b="7273"/>
              <a:stretch>
                <a:fillRect/>
              </a:stretch>
            </p:blipFill>
          </mc:Choice>
          <mc:Fallback>
            <p:blipFill>
              <a:blip r:embed="rId4"/>
              <a:srcRect l="20000" t="7273" r="22353" b="7273"/>
              <a:stretch>
                <a:fillRect/>
              </a:stretch>
            </p:blipFill>
          </mc:Fallback>
        </mc:AlternateContent>
        <p:spPr>
          <a:xfrm>
            <a:off x="1295400" y="28614"/>
            <a:ext cx="4114800" cy="6757527"/>
          </a:xfrm>
          <a:prstGeom prst="rect">
            <a:avLst/>
          </a:prstGeom>
          <a:solidFill>
            <a:schemeClr val="accent3">
              <a:lumMod val="60000"/>
              <a:lumOff val="40000"/>
            </a:schemeClr>
          </a:solidFill>
        </p:spPr>
      </p:pic>
      <p:sp useBgFill="1">
        <p:nvSpPr>
          <p:cNvPr id="17" name="TextBox 16"/>
          <p:cNvSpPr txBox="1"/>
          <p:nvPr/>
        </p:nvSpPr>
        <p:spPr>
          <a:xfrm>
            <a:off x="990600" y="228600"/>
            <a:ext cx="228600" cy="6629399"/>
          </a:xfrm>
          <a:prstGeom prst="rect">
            <a:avLst/>
          </a:prstGeom>
        </p:spPr>
        <p:txBody>
          <a:bodyPr wrap="square" rtlCol="0">
            <a:spAutoFit/>
          </a:bodyPr>
          <a:lstStyle/>
          <a:p>
            <a:endParaRPr lang="en-US" dirty="0"/>
          </a:p>
        </p:txBody>
      </p:sp>
      <p:sp useBgFill="1">
        <p:nvSpPr>
          <p:cNvPr id="18" name="TextBox 17"/>
          <p:cNvSpPr txBox="1"/>
          <p:nvPr/>
        </p:nvSpPr>
        <p:spPr>
          <a:xfrm>
            <a:off x="5486400" y="0"/>
            <a:ext cx="228600" cy="6858000"/>
          </a:xfrm>
          <a:prstGeom prst="rect">
            <a:avLst/>
          </a:prstGeom>
        </p:spPr>
        <p:txBody>
          <a:bodyPr wrap="square" rtlCol="0">
            <a:spAutoFit/>
          </a:bodyPr>
          <a:lstStyle/>
          <a:p>
            <a:endParaRPr lang="en-US" dirty="0"/>
          </a:p>
        </p:txBody>
      </p:sp>
    </p:spTree>
  </p:cSld>
  <p:clrMapOvr>
    <a:masterClrMapping/>
  </p:clrMapOvr>
  <p:transition spd="med">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457200" y="228600"/>
            <a:ext cx="7556500" cy="1116012"/>
          </a:xfrm>
        </p:spPr>
        <p:txBody>
          <a:bodyPr/>
          <a:lstStyle/>
          <a:p>
            <a:r>
              <a:rPr lang="en-GB" sz="2400" dirty="0" smtClean="0"/>
              <a:t>The interconnection structure must support the following types of transfers:</a:t>
            </a:r>
            <a:endParaRPr lang="en-GB" sz="2400" dirty="0"/>
          </a:p>
        </p:txBody>
      </p:sp>
      <p:graphicFrame>
        <p:nvGraphicFramePr>
          <p:cNvPr id="43" name="Content Placeholder 42"/>
          <p:cNvGraphicFramePr>
            <a:graphicFrameLocks noGrp="1"/>
          </p:cNvGraphicFramePr>
          <p:nvPr>
            <p:ph idx="4294967295"/>
          </p:nvPr>
        </p:nvGraphicFramePr>
        <p:xfrm>
          <a:off x="381000" y="1371600"/>
          <a:ext cx="84582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7391400" y="685800"/>
            <a:ext cx="1752600" cy="6172200"/>
          </a:xfrm>
        </p:spPr>
        <p:txBody>
          <a:bodyPr vert="wordArtVert"/>
          <a:lstStyle/>
          <a:p>
            <a:pPr algn="ctr"/>
            <a:r>
              <a:rPr lang="en-GB" spc="800" dirty="0" smtClean="0">
                <a:effectLst>
                  <a:outerShdw blurRad="38100" dist="38100" dir="2700000" algn="tl">
                    <a:srgbClr val="000000">
                      <a:alpha val="43137"/>
                    </a:srgbClr>
                  </a:outerShdw>
                </a:effectLst>
              </a:rPr>
              <a:t>Bus Interconnection</a:t>
            </a:r>
            <a:endParaRPr lang="en-GB" spc="800" dirty="0">
              <a:effectLst>
                <a:outerShdw blurRad="38100" dist="38100" dir="2700000" algn="tl">
                  <a:srgbClr val="000000">
                    <a:alpha val="43137"/>
                  </a:srgbClr>
                </a:outerShdw>
              </a:effectLst>
            </a:endParaRPr>
          </a:p>
        </p:txBody>
      </p:sp>
      <p:graphicFrame>
        <p:nvGraphicFramePr>
          <p:cNvPr id="48" name="Content Placeholder 47"/>
          <p:cNvGraphicFramePr>
            <a:graphicFrameLocks noGrp="1"/>
          </p:cNvGraphicFramePr>
          <p:nvPr>
            <p:ph idx="4294967295"/>
            <p:extLst>
              <p:ext uri="{D42A27DB-BD31-4B8C-83A1-F6EECF244321}">
                <p14:modId xmlns:p14="http://schemas.microsoft.com/office/powerpoint/2010/main" val="2460554281"/>
              </p:ext>
            </p:extLst>
          </p:nvPr>
        </p:nvGraphicFramePr>
        <p:xfrm>
          <a:off x="-381000" y="381000"/>
          <a:ext cx="7772400" cy="6248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9" name="Picture 48"/>
          <p:cNvPicPr>
            <a:picLocks noChangeAspect="1"/>
          </p:cNvPicPr>
          <p:nvPr/>
        </p:nvPicPr>
        <p:blipFill>
          <a:blip r:embed="rId8"/>
          <a:stretch>
            <a:fillRect/>
          </a:stretch>
        </p:blipFill>
        <p:spPr>
          <a:xfrm>
            <a:off x="2895600" y="4419600"/>
            <a:ext cx="685799" cy="529199"/>
          </a:xfrm>
          <a:prstGeom prst="rect">
            <a:avLst/>
          </a:prstGeom>
          <a:scene3d>
            <a:camera prst="orthographicFront">
              <a:rot lat="0" lon="10499978" rev="0"/>
            </a:camera>
            <a:lightRig rig="threePt" dir="t"/>
          </a:scene3d>
        </p:spPr>
      </p:pic>
      <p:pic>
        <p:nvPicPr>
          <p:cNvPr id="50" name="Picture 49"/>
          <p:cNvPicPr>
            <a:picLocks noChangeAspect="1"/>
          </p:cNvPicPr>
          <p:nvPr/>
        </p:nvPicPr>
        <p:blipFill>
          <a:blip r:embed="rId8"/>
          <a:stretch>
            <a:fillRect/>
          </a:stretch>
        </p:blipFill>
        <p:spPr>
          <a:xfrm>
            <a:off x="3429001" y="2081400"/>
            <a:ext cx="685799" cy="529199"/>
          </a:xfrm>
          <a:prstGeom prst="rect">
            <a:avLst/>
          </a:prstGeom>
          <a:scene3d>
            <a:camera prst="orthographicFront">
              <a:rot lat="0" lon="10499978" rev="0"/>
            </a:camera>
            <a:lightRig rig="threePt" dir="t"/>
          </a:scene3d>
        </p:spPr>
      </p:pic>
    </p:spTree>
  </p:cSld>
  <p:clrMapOvr>
    <a:masterClrMapping/>
  </p:clrMapOvr>
  <p:transition spd="med">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838200" y="381000"/>
            <a:ext cx="7556500" cy="1116013"/>
          </a:xfrm>
        </p:spPr>
        <p:txBody>
          <a:bodyPr/>
          <a:lstStyle/>
          <a:p>
            <a:r>
              <a:rPr lang="en-GB" dirty="0">
                <a:effectLst>
                  <a:outerShdw blurRad="38100" dist="38100" dir="2700000" algn="tl">
                    <a:srgbClr val="000000">
                      <a:alpha val="43137"/>
                    </a:srgbClr>
                  </a:outerShdw>
                </a:effectLst>
              </a:rPr>
              <a:t>Data Bus</a:t>
            </a:r>
          </a:p>
        </p:txBody>
      </p:sp>
      <p:sp>
        <p:nvSpPr>
          <p:cNvPr id="18435" name="Rectangle 3"/>
          <p:cNvSpPr>
            <a:spLocks noGrp="1" noChangeArrowheads="1"/>
          </p:cNvSpPr>
          <p:nvPr>
            <p:ph idx="4294967295"/>
          </p:nvPr>
        </p:nvSpPr>
        <p:spPr>
          <a:xfrm>
            <a:off x="762000" y="1219200"/>
            <a:ext cx="7556500" cy="5029200"/>
          </a:xfrm>
        </p:spPr>
        <p:txBody>
          <a:bodyPr>
            <a:normAutofit/>
          </a:bodyPr>
          <a:lstStyle/>
          <a:p>
            <a:r>
              <a:rPr lang="en-GB" dirty="0" smtClean="0"/>
              <a:t>Data lines that provide a path for moving data among system modules</a:t>
            </a:r>
          </a:p>
          <a:p>
            <a:r>
              <a:rPr lang="en-GB" dirty="0" smtClean="0"/>
              <a:t>May consist of 32, 64, 128, or more separate lines</a:t>
            </a:r>
          </a:p>
          <a:p>
            <a:r>
              <a:rPr lang="en-GB" dirty="0" smtClean="0"/>
              <a:t>The number of lines is referred to as the </a:t>
            </a:r>
            <a:r>
              <a:rPr lang="en-GB" i="1" dirty="0" smtClean="0"/>
              <a:t>width</a:t>
            </a:r>
            <a:r>
              <a:rPr lang="en-GB" dirty="0" smtClean="0"/>
              <a:t> of the data bus</a:t>
            </a:r>
          </a:p>
          <a:p>
            <a:r>
              <a:rPr lang="en-GB" dirty="0" smtClean="0"/>
              <a:t>The number of lines determines how many bits can be transferred at a time</a:t>
            </a:r>
          </a:p>
          <a:p>
            <a:r>
              <a:rPr lang="en-GB" dirty="0" smtClean="0"/>
              <a:t>The width of the data bus </a:t>
            </a:r>
          </a:p>
          <a:p>
            <a:pPr>
              <a:spcBef>
                <a:spcPts val="0"/>
              </a:spcBef>
              <a:buNone/>
            </a:pPr>
            <a:r>
              <a:rPr lang="en-GB" dirty="0" smtClean="0"/>
              <a:t>    is a key factor in </a:t>
            </a:r>
          </a:p>
          <a:p>
            <a:pPr>
              <a:spcBef>
                <a:spcPts val="0"/>
              </a:spcBef>
              <a:buNone/>
            </a:pPr>
            <a:r>
              <a:rPr lang="en-GB" dirty="0" smtClean="0"/>
              <a:t>    determining overall </a:t>
            </a:r>
          </a:p>
          <a:p>
            <a:pPr>
              <a:spcBef>
                <a:spcPts val="0"/>
              </a:spcBef>
              <a:buNone/>
            </a:pPr>
            <a:r>
              <a:rPr lang="en-GB" dirty="0" smtClean="0"/>
              <a:t>    system performance</a:t>
            </a:r>
            <a:endParaRPr lang="en-GB" dirty="0"/>
          </a:p>
        </p:txBody>
      </p:sp>
      <p:pic>
        <p:nvPicPr>
          <p:cNvPr id="5" name="Picture 4"/>
          <p:cNvPicPr>
            <a:picLocks noChangeAspect="1"/>
          </p:cNvPicPr>
          <p:nvPr/>
        </p:nvPicPr>
        <p:blipFill>
          <a:blip r:embed="rId3"/>
          <a:stretch>
            <a:fillRect/>
          </a:stretch>
        </p:blipFill>
        <p:spPr>
          <a:xfrm>
            <a:off x="3733800" y="3810000"/>
            <a:ext cx="5079799" cy="28321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381000"/>
            <a:ext cx="7556313" cy="658906"/>
          </a:xfrm>
        </p:spPr>
        <p:txBody>
          <a:bodyPr/>
          <a:lstStyle/>
          <a:p>
            <a:r>
              <a:rPr lang="en-GB" dirty="0" smtClean="0"/>
              <a:t>   Address Bus	      Control Bus</a:t>
            </a:r>
            <a:endParaRPr lang="en-GB" dirty="0"/>
          </a:p>
        </p:txBody>
      </p:sp>
      <p:sp>
        <p:nvSpPr>
          <p:cNvPr id="19459" name="Rectangle 3"/>
          <p:cNvSpPr>
            <a:spLocks noGrp="1" noChangeArrowheads="1"/>
          </p:cNvSpPr>
          <p:nvPr>
            <p:ph sz="half" idx="2"/>
          </p:nvPr>
        </p:nvSpPr>
        <p:spPr>
          <a:xfrm>
            <a:off x="497541" y="2133599"/>
            <a:ext cx="3657600" cy="4724401"/>
          </a:xfrm>
        </p:spPr>
        <p:txBody>
          <a:bodyPr>
            <a:normAutofit fontScale="92500" lnSpcReduction="20000"/>
          </a:bodyPr>
          <a:lstStyle/>
          <a:p>
            <a:r>
              <a:rPr lang="en-GB" dirty="0" smtClean="0"/>
              <a:t>Used to designate the source or destination of the data on the data bus</a:t>
            </a:r>
          </a:p>
          <a:p>
            <a:pPr lvl="1"/>
            <a:r>
              <a:rPr lang="en-GB" dirty="0" smtClean="0"/>
              <a:t>If the processor wishes to read a word of data from memory it puts the address of the desired word on the address lines</a:t>
            </a:r>
          </a:p>
          <a:p>
            <a:r>
              <a:rPr lang="en-GB" dirty="0" smtClean="0"/>
              <a:t>Width determines the maximum possible memory capacity of the system</a:t>
            </a:r>
          </a:p>
          <a:p>
            <a:r>
              <a:rPr lang="en-GB" dirty="0" smtClean="0"/>
              <a:t>Also used to address I/O ports</a:t>
            </a:r>
          </a:p>
          <a:p>
            <a:pPr lvl="1"/>
            <a:r>
              <a:rPr lang="en-GB" dirty="0" smtClean="0"/>
              <a:t>The higher order bits are used to select a particular module on the bus and the lower order bits select a memory location or I/O port within the module</a:t>
            </a:r>
            <a:endParaRPr lang="en-GB" dirty="0"/>
          </a:p>
        </p:txBody>
      </p:sp>
      <p:sp>
        <p:nvSpPr>
          <p:cNvPr id="7" name="Content Placeholder 6"/>
          <p:cNvSpPr>
            <a:spLocks noGrp="1"/>
          </p:cNvSpPr>
          <p:nvPr>
            <p:ph sz="quarter" idx="4"/>
          </p:nvPr>
        </p:nvSpPr>
        <p:spPr>
          <a:xfrm>
            <a:off x="4399878" y="2133600"/>
            <a:ext cx="3657600" cy="4419599"/>
          </a:xfrm>
        </p:spPr>
        <p:txBody>
          <a:bodyPr>
            <a:normAutofit fontScale="85000" lnSpcReduction="10000"/>
          </a:bodyPr>
          <a:lstStyle/>
          <a:p>
            <a:r>
              <a:rPr lang="en-US" dirty="0" smtClean="0"/>
              <a:t>Used to control the access and the use of the data and address lines</a:t>
            </a:r>
          </a:p>
          <a:p>
            <a:r>
              <a:rPr lang="en-US" dirty="0" smtClean="0"/>
              <a:t>Because the data and address lines are shared by all components there must be a means of controlling their use</a:t>
            </a:r>
          </a:p>
          <a:p>
            <a:r>
              <a:rPr lang="en-US" dirty="0" smtClean="0"/>
              <a:t>Control signals transmit both command and timing information among system modules</a:t>
            </a:r>
          </a:p>
          <a:p>
            <a:r>
              <a:rPr lang="en-US" dirty="0" smtClean="0"/>
              <a:t>Timing signals indicate the validity of data and address information</a:t>
            </a:r>
          </a:p>
          <a:p>
            <a:r>
              <a:rPr lang="en-US" dirty="0" smtClean="0"/>
              <a:t>Command signals specify operations to be performed</a:t>
            </a:r>
          </a:p>
          <a:p>
            <a:endParaRPr lang="en-US" dirty="0"/>
          </a:p>
        </p:txBody>
      </p:sp>
      <p:sp>
        <p:nvSpPr>
          <p:cNvPr id="5" name="Text Placeholder 4"/>
          <p:cNvSpPr>
            <a:spLocks noGrp="1"/>
          </p:cNvSpPr>
          <p:nvPr>
            <p:ph type="body" idx="1"/>
          </p:nvPr>
        </p:nvSpPr>
        <p:spPr>
          <a:xfrm>
            <a:off x="533400" y="1143000"/>
            <a:ext cx="3657600" cy="869577"/>
          </a:xfrm>
        </p:spPr>
        <p:txBody>
          <a:bodyPr/>
          <a:lstStyle/>
          <a:p>
            <a:r>
              <a:rPr lang="en-US" dirty="0" smtClean="0"/>
              <a:t>        </a:t>
            </a:r>
          </a:p>
        </p:txBody>
      </p:sp>
      <p:sp>
        <p:nvSpPr>
          <p:cNvPr id="6" name="Text Placeholder 5"/>
          <p:cNvSpPr>
            <a:spLocks noGrp="1"/>
          </p:cNvSpPr>
          <p:nvPr>
            <p:ph type="body" sz="quarter" idx="3"/>
          </p:nvPr>
        </p:nvSpPr>
        <p:spPr>
          <a:xfrm>
            <a:off x="4419600" y="1143000"/>
            <a:ext cx="3657600" cy="869576"/>
          </a:xfrm>
        </p:spPr>
        <p:txBody>
          <a:bodyPr/>
          <a:lstStyle/>
          <a:p>
            <a:r>
              <a:rPr lang="en-US" dirty="0" smtClean="0"/>
              <a:t>         </a:t>
            </a:r>
          </a:p>
          <a:p>
            <a:endParaRPr lang="en-US" dirty="0"/>
          </a:p>
        </p:txBody>
      </p:sp>
      <p:pic>
        <p:nvPicPr>
          <p:cNvPr id="10" name="Picture 9"/>
          <p:cNvPicPr>
            <a:picLocks noChangeAspect="1"/>
          </p:cNvPicPr>
          <p:nvPr/>
        </p:nvPicPr>
        <p:blipFill>
          <a:blip r:embed="rId3"/>
          <a:stretch>
            <a:fillRect/>
          </a:stretch>
        </p:blipFill>
        <p:spPr>
          <a:xfrm>
            <a:off x="0" y="1066800"/>
            <a:ext cx="2072923" cy="1155700"/>
          </a:xfrm>
          <a:prstGeom prst="rect">
            <a:avLst/>
          </a:prstGeom>
        </p:spPr>
      </p:pic>
      <p:pic>
        <p:nvPicPr>
          <p:cNvPr id="11" name="Picture 10"/>
          <p:cNvPicPr>
            <a:picLocks noChangeAspect="1"/>
          </p:cNvPicPr>
          <p:nvPr/>
        </p:nvPicPr>
        <p:blipFill>
          <a:blip r:embed="rId3"/>
          <a:stretch>
            <a:fillRect/>
          </a:stretch>
        </p:blipFill>
        <p:spPr>
          <a:xfrm>
            <a:off x="6629400" y="990600"/>
            <a:ext cx="2072923" cy="11557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idx="4294967295"/>
          </p:nvPr>
        </p:nvSpPr>
        <p:spPr>
          <a:xfrm>
            <a:off x="0" y="838200"/>
            <a:ext cx="8686800" cy="1116012"/>
          </a:xfrm>
        </p:spPr>
        <p:txBody>
          <a:bodyPr>
            <a:normAutofit/>
          </a:bodyPr>
          <a:lstStyle/>
          <a:p>
            <a:pPr algn="ctr"/>
            <a:r>
              <a:rPr lang="en-US" sz="4000" dirty="0">
                <a:effectLst>
                  <a:outerShdw blurRad="38100" dist="38100" dir="2700000" algn="tl">
                    <a:srgbClr val="000000">
                      <a:alpha val="43137"/>
                    </a:srgbClr>
                  </a:outerShdw>
                </a:effectLst>
              </a:rPr>
              <a:t>Bus Interconnection Scheme</a:t>
            </a:r>
          </a:p>
        </p:txBody>
      </p:sp>
      <p:pic>
        <p:nvPicPr>
          <p:cNvPr id="4" name="Picture 3" descr="f16.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1818" t="17647" r="2727" b="29412"/>
              <a:stretch>
                <a:fillRect/>
              </a:stretch>
            </p:blipFill>
          </mc:Choice>
          <mc:Fallback>
            <p:blipFill>
              <a:blip r:embed="rId4"/>
              <a:srcRect l="1818" t="17647" r="2727" b="29412"/>
              <a:stretch>
                <a:fillRect/>
              </a:stretch>
            </p:blipFill>
          </mc:Fallback>
        </mc:AlternateContent>
        <p:spPr>
          <a:xfrm>
            <a:off x="304800" y="2209800"/>
            <a:ext cx="8471580" cy="4267200"/>
          </a:xfrm>
          <a:prstGeom prst="rect">
            <a:avLst/>
          </a:prstGeom>
        </p:spPr>
      </p:pic>
    </p:spTree>
  </p:cSld>
  <p:clrMapOvr>
    <a:masterClrMapping/>
  </p:clrMapOvr>
  <p:transition spd="med">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17.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3636" b="4545"/>
              <a:stretch>
                <a:fillRect/>
              </a:stretch>
            </p:blipFill>
          </mc:Choice>
          <mc:Fallback>
            <p:blipFill>
              <a:blip r:embed="rId4"/>
              <a:srcRect t="3636" b="4545"/>
              <a:stretch>
                <a:fillRect/>
              </a:stretch>
            </p:blipFill>
          </mc:Fallback>
        </mc:AlternateContent>
        <p:spPr>
          <a:xfrm>
            <a:off x="914400" y="0"/>
            <a:ext cx="6019800" cy="6858000"/>
          </a:xfrm>
          <a:prstGeom prst="rect">
            <a:avLst/>
          </a:prstGeom>
        </p:spPr>
      </p:pic>
      <p:sp>
        <p:nvSpPr>
          <p:cNvPr id="22" name="TextBox 21"/>
          <p:cNvSpPr txBox="1"/>
          <p:nvPr/>
        </p:nvSpPr>
        <p:spPr>
          <a:xfrm>
            <a:off x="7497395" y="304800"/>
            <a:ext cx="1646605" cy="6750342"/>
          </a:xfrm>
          <a:prstGeom prst="rect">
            <a:avLst/>
          </a:prstGeom>
          <a:noFill/>
        </p:spPr>
        <p:txBody>
          <a:bodyPr vert="wordArtVert" wrap="square" rtlCol="0" anchor="ctr" anchorCtr="1">
            <a:spAutoFit/>
          </a:bodyPr>
          <a:lstStyle/>
          <a:p>
            <a:pPr algn="ctr"/>
            <a:r>
              <a:rPr lang="en-US" sz="4000" spc="500" dirty="0" smtClean="0">
                <a:solidFill>
                  <a:schemeClr val="accent3"/>
                </a:solidFill>
                <a:effectLst>
                  <a:outerShdw blurRad="38100" dist="38100" dir="2700000" algn="tl">
                    <a:srgbClr val="000000">
                      <a:alpha val="43137"/>
                    </a:srgbClr>
                  </a:outerShdw>
                </a:effectLst>
                <a:latin typeface="+mj-lt"/>
              </a:rPr>
              <a:t>Bus</a:t>
            </a:r>
          </a:p>
          <a:p>
            <a:pPr algn="ctr">
              <a:spcBef>
                <a:spcPts val="1800"/>
              </a:spcBef>
            </a:pPr>
            <a:r>
              <a:rPr lang="en-US" sz="4000" spc="500" dirty="0" smtClean="0">
                <a:solidFill>
                  <a:schemeClr val="accent3"/>
                </a:solidFill>
                <a:effectLst>
                  <a:outerShdw blurRad="38100" dist="38100" dir="2700000" algn="tl">
                    <a:srgbClr val="000000">
                      <a:alpha val="43137"/>
                    </a:srgbClr>
                  </a:outerShdw>
                </a:effectLst>
                <a:latin typeface="+mj-lt"/>
              </a:rPr>
              <a:t>Configurations</a:t>
            </a:r>
            <a:endParaRPr lang="en-US" sz="4000" spc="500" dirty="0">
              <a:solidFill>
                <a:schemeClr val="accent3"/>
              </a:solidFill>
              <a:latin typeface="+mj-lt"/>
            </a:endParaRPr>
          </a:p>
        </p:txBody>
      </p:sp>
    </p:spTree>
  </p:cSld>
  <p:clrMapOvr>
    <a:masterClrMapping/>
  </p:clrMapOvr>
  <p:transition spd="med">
    <p:zoom/>
  </p:transition>
  <p:timing>
    <p:tnLst>
      <p:par>
        <p:cT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8093</TotalTime>
  <Words>4481</Words>
  <Application>Microsoft Office PowerPoint</Application>
  <PresentationFormat>On-screen Show (4:3)</PresentationFormat>
  <Paragraphs>399</Paragraphs>
  <Slides>15</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ＭＳ Ｐゴシック</vt:lpstr>
      <vt:lpstr>Arial</vt:lpstr>
      <vt:lpstr>Rockwell</vt:lpstr>
      <vt:lpstr>Times New Roman</vt:lpstr>
      <vt:lpstr>Wingdings</vt:lpstr>
      <vt:lpstr>Advantage</vt:lpstr>
      <vt:lpstr>William Stallings  Computer Organization  and Architecture 9th Edition</vt:lpstr>
      <vt:lpstr>A Top-Level View of Computer Function and Interconnection</vt:lpstr>
      <vt:lpstr>Computer  Modules</vt:lpstr>
      <vt:lpstr>The interconnection structure must support the following types of transfers:</vt:lpstr>
      <vt:lpstr>Bus Interconnection</vt:lpstr>
      <vt:lpstr>Data Bus</vt:lpstr>
      <vt:lpstr>   Address Bus       Control Bus</vt:lpstr>
      <vt:lpstr>Bus Interconnection Scheme</vt:lpstr>
      <vt:lpstr>PowerPoint Presentation</vt:lpstr>
      <vt:lpstr>Elements of Bus Design</vt:lpstr>
      <vt:lpstr>PowerPoint Presentation</vt:lpstr>
      <vt:lpstr>PowerPoint Presentation</vt:lpstr>
      <vt:lpstr>Timing of Synchronous Bus Operations</vt:lpstr>
      <vt:lpstr>Timing of Asynchronous Bus  Operations</vt:lpstr>
      <vt:lpstr>Synchronous VS Asynchronous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03 Top Level View of Computer Function and Interconnection</dc:title>
  <dc:creator>Adrian J Pullin</dc:creator>
  <cp:lastModifiedBy>User-007</cp:lastModifiedBy>
  <cp:revision>145</cp:revision>
  <cp:lastPrinted>1999-09-24T09:11:31Z</cp:lastPrinted>
  <dcterms:created xsi:type="dcterms:W3CDTF">2012-06-16T23:28:52Z</dcterms:created>
  <dcterms:modified xsi:type="dcterms:W3CDTF">2024-10-01T06:02:55Z</dcterms:modified>
</cp:coreProperties>
</file>