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311" r:id="rId6"/>
    <p:sldId id="312" r:id="rId7"/>
    <p:sldId id="260" r:id="rId8"/>
    <p:sldId id="318" r:id="rId9"/>
    <p:sldId id="319" r:id="rId10"/>
    <p:sldId id="320" r:id="rId11"/>
    <p:sldId id="321" r:id="rId12"/>
    <p:sldId id="262" r:id="rId13"/>
    <p:sldId id="261" r:id="rId14"/>
    <p:sldId id="314" r:id="rId15"/>
    <p:sldId id="317" r:id="rId16"/>
    <p:sldId id="315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79849" autoAdjust="0"/>
  </p:normalViewPr>
  <p:slideViewPr>
    <p:cSldViewPr>
      <p:cViewPr varScale="1">
        <p:scale>
          <a:sx n="57" d="100"/>
          <a:sy n="57" d="100"/>
        </p:scale>
        <p:origin x="18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10" Type="http://schemas.openxmlformats.org/officeDocument/2006/relationships/slide" Target="slides/slide13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4BF65F-FEF7-451B-ADE9-08E6828EC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5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0D929D-C46F-4B03-A00B-C4D4CF269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38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47EA48-AFA2-4143-AC39-057CD124317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4247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A78F2-B88D-4AEB-BD4B-B9356A382578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237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A78F2-B88D-4AEB-BD4B-B9356A382578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4478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221A6-093F-4DE4-BE86-91D3ED5D991B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Data transferred to and from module is buffered in data registers. Control and </a:t>
            </a:r>
            <a:r>
              <a:rPr lang="en-GB" dirty="0" err="1" smtClean="0"/>
              <a:t>staus</a:t>
            </a:r>
            <a:r>
              <a:rPr lang="en-GB" dirty="0" smtClean="0"/>
              <a:t> information is buffered in control registers.</a:t>
            </a:r>
          </a:p>
        </p:txBody>
      </p:sp>
    </p:spTree>
    <p:extLst>
      <p:ext uri="{BB962C8B-B14F-4D97-AF65-F5344CB8AC3E}">
        <p14:creationId xmlns:p14="http://schemas.microsoft.com/office/powerpoint/2010/main" val="76136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D7EBB5-6D7E-4121-A687-ECE0D93D0FA6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77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07E8C4-33B9-434C-A8BF-36E7810FFAE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Read from device</a:t>
            </a:r>
          </a:p>
          <a:p>
            <a:r>
              <a:rPr lang="en-US" smtClean="0"/>
              <a:t>Control: used to activate a peripheral and tell it what to do. For example, a</a:t>
            </a:r>
          </a:p>
          <a:p>
            <a:r>
              <a:rPr lang="en-US" smtClean="0"/>
              <a:t>magnetic-tape unit may be instructed to rewind or to move forward one record.</a:t>
            </a:r>
          </a:p>
          <a:p>
            <a:r>
              <a:rPr lang="en-US" smtClean="0"/>
              <a:t>These commands are tailored to the particular type of peripheral device.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4380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448636-1365-488D-8F83-469491FBC8A5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Isolated </a:t>
            </a:r>
            <a:r>
              <a:rPr lang="en-GB" dirty="0" err="1" smtClean="0"/>
              <a:t>vs</a:t>
            </a:r>
            <a:r>
              <a:rPr lang="en-GB" dirty="0" smtClean="0"/>
              <a:t> memory mapped </a:t>
            </a:r>
            <a:r>
              <a:rPr lang="en-GB" dirty="0" err="1" smtClean="0"/>
              <a:t>Moris</a:t>
            </a:r>
            <a:r>
              <a:rPr lang="en-GB" baseline="0" dirty="0" smtClean="0"/>
              <a:t> Mano </a:t>
            </a:r>
            <a:r>
              <a:rPr lang="en-GB" baseline="0" dirty="0" err="1" smtClean="0"/>
              <a:t>chp</a:t>
            </a:r>
            <a:r>
              <a:rPr lang="en-GB" baseline="0" smtClean="0"/>
              <a:t> 11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5068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4B077-85A9-4D5F-845E-2541EC7829D4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6777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6ABBAA-F35A-41AC-AE86-F5412D1C545D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47492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C30973-4A87-4B50-A2FA-0955EE87252C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processor is executing a program and encounters an instruction relating</a:t>
            </a:r>
          </a:p>
          <a:p>
            <a:r>
              <a:rPr lang="en-US" smtClean="0"/>
              <a:t>to I/O, it executes that instruction by issuing a command to the appropriate</a:t>
            </a:r>
          </a:p>
          <a:p>
            <a:r>
              <a:rPr lang="en-US" smtClean="0"/>
              <a:t>I/O module.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533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D5EB78-8FF3-454F-84A5-3CA51CDE94BF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 I/O module is not simply a set of mechanical connectors that wire a device into the system bus.</a:t>
            </a:r>
          </a:p>
          <a:p>
            <a:r>
              <a:rPr lang="en-US" smtClean="0"/>
              <a:t>Rather, the I/O module contains logic for performing a communication function</a:t>
            </a:r>
          </a:p>
          <a:p>
            <a:r>
              <a:rPr lang="en-US" smtClean="0"/>
              <a:t>between the peripheral and the bus.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5284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6560D0-220D-4772-9B17-C9256DC1DC2D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7144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15E6B5-F325-4B27-9B0C-3C1A167EF867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4672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 nature of external device is indicated in diagram. The interface to the I/O module is in the form of control, data, and status signals.</a:t>
            </a:r>
          </a:p>
          <a:p>
            <a:r>
              <a:rPr lang="en-US" i="1" dirty="0" smtClean="0"/>
              <a:t>Control signals </a:t>
            </a:r>
            <a:r>
              <a:rPr lang="en-US" dirty="0" smtClean="0"/>
              <a:t>determine the function that the device will perform, such as</a:t>
            </a:r>
          </a:p>
          <a:p>
            <a:r>
              <a:rPr lang="en-US" dirty="0" smtClean="0"/>
              <a:t>send data to the I/O module (INPUT or READ), accept data from the I/O module</a:t>
            </a:r>
          </a:p>
          <a:p>
            <a:r>
              <a:rPr lang="en-US" dirty="0" smtClean="0"/>
              <a:t>(OUTPUT or WRITE), report status, or perform some control function particular</a:t>
            </a:r>
          </a:p>
          <a:p>
            <a:r>
              <a:rPr lang="en-US" dirty="0" smtClean="0"/>
              <a:t>to the device (e.g., position a disk head). </a:t>
            </a:r>
            <a:r>
              <a:rPr lang="en-US" i="1" dirty="0" smtClean="0"/>
              <a:t>Data </a:t>
            </a:r>
            <a:r>
              <a:rPr lang="en-US" dirty="0" smtClean="0"/>
              <a:t>are in the form of a set of bits to</a:t>
            </a:r>
          </a:p>
          <a:p>
            <a:r>
              <a:rPr lang="en-US" dirty="0" smtClean="0"/>
              <a:t>be sent to or received from the I/O module. </a:t>
            </a:r>
            <a:r>
              <a:rPr lang="en-US" i="1" dirty="0" smtClean="0"/>
              <a:t>Status signals </a:t>
            </a:r>
            <a:r>
              <a:rPr lang="en-US" dirty="0" smtClean="0"/>
              <a:t>indicate the state of the</a:t>
            </a:r>
          </a:p>
          <a:p>
            <a:r>
              <a:rPr lang="en-US" dirty="0" smtClean="0"/>
              <a:t>device. Examples are READY/NOT-READY to show whether the device is ready</a:t>
            </a:r>
          </a:p>
          <a:p>
            <a:r>
              <a:rPr lang="en-US" dirty="0" smtClean="0"/>
              <a:t>for data transfer.</a:t>
            </a:r>
          </a:p>
          <a:p>
            <a:r>
              <a:rPr lang="en-US" i="1" dirty="0" smtClean="0"/>
              <a:t>Control logic </a:t>
            </a:r>
            <a:r>
              <a:rPr lang="en-US" dirty="0" smtClean="0"/>
              <a:t>associated with the device controls the device’s operation in</a:t>
            </a:r>
          </a:p>
          <a:p>
            <a:r>
              <a:rPr lang="en-US" dirty="0" smtClean="0"/>
              <a:t>response to direction from the I/O module. The </a:t>
            </a:r>
            <a:r>
              <a:rPr lang="en-US" i="1" dirty="0" smtClean="0"/>
              <a:t>transducer </a:t>
            </a:r>
            <a:r>
              <a:rPr lang="en-US" dirty="0" smtClean="0"/>
              <a:t>converts data from electrical</a:t>
            </a:r>
          </a:p>
          <a:p>
            <a:r>
              <a:rPr lang="en-US" dirty="0" smtClean="0"/>
              <a:t>to other forms of energy during output and from other forms to electrical during</a:t>
            </a:r>
          </a:p>
          <a:p>
            <a:r>
              <a:rPr lang="en-US" dirty="0" smtClean="0"/>
              <a:t>input. Typically, a buffer is associated with the transducer to temporarily hold data.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491FE-D5A2-4620-B488-155C08B08941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7658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Some of the typical devices and their exchange rates.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AEE73A-85E6-43AB-A109-F93EC832960A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1795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A78F2-B88D-4AEB-BD4B-B9356A382578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The internal resources</a:t>
            </a:r>
            <a:r>
              <a:rPr lang="en-GB" baseline="0" dirty="0" smtClean="0"/>
              <a:t> such as main memory and system bus has to be shared among several activities so control and timing functionality coordinates flow of traffic between system and external devices.</a:t>
            </a:r>
          </a:p>
          <a:p>
            <a:r>
              <a:rPr lang="en-GB" dirty="0" smtClean="0"/>
              <a:t>CPU and Device communication involves: Command decoding, Address recognition, Data exchange and Status reporting.</a:t>
            </a:r>
          </a:p>
          <a:p>
            <a:r>
              <a:rPr lang="en-GB" dirty="0" smtClean="0"/>
              <a:t>Data buffering</a:t>
            </a:r>
            <a:r>
              <a:rPr lang="en-GB" baseline="0" dirty="0" smtClean="0"/>
              <a:t> to match speed of transfer between devices and CPU.</a:t>
            </a:r>
            <a:endParaRPr lang="en-GB" dirty="0" smtClean="0"/>
          </a:p>
          <a:p>
            <a:r>
              <a:rPr lang="en-US" dirty="0" smtClean="0"/>
              <a:t>Finally, an I/O module is often responsible for </a:t>
            </a:r>
            <a:r>
              <a:rPr lang="en-US" b="1" dirty="0" smtClean="0"/>
              <a:t>error detection </a:t>
            </a:r>
            <a:r>
              <a:rPr lang="en-US" dirty="0" smtClean="0"/>
              <a:t>and for subsequently</a:t>
            </a:r>
          </a:p>
          <a:p>
            <a:r>
              <a:rPr lang="en-US" dirty="0" smtClean="0"/>
              <a:t>reporting errors to the processor. One class of errors includes mechanical</a:t>
            </a:r>
          </a:p>
          <a:p>
            <a:r>
              <a:rPr lang="en-US" dirty="0" smtClean="0"/>
              <a:t>and electrical malfunctions reported by the device (e.g., paper jam, bad disk track).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505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A78F2-B88D-4AEB-BD4B-B9356A382578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969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A78F2-B88D-4AEB-BD4B-B9356A382578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8787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B98977E-290E-4906-87BB-D0647551C3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87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AE83A-27E7-42D5-B078-61910F35B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3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9C55A-736C-4998-ABB0-A78C45EFF6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3946C-1EB3-44AE-80E2-9ECBB2870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D8C6885-AAA6-4DFF-A8D5-B1CDD7D24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49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F42E-F94A-49B5-88B2-232DC65CC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05C72C8-B66E-4BD0-91F5-E3D21CDC8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1F87-972E-43B1-ACF8-D524F5DAA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5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E9AFE2-E00F-4CA9-B8F1-9F115FA069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F67F474-4334-4A41-BB65-950B911F7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7A97E-DB18-464F-A3A3-FE7EB18C0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52BFAAF-63A6-4956-9AC9-567F46093C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743200"/>
            <a:ext cx="8077200" cy="35814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/>
              <a:t>Input/output</a:t>
            </a:r>
            <a:endParaRPr lang="en-US" sz="2000" dirty="0"/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1800" dirty="0"/>
          </a:p>
          <a:p>
            <a:pPr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sz="2000" dirty="0"/>
              <a:t>RIPHAH INTERNATIONAL </a:t>
            </a:r>
            <a:r>
              <a:rPr lang="en-US" sz="2000" dirty="0" smtClean="0"/>
              <a:t>UNIVERSITY</a:t>
            </a:r>
          </a:p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</a:t>
            </a:r>
            <a:r>
              <a:rPr lang="en-GB" dirty="0" smtClean="0"/>
              <a:t>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6B5-F0E7-48E7-A7DD-14A94BC078E3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I/O Module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Device </a:t>
            </a:r>
            <a:r>
              <a:rPr lang="en-US" dirty="0" smtClean="0"/>
              <a:t>Communication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2800" b="1" dirty="0" smtClean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Signal </a:t>
            </a:r>
            <a:r>
              <a:rPr lang="en-US" altLang="en-US" sz="2800" b="1" dirty="0">
                <a:latin typeface="Arial" panose="020B0604020202020204" pitchFamily="34" charset="0"/>
              </a:rPr>
              <a:t>Conversion</a:t>
            </a:r>
            <a:r>
              <a:rPr lang="en-US" altLang="en-US" sz="2800" dirty="0">
                <a:latin typeface="Arial" panose="020B0604020202020204" pitchFamily="34" charset="0"/>
              </a:rPr>
              <a:t>: I/O modules convert the signals from peripheral devices to a form that the processor can handle (e.g., converting analog signals from sensors into digital data).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2800" b="1" dirty="0" smtClean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Data </a:t>
            </a:r>
            <a:r>
              <a:rPr lang="en-US" altLang="en-US" sz="2800" b="1" dirty="0">
                <a:latin typeface="Arial" panose="020B0604020202020204" pitchFamily="34" charset="0"/>
              </a:rPr>
              <a:t>Buffering</a:t>
            </a:r>
            <a:r>
              <a:rPr lang="en-US" altLang="en-US" sz="2800" dirty="0">
                <a:latin typeface="Arial" panose="020B0604020202020204" pitchFamily="34" charset="0"/>
              </a:rPr>
              <a:t>: Since devices often work slower than the processor, the I/O module buffers the data, allowing the CPU to work more efficiently.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4019D-7F38-4066-9C1A-4EE2B5C51D5A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I/O Module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/>
              <a:t>Buffering</a:t>
            </a:r>
          </a:p>
          <a:p>
            <a:pPr marL="0" indent="0" algn="just">
              <a:buNone/>
            </a:pPr>
            <a:r>
              <a:rPr lang="en-US" dirty="0" smtClean="0"/>
              <a:t>When </a:t>
            </a:r>
            <a:r>
              <a:rPr lang="en-US" dirty="0"/>
              <a:t>there’s a speed mismatch between the processor and a peripheral device, the I/O module temporarily stores data in a buffer. This prevents the processor from waiting while slower devices complete data transfers.</a:t>
            </a:r>
          </a:p>
          <a:p>
            <a:pPr algn="just"/>
            <a:r>
              <a:rPr lang="en-US" b="1" dirty="0" smtClean="0"/>
              <a:t>Error </a:t>
            </a:r>
            <a:r>
              <a:rPr lang="en-US" b="1" dirty="0"/>
              <a:t>Detection</a:t>
            </a:r>
          </a:p>
          <a:p>
            <a:pPr marL="0" indent="0" algn="just">
              <a:buNone/>
            </a:pPr>
            <a:r>
              <a:rPr lang="en-US" dirty="0"/>
              <a:t>The module detects and reports errors (e.g., parity errors, device </a:t>
            </a:r>
            <a:r>
              <a:rPr lang="en-US" dirty="0" smtClean="0"/>
              <a:t>malfunctions i.e. </a:t>
            </a:r>
            <a:r>
              <a:rPr lang="en-US" dirty="0"/>
              <a:t>paper jam, bad disk track</a:t>
            </a:r>
            <a:r>
              <a:rPr lang="en-US" dirty="0" smtClean="0"/>
              <a:t>) </a:t>
            </a:r>
            <a:r>
              <a:rPr lang="en-US" dirty="0"/>
              <a:t>during data transfer, allowing the system to take corrective actions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4019D-7F38-4066-9C1A-4EE2B5C51D5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I/O Module Diagram</a:t>
            </a:r>
          </a:p>
        </p:txBody>
      </p:sp>
      <p:pic>
        <p:nvPicPr>
          <p:cNvPr id="21507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13445" r="9837" b="23286"/>
          <a:stretch>
            <a:fillRect/>
          </a:stretch>
        </p:blipFill>
        <p:spPr bwMode="auto">
          <a:xfrm>
            <a:off x="152400" y="1571625"/>
            <a:ext cx="88392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6CBA0-43C8-474F-9E8E-DFACED09CC7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750403"/>
            <a:ext cx="5334000" cy="8309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processor uses the control lines to issue commands to the I/O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301" y="3581400"/>
            <a:ext cx="5791200" cy="156966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Each I/O module has a unique address or, a set of addresses. </a:t>
            </a:r>
          </a:p>
          <a:p>
            <a:pPr algn="just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I/O module contains logic specific to the interface with each device that it controls.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I/O Steps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CPU checks I/O module device status</a:t>
            </a:r>
          </a:p>
          <a:p>
            <a:pPr eaLnBrk="1" hangingPunct="1"/>
            <a:r>
              <a:rPr lang="en-US" dirty="0" smtClean="0"/>
              <a:t>I/O module returns status</a:t>
            </a:r>
          </a:p>
          <a:p>
            <a:pPr eaLnBrk="1" hangingPunct="1"/>
            <a:r>
              <a:rPr lang="en-US" dirty="0" smtClean="0"/>
              <a:t>If ready, CPU requests data transfer</a:t>
            </a:r>
          </a:p>
          <a:p>
            <a:pPr eaLnBrk="1" hangingPunct="1"/>
            <a:r>
              <a:rPr lang="en-US" dirty="0" smtClean="0"/>
              <a:t>I/O module gets data from external device</a:t>
            </a:r>
          </a:p>
          <a:p>
            <a:pPr eaLnBrk="1" hangingPunct="1"/>
            <a:r>
              <a:rPr lang="en-US" dirty="0" smtClean="0"/>
              <a:t>I/O module transfers data to CPU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A37AA-717C-489C-BE20-B2676311AB6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Decoding I/O Commands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CPU issues address</a:t>
            </a:r>
          </a:p>
          <a:p>
            <a:pPr lvl="1" eaLnBrk="1" hangingPunct="1"/>
            <a:r>
              <a:rPr lang="en-US" dirty="0" smtClean="0"/>
              <a:t>Identifies module (&amp; device if &gt;1 per module)</a:t>
            </a:r>
          </a:p>
          <a:p>
            <a:pPr eaLnBrk="1" hangingPunct="1"/>
            <a:r>
              <a:rPr lang="en-US" dirty="0" smtClean="0"/>
              <a:t>CPU issues command</a:t>
            </a:r>
          </a:p>
          <a:p>
            <a:pPr lvl="1" eaLnBrk="1" hangingPunct="1"/>
            <a:r>
              <a:rPr lang="en-US" dirty="0" smtClean="0"/>
              <a:t>Control – activates device and tells it what</a:t>
            </a:r>
          </a:p>
          <a:p>
            <a:pPr lvl="2" eaLnBrk="1" hangingPunct="1"/>
            <a:r>
              <a:rPr lang="en-US" dirty="0" smtClean="0"/>
              <a:t>e.g. spin up disk</a:t>
            </a:r>
          </a:p>
          <a:p>
            <a:pPr lvl="1" eaLnBrk="1" hangingPunct="1"/>
            <a:r>
              <a:rPr lang="en-US" dirty="0" smtClean="0"/>
              <a:t>Test - check status</a:t>
            </a:r>
          </a:p>
          <a:p>
            <a:pPr lvl="2" eaLnBrk="1" hangingPunct="1"/>
            <a:r>
              <a:rPr lang="en-US" dirty="0" smtClean="0"/>
              <a:t>e.g. power? Error?</a:t>
            </a:r>
          </a:p>
          <a:p>
            <a:pPr lvl="1" eaLnBrk="1" hangingPunct="1"/>
            <a:r>
              <a:rPr lang="en-US" dirty="0" smtClean="0"/>
              <a:t>Read/Write</a:t>
            </a:r>
          </a:p>
          <a:p>
            <a:pPr lvl="2" eaLnBrk="1" hangingPunct="1"/>
            <a:r>
              <a:rPr lang="en-US" dirty="0" smtClean="0"/>
              <a:t>Module transfers data via buffer from/to device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0BD36-DFBD-458C-852E-2659DB08EC4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</a:t>
            </a:r>
            <a:r>
              <a:rPr lang="en-US" smtClean="0"/>
              <a:t>Status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2127" y="1247775"/>
            <a:ext cx="8503920" cy="4572000"/>
          </a:xfrm>
        </p:spPr>
        <p:txBody>
          <a:bodyPr/>
          <a:lstStyle/>
          <a:p>
            <a:r>
              <a:rPr lang="en-US" b="1" dirty="0"/>
              <a:t>Data: </a:t>
            </a:r>
            <a:r>
              <a:rPr lang="en-US" dirty="0"/>
              <a:t>Data are exchanged between the processor and the I/O module over </a:t>
            </a:r>
            <a:r>
              <a:rPr lang="en-US" dirty="0" smtClean="0"/>
              <a:t>the data </a:t>
            </a:r>
            <a:r>
              <a:rPr lang="en-US" dirty="0"/>
              <a:t>bus.</a:t>
            </a:r>
          </a:p>
          <a:p>
            <a:r>
              <a:rPr lang="en-US" b="1" dirty="0" smtClean="0"/>
              <a:t>Status </a:t>
            </a:r>
            <a:r>
              <a:rPr lang="en-US" b="1" dirty="0"/>
              <a:t>reporting: </a:t>
            </a:r>
            <a:r>
              <a:rPr lang="en-US" dirty="0" smtClean="0"/>
              <a:t>peripherals </a:t>
            </a:r>
            <a:r>
              <a:rPr lang="en-US" dirty="0"/>
              <a:t>are </a:t>
            </a:r>
            <a:r>
              <a:rPr lang="en-US" dirty="0" smtClean="0"/>
              <a:t>slow</a:t>
            </a:r>
            <a:r>
              <a:rPr lang="en-US" dirty="0"/>
              <a:t>, it is important to know </a:t>
            </a:r>
            <a:r>
              <a:rPr lang="en-US" dirty="0" smtClean="0"/>
              <a:t>the status </a:t>
            </a:r>
            <a:r>
              <a:rPr lang="en-US" dirty="0"/>
              <a:t>of the I/O module.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an I/O module is asked to send </a:t>
            </a:r>
            <a:r>
              <a:rPr lang="en-US" dirty="0" smtClean="0"/>
              <a:t>data to </a:t>
            </a:r>
            <a:r>
              <a:rPr lang="en-US" dirty="0"/>
              <a:t>the processor (read), </a:t>
            </a:r>
            <a:r>
              <a:rPr lang="en-US" dirty="0" smtClean="0"/>
              <a:t>it may not be ready to do so because </a:t>
            </a:r>
            <a:r>
              <a:rPr lang="en-US" dirty="0"/>
              <a:t>it is still </a:t>
            </a:r>
            <a:r>
              <a:rPr lang="en-US" dirty="0" smtClean="0"/>
              <a:t>working on </a:t>
            </a:r>
            <a:r>
              <a:rPr lang="en-US" dirty="0"/>
              <a:t>the previous I/O </a:t>
            </a:r>
            <a:r>
              <a:rPr lang="en-US" dirty="0" smtClean="0"/>
              <a:t>command.</a:t>
            </a:r>
          </a:p>
          <a:p>
            <a:r>
              <a:rPr lang="en-US" dirty="0" smtClean="0"/>
              <a:t>reported </a:t>
            </a:r>
            <a:r>
              <a:rPr lang="en-US" dirty="0"/>
              <a:t>with a status </a:t>
            </a:r>
            <a:r>
              <a:rPr lang="en-US" dirty="0" smtClean="0"/>
              <a:t>signal such as BUSY </a:t>
            </a:r>
            <a:r>
              <a:rPr lang="en-US" dirty="0"/>
              <a:t>and 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3946C-1EB3-44AE-80E2-9ECBB287064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Addressing I/O Devices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78800" cy="45339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Each IO related instruction maps to an IO command that processor send to IO module</a:t>
            </a:r>
          </a:p>
          <a:p>
            <a:pPr eaLnBrk="1" hangingPunct="1"/>
            <a:r>
              <a:rPr lang="en-US" sz="2400" dirty="0" smtClean="0"/>
              <a:t>Processor issues command that has address</a:t>
            </a:r>
          </a:p>
          <a:p>
            <a:pPr lvl="1" eaLnBrk="1" hangingPunct="1"/>
            <a:r>
              <a:rPr lang="en-US" sz="1900" dirty="0" smtClean="0"/>
              <a:t>Address in command identifies a device</a:t>
            </a:r>
          </a:p>
          <a:p>
            <a:pPr lvl="1" eaLnBrk="1" hangingPunct="1"/>
            <a:r>
              <a:rPr lang="en-US" sz="1900" dirty="0" smtClean="0"/>
              <a:t>Module interprets command to identify concerned device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415D9-62E1-464A-B83C-619720DA6B99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Input Output Techniques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Interrupt driven</a:t>
            </a:r>
          </a:p>
          <a:p>
            <a:pPr marL="0" indent="0" eaLnBrk="1" hangingPunct="1">
              <a:buNone/>
            </a:pPr>
            <a:r>
              <a:rPr lang="en-US" dirty="0"/>
              <a:t>The I/O module generates interrupt signals to notify the CPU when it’s ready to transfer data or when a task has completed, allowing the CPU to handle I/O asynchronously.</a:t>
            </a:r>
            <a:endParaRPr lang="en-US" dirty="0" smtClean="0"/>
          </a:p>
          <a:p>
            <a:pPr eaLnBrk="1" hangingPunct="1"/>
            <a:r>
              <a:rPr lang="en-US" dirty="0" smtClean="0"/>
              <a:t>Direct Memory Access (DMA</a:t>
            </a:r>
            <a:r>
              <a:rPr lang="en-US" dirty="0" smtClean="0"/>
              <a:t>)</a:t>
            </a:r>
          </a:p>
          <a:p>
            <a:pPr marL="0" indent="0" algn="just" eaLnBrk="1" hangingPunct="1">
              <a:buNone/>
            </a:pPr>
            <a:r>
              <a:rPr lang="en-US" dirty="0"/>
              <a:t>For large data transfers, the I/O module may include DMA capabilities, allowing data to move directly between the memory and peripherals without involving the CPU. This increases efficiency, especially for large data operations.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6DBEA-4C0E-4AA0-B9F9-5906514ED4A5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Programmed I/O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CPU has direct control over I/O</a:t>
            </a:r>
          </a:p>
          <a:p>
            <a:pPr lvl="1" eaLnBrk="1" hangingPunct="1"/>
            <a:r>
              <a:rPr lang="en-US" smtClean="0"/>
              <a:t>Sensing status</a:t>
            </a:r>
          </a:p>
          <a:p>
            <a:pPr lvl="1" eaLnBrk="1" hangingPunct="1"/>
            <a:r>
              <a:rPr lang="en-US" smtClean="0"/>
              <a:t>Read/write commands</a:t>
            </a:r>
          </a:p>
          <a:p>
            <a:pPr lvl="1" eaLnBrk="1" hangingPunct="1"/>
            <a:r>
              <a:rPr lang="en-US" smtClean="0"/>
              <a:t>Transferring data</a:t>
            </a:r>
          </a:p>
          <a:p>
            <a:pPr eaLnBrk="1" hangingPunct="1"/>
            <a:r>
              <a:rPr lang="en-US" smtClean="0"/>
              <a:t>CPU waits for I/O module to complete operation</a:t>
            </a:r>
          </a:p>
          <a:p>
            <a:pPr eaLnBrk="1" hangingPunct="1"/>
            <a:r>
              <a:rPr lang="en-US" smtClean="0"/>
              <a:t>Wastes CPU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65CA6-96BD-4F2D-BAE1-93BCFB082F1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Programmed I/O - detail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CPU requests I/O operation</a:t>
            </a:r>
          </a:p>
          <a:p>
            <a:pPr eaLnBrk="1" hangingPunct="1"/>
            <a:r>
              <a:rPr lang="en-US" dirty="0" smtClean="0"/>
              <a:t>I/O module performs operation</a:t>
            </a:r>
          </a:p>
          <a:p>
            <a:pPr eaLnBrk="1" hangingPunct="1"/>
            <a:r>
              <a:rPr lang="en-US" dirty="0" smtClean="0"/>
              <a:t>I/O module sets status bits</a:t>
            </a:r>
          </a:p>
          <a:p>
            <a:pPr eaLnBrk="1" hangingPunct="1"/>
            <a:r>
              <a:rPr lang="en-US" dirty="0" smtClean="0"/>
              <a:t>CPU checks status bits </a:t>
            </a:r>
            <a:r>
              <a:rPr lang="en-US" smtClean="0"/>
              <a:t>periodically(busy waits)</a:t>
            </a:r>
            <a:endParaRPr lang="en-US" dirty="0" smtClean="0"/>
          </a:p>
          <a:p>
            <a:pPr eaLnBrk="1" hangingPunct="1"/>
            <a:r>
              <a:rPr lang="en-US" dirty="0" smtClean="0"/>
              <a:t>I/O module does not inform CPU directly</a:t>
            </a:r>
          </a:p>
          <a:p>
            <a:pPr eaLnBrk="1" hangingPunct="1"/>
            <a:r>
              <a:rPr lang="en-US" dirty="0" smtClean="0"/>
              <a:t>I/O module does not interrupt CPU</a:t>
            </a:r>
          </a:p>
          <a:p>
            <a:pPr eaLnBrk="1" hangingPunct="1"/>
            <a:r>
              <a:rPr lang="en-US" dirty="0" smtClean="0"/>
              <a:t>CPU may wait or come back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A1CE9-8218-4BB0-8D12-E0104ED9E079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Input/Output 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Wide variety of peripherals</a:t>
            </a:r>
          </a:p>
          <a:p>
            <a:pPr lvl="1" eaLnBrk="1" hangingPunct="1"/>
            <a:r>
              <a:rPr lang="en-US" smtClean="0"/>
              <a:t>Delivering different amounts of data</a:t>
            </a:r>
          </a:p>
          <a:p>
            <a:pPr lvl="1" eaLnBrk="1" hangingPunct="1"/>
            <a:r>
              <a:rPr lang="en-US" smtClean="0"/>
              <a:t>At different speeds</a:t>
            </a:r>
          </a:p>
          <a:p>
            <a:pPr lvl="1" eaLnBrk="1" hangingPunct="1"/>
            <a:r>
              <a:rPr lang="en-US" smtClean="0"/>
              <a:t>In different formats</a:t>
            </a:r>
          </a:p>
          <a:p>
            <a:pPr eaLnBrk="1" hangingPunct="1"/>
            <a:r>
              <a:rPr lang="en-US" smtClean="0"/>
              <a:t>All slower than CPU and RAM</a:t>
            </a:r>
          </a:p>
          <a:p>
            <a:pPr eaLnBrk="1" hangingPunct="1"/>
            <a:r>
              <a:rPr lang="en-US" smtClean="0"/>
              <a:t>Need I/O modules</a:t>
            </a:r>
          </a:p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D3E0F-1534-4FCE-BEAC-C946AE3720E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Input/Output Module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4475" y="1524000"/>
            <a:ext cx="3962400" cy="4876800"/>
          </a:xfrm>
        </p:spPr>
        <p:txBody>
          <a:bodyPr/>
          <a:lstStyle/>
          <a:p>
            <a:pPr eaLnBrk="1" hangingPunct="1"/>
            <a:r>
              <a:rPr lang="en-US" smtClean="0"/>
              <a:t>Interface to CPU and Memory</a:t>
            </a:r>
          </a:p>
          <a:p>
            <a:pPr eaLnBrk="1" hangingPunct="1"/>
            <a:r>
              <a:rPr lang="en-US" smtClean="0"/>
              <a:t>Interface to one or more  peripherals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C4E989-8E14-435D-8D2A-325AE420741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1646238"/>
            <a:ext cx="514826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External Devices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Human readable</a:t>
            </a:r>
          </a:p>
          <a:p>
            <a:pPr lvl="1" eaLnBrk="1" hangingPunct="1"/>
            <a:r>
              <a:rPr lang="en-US" smtClean="0"/>
              <a:t>Screen, printer, keyboard</a:t>
            </a:r>
          </a:p>
          <a:p>
            <a:pPr eaLnBrk="1" hangingPunct="1"/>
            <a:r>
              <a:rPr lang="en-US" smtClean="0"/>
              <a:t>Machine readable</a:t>
            </a:r>
          </a:p>
          <a:p>
            <a:pPr lvl="1" eaLnBrk="1" hangingPunct="1"/>
            <a:r>
              <a:rPr lang="en-US" smtClean="0"/>
              <a:t>Monitoring and control</a:t>
            </a:r>
          </a:p>
          <a:p>
            <a:pPr lvl="1" eaLnBrk="1" hangingPunct="1"/>
            <a:r>
              <a:rPr lang="en-US" smtClean="0"/>
              <a:t>Harddrive</a:t>
            </a:r>
          </a:p>
          <a:p>
            <a:pPr eaLnBrk="1" hangingPunct="1"/>
            <a:r>
              <a:rPr lang="en-US" smtClean="0"/>
              <a:t>Communication</a:t>
            </a:r>
          </a:p>
          <a:p>
            <a:pPr lvl="1" eaLnBrk="1" hangingPunct="1"/>
            <a:r>
              <a:rPr lang="en-US" smtClean="0"/>
              <a:t>Modem</a:t>
            </a:r>
          </a:p>
          <a:p>
            <a:pPr lvl="1" eaLnBrk="1" hangingPunct="1"/>
            <a:r>
              <a:rPr lang="en-US" smtClean="0"/>
              <a:t>Network Interface Card (NIC)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A5F07-D78D-4E1F-9A24-00F501802E4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7B9899"/>
                </a:solidFill>
              </a:rPr>
              <a:t>External Device Block Diagram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8" t="21777" r="18512" b="36266"/>
          <a:stretch>
            <a:fillRect/>
          </a:stretch>
        </p:blipFill>
        <p:spPr bwMode="auto">
          <a:xfrm>
            <a:off x="1905000" y="1437958"/>
            <a:ext cx="61722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9137C-5435-478D-8C3B-2EE71AA0068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7B9899"/>
                </a:solidFill>
              </a:rPr>
              <a:t>Typical I/O Data Rates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0"/>
          <a:stretch>
            <a:fillRect/>
          </a:stretch>
        </p:blipFill>
        <p:spPr bwMode="auto">
          <a:xfrm>
            <a:off x="990600" y="1676400"/>
            <a:ext cx="73374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A4D9B-2ADA-42BD-A050-94F1386D544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I/O Module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Control &amp; Timing</a:t>
            </a:r>
          </a:p>
          <a:p>
            <a:pPr eaLnBrk="1" hangingPunct="1"/>
            <a:r>
              <a:rPr lang="en-US" dirty="0" smtClean="0"/>
              <a:t>CPU Communication</a:t>
            </a:r>
          </a:p>
          <a:p>
            <a:pPr eaLnBrk="1" hangingPunct="1"/>
            <a:r>
              <a:rPr lang="en-US" dirty="0" smtClean="0"/>
              <a:t>Device Communication</a:t>
            </a:r>
          </a:p>
          <a:p>
            <a:pPr eaLnBrk="1" hangingPunct="1"/>
            <a:r>
              <a:rPr lang="en-US" dirty="0" smtClean="0"/>
              <a:t>Data Buffering</a:t>
            </a:r>
          </a:p>
          <a:p>
            <a:pPr eaLnBrk="1" hangingPunct="1"/>
            <a:r>
              <a:rPr lang="en-US" dirty="0" smtClean="0"/>
              <a:t>Error Detection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4019D-7F38-4066-9C1A-4EE2B5C51D5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I/O Module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Control &amp; </a:t>
            </a:r>
            <a:r>
              <a:rPr lang="en-US" dirty="0" smtClean="0"/>
              <a:t>Timing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dirty="0" smtClean="0">
                <a:latin typeface="Arial" panose="020B0604020202020204" pitchFamily="34" charset="0"/>
              </a:rPr>
              <a:t>The </a:t>
            </a:r>
            <a:r>
              <a:rPr lang="en-US" altLang="en-US" sz="2800" dirty="0">
                <a:latin typeface="Arial" panose="020B0604020202020204" pitchFamily="34" charset="0"/>
              </a:rPr>
              <a:t>I/O module coordinates and controls the timing of data exchange between the CPU and peripherals.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dirty="0" smtClean="0">
                <a:latin typeface="Arial" panose="020B0604020202020204" pitchFamily="34" charset="0"/>
              </a:rPr>
              <a:t>It </a:t>
            </a:r>
            <a:r>
              <a:rPr lang="en-US" altLang="en-US" sz="2800" dirty="0">
                <a:latin typeface="Arial" panose="020B0604020202020204" pitchFamily="34" charset="0"/>
              </a:rPr>
              <a:t>manages handshaking signals that indicate when data is ready to be sent or received. 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4019D-7F38-4066-9C1A-4EE2B5C51D5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I/O Module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CPU Communication</a:t>
            </a:r>
          </a:p>
          <a:p>
            <a:pPr marL="0" lvl="0" indent="0" algn="just"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Command Decoding</a:t>
            </a:r>
            <a:r>
              <a:rPr lang="en-US" altLang="en-US" sz="2800" dirty="0" smtClean="0">
                <a:latin typeface="Arial" panose="020B0604020202020204" pitchFamily="34" charset="0"/>
              </a:rPr>
              <a:t>: The I/O module interprets signals from the processor, understanding what action (read, write, etc.) needs to be performed.</a:t>
            </a:r>
          </a:p>
          <a:p>
            <a:pPr marL="0" lvl="0" indent="0" algn="just">
              <a:spcBef>
                <a:spcPct val="0"/>
              </a:spcBef>
              <a:buClrTx/>
              <a:buSzTx/>
              <a:buNone/>
            </a:pPr>
            <a:endParaRPr lang="en-US" altLang="en-US" sz="2800" b="1" dirty="0" smtClean="0">
              <a:latin typeface="Arial" panose="020B0604020202020204" pitchFamily="34" charset="0"/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Status Reporting</a:t>
            </a:r>
            <a:r>
              <a:rPr lang="en-US" altLang="en-US" sz="2800" dirty="0" smtClean="0">
                <a:latin typeface="Arial" panose="020B0604020202020204" pitchFamily="34" charset="0"/>
              </a:rPr>
              <a:t>: It reports the status of the connected devices (e.g., ready, busy, or error).</a:t>
            </a:r>
          </a:p>
          <a:p>
            <a:pPr marL="0" lvl="0" indent="0" algn="just">
              <a:spcBef>
                <a:spcPct val="0"/>
              </a:spcBef>
              <a:buClrTx/>
              <a:buSzTx/>
              <a:buNone/>
            </a:pPr>
            <a:endParaRPr lang="en-US" altLang="en-US" sz="2800" b="1" dirty="0" smtClean="0">
              <a:latin typeface="Arial" panose="020B0604020202020204" pitchFamily="34" charset="0"/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 smtClean="0">
                <a:latin typeface="Arial" panose="020B0604020202020204" pitchFamily="34" charset="0"/>
              </a:rPr>
              <a:t>Data Transfer</a:t>
            </a:r>
            <a:r>
              <a:rPr lang="en-US" altLang="en-US" sz="2800" dirty="0" smtClean="0">
                <a:latin typeface="Arial" panose="020B0604020202020204" pitchFamily="34" charset="0"/>
              </a:rPr>
              <a:t>: The module is responsible for moving data between the processor and the peripheral devices.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4019D-7F38-4066-9C1A-4EE2B5C51D5A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1322</TotalTime>
  <Words>1225</Words>
  <Application>Microsoft Office PowerPoint</Application>
  <PresentationFormat>On-screen Show (4:3)</PresentationFormat>
  <Paragraphs>175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Georgia</vt:lpstr>
      <vt:lpstr>Times New Roman</vt:lpstr>
      <vt:lpstr>Wingdings</vt:lpstr>
      <vt:lpstr>Wingdings 2</vt:lpstr>
      <vt:lpstr>Civic</vt:lpstr>
      <vt:lpstr> Computer Organization  and Architecture</vt:lpstr>
      <vt:lpstr>Input/Output Problems</vt:lpstr>
      <vt:lpstr>Input/Output Module</vt:lpstr>
      <vt:lpstr>External Devices</vt:lpstr>
      <vt:lpstr>External Device Block Diagram</vt:lpstr>
      <vt:lpstr>Typical I/O Data Rates</vt:lpstr>
      <vt:lpstr>I/O Module Function</vt:lpstr>
      <vt:lpstr>I/O Module Function</vt:lpstr>
      <vt:lpstr>I/O Module Function</vt:lpstr>
      <vt:lpstr>I/O Module Function</vt:lpstr>
      <vt:lpstr>I/O Module Function</vt:lpstr>
      <vt:lpstr>I/O Module Diagram</vt:lpstr>
      <vt:lpstr>I/O Steps</vt:lpstr>
      <vt:lpstr>Decoding I/O Commands</vt:lpstr>
      <vt:lpstr>Data and Status Reporting</vt:lpstr>
      <vt:lpstr>Addressing I/O Devices</vt:lpstr>
      <vt:lpstr>Input Output Techniques</vt:lpstr>
      <vt:lpstr>Programmed I/O</vt:lpstr>
      <vt:lpstr>Programmed I/O - detail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</dc:title>
  <dc:creator>Adrian &amp; Wendy</dc:creator>
  <cp:lastModifiedBy>User-007</cp:lastModifiedBy>
  <cp:revision>120</cp:revision>
  <dcterms:created xsi:type="dcterms:W3CDTF">1998-09-21T15:10:09Z</dcterms:created>
  <dcterms:modified xsi:type="dcterms:W3CDTF">2024-10-22T06:45:38Z</dcterms:modified>
</cp:coreProperties>
</file>