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261" r:id="rId5"/>
    <p:sldId id="264" r:id="rId6"/>
    <p:sldId id="297" r:id="rId7"/>
    <p:sldId id="298" r:id="rId8"/>
    <p:sldId id="299" r:id="rId9"/>
    <p:sldId id="302" r:id="rId10"/>
    <p:sldId id="300" r:id="rId11"/>
    <p:sldId id="314" r:id="rId12"/>
    <p:sldId id="315" r:id="rId13"/>
    <p:sldId id="316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311" r:id="rId22"/>
    <p:sldId id="310" r:id="rId23"/>
    <p:sldId id="312" r:id="rId24"/>
    <p:sldId id="317" r:id="rId25"/>
    <p:sldId id="309" r:id="rId26"/>
    <p:sldId id="318" r:id="rId27"/>
    <p:sldId id="313" r:id="rId28"/>
    <p:sldId id="288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10D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C3DA3-5AAA-4DE7-9D0B-1CC974301F13}" v="2" dt="2019-12-22T17:09:4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SHAYAR NAMSEHCHI" userId="d70e88f5-3ce4-4ae4-b167-badfa621182b" providerId="ADAL" clId="{653C3DA3-5AAA-4DE7-9D0B-1CC974301F13}"/>
    <pc:docChg chg="undo modSld">
      <pc:chgData name="KHASHAYAR NAMSEHCHI" userId="d70e88f5-3ce4-4ae4-b167-badfa621182b" providerId="ADAL" clId="{653C3DA3-5AAA-4DE7-9D0B-1CC974301F13}" dt="2019-12-22T17:09:41.347" v="6" actId="14734"/>
      <pc:docMkLst>
        <pc:docMk/>
      </pc:docMkLst>
      <pc:sldChg chg="modSp">
        <pc:chgData name="KHASHAYAR NAMSEHCHI" userId="d70e88f5-3ce4-4ae4-b167-badfa621182b" providerId="ADAL" clId="{653C3DA3-5AAA-4DE7-9D0B-1CC974301F13}" dt="2019-12-22T17:09:41.347" v="6" actId="14734"/>
        <pc:sldMkLst>
          <pc:docMk/>
          <pc:sldMk cId="1039647785" sldId="288"/>
        </pc:sldMkLst>
        <pc:graphicFrameChg chg="mod modGraphic">
          <ac:chgData name="KHASHAYAR NAMSEHCHI" userId="d70e88f5-3ce4-4ae4-b167-badfa621182b" providerId="ADAL" clId="{653C3DA3-5AAA-4DE7-9D0B-1CC974301F13}" dt="2019-12-22T17:09:41.347" v="6" actId="14734"/>
          <ac:graphicFrameMkLst>
            <pc:docMk/>
            <pc:sldMk cId="1039647785" sldId="288"/>
            <ac:graphicFrameMk id="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6201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2120" y="3363838"/>
            <a:ext cx="2952476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dirty="0">
                <a:ea typeface="맑은 고딕" pitchFamily="50" charset="-127"/>
              </a:rPr>
              <a:t>Data Mining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800" dirty="0">
                <a:ea typeface="맑은 고딕" pitchFamily="50" charset="-127"/>
              </a:rPr>
              <a:t>                </a:t>
            </a:r>
            <a:r>
              <a:rPr lang="en-US" altLang="ko-KR" sz="1600" dirty="0">
                <a:ea typeface="맑은 고딕" pitchFamily="50" charset="-127"/>
              </a:rPr>
              <a:t>Milestone 6</a:t>
            </a:r>
            <a:endParaRPr lang="en-US" altLang="ko-K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Khashayar Namsehchi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                                 WQD170034</a:t>
            </a:r>
            <a:endParaRPr lang="en-US" altLang="ko-KR" sz="18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149E13-9068-4272-BE7F-2EA4B07A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7" y="159155"/>
            <a:ext cx="2124000" cy="6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154560"/>
            <a:ext cx="5018916" cy="576064"/>
          </a:xfrm>
        </p:spPr>
        <p:txBody>
          <a:bodyPr/>
          <a:lstStyle/>
          <a:p>
            <a:r>
              <a:rPr lang="en-US" altLang="ko-KR" dirty="0"/>
              <a:t>Sentiment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206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67504" y="771549"/>
            <a:ext cx="3723531" cy="345638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According to this part</a:t>
            </a:r>
          </a:p>
          <a:p>
            <a:pPr marL="400050" lvl="1" indent="0">
              <a:buNone/>
            </a:pPr>
            <a:r>
              <a:rPr lang="en-US" altLang="ko-KR" sz="2000" dirty="0"/>
              <a:t>crawling the data from </a:t>
            </a:r>
          </a:p>
          <a:p>
            <a:pPr marL="400050" lvl="1" indent="0">
              <a:buNone/>
            </a:pPr>
            <a:r>
              <a:rPr lang="en-US" altLang="ko-KR" sz="2000" dirty="0"/>
              <a:t>Twitter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The piece of Python code to investigate desire text from tweet in Malaysia Location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771549"/>
            <a:ext cx="4860000" cy="36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67504" y="771549"/>
            <a:ext cx="3723531" cy="345638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Pre-processing part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Using the Python for Text Analysis and Sentiment analysis part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61140"/>
            <a:ext cx="4860000" cy="40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89844" y="1419622"/>
            <a:ext cx="3723531" cy="1656185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/>
              <a:t>Tweets about the company were extracted in the word could </a:t>
            </a:r>
            <a:endParaRPr lang="en-US" altLang="ko-KR" sz="16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771549"/>
            <a:ext cx="4860000" cy="36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F66DC02A-CC8E-4E54-8085-4E8E3742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46593"/>
            <a:ext cx="5233210" cy="3648666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3DE29DB-0668-445B-BEEF-AB2ABC09F996}"/>
              </a:ext>
            </a:extLst>
          </p:cNvPr>
          <p:cNvSpPr txBox="1">
            <a:spLocks/>
          </p:cNvSpPr>
          <p:nvPr/>
        </p:nvSpPr>
        <p:spPr>
          <a:xfrm>
            <a:off x="5384973" y="843557"/>
            <a:ext cx="3723531" cy="16561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The Tweet sentiment Report</a:t>
            </a:r>
          </a:p>
          <a:p>
            <a:pPr marL="457200" lvl="1" indent="0">
              <a:buNone/>
            </a:pPr>
            <a:r>
              <a:rPr lang="en-US" altLang="ko-KR" sz="1200" dirty="0"/>
              <a:t>      Negative</a:t>
            </a:r>
          </a:p>
          <a:p>
            <a:pPr lvl="1"/>
            <a:endParaRPr lang="en-US" altLang="ko-KR" sz="1200" dirty="0"/>
          </a:p>
          <a:p>
            <a:endParaRPr lang="en-US" altLang="ko-KR" sz="2400" dirty="0"/>
          </a:p>
          <a:p>
            <a:pPr marL="0" indent="0">
              <a:buFont typeface="Arial" pitchFamily="34" charset="0"/>
              <a:buNone/>
            </a:pPr>
            <a:endParaRPr lang="ko-KR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7AE3F-5C7B-4D58-9C15-C436DA146E37}"/>
              </a:ext>
            </a:extLst>
          </p:cNvPr>
          <p:cNvSpPr/>
          <p:nvPr/>
        </p:nvSpPr>
        <p:spPr>
          <a:xfrm>
            <a:off x="5889029" y="1519647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A6D36-AB29-460E-820C-4EC5EEB4D5EE}"/>
              </a:ext>
            </a:extLst>
          </p:cNvPr>
          <p:cNvSpPr txBox="1"/>
          <p:nvPr/>
        </p:nvSpPr>
        <p:spPr>
          <a:xfrm>
            <a:off x="6105053" y="148084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Positive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D2129-78ED-400A-BC79-93D26A3F6E0E}"/>
              </a:ext>
            </a:extLst>
          </p:cNvPr>
          <p:cNvSpPr/>
          <p:nvPr/>
        </p:nvSpPr>
        <p:spPr>
          <a:xfrm>
            <a:off x="5889029" y="1857867"/>
            <a:ext cx="216024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730F0-CCAE-43EF-A488-8B26D8CF1FB3}"/>
              </a:ext>
            </a:extLst>
          </p:cNvPr>
          <p:cNvSpPr txBox="1"/>
          <p:nvPr/>
        </p:nvSpPr>
        <p:spPr>
          <a:xfrm>
            <a:off x="6105053" y="182737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Neutral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44B1A0-0588-4C19-8C0E-49B9457D312F}"/>
              </a:ext>
            </a:extLst>
          </p:cNvPr>
          <p:cNvSpPr/>
          <p:nvPr/>
        </p:nvSpPr>
        <p:spPr>
          <a:xfrm>
            <a:off x="5889029" y="1195280"/>
            <a:ext cx="216024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154560"/>
            <a:ext cx="5018916" cy="576064"/>
          </a:xfrm>
        </p:spPr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499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420469" y="411510"/>
            <a:ext cx="3723531" cy="1656185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/>
              <a:t>After running the clustering in enterprise miner.</a:t>
            </a:r>
          </a:p>
          <a:p>
            <a:pPr marL="400050" lvl="1" indent="0">
              <a:buNone/>
            </a:pPr>
            <a:r>
              <a:rPr lang="en-US" altLang="ko-KR" sz="1400" dirty="0"/>
              <a:t>We have 5 clusters </a:t>
            </a:r>
            <a:endParaRPr lang="en-US" altLang="ko-KR" sz="12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699542"/>
            <a:ext cx="4263391" cy="36004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E96B930-6551-4106-9171-5FEEB5968547}"/>
              </a:ext>
            </a:extLst>
          </p:cNvPr>
          <p:cNvCxnSpPr/>
          <p:nvPr/>
        </p:nvCxnSpPr>
        <p:spPr>
          <a:xfrm>
            <a:off x="3635896" y="1131590"/>
            <a:ext cx="2016224" cy="1008112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EA3104-C3AC-423C-B10E-B2DF45A2FCF8}"/>
              </a:ext>
            </a:extLst>
          </p:cNvPr>
          <p:cNvSpPr txBox="1"/>
          <p:nvPr/>
        </p:nvSpPr>
        <p:spPr>
          <a:xfrm rot="10800000" flipH="1" flipV="1">
            <a:off x="5831332" y="1598478"/>
            <a:ext cx="3126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Cluster No 3 is a high-risk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returns increases sharply </a:t>
            </a:r>
            <a:r>
              <a:rPr lang="en-US"/>
              <a:t>as risk </a:t>
            </a:r>
            <a:r>
              <a:rPr lang="en-US" dirty="0"/>
              <a:t>increases.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0AB6F27-1B3B-40CC-B9FF-95E401DD56F7}"/>
              </a:ext>
            </a:extLst>
          </p:cNvPr>
          <p:cNvCxnSpPr>
            <a:cxnSpLocks/>
          </p:cNvCxnSpPr>
          <p:nvPr/>
        </p:nvCxnSpPr>
        <p:spPr>
          <a:xfrm>
            <a:off x="3419872" y="3003799"/>
            <a:ext cx="2000597" cy="96392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3E8C92-2049-45A5-A7DB-217439B93172}"/>
              </a:ext>
            </a:extLst>
          </p:cNvPr>
          <p:cNvSpPr txBox="1"/>
          <p:nvPr/>
        </p:nvSpPr>
        <p:spPr>
          <a:xfrm rot="10800000" flipH="1" flipV="1">
            <a:off x="5831332" y="3254662"/>
            <a:ext cx="3126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Cluster No 1 is a low-risk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returns is relatively lower as compared with other clusters</a:t>
            </a:r>
          </a:p>
        </p:txBody>
      </p:sp>
    </p:spTree>
    <p:extLst>
      <p:ext uri="{BB962C8B-B14F-4D97-AF65-F5344CB8AC3E}">
        <p14:creationId xmlns:p14="http://schemas.microsoft.com/office/powerpoint/2010/main" val="36965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7944" y="2154560"/>
            <a:ext cx="5076056" cy="576064"/>
          </a:xfrm>
        </p:spPr>
        <p:txBody>
          <a:bodyPr/>
          <a:lstStyle/>
          <a:p>
            <a:r>
              <a:rPr lang="en-US" altLang="ko-KR" dirty="0"/>
              <a:t>Stock Recommendation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34647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572000" y="177260"/>
            <a:ext cx="3723531" cy="1656185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This information stand for the risk of company.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267494"/>
            <a:ext cx="3888397" cy="4608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B5C414-0EB9-467D-ACBD-BBDC3FD94FFE}"/>
              </a:ext>
            </a:extLst>
          </p:cNvPr>
          <p:cNvSpPr/>
          <p:nvPr/>
        </p:nvSpPr>
        <p:spPr>
          <a:xfrm>
            <a:off x="5220072" y="1338947"/>
            <a:ext cx="216024" cy="216024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4803C-3EFF-410E-ADE3-053B3C2DBCDF}"/>
              </a:ext>
            </a:extLst>
          </p:cNvPr>
          <p:cNvSpPr txBox="1"/>
          <p:nvPr/>
        </p:nvSpPr>
        <p:spPr>
          <a:xfrm>
            <a:off x="5436096" y="130014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Medium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E8A5A-01E4-405C-9AB7-E577DC09CB21}"/>
              </a:ext>
            </a:extLst>
          </p:cNvPr>
          <p:cNvSpPr/>
          <p:nvPr/>
        </p:nvSpPr>
        <p:spPr>
          <a:xfrm>
            <a:off x="5220072" y="1677167"/>
            <a:ext cx="216024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F3ED8-E7E6-42E3-9057-EE1604A2B7CB}"/>
              </a:ext>
            </a:extLst>
          </p:cNvPr>
          <p:cNvSpPr txBox="1"/>
          <p:nvPr/>
        </p:nvSpPr>
        <p:spPr>
          <a:xfrm>
            <a:off x="5436096" y="164667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 Risk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23D0F-3F80-413F-B4B6-21EC8DE77F81}"/>
              </a:ext>
            </a:extLst>
          </p:cNvPr>
          <p:cNvSpPr/>
          <p:nvPr/>
        </p:nvSpPr>
        <p:spPr>
          <a:xfrm>
            <a:off x="5220072" y="1014580"/>
            <a:ext cx="216024" cy="216024"/>
          </a:xfrm>
          <a:prstGeom prst="rect">
            <a:avLst/>
          </a:prstGeom>
          <a:solidFill>
            <a:srgbClr val="D5A10D"/>
          </a:solidFill>
          <a:ln>
            <a:solidFill>
              <a:srgbClr val="D5A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22CA-23EE-482C-9FCD-5A42B19580B4}"/>
              </a:ext>
            </a:extLst>
          </p:cNvPr>
          <p:cNvSpPr txBox="1"/>
          <p:nvPr/>
        </p:nvSpPr>
        <p:spPr>
          <a:xfrm>
            <a:off x="5436096" y="9913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 Risk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B011F-0CC2-456C-94A8-D00DEFADB457}"/>
              </a:ext>
            </a:extLst>
          </p:cNvPr>
          <p:cNvSpPr/>
          <p:nvPr/>
        </p:nvSpPr>
        <p:spPr>
          <a:xfrm>
            <a:off x="4352268" y="338319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Outcomes: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AirAsia X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		Low risk 	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MAXIS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			Low risk 	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NESTLE (Malaysia)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		Medium risk 	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Aeon Credit Service (M)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	High risk 	</a:t>
            </a:r>
          </a:p>
        </p:txBody>
      </p:sp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BA80CA99-1A1E-45D6-9C3B-4C719C32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30" y="2709981"/>
            <a:ext cx="2076450" cy="600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F6DEC-853E-4820-AE2A-93E1C48B37DB}"/>
              </a:ext>
            </a:extLst>
          </p:cNvPr>
          <p:cNvSpPr txBox="1"/>
          <p:nvPr/>
        </p:nvSpPr>
        <p:spPr>
          <a:xfrm>
            <a:off x="4720929" y="2146656"/>
            <a:ext cx="212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filtered by Price of Earnings ratio</a:t>
            </a:r>
          </a:p>
        </p:txBody>
      </p:sp>
    </p:spTree>
    <p:extLst>
      <p:ext uri="{BB962C8B-B14F-4D97-AF65-F5344CB8AC3E}">
        <p14:creationId xmlns:p14="http://schemas.microsoft.com/office/powerpoint/2010/main" val="40747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154560"/>
            <a:ext cx="5148064" cy="576064"/>
          </a:xfrm>
        </p:spPr>
        <p:txBody>
          <a:bodyPr/>
          <a:lstStyle/>
          <a:p>
            <a:r>
              <a:rPr lang="en-US" altLang="ko-KR" sz="2800" dirty="0"/>
              <a:t>Predictive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173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5479" y="22153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249030" y="688338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452507" y="697564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Objective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411085" y="429024"/>
            <a:ext cx="535907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7750" y="553548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49030" y="1194208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434747" y="1196439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Dataset Information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2432605" y="928594"/>
            <a:ext cx="466675" cy="714333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3146" y="1046531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5143" y="2231000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481410" y="2249091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Sentiment Analysis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442496" y="1972738"/>
            <a:ext cx="485311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3863" y="2110629"/>
            <a:ext cx="51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42323" y="2752752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445189" y="2773433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Clustering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446777" y="2516152"/>
            <a:ext cx="485313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0432" y="2643759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D8A94A-45CE-48AC-8F28-C5D054703F44}"/>
              </a:ext>
            </a:extLst>
          </p:cNvPr>
          <p:cNvSpPr/>
          <p:nvPr/>
        </p:nvSpPr>
        <p:spPr>
          <a:xfrm>
            <a:off x="3235969" y="3214455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6175303D-030A-4844-8887-5EA4442DABF2}"/>
              </a:ext>
            </a:extLst>
          </p:cNvPr>
          <p:cNvSpPr txBox="1"/>
          <p:nvPr/>
        </p:nvSpPr>
        <p:spPr bwMode="auto">
          <a:xfrm>
            <a:off x="3428393" y="3212662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Stock recommendation </a:t>
            </a:r>
          </a:p>
        </p:txBody>
      </p:sp>
      <p:sp>
        <p:nvSpPr>
          <p:cNvPr id="49" name="Chevron 44">
            <a:extLst>
              <a:ext uri="{FF2B5EF4-FFF2-40B4-BE49-F238E27FC236}">
                <a16:creationId xmlns:a16="http://schemas.microsoft.com/office/drawing/2014/main" id="{A7AA3C0C-05E7-4E03-9D4D-115438214995}"/>
              </a:ext>
            </a:extLst>
          </p:cNvPr>
          <p:cNvSpPr/>
          <p:nvPr/>
        </p:nvSpPr>
        <p:spPr>
          <a:xfrm rot="16200000">
            <a:off x="2439994" y="2966942"/>
            <a:ext cx="485313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925B4-9D3E-40BF-88D3-B20B1D521684}"/>
              </a:ext>
            </a:extLst>
          </p:cNvPr>
          <p:cNvSpPr txBox="1"/>
          <p:nvPr/>
        </p:nvSpPr>
        <p:spPr>
          <a:xfrm>
            <a:off x="2431362" y="3126954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A2FC2F-ABD1-409D-BDD1-9220EEB5FED9}"/>
              </a:ext>
            </a:extLst>
          </p:cNvPr>
          <p:cNvSpPr/>
          <p:nvPr/>
        </p:nvSpPr>
        <p:spPr>
          <a:xfrm>
            <a:off x="3230426" y="3713516"/>
            <a:ext cx="5116701" cy="36872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10">
            <a:extLst>
              <a:ext uri="{FF2B5EF4-FFF2-40B4-BE49-F238E27FC236}">
                <a16:creationId xmlns:a16="http://schemas.microsoft.com/office/drawing/2014/main" id="{9FBE4F86-8F9C-4DFB-9AC4-AF41ADDD52DA}"/>
              </a:ext>
            </a:extLst>
          </p:cNvPr>
          <p:cNvSpPr txBox="1"/>
          <p:nvPr/>
        </p:nvSpPr>
        <p:spPr bwMode="auto">
          <a:xfrm>
            <a:off x="3414962" y="3721450"/>
            <a:ext cx="4712438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Predictive Modeling</a:t>
            </a:r>
            <a:endParaRPr lang="ko-KR" altLang="en-US" sz="1200" dirty="0"/>
          </a:p>
          <a:p>
            <a:pPr>
              <a:defRPr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Chevron 44">
            <a:extLst>
              <a:ext uri="{FF2B5EF4-FFF2-40B4-BE49-F238E27FC236}">
                <a16:creationId xmlns:a16="http://schemas.microsoft.com/office/drawing/2014/main" id="{92097684-C35E-4BBC-BA86-5D9C58C8F188}"/>
              </a:ext>
            </a:extLst>
          </p:cNvPr>
          <p:cNvSpPr/>
          <p:nvPr/>
        </p:nvSpPr>
        <p:spPr>
          <a:xfrm rot="16200000">
            <a:off x="2426563" y="3445096"/>
            <a:ext cx="485313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BDBCC-3805-4FF5-B790-D45E0DECB4C0}"/>
              </a:ext>
            </a:extLst>
          </p:cNvPr>
          <p:cNvSpPr txBox="1"/>
          <p:nvPr/>
        </p:nvSpPr>
        <p:spPr>
          <a:xfrm>
            <a:off x="2417931" y="3596868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B98267-0708-4CFA-B2DD-F4FA56972165}"/>
              </a:ext>
            </a:extLst>
          </p:cNvPr>
          <p:cNvSpPr/>
          <p:nvPr/>
        </p:nvSpPr>
        <p:spPr>
          <a:xfrm>
            <a:off x="3242323" y="4715812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10">
            <a:extLst>
              <a:ext uri="{FF2B5EF4-FFF2-40B4-BE49-F238E27FC236}">
                <a16:creationId xmlns:a16="http://schemas.microsoft.com/office/drawing/2014/main" id="{C06CA546-E37C-4711-9A08-F03DE228E80F}"/>
              </a:ext>
            </a:extLst>
          </p:cNvPr>
          <p:cNvSpPr txBox="1"/>
          <p:nvPr/>
        </p:nvSpPr>
        <p:spPr bwMode="auto">
          <a:xfrm>
            <a:off x="3434747" y="4724831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Conclusion</a:t>
            </a:r>
          </a:p>
        </p:txBody>
      </p:sp>
      <p:sp>
        <p:nvSpPr>
          <p:cNvPr id="74" name="Chevron 44">
            <a:extLst>
              <a:ext uri="{FF2B5EF4-FFF2-40B4-BE49-F238E27FC236}">
                <a16:creationId xmlns:a16="http://schemas.microsoft.com/office/drawing/2014/main" id="{4F228149-2228-4BC8-9D80-9C90DAC4C3B8}"/>
              </a:ext>
            </a:extLst>
          </p:cNvPr>
          <p:cNvSpPr/>
          <p:nvPr/>
        </p:nvSpPr>
        <p:spPr>
          <a:xfrm rot="16200000">
            <a:off x="2446348" y="4453208"/>
            <a:ext cx="485313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616628-58F1-40C2-901A-CD29180FE46E}"/>
              </a:ext>
            </a:extLst>
          </p:cNvPr>
          <p:cNvSpPr txBox="1"/>
          <p:nvPr/>
        </p:nvSpPr>
        <p:spPr>
          <a:xfrm>
            <a:off x="2437716" y="4615377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5E6A0E-60FE-4C0E-A857-A66E4E64DB06}"/>
              </a:ext>
            </a:extLst>
          </p:cNvPr>
          <p:cNvSpPr/>
          <p:nvPr/>
        </p:nvSpPr>
        <p:spPr>
          <a:xfrm>
            <a:off x="3255143" y="1687133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CB051608-5CFE-4E8E-A1DB-41B7FC648ED4}"/>
              </a:ext>
            </a:extLst>
          </p:cNvPr>
          <p:cNvSpPr txBox="1"/>
          <p:nvPr/>
        </p:nvSpPr>
        <p:spPr bwMode="auto">
          <a:xfrm>
            <a:off x="3481410" y="1705224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Crawling &amp; Analysis</a:t>
            </a:r>
          </a:p>
        </p:txBody>
      </p:sp>
      <p:sp>
        <p:nvSpPr>
          <p:cNvPr id="44" name="Chevron 37">
            <a:extLst>
              <a:ext uri="{FF2B5EF4-FFF2-40B4-BE49-F238E27FC236}">
                <a16:creationId xmlns:a16="http://schemas.microsoft.com/office/drawing/2014/main" id="{93B93A78-70A2-49C9-98A8-A418719698AE}"/>
              </a:ext>
            </a:extLst>
          </p:cNvPr>
          <p:cNvSpPr/>
          <p:nvPr/>
        </p:nvSpPr>
        <p:spPr>
          <a:xfrm rot="16200000">
            <a:off x="2442496" y="1428871"/>
            <a:ext cx="485311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4E55D-76B1-46D4-87F1-9D3290507004}"/>
              </a:ext>
            </a:extLst>
          </p:cNvPr>
          <p:cNvSpPr txBox="1"/>
          <p:nvPr/>
        </p:nvSpPr>
        <p:spPr>
          <a:xfrm>
            <a:off x="2433863" y="1566762"/>
            <a:ext cx="51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FF0AC4-58C6-4D69-8381-BD98B8242B9A}"/>
              </a:ext>
            </a:extLst>
          </p:cNvPr>
          <p:cNvSpPr/>
          <p:nvPr/>
        </p:nvSpPr>
        <p:spPr>
          <a:xfrm>
            <a:off x="3222538" y="4211756"/>
            <a:ext cx="5124076" cy="3690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10">
            <a:extLst>
              <a:ext uri="{FF2B5EF4-FFF2-40B4-BE49-F238E27FC236}">
                <a16:creationId xmlns:a16="http://schemas.microsoft.com/office/drawing/2014/main" id="{B4CE564F-6616-4938-9EF0-E33E8CF603EE}"/>
              </a:ext>
            </a:extLst>
          </p:cNvPr>
          <p:cNvSpPr txBox="1"/>
          <p:nvPr/>
        </p:nvSpPr>
        <p:spPr bwMode="auto">
          <a:xfrm>
            <a:off x="3414962" y="4220775"/>
            <a:ext cx="4712438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Recommendation MODELING</a:t>
            </a:r>
          </a:p>
        </p:txBody>
      </p:sp>
      <p:sp>
        <p:nvSpPr>
          <p:cNvPr id="57" name="Chevron 44">
            <a:extLst>
              <a:ext uri="{FF2B5EF4-FFF2-40B4-BE49-F238E27FC236}">
                <a16:creationId xmlns:a16="http://schemas.microsoft.com/office/drawing/2014/main" id="{6AA71F63-881A-48E5-9C29-68FCFE732C69}"/>
              </a:ext>
            </a:extLst>
          </p:cNvPr>
          <p:cNvSpPr/>
          <p:nvPr/>
        </p:nvSpPr>
        <p:spPr>
          <a:xfrm rot="16200000">
            <a:off x="2426563" y="3949152"/>
            <a:ext cx="485313" cy="74052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6AB648-9880-499A-8A7A-5BFC6A9207EF}"/>
              </a:ext>
            </a:extLst>
          </p:cNvPr>
          <p:cNvSpPr txBox="1"/>
          <p:nvPr/>
        </p:nvSpPr>
        <p:spPr>
          <a:xfrm>
            <a:off x="2417931" y="4111321"/>
            <a:ext cx="51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111517" y="637676"/>
            <a:ext cx="3723531" cy="1656185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This information stand for the risk of company.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30669B-CF2D-4628-8EF8-AD5FBFDA4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699542"/>
            <a:ext cx="482453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53956" y="1887364"/>
            <a:ext cx="5636087" cy="97822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The important Variables base on the Entropy of Decision Tree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30669B-CF2D-4628-8EF8-AD5FBFDA4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2177" y="411510"/>
            <a:ext cx="6519646" cy="144016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657AA1-BB65-4056-8144-DE0F2B3AE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6" y="2849447"/>
            <a:ext cx="6410325" cy="126682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271F872-542C-4EF4-8FF7-39DB4952119D}"/>
              </a:ext>
            </a:extLst>
          </p:cNvPr>
          <p:cNvSpPr txBox="1">
            <a:spLocks/>
          </p:cNvSpPr>
          <p:nvPr/>
        </p:nvSpPr>
        <p:spPr>
          <a:xfrm>
            <a:off x="2555776" y="4165272"/>
            <a:ext cx="5636087" cy="9782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Classification Output</a:t>
            </a:r>
          </a:p>
          <a:p>
            <a:pPr marL="0" indent="0">
              <a:buFont typeface="Arial" pitchFamily="34" charset="0"/>
              <a:buNone/>
            </a:pPr>
            <a:endParaRPr lang="en-US" altLang="ko-KR" sz="2400" dirty="0"/>
          </a:p>
          <a:p>
            <a:pPr marL="0" indent="0">
              <a:buFont typeface="Arial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65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39702"/>
            <a:ext cx="5760640" cy="576064"/>
          </a:xfrm>
        </p:spPr>
        <p:txBody>
          <a:bodyPr/>
          <a:lstStyle/>
          <a:p>
            <a:r>
              <a:rPr lang="en-US" altLang="ko-KR" sz="2800" dirty="0"/>
              <a:t>Recommendation </a:t>
            </a:r>
            <a:r>
              <a:rPr lang="en-US" altLang="ko-KR" sz="3200" dirty="0"/>
              <a:t>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20659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804249" y="1203598"/>
            <a:ext cx="2339752" cy="2304256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All Models Built in SAS Enterprise Miner.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30669B-CF2D-4628-8EF8-AD5FBFDA4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627534"/>
            <a:ext cx="6552000" cy="31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F0CC43-34C2-4743-ABF8-ED85A5A93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3" y="123750"/>
            <a:ext cx="8143514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154560"/>
            <a:ext cx="5148064" cy="576064"/>
          </a:xfrm>
        </p:spPr>
        <p:txBody>
          <a:bodyPr/>
          <a:lstStyle/>
          <a:p>
            <a:r>
              <a:rPr lang="en-US" dirty="0"/>
              <a:t>Conclusion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641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88"/>
              </p:ext>
            </p:extLst>
          </p:nvPr>
        </p:nvGraphicFramePr>
        <p:xfrm>
          <a:off x="848996" y="1131588"/>
          <a:ext cx="2066820" cy="3589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4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6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Outcome 01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116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This can be identified through unsupervised clustering method.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leveraging on the rate of return and volatility information of stock prices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3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17373"/>
              </p:ext>
            </p:extLst>
          </p:nvPr>
        </p:nvGraphicFramePr>
        <p:xfrm>
          <a:off x="3466090" y="1131589"/>
          <a:ext cx="2186030" cy="3589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4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54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Outcome 02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78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833">
                <a:tc>
                  <a:txBody>
                    <a:bodyPr/>
                    <a:lstStyle/>
                    <a:p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HP forest can predict the movement of stocks based on news sentiment and interests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19067"/>
              </p:ext>
            </p:extLst>
          </p:nvPr>
        </p:nvGraphicFramePr>
        <p:xfrm>
          <a:off x="6012160" y="1131589"/>
          <a:ext cx="2016224" cy="3589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4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6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Outcome 03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114">
                <a:tc>
                  <a:txBody>
                    <a:bodyPr/>
                    <a:lstStyle/>
                    <a:p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news sentiment and interests (i.e. Twitter) is influential towards stock’s returns and should be monitored throughout investment period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3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583116" y="1268007"/>
            <a:ext cx="333413" cy="3787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6732420" y="1330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4184225" y="1331004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Objective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996732" y="1563638"/>
            <a:ext cx="3003451" cy="576262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Stock investment Recommendation</a:t>
            </a:r>
            <a:endParaRPr lang="ko-KR" alt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5328C-C51F-4825-B9DC-1A95B45E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7" y="723750"/>
            <a:ext cx="5544000" cy="3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Dataset</a:t>
            </a:r>
            <a:r>
              <a:rPr lang="en-US" altLang="ko-KR" dirty="0"/>
              <a:t>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85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979428" y="339304"/>
            <a:ext cx="3003451" cy="576262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Dataset Overview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The Data comes from: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Stars</a:t>
            </a:r>
            <a:r>
              <a:rPr lang="en-US" altLang="ko-KR" sz="2400" dirty="0"/>
              <a:t> Stock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I3investor</a:t>
            </a:r>
            <a:r>
              <a:rPr lang="en-US" altLang="ko-KR" sz="2400" dirty="0"/>
              <a:t> Financial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Twitter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87643-6778-4A07-B8FD-3D99887E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10" y="915566"/>
            <a:ext cx="522027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076056" y="771549"/>
            <a:ext cx="3831004" cy="345638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The data including</a:t>
            </a:r>
          </a:p>
          <a:p>
            <a:pPr lvl="1"/>
            <a:r>
              <a:rPr lang="en-US" altLang="ko-KR" sz="2000" dirty="0"/>
              <a:t>Closing</a:t>
            </a:r>
          </a:p>
          <a:p>
            <a:pPr lvl="1"/>
            <a:r>
              <a:rPr lang="en-US" altLang="ko-KR" sz="2000" dirty="0"/>
              <a:t>High </a:t>
            </a:r>
          </a:p>
          <a:p>
            <a:pPr lvl="1"/>
            <a:r>
              <a:rPr lang="en-US" altLang="ko-KR" sz="2000" dirty="0"/>
              <a:t>Low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The trade volume for all stocks recorded on the portal since August 2019 until October 2019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771549"/>
            <a:ext cx="4860000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154560"/>
            <a:ext cx="5018916" cy="576064"/>
          </a:xfrm>
        </p:spPr>
        <p:txBody>
          <a:bodyPr/>
          <a:lstStyle/>
          <a:p>
            <a:r>
              <a:rPr lang="en-US" altLang="ko-KR" sz="2800" dirty="0"/>
              <a:t>Crawling</a:t>
            </a:r>
            <a:r>
              <a:rPr lang="en-US" altLang="ko-KR" dirty="0"/>
              <a:t> &amp; </a:t>
            </a:r>
            <a:r>
              <a:rPr lang="en-US" altLang="ko-KR" sz="2800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5290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20072" y="1419622"/>
            <a:ext cx="3723531" cy="345638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The piece of Python code for crawling the data from stars</a:t>
            </a:r>
            <a:endParaRPr lang="en-US" altLang="ko-KR" sz="2000" dirty="0"/>
          </a:p>
          <a:p>
            <a:pPr marL="40005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26D6-6B90-446F-8476-EF3C082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752003"/>
            <a:ext cx="4860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359</Words>
  <Application>Microsoft Office PowerPoint</Application>
  <PresentationFormat>On-screen Show (16:9)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Khashayar Namsehchi</cp:lastModifiedBy>
  <cp:revision>102</cp:revision>
  <dcterms:created xsi:type="dcterms:W3CDTF">2016-12-05T23:26:54Z</dcterms:created>
  <dcterms:modified xsi:type="dcterms:W3CDTF">2019-12-22T17:09:49Z</dcterms:modified>
</cp:coreProperties>
</file>