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5" r:id="rId10"/>
    <p:sldId id="296" r:id="rId11"/>
    <p:sldId id="297" r:id="rId12"/>
    <p:sldId id="292" r:id="rId13"/>
    <p:sldId id="293" r:id="rId14"/>
    <p:sldId id="294" r:id="rId15"/>
    <p:sldId id="285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210"/>
    <a:srgbClr val="FFFF00"/>
    <a:srgbClr val="33CCCC"/>
    <a:srgbClr val="F8F8F8"/>
    <a:srgbClr val="000514"/>
    <a:srgbClr val="000000"/>
    <a:srgbClr val="0033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Slide"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72" name="Freeform 32" descr="1"/>
          <p:cNvSpPr>
            <a:spLocks/>
          </p:cNvSpPr>
          <p:nvPr userDrawn="1"/>
        </p:nvSpPr>
        <p:spPr bwMode="ltGray">
          <a:xfrm>
            <a:off x="-22225" y="0"/>
            <a:ext cx="9191625" cy="6156325"/>
          </a:xfrm>
          <a:custGeom>
            <a:avLst/>
            <a:gdLst/>
            <a:ahLst/>
            <a:cxnLst>
              <a:cxn ang="0">
                <a:pos x="22" y="3783"/>
              </a:cxn>
              <a:cxn ang="0">
                <a:pos x="1792" y="3857"/>
              </a:cxn>
              <a:cxn ang="0">
                <a:pos x="5774" y="3089"/>
              </a:cxn>
              <a:cxn ang="0">
                <a:pos x="5790" y="0"/>
              </a:cxn>
              <a:cxn ang="0">
                <a:pos x="0" y="0"/>
              </a:cxn>
              <a:cxn ang="0">
                <a:pos x="14" y="3791"/>
              </a:cxn>
            </a:cxnLst>
            <a:rect l="0" t="0" r="r" b="b"/>
            <a:pathLst>
              <a:path w="5790" h="3878">
                <a:moveTo>
                  <a:pt x="22" y="3783"/>
                </a:moveTo>
                <a:cubicBezTo>
                  <a:pt x="316" y="3795"/>
                  <a:pt x="788" y="3878"/>
                  <a:pt x="1792" y="3857"/>
                </a:cubicBezTo>
                <a:cubicBezTo>
                  <a:pt x="2796" y="3838"/>
                  <a:pt x="5112" y="3299"/>
                  <a:pt x="5774" y="3089"/>
                </a:cubicBezTo>
                <a:lnTo>
                  <a:pt x="5790" y="0"/>
                </a:lnTo>
                <a:lnTo>
                  <a:pt x="0" y="0"/>
                </a:lnTo>
                <a:lnTo>
                  <a:pt x="14" y="3791"/>
                </a:lnTo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74" name="Freeform 34"/>
          <p:cNvSpPr>
            <a:spLocks/>
          </p:cNvSpPr>
          <p:nvPr userDrawn="1"/>
        </p:nvSpPr>
        <p:spPr bwMode="ltGray">
          <a:xfrm>
            <a:off x="0" y="4419600"/>
            <a:ext cx="9153525" cy="1733550"/>
          </a:xfrm>
          <a:custGeom>
            <a:avLst/>
            <a:gdLst/>
            <a:ahLst/>
            <a:cxnLst>
              <a:cxn ang="0">
                <a:pos x="8" y="1000"/>
              </a:cxn>
              <a:cxn ang="0">
                <a:pos x="1778" y="1072"/>
              </a:cxn>
              <a:cxn ang="0">
                <a:pos x="5760" y="324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6" h="1092">
                <a:moveTo>
                  <a:pt x="8" y="1000"/>
                </a:moveTo>
                <a:cubicBezTo>
                  <a:pt x="302" y="1012"/>
                  <a:pt x="774" y="1092"/>
                  <a:pt x="1778" y="1072"/>
                </a:cubicBezTo>
                <a:cubicBezTo>
                  <a:pt x="2782" y="1052"/>
                  <a:pt x="5098" y="529"/>
                  <a:pt x="5760" y="324"/>
                </a:cubicBez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rgbClr val="FFFFFF">
              <a:alpha val="89999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75" name="Freeform 35"/>
          <p:cNvSpPr>
            <a:spLocks/>
          </p:cNvSpPr>
          <p:nvPr userDrawn="1"/>
        </p:nvSpPr>
        <p:spPr bwMode="gray">
          <a:xfrm>
            <a:off x="0" y="5181600"/>
            <a:ext cx="9169400" cy="9779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584" y="586"/>
              </a:cxn>
              <a:cxn ang="0">
                <a:pos x="5768" y="0"/>
              </a:cxn>
              <a:cxn ang="0">
                <a:pos x="5776" y="32"/>
              </a:cxn>
              <a:cxn ang="0">
                <a:pos x="1584" y="598"/>
              </a:cxn>
              <a:cxn ang="0">
                <a:pos x="4" y="92"/>
              </a:cxn>
              <a:cxn ang="0">
                <a:pos x="0" y="58"/>
              </a:cxn>
            </a:cxnLst>
            <a:rect l="0" t="0" r="r" b="b"/>
            <a:pathLst>
              <a:path w="5776" h="616">
                <a:moveTo>
                  <a:pt x="0" y="58"/>
                </a:moveTo>
                <a:cubicBezTo>
                  <a:pt x="116" y="98"/>
                  <a:pt x="606" y="574"/>
                  <a:pt x="1584" y="586"/>
                </a:cubicBezTo>
                <a:cubicBezTo>
                  <a:pt x="2562" y="598"/>
                  <a:pt x="4364" y="324"/>
                  <a:pt x="5768" y="0"/>
                </a:cubicBezTo>
                <a:lnTo>
                  <a:pt x="5776" y="32"/>
                </a:lnTo>
                <a:cubicBezTo>
                  <a:pt x="4336" y="356"/>
                  <a:pt x="2550" y="616"/>
                  <a:pt x="1584" y="598"/>
                </a:cubicBezTo>
                <a:cubicBezTo>
                  <a:pt x="618" y="580"/>
                  <a:pt x="152" y="157"/>
                  <a:pt x="4" y="92"/>
                </a:cubicBezTo>
                <a:lnTo>
                  <a:pt x="0" y="58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564313"/>
            <a:ext cx="2133600" cy="2174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048000" y="6553200"/>
            <a:ext cx="2743200" cy="2174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26BE347-783D-4719-B389-68335DE9B98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5791200" y="6477000"/>
            <a:ext cx="3124200" cy="3048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endParaRPr lang="en-US"/>
          </a:p>
        </p:txBody>
      </p:sp>
      <p:grpSp>
        <p:nvGrpSpPr>
          <p:cNvPr id="35933" name="Group 93"/>
          <p:cNvGrpSpPr>
            <a:grpSpLocks/>
          </p:cNvGrpSpPr>
          <p:nvPr userDrawn="1"/>
        </p:nvGrpSpPr>
        <p:grpSpPr bwMode="auto">
          <a:xfrm>
            <a:off x="5715000" y="1371600"/>
            <a:ext cx="3533775" cy="3427413"/>
            <a:chOff x="3665" y="622"/>
            <a:chExt cx="2161" cy="2063"/>
          </a:xfrm>
        </p:grpSpPr>
        <p:sp>
          <p:nvSpPr>
            <p:cNvPr id="35912" name="Freeform 72"/>
            <p:cNvSpPr>
              <a:spLocks/>
            </p:cNvSpPr>
            <p:nvPr userDrawn="1"/>
          </p:nvSpPr>
          <p:spPr bwMode="gray">
            <a:xfrm rot="-667772" flipH="1" flipV="1">
              <a:off x="3665" y="249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3" name="Freeform 73"/>
            <p:cNvSpPr>
              <a:spLocks/>
            </p:cNvSpPr>
            <p:nvPr userDrawn="1"/>
          </p:nvSpPr>
          <p:spPr bwMode="gray">
            <a:xfrm rot="-667772" flipH="1" flipV="1">
              <a:off x="3672" y="2327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4" name="Freeform 74"/>
            <p:cNvSpPr>
              <a:spLocks/>
            </p:cNvSpPr>
            <p:nvPr userDrawn="1"/>
          </p:nvSpPr>
          <p:spPr bwMode="gray">
            <a:xfrm rot="-667772" flipH="1" flipV="1">
              <a:off x="3693" y="2161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5" name="Freeform 75"/>
            <p:cNvSpPr>
              <a:spLocks/>
            </p:cNvSpPr>
            <p:nvPr userDrawn="1"/>
          </p:nvSpPr>
          <p:spPr bwMode="gray">
            <a:xfrm rot="-667772" flipH="1" flipV="1">
              <a:off x="3728" y="1998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6" name="Freeform 76"/>
            <p:cNvSpPr>
              <a:spLocks/>
            </p:cNvSpPr>
            <p:nvPr userDrawn="1"/>
          </p:nvSpPr>
          <p:spPr bwMode="gray">
            <a:xfrm rot="-667772" flipH="1" flipV="1">
              <a:off x="3778" y="1841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7" name="Freeform 77"/>
            <p:cNvSpPr>
              <a:spLocks/>
            </p:cNvSpPr>
            <p:nvPr userDrawn="1"/>
          </p:nvSpPr>
          <p:spPr bwMode="gray">
            <a:xfrm rot="-667772" flipH="1" flipV="1">
              <a:off x="3841" y="1688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8" name="Freeform 78"/>
            <p:cNvSpPr>
              <a:spLocks/>
            </p:cNvSpPr>
            <p:nvPr userDrawn="1"/>
          </p:nvSpPr>
          <p:spPr bwMode="gray">
            <a:xfrm rot="-667772" flipH="1" flipV="1">
              <a:off x="3917" y="1542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9" name="Freeform 79"/>
            <p:cNvSpPr>
              <a:spLocks/>
            </p:cNvSpPr>
            <p:nvPr userDrawn="1"/>
          </p:nvSpPr>
          <p:spPr bwMode="gray">
            <a:xfrm rot="-667772" flipH="1" flipV="1">
              <a:off x="4006" y="1404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0" name="Freeform 80"/>
            <p:cNvSpPr>
              <a:spLocks/>
            </p:cNvSpPr>
            <p:nvPr userDrawn="1"/>
          </p:nvSpPr>
          <p:spPr bwMode="gray">
            <a:xfrm rot="-667772" flipH="1" flipV="1">
              <a:off x="4108" y="1275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1" name="Freeform 81"/>
            <p:cNvSpPr>
              <a:spLocks/>
            </p:cNvSpPr>
            <p:nvPr userDrawn="1"/>
          </p:nvSpPr>
          <p:spPr bwMode="gray">
            <a:xfrm rot="-667772" flipH="1" flipV="1">
              <a:off x="4223" y="115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2" name="Freeform 82"/>
            <p:cNvSpPr>
              <a:spLocks/>
            </p:cNvSpPr>
            <p:nvPr userDrawn="1"/>
          </p:nvSpPr>
          <p:spPr bwMode="gray">
            <a:xfrm rot="-667772" flipH="1" flipV="1">
              <a:off x="4345" y="1045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3" name="Freeform 83"/>
            <p:cNvSpPr>
              <a:spLocks/>
            </p:cNvSpPr>
            <p:nvPr userDrawn="1"/>
          </p:nvSpPr>
          <p:spPr bwMode="gray">
            <a:xfrm rot="-667772" flipH="1" flipV="1">
              <a:off x="4477" y="947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4" name="Freeform 84"/>
            <p:cNvSpPr>
              <a:spLocks/>
            </p:cNvSpPr>
            <p:nvPr userDrawn="1"/>
          </p:nvSpPr>
          <p:spPr bwMode="gray">
            <a:xfrm rot="-667772" flipH="1" flipV="1">
              <a:off x="4619" y="861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5" name="Freeform 85"/>
            <p:cNvSpPr>
              <a:spLocks/>
            </p:cNvSpPr>
            <p:nvPr userDrawn="1"/>
          </p:nvSpPr>
          <p:spPr bwMode="gray">
            <a:xfrm rot="-667772" flipH="1" flipV="1">
              <a:off x="4767" y="789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6" name="Freeform 86"/>
            <p:cNvSpPr>
              <a:spLocks/>
            </p:cNvSpPr>
            <p:nvPr userDrawn="1"/>
          </p:nvSpPr>
          <p:spPr bwMode="gray">
            <a:xfrm rot="-667772" flipH="1" flipV="1">
              <a:off x="4923" y="73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7" name="Freeform 87"/>
            <p:cNvSpPr>
              <a:spLocks/>
            </p:cNvSpPr>
            <p:nvPr userDrawn="1"/>
          </p:nvSpPr>
          <p:spPr bwMode="gray">
            <a:xfrm rot="-667772" flipH="1" flipV="1">
              <a:off x="5083" y="686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8" name="AutoShape 88"/>
            <p:cNvSpPr>
              <a:spLocks noChangeArrowheads="1"/>
            </p:cNvSpPr>
            <p:nvPr userDrawn="1"/>
          </p:nvSpPr>
          <p:spPr bwMode="gray">
            <a:xfrm rot="-667772" flipH="1" flipV="1">
              <a:off x="5248" y="654"/>
              <a:ext cx="77" cy="670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9" name="Freeform 89"/>
            <p:cNvSpPr>
              <a:spLocks/>
            </p:cNvSpPr>
            <p:nvPr userDrawn="1"/>
          </p:nvSpPr>
          <p:spPr bwMode="gray">
            <a:xfrm rot="-667772" flipH="1" flipV="1">
              <a:off x="5357" y="631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30" name="Freeform 90"/>
            <p:cNvSpPr>
              <a:spLocks/>
            </p:cNvSpPr>
            <p:nvPr userDrawn="1"/>
          </p:nvSpPr>
          <p:spPr bwMode="gray">
            <a:xfrm rot="-667772" flipH="1" flipV="1">
              <a:off x="5467" y="62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31" name="Freeform 91"/>
            <p:cNvSpPr>
              <a:spLocks/>
            </p:cNvSpPr>
            <p:nvPr userDrawn="1"/>
          </p:nvSpPr>
          <p:spPr bwMode="gray">
            <a:xfrm rot="-667772" flipH="1" flipV="1">
              <a:off x="5579" y="628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6E3BAF-B859-4579-9B03-C9807AA1E6D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943600" y="6451600"/>
            <a:ext cx="2895600" cy="273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1E8E54-E18B-40F3-BBFB-7AEC23D3054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943600" y="6451600"/>
            <a:ext cx="2895600" cy="273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81800" cy="884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2133600" cy="2730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733800" y="6584950"/>
            <a:ext cx="2133600" cy="273050"/>
          </a:xfrm>
        </p:spPr>
        <p:txBody>
          <a:bodyPr/>
          <a:lstStyle>
            <a:lvl1pPr>
              <a:defRPr/>
            </a:lvl1pPr>
          </a:lstStyle>
          <a:p>
            <a:fld id="{BD0F1E34-26F6-4A15-ABC4-78D72D492E0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5943600" y="6451600"/>
            <a:ext cx="2895600" cy="273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81800" cy="884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2133600" cy="2730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733800" y="6584950"/>
            <a:ext cx="2133600" cy="273050"/>
          </a:xfrm>
        </p:spPr>
        <p:txBody>
          <a:bodyPr/>
          <a:lstStyle>
            <a:lvl1pPr>
              <a:defRPr/>
            </a:lvl1pPr>
          </a:lstStyle>
          <a:p>
            <a:fld id="{7C10F870-DEA0-4963-9396-DC0722ACD90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943600" y="6451600"/>
            <a:ext cx="2895600" cy="273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F2A5FB-92D8-4636-8D25-AA44598A31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6C65BF-09BB-426B-85D7-C467787288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DA8A56-AC7D-475C-9E52-827212EEE9B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5943600" y="6451600"/>
            <a:ext cx="2895600" cy="273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3A855B-8741-4776-810A-393CBF35613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943600" y="6451600"/>
            <a:ext cx="2895600" cy="273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9DDEDC-C256-4A67-9A98-4CDB6C939BB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5943600" y="6451600"/>
            <a:ext cx="2895600" cy="273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D95AA9-BF98-408B-91C0-9304960AE55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5943600" y="6451600"/>
            <a:ext cx="2895600" cy="273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5F6242-7C0D-4413-A6B7-8F6473AEB87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5943600" y="6451600"/>
            <a:ext cx="2895600" cy="273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BBD90F-42D5-483C-A2E0-F1DE08ACB5C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5943600" y="6451600"/>
            <a:ext cx="2895600" cy="273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6" name="Line 140"/>
          <p:cNvSpPr>
            <a:spLocks noChangeShapeType="1"/>
          </p:cNvSpPr>
          <p:nvPr/>
        </p:nvSpPr>
        <p:spPr bwMode="auto">
          <a:xfrm>
            <a:off x="1752600" y="990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43" name="Freeform 27"/>
          <p:cNvSpPr>
            <a:spLocks/>
          </p:cNvSpPr>
          <p:nvPr/>
        </p:nvSpPr>
        <p:spPr bwMode="gray">
          <a:xfrm>
            <a:off x="-25400" y="5124450"/>
            <a:ext cx="9156700" cy="1758950"/>
          </a:xfrm>
          <a:custGeom>
            <a:avLst/>
            <a:gdLst/>
            <a:ahLst/>
            <a:cxnLst>
              <a:cxn ang="0">
                <a:pos x="3" y="1092"/>
              </a:cxn>
              <a:cxn ang="0">
                <a:pos x="5768" y="1108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8" h="1108">
                <a:moveTo>
                  <a:pt x="3" y="1092"/>
                </a:moveTo>
                <a:lnTo>
                  <a:pt x="5768" y="1108"/>
                </a:ln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chemeClr val="hlink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44" name="Freeform 28"/>
          <p:cNvSpPr>
            <a:spLocks/>
          </p:cNvSpPr>
          <p:nvPr/>
        </p:nvSpPr>
        <p:spPr bwMode="gray">
          <a:xfrm>
            <a:off x="-20638" y="5062538"/>
            <a:ext cx="9159876" cy="1733550"/>
          </a:xfrm>
          <a:custGeom>
            <a:avLst/>
            <a:gdLst/>
            <a:ahLst/>
            <a:cxnLst>
              <a:cxn ang="0">
                <a:pos x="8" y="1000"/>
              </a:cxn>
              <a:cxn ang="0">
                <a:pos x="1778" y="1072"/>
              </a:cxn>
              <a:cxn ang="0">
                <a:pos x="5760" y="324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6" h="1092">
                <a:moveTo>
                  <a:pt x="8" y="1000"/>
                </a:moveTo>
                <a:cubicBezTo>
                  <a:pt x="302" y="1012"/>
                  <a:pt x="774" y="1092"/>
                  <a:pt x="1778" y="1072"/>
                </a:cubicBezTo>
                <a:cubicBezTo>
                  <a:pt x="2782" y="1052"/>
                  <a:pt x="5098" y="529"/>
                  <a:pt x="5760" y="324"/>
                </a:cubicBez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chemeClr val="tx1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45" name="Freeform 29"/>
          <p:cNvSpPr>
            <a:spLocks/>
          </p:cNvSpPr>
          <p:nvPr/>
        </p:nvSpPr>
        <p:spPr bwMode="gray">
          <a:xfrm>
            <a:off x="-25400" y="5765800"/>
            <a:ext cx="9169400" cy="9779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584" y="586"/>
              </a:cxn>
              <a:cxn ang="0">
                <a:pos x="5768" y="0"/>
              </a:cxn>
              <a:cxn ang="0">
                <a:pos x="5776" y="32"/>
              </a:cxn>
              <a:cxn ang="0">
                <a:pos x="1584" y="598"/>
              </a:cxn>
              <a:cxn ang="0">
                <a:pos x="4" y="92"/>
              </a:cxn>
              <a:cxn ang="0">
                <a:pos x="0" y="58"/>
              </a:cxn>
            </a:cxnLst>
            <a:rect l="0" t="0" r="r" b="b"/>
            <a:pathLst>
              <a:path w="5776" h="616">
                <a:moveTo>
                  <a:pt x="0" y="58"/>
                </a:moveTo>
                <a:cubicBezTo>
                  <a:pt x="116" y="98"/>
                  <a:pt x="606" y="574"/>
                  <a:pt x="1584" y="586"/>
                </a:cubicBezTo>
                <a:cubicBezTo>
                  <a:pt x="2562" y="598"/>
                  <a:pt x="4364" y="324"/>
                  <a:pt x="5768" y="0"/>
                </a:cubicBezTo>
                <a:lnTo>
                  <a:pt x="5776" y="32"/>
                </a:lnTo>
                <a:cubicBezTo>
                  <a:pt x="4336" y="356"/>
                  <a:pt x="2550" y="616"/>
                  <a:pt x="1584" y="598"/>
                </a:cubicBezTo>
                <a:cubicBezTo>
                  <a:pt x="618" y="580"/>
                  <a:pt x="152" y="157"/>
                  <a:pt x="4" y="92"/>
                </a:cubicBezTo>
                <a:lnTo>
                  <a:pt x="0" y="58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400800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733800" y="6584950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A2EF1D94-4C19-4B0E-A3A7-D94639E2B6B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482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905000" y="228600"/>
            <a:ext cx="67818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48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4148"/>
            <a:ext cx="1197669" cy="1061552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56" grpId="0" animBg="1"/>
      <p:bldP spid="34829" grpId="0"/>
    </p:bld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76200"/>
            <a:ext cx="9144000" cy="1066800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effectLst/>
              </a:rPr>
              <a:t>BỘ CÔNG THƯƠNG</a:t>
            </a:r>
            <a:br>
              <a:rPr lang="en-US" sz="2400" dirty="0" smtClean="0">
                <a:solidFill>
                  <a:srgbClr val="FF0000"/>
                </a:solidFill>
                <a:effectLst/>
              </a:rPr>
            </a:br>
            <a:r>
              <a:rPr lang="en-US" sz="2400" dirty="0" smtClean="0">
                <a:solidFill>
                  <a:srgbClr val="FF0000"/>
                </a:solidFill>
                <a:effectLst/>
              </a:rPr>
              <a:t>TRƯỜNG CAO ĐẲNG CÔNG NGHIỆP HUẾ</a:t>
            </a:r>
            <a:br>
              <a:rPr lang="en-US" sz="2400" dirty="0" smtClean="0">
                <a:solidFill>
                  <a:srgbClr val="FF0000"/>
                </a:solidFill>
                <a:effectLst/>
              </a:rPr>
            </a:br>
            <a:r>
              <a:rPr lang="en-US" sz="2400" dirty="0" smtClean="0">
                <a:solidFill>
                  <a:srgbClr val="FF0000"/>
                </a:solidFill>
                <a:effectLst/>
              </a:rPr>
              <a:t>KHOA CÔNG NGHỆ THÔNG TIN</a:t>
            </a:r>
            <a:endParaRPr lang="en-US" sz="2400" dirty="0">
              <a:solidFill>
                <a:srgbClr val="FF0000"/>
              </a:solidFill>
              <a:effectLst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2808396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BÁO CÁO THỰC TẬP TỐT NGHIỆP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804" y="1179219"/>
            <a:ext cx="1696392" cy="1583299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00489" y="3463874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b="1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ĐỊA ĐIỂM: CÔNG TY TNHH MTV BRYCEN VIỆT NAM</a:t>
            </a:r>
            <a:endParaRPr lang="en-US" sz="2000" b="1" kern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86200" y="4119352"/>
            <a:ext cx="471970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b="1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GVHD: </a:t>
            </a:r>
            <a:r>
              <a:rPr lang="en-US" sz="2000" b="1" kern="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Huỳnh</a:t>
            </a:r>
            <a:r>
              <a:rPr lang="en-US" sz="2000" b="1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2000" b="1" kern="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Bảo</a:t>
            </a:r>
            <a:r>
              <a:rPr lang="en-US" sz="2000" b="1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2000" b="1" kern="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Quốc</a:t>
            </a:r>
            <a:r>
              <a:rPr lang="en-US" sz="2000" b="1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2000" b="1" kern="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Dũng</a:t>
            </a:r>
            <a:endParaRPr lang="en-US" sz="2000" b="1" kern="0" dirty="0" smtClean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000" b="1" kern="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Sinh</a:t>
            </a:r>
            <a:r>
              <a:rPr lang="en-US" sz="2000" b="1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2000" b="1" kern="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Viên</a:t>
            </a:r>
            <a:r>
              <a:rPr lang="en-US" sz="2000" b="1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: </a:t>
            </a:r>
            <a:r>
              <a:rPr lang="en-US" sz="2000" b="1" kern="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Phạm</a:t>
            </a:r>
            <a:r>
              <a:rPr lang="en-US" sz="2000" b="1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2000" b="1" kern="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Xuân</a:t>
            </a:r>
            <a:r>
              <a:rPr lang="en-US" sz="2000" b="1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2000" b="1" kern="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Duy</a:t>
            </a:r>
            <a:endParaRPr lang="en-US" sz="2000" b="1" kern="0" dirty="0" smtClean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000" b="1" kern="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Lớp</a:t>
            </a:r>
            <a:r>
              <a:rPr lang="en-US" sz="2000" b="1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14CDTH11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 build="p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code </a:t>
            </a:r>
            <a:r>
              <a:rPr lang="en-US" dirty="0" err="1" smtClean="0"/>
              <a:t>với</a:t>
            </a:r>
            <a:r>
              <a:rPr lang="en-US" dirty="0" smtClean="0"/>
              <a:t> eclipse PHP-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-16100" y="2286000"/>
            <a:ext cx="916009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9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gray">
          <a:xfrm flipH="1">
            <a:off x="5410200" y="5129213"/>
            <a:ext cx="2514600" cy="80645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gray">
          <a:xfrm>
            <a:off x="5410200" y="5930900"/>
            <a:ext cx="1854200" cy="1588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gray">
          <a:xfrm>
            <a:off x="5410200" y="5119688"/>
            <a:ext cx="2392363" cy="1587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1190625" y="1905000"/>
            <a:ext cx="4191000" cy="703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1190625" y="2622550"/>
            <a:ext cx="426720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1190625" y="3451225"/>
            <a:ext cx="3810000" cy="817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gray">
          <a:xfrm>
            <a:off x="1190625" y="4291013"/>
            <a:ext cx="320040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gray">
          <a:xfrm>
            <a:off x="1190625" y="5129213"/>
            <a:ext cx="2514600" cy="806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gray">
          <a:xfrm flipH="1">
            <a:off x="1190625" y="5930900"/>
            <a:ext cx="1854200" cy="1588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gray">
          <a:xfrm flipH="1">
            <a:off x="1190625" y="5119688"/>
            <a:ext cx="2392363" cy="1587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gray">
          <a:xfrm flipH="1">
            <a:off x="1190625" y="4278313"/>
            <a:ext cx="2809875" cy="1587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gray">
          <a:xfrm flipH="1">
            <a:off x="1190625" y="3449638"/>
            <a:ext cx="3287713" cy="1587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gray">
          <a:xfrm flipH="1">
            <a:off x="1190625" y="2616200"/>
            <a:ext cx="3765550" cy="1588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gray">
          <a:xfrm flipH="1">
            <a:off x="1190625" y="1905000"/>
            <a:ext cx="4184650" cy="1588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gray">
          <a:xfrm>
            <a:off x="1428750" y="1905000"/>
            <a:ext cx="1588" cy="7112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gray">
          <a:xfrm>
            <a:off x="1428750" y="2616200"/>
            <a:ext cx="1588" cy="8413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gray">
          <a:xfrm>
            <a:off x="1428750" y="3457575"/>
            <a:ext cx="1588" cy="8413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gray">
          <a:xfrm>
            <a:off x="1428750" y="4298950"/>
            <a:ext cx="1588" cy="8413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gray">
          <a:xfrm>
            <a:off x="1428750" y="5140325"/>
            <a:ext cx="1588" cy="776288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1435100" y="2103438"/>
            <a:ext cx="9717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err="1" smtClean="0"/>
              <a:t>Tính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Tiền</a:t>
            </a:r>
            <a:endParaRPr lang="en-US" sz="1400" b="1" dirty="0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1435100" y="2925763"/>
            <a:ext cx="1311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err="1" smtClean="0"/>
              <a:t>Thêm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Trường</a:t>
            </a:r>
            <a:endParaRPr lang="en-US" sz="1400" b="1" dirty="0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1435100" y="3746500"/>
            <a:ext cx="17570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err="1" smtClean="0"/>
              <a:t>Lấy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được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dữ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liệu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ra</a:t>
            </a:r>
            <a:endParaRPr lang="en-US" sz="1400" b="1" dirty="0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435100" y="4568825"/>
            <a:ext cx="9109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err="1" smtClean="0"/>
              <a:t>Hiển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Thị</a:t>
            </a:r>
            <a:endParaRPr lang="en-US" sz="1400" b="1" dirty="0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1435100" y="5391150"/>
            <a:ext cx="10983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err="1" smtClean="0"/>
              <a:t>Chức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Năng</a:t>
            </a:r>
            <a:endParaRPr lang="en-US" sz="1400" b="1" dirty="0"/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3073400" y="1905000"/>
            <a:ext cx="5080000" cy="4030663"/>
            <a:chOff x="1702" y="1253"/>
            <a:chExt cx="3855" cy="2825"/>
          </a:xfrm>
        </p:grpSpPr>
        <p:sp>
          <p:nvSpPr>
            <p:cNvPr id="29" name="Freeform 28"/>
            <p:cNvSpPr>
              <a:spLocks/>
            </p:cNvSpPr>
            <p:nvPr/>
          </p:nvSpPr>
          <p:spPr bwMode="gray">
            <a:xfrm>
              <a:off x="4877" y="3211"/>
              <a:ext cx="680" cy="866"/>
            </a:xfrm>
            <a:custGeom>
              <a:avLst/>
              <a:gdLst/>
              <a:ahLst/>
              <a:cxnLst>
                <a:cxn ang="0">
                  <a:pos x="399" y="1078"/>
                </a:cxn>
                <a:cxn ang="0">
                  <a:pos x="0" y="459"/>
                </a:cxn>
                <a:cxn ang="0">
                  <a:pos x="374" y="0"/>
                </a:cxn>
                <a:cxn ang="0">
                  <a:pos x="846" y="536"/>
                </a:cxn>
                <a:cxn ang="0">
                  <a:pos x="399" y="1078"/>
                </a:cxn>
              </a:cxnLst>
              <a:rect l="0" t="0" r="r" b="b"/>
              <a:pathLst>
                <a:path w="847" h="1079">
                  <a:moveTo>
                    <a:pt x="399" y="1078"/>
                  </a:moveTo>
                  <a:lnTo>
                    <a:pt x="0" y="459"/>
                  </a:lnTo>
                  <a:lnTo>
                    <a:pt x="374" y="0"/>
                  </a:lnTo>
                  <a:lnTo>
                    <a:pt x="846" y="536"/>
                  </a:lnTo>
                  <a:lnTo>
                    <a:pt x="399" y="1078"/>
                  </a:lnTo>
                </a:path>
              </a:pathLst>
            </a:custGeom>
            <a:gradFill rotWithShape="0">
              <a:gsLst>
                <a:gs pos="0">
                  <a:schemeClr val="hlink">
                    <a:gamma/>
                    <a:shade val="69804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">
            <a:xfrm>
              <a:off x="2010" y="3211"/>
              <a:ext cx="3168" cy="369"/>
            </a:xfrm>
            <a:custGeom>
              <a:avLst/>
              <a:gdLst/>
              <a:ahLst/>
              <a:cxnLst>
                <a:cxn ang="0">
                  <a:pos x="0" y="459"/>
                </a:cxn>
                <a:cxn ang="0">
                  <a:pos x="3573" y="459"/>
                </a:cxn>
                <a:cxn ang="0">
                  <a:pos x="3946" y="0"/>
                </a:cxn>
                <a:cxn ang="0">
                  <a:pos x="505" y="0"/>
                </a:cxn>
                <a:cxn ang="0">
                  <a:pos x="0" y="459"/>
                </a:cxn>
              </a:cxnLst>
              <a:rect l="0" t="0" r="r" b="b"/>
              <a:pathLst>
                <a:path w="3947" h="460">
                  <a:moveTo>
                    <a:pt x="0" y="459"/>
                  </a:moveTo>
                  <a:lnTo>
                    <a:pt x="3573" y="459"/>
                  </a:lnTo>
                  <a:lnTo>
                    <a:pt x="3946" y="0"/>
                  </a:lnTo>
                  <a:lnTo>
                    <a:pt x="505" y="0"/>
                  </a:lnTo>
                  <a:lnTo>
                    <a:pt x="0" y="459"/>
                  </a:lnTo>
                </a:path>
              </a:pathLst>
            </a:cu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gray">
            <a:xfrm>
              <a:off x="1702" y="3578"/>
              <a:ext cx="3497" cy="500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3954" y="0"/>
                </a:cxn>
                <a:cxn ang="0">
                  <a:pos x="4356" y="622"/>
                </a:cxn>
                <a:cxn ang="0">
                  <a:pos x="0" y="622"/>
                </a:cxn>
                <a:cxn ang="0">
                  <a:pos x="383" y="0"/>
                </a:cxn>
              </a:cxnLst>
              <a:rect l="0" t="0" r="r" b="b"/>
              <a:pathLst>
                <a:path w="4357" h="623">
                  <a:moveTo>
                    <a:pt x="383" y="0"/>
                  </a:moveTo>
                  <a:lnTo>
                    <a:pt x="3954" y="0"/>
                  </a:lnTo>
                  <a:lnTo>
                    <a:pt x="4356" y="622"/>
                  </a:lnTo>
                  <a:lnTo>
                    <a:pt x="0" y="622"/>
                  </a:lnTo>
                  <a:lnTo>
                    <a:pt x="383" y="0"/>
                  </a:lnTo>
                </a:path>
              </a:pathLst>
            </a:custGeom>
            <a:solidFill>
              <a:schemeClr val="hlink"/>
            </a:soli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gray">
            <a:xfrm>
              <a:off x="4522" y="2721"/>
              <a:ext cx="601" cy="784"/>
            </a:xfrm>
            <a:custGeom>
              <a:avLst/>
              <a:gdLst/>
              <a:ahLst/>
              <a:cxnLst>
                <a:cxn ang="0">
                  <a:pos x="382" y="976"/>
                </a:cxn>
                <a:cxn ang="0">
                  <a:pos x="0" y="342"/>
                </a:cxn>
                <a:cxn ang="0">
                  <a:pos x="280" y="0"/>
                </a:cxn>
                <a:cxn ang="0">
                  <a:pos x="748" y="538"/>
                </a:cxn>
                <a:cxn ang="0">
                  <a:pos x="382" y="976"/>
                </a:cxn>
              </a:cxnLst>
              <a:rect l="0" t="0" r="r" b="b"/>
              <a:pathLst>
                <a:path w="749" h="977">
                  <a:moveTo>
                    <a:pt x="382" y="976"/>
                  </a:moveTo>
                  <a:lnTo>
                    <a:pt x="0" y="342"/>
                  </a:lnTo>
                  <a:lnTo>
                    <a:pt x="280" y="0"/>
                  </a:lnTo>
                  <a:lnTo>
                    <a:pt x="748" y="538"/>
                  </a:lnTo>
                  <a:lnTo>
                    <a:pt x="382" y="976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72941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gray">
            <a:xfrm>
              <a:off x="2370" y="2721"/>
              <a:ext cx="2380" cy="276"/>
            </a:xfrm>
            <a:custGeom>
              <a:avLst/>
              <a:gdLst/>
              <a:ahLst/>
              <a:cxnLst>
                <a:cxn ang="0">
                  <a:pos x="0" y="343"/>
                </a:cxn>
                <a:cxn ang="0">
                  <a:pos x="2684" y="343"/>
                </a:cxn>
                <a:cxn ang="0">
                  <a:pos x="2963" y="0"/>
                </a:cxn>
                <a:cxn ang="0">
                  <a:pos x="531" y="1"/>
                </a:cxn>
                <a:cxn ang="0">
                  <a:pos x="0" y="343"/>
                </a:cxn>
              </a:cxnLst>
              <a:rect l="0" t="0" r="r" b="b"/>
              <a:pathLst>
                <a:path w="2964" h="344">
                  <a:moveTo>
                    <a:pt x="0" y="343"/>
                  </a:moveTo>
                  <a:lnTo>
                    <a:pt x="2684" y="343"/>
                  </a:lnTo>
                  <a:lnTo>
                    <a:pt x="2963" y="0"/>
                  </a:lnTo>
                  <a:lnTo>
                    <a:pt x="531" y="1"/>
                  </a:lnTo>
                  <a:lnTo>
                    <a:pt x="0" y="343"/>
                  </a:lnTo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4314"/>
                    <a:invGamma/>
                  </a:schemeClr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gray">
            <a:xfrm>
              <a:off x="2069" y="2996"/>
              <a:ext cx="2763" cy="509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3442" y="633"/>
                </a:cxn>
                <a:cxn ang="0">
                  <a:pos x="3060" y="0"/>
                </a:cxn>
                <a:cxn ang="0">
                  <a:pos x="377" y="0"/>
                </a:cxn>
                <a:cxn ang="0">
                  <a:pos x="0" y="633"/>
                </a:cxn>
              </a:cxnLst>
              <a:rect l="0" t="0" r="r" b="b"/>
              <a:pathLst>
                <a:path w="3443" h="634">
                  <a:moveTo>
                    <a:pt x="0" y="633"/>
                  </a:moveTo>
                  <a:lnTo>
                    <a:pt x="3442" y="633"/>
                  </a:lnTo>
                  <a:lnTo>
                    <a:pt x="3060" y="0"/>
                  </a:lnTo>
                  <a:lnTo>
                    <a:pt x="377" y="0"/>
                  </a:lnTo>
                  <a:lnTo>
                    <a:pt x="0" y="633"/>
                  </a:lnTo>
                </a:path>
              </a:pathLst>
            </a:custGeom>
            <a:solidFill>
              <a:schemeClr val="accent2"/>
            </a:soli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gray">
            <a:xfrm>
              <a:off x="4167" y="2236"/>
              <a:ext cx="526" cy="681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387" y="848"/>
                </a:cxn>
                <a:cxn ang="0">
                  <a:pos x="654" y="531"/>
                </a:cxn>
                <a:cxn ang="0">
                  <a:pos x="188" y="0"/>
                </a:cxn>
                <a:cxn ang="0">
                  <a:pos x="0" y="230"/>
                </a:cxn>
              </a:cxnLst>
              <a:rect l="0" t="0" r="r" b="b"/>
              <a:pathLst>
                <a:path w="655" h="849">
                  <a:moveTo>
                    <a:pt x="0" y="230"/>
                  </a:moveTo>
                  <a:lnTo>
                    <a:pt x="387" y="848"/>
                  </a:lnTo>
                  <a:lnTo>
                    <a:pt x="654" y="531"/>
                  </a:lnTo>
                  <a:lnTo>
                    <a:pt x="188" y="0"/>
                  </a:lnTo>
                  <a:lnTo>
                    <a:pt x="0" y="230"/>
                  </a:lnTo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72941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gray">
            <a:xfrm>
              <a:off x="2728" y="2236"/>
              <a:ext cx="1589" cy="184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1791" y="228"/>
                </a:cxn>
                <a:cxn ang="0">
                  <a:pos x="1979" y="0"/>
                </a:cxn>
                <a:cxn ang="0">
                  <a:pos x="500" y="0"/>
                </a:cxn>
                <a:cxn ang="0">
                  <a:pos x="0" y="228"/>
                </a:cxn>
              </a:cxnLst>
              <a:rect l="0" t="0" r="r" b="b"/>
              <a:pathLst>
                <a:path w="1980" h="229">
                  <a:moveTo>
                    <a:pt x="0" y="228"/>
                  </a:moveTo>
                  <a:lnTo>
                    <a:pt x="1791" y="228"/>
                  </a:lnTo>
                  <a:lnTo>
                    <a:pt x="1979" y="0"/>
                  </a:lnTo>
                  <a:lnTo>
                    <a:pt x="500" y="0"/>
                  </a:lnTo>
                  <a:lnTo>
                    <a:pt x="0" y="228"/>
                  </a:lnTo>
                </a:path>
              </a:pathLst>
            </a:cu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7451"/>
                    <a:invGamma/>
                  </a:schemeClr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gray">
            <a:xfrm>
              <a:off x="2422" y="2419"/>
              <a:ext cx="2056" cy="498"/>
            </a:xfrm>
            <a:custGeom>
              <a:avLst/>
              <a:gdLst/>
              <a:ahLst/>
              <a:cxnLst>
                <a:cxn ang="0">
                  <a:pos x="0" y="620"/>
                </a:cxn>
                <a:cxn ang="0">
                  <a:pos x="2560" y="620"/>
                </a:cxn>
                <a:cxn ang="0">
                  <a:pos x="2172" y="0"/>
                </a:cxn>
                <a:cxn ang="0">
                  <a:pos x="382" y="0"/>
                </a:cxn>
                <a:cxn ang="0">
                  <a:pos x="0" y="620"/>
                </a:cxn>
              </a:cxnLst>
              <a:rect l="0" t="0" r="r" b="b"/>
              <a:pathLst>
                <a:path w="2561" h="621">
                  <a:moveTo>
                    <a:pt x="0" y="620"/>
                  </a:moveTo>
                  <a:lnTo>
                    <a:pt x="2560" y="620"/>
                  </a:lnTo>
                  <a:lnTo>
                    <a:pt x="2172" y="0"/>
                  </a:lnTo>
                  <a:lnTo>
                    <a:pt x="382" y="0"/>
                  </a:lnTo>
                  <a:lnTo>
                    <a:pt x="0" y="620"/>
                  </a:lnTo>
                </a:path>
              </a:pathLst>
            </a:custGeom>
            <a:solidFill>
              <a:schemeClr val="hlink"/>
            </a:soli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gray">
            <a:xfrm>
              <a:off x="3808" y="1744"/>
              <a:ext cx="453" cy="593"/>
            </a:xfrm>
            <a:custGeom>
              <a:avLst/>
              <a:gdLst/>
              <a:ahLst/>
              <a:cxnLst>
                <a:cxn ang="0">
                  <a:pos x="385" y="737"/>
                </a:cxn>
                <a:cxn ang="0">
                  <a:pos x="563" y="527"/>
                </a:cxn>
                <a:cxn ang="0">
                  <a:pos x="97" y="0"/>
                </a:cxn>
                <a:cxn ang="0">
                  <a:pos x="0" y="111"/>
                </a:cxn>
                <a:cxn ang="0">
                  <a:pos x="385" y="737"/>
                </a:cxn>
              </a:cxnLst>
              <a:rect l="0" t="0" r="r" b="b"/>
              <a:pathLst>
                <a:path w="564" h="738">
                  <a:moveTo>
                    <a:pt x="385" y="737"/>
                  </a:moveTo>
                  <a:lnTo>
                    <a:pt x="563" y="527"/>
                  </a:lnTo>
                  <a:lnTo>
                    <a:pt x="97" y="0"/>
                  </a:lnTo>
                  <a:lnTo>
                    <a:pt x="0" y="111"/>
                  </a:lnTo>
                  <a:lnTo>
                    <a:pt x="385" y="737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79216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gray">
            <a:xfrm>
              <a:off x="3092" y="1744"/>
              <a:ext cx="793" cy="89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889" y="109"/>
                </a:cxn>
                <a:cxn ang="0">
                  <a:pos x="986" y="0"/>
                </a:cxn>
                <a:cxn ang="0">
                  <a:pos x="308" y="0"/>
                </a:cxn>
                <a:cxn ang="0">
                  <a:pos x="0" y="109"/>
                </a:cxn>
              </a:cxnLst>
              <a:rect l="0" t="0" r="r" b="b"/>
              <a:pathLst>
                <a:path w="987" h="110">
                  <a:moveTo>
                    <a:pt x="0" y="109"/>
                  </a:moveTo>
                  <a:lnTo>
                    <a:pt x="889" y="109"/>
                  </a:lnTo>
                  <a:lnTo>
                    <a:pt x="986" y="0"/>
                  </a:lnTo>
                  <a:lnTo>
                    <a:pt x="308" y="0"/>
                  </a:lnTo>
                  <a:lnTo>
                    <a:pt x="0" y="109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0980"/>
                    <a:invGamma/>
                  </a:schemeClr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gray">
            <a:xfrm>
              <a:off x="2780" y="1832"/>
              <a:ext cx="1339" cy="505"/>
            </a:xfrm>
            <a:custGeom>
              <a:avLst/>
              <a:gdLst/>
              <a:ahLst/>
              <a:cxnLst>
                <a:cxn ang="0">
                  <a:pos x="0" y="628"/>
                </a:cxn>
                <a:cxn ang="0">
                  <a:pos x="1668" y="628"/>
                </a:cxn>
                <a:cxn ang="0">
                  <a:pos x="1281" y="0"/>
                </a:cxn>
                <a:cxn ang="0">
                  <a:pos x="388" y="0"/>
                </a:cxn>
                <a:cxn ang="0">
                  <a:pos x="0" y="628"/>
                </a:cxn>
              </a:cxnLst>
              <a:rect l="0" t="0" r="r" b="b"/>
              <a:pathLst>
                <a:path w="1669" h="629">
                  <a:moveTo>
                    <a:pt x="0" y="628"/>
                  </a:moveTo>
                  <a:lnTo>
                    <a:pt x="1668" y="628"/>
                  </a:lnTo>
                  <a:lnTo>
                    <a:pt x="1281" y="0"/>
                  </a:lnTo>
                  <a:lnTo>
                    <a:pt x="388" y="0"/>
                  </a:lnTo>
                  <a:lnTo>
                    <a:pt x="0" y="628"/>
                  </a:lnTo>
                </a:path>
              </a:pathLst>
            </a:custGeom>
            <a:solidFill>
              <a:schemeClr val="accent2"/>
            </a:soli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gray">
            <a:xfrm>
              <a:off x="3446" y="1253"/>
              <a:ext cx="383" cy="502"/>
            </a:xfrm>
            <a:custGeom>
              <a:avLst/>
              <a:gdLst/>
              <a:ahLst/>
              <a:cxnLst>
                <a:cxn ang="0">
                  <a:pos x="387" y="624"/>
                </a:cxn>
                <a:cxn ang="0">
                  <a:pos x="476" y="527"/>
                </a:cxn>
                <a:cxn ang="0">
                  <a:pos x="0" y="0"/>
                </a:cxn>
                <a:cxn ang="0">
                  <a:pos x="387" y="624"/>
                </a:cxn>
              </a:cxnLst>
              <a:rect l="0" t="0" r="r" b="b"/>
              <a:pathLst>
                <a:path w="477" h="625">
                  <a:moveTo>
                    <a:pt x="387" y="624"/>
                  </a:moveTo>
                  <a:lnTo>
                    <a:pt x="476" y="527"/>
                  </a:lnTo>
                  <a:lnTo>
                    <a:pt x="0" y="0"/>
                  </a:lnTo>
                  <a:lnTo>
                    <a:pt x="387" y="624"/>
                  </a:lnTo>
                </a:path>
              </a:pathLst>
            </a:custGeom>
            <a:gradFill rotWithShape="0">
              <a:gsLst>
                <a:gs pos="0">
                  <a:schemeClr val="hlink">
                    <a:gamma/>
                    <a:shade val="79216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gray">
            <a:xfrm>
              <a:off x="3136" y="1253"/>
              <a:ext cx="621" cy="502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772" y="624"/>
                </a:cxn>
                <a:cxn ang="0">
                  <a:pos x="387" y="0"/>
                </a:cxn>
                <a:cxn ang="0">
                  <a:pos x="0" y="624"/>
                </a:cxn>
              </a:cxnLst>
              <a:rect l="0" t="0" r="r" b="b"/>
              <a:pathLst>
                <a:path w="773" h="625">
                  <a:moveTo>
                    <a:pt x="0" y="624"/>
                  </a:moveTo>
                  <a:lnTo>
                    <a:pt x="772" y="624"/>
                  </a:lnTo>
                  <a:lnTo>
                    <a:pt x="387" y="0"/>
                  </a:lnTo>
                  <a:lnTo>
                    <a:pt x="0" y="624"/>
                  </a:lnTo>
                </a:path>
              </a:pathLst>
            </a:custGeom>
            <a:solidFill>
              <a:schemeClr val="hlink"/>
            </a:soli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gray">
            <a:xfrm>
              <a:off x="2923" y="1306"/>
              <a:ext cx="1087" cy="4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1600" b="1" dirty="0" err="1" smtClean="0">
                  <a:solidFill>
                    <a:srgbClr val="FFFFFF"/>
                  </a:solidFill>
                  <a:latin typeface="Arial" charset="0"/>
                </a:rPr>
                <a:t>Tổng</a:t>
              </a:r>
              <a:r>
                <a:rPr lang="en-US" sz="1600" b="1" dirty="0" smtClean="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en-US" sz="1600" b="1" dirty="0" err="1" smtClean="0">
                  <a:solidFill>
                    <a:srgbClr val="FFFFFF"/>
                  </a:solidFill>
                  <a:latin typeface="Arial" charset="0"/>
                </a:rPr>
                <a:t>Số</a:t>
              </a:r>
              <a:r>
                <a:rPr lang="en-US" sz="1600" b="1" dirty="0" smtClean="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en-US" sz="1600" b="1" dirty="0" err="1" smtClean="0">
                  <a:solidFill>
                    <a:srgbClr val="FFFFFF"/>
                  </a:solidFill>
                  <a:latin typeface="Arial" charset="0"/>
                </a:rPr>
                <a:t>tiền</a:t>
              </a:r>
              <a:r>
                <a:rPr lang="en-US" sz="1600" b="1" dirty="0" smtClean="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en-US" sz="1600" b="1" dirty="0" err="1" smtClean="0">
                  <a:solidFill>
                    <a:srgbClr val="FFFFFF"/>
                  </a:solidFill>
                  <a:latin typeface="Arial" charset="0"/>
                </a:rPr>
                <a:t>bán</a:t>
              </a:r>
              <a:r>
                <a:rPr lang="en-US" sz="1600" b="1" dirty="0" smtClean="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en-US" sz="1600" b="1" dirty="0" err="1" smtClean="0">
                  <a:solidFill>
                    <a:srgbClr val="FFFFFF"/>
                  </a:solidFill>
                  <a:latin typeface="Arial" charset="0"/>
                </a:rPr>
                <a:t>được</a:t>
              </a:r>
              <a:endParaRPr lang="en-US" sz="1600" b="1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gray">
            <a:xfrm>
              <a:off x="3070" y="2030"/>
              <a:ext cx="754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 dirty="0" err="1" smtClean="0">
                  <a:solidFill>
                    <a:srgbClr val="FFFFFF"/>
                  </a:solidFill>
                  <a:latin typeface="Arial" charset="0"/>
                </a:rPr>
                <a:t>SumSell</a:t>
              </a:r>
              <a:endParaRPr lang="en-US" sz="1600" b="1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gray">
            <a:xfrm>
              <a:off x="2865" y="2588"/>
              <a:ext cx="1162" cy="2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FFFFFF"/>
                  </a:solidFill>
                  <a:latin typeface="Arial" charset="0"/>
                </a:rPr>
                <a:t>CMB </a:t>
              </a:r>
              <a:r>
                <a:rPr lang="en-US" b="1" dirty="0" err="1" smtClean="0">
                  <a:solidFill>
                    <a:srgbClr val="FFFFFF"/>
                  </a:solidFill>
                  <a:latin typeface="Arial" charset="0"/>
                </a:rPr>
                <a:t>và</a:t>
              </a:r>
              <a:r>
                <a:rPr lang="en-US" b="1" dirty="0" smtClean="0">
                  <a:solidFill>
                    <a:srgbClr val="FFFFFF"/>
                  </a:solidFill>
                  <a:latin typeface="Arial" charset="0"/>
                </a:rPr>
                <a:t> TXT</a:t>
              </a:r>
              <a:endParaRPr lang="en-US" b="1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gray">
            <a:xfrm>
              <a:off x="2261" y="3147"/>
              <a:ext cx="2261" cy="2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000" b="1" dirty="0" err="1" smtClean="0">
                  <a:solidFill>
                    <a:srgbClr val="FFFFFF"/>
                  </a:solidFill>
                  <a:latin typeface="Arial" charset="0"/>
                </a:rPr>
                <a:t>Get_list</a:t>
              </a:r>
              <a:r>
                <a:rPr lang="en-US" sz="2000" b="1" dirty="0" smtClean="0">
                  <a:solidFill>
                    <a:srgbClr val="FFFFFF"/>
                  </a:solidFill>
                  <a:latin typeface="Arial" charset="0"/>
                </a:rPr>
                <a:t>, </a:t>
              </a:r>
              <a:r>
                <a:rPr lang="en-US" sz="2000" b="1" dirty="0" err="1" smtClean="0">
                  <a:solidFill>
                    <a:srgbClr val="FFFFFF"/>
                  </a:solidFill>
                  <a:latin typeface="Arial" charset="0"/>
                </a:rPr>
                <a:t>Get_one</a:t>
              </a:r>
              <a:endParaRPr lang="en-US" sz="2000" b="1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gray">
            <a:xfrm>
              <a:off x="2010" y="3690"/>
              <a:ext cx="2872" cy="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400" b="1" dirty="0" err="1" smtClean="0">
                  <a:solidFill>
                    <a:srgbClr val="FFFFFF"/>
                  </a:solidFill>
                  <a:latin typeface="Arial" charset="0"/>
                </a:rPr>
                <a:t>Thêm</a:t>
              </a:r>
              <a:r>
                <a:rPr lang="en-US" sz="2400" b="1" dirty="0" smtClean="0">
                  <a:solidFill>
                    <a:srgbClr val="FFFFFF"/>
                  </a:solidFill>
                  <a:latin typeface="Arial" charset="0"/>
                </a:rPr>
                <a:t>, </a:t>
              </a:r>
              <a:r>
                <a:rPr lang="en-US" sz="2400" b="1" dirty="0" err="1" smtClean="0">
                  <a:solidFill>
                    <a:srgbClr val="FFFFFF"/>
                  </a:solidFill>
                  <a:latin typeface="Arial" charset="0"/>
                </a:rPr>
                <a:t>Sữa</a:t>
              </a:r>
              <a:r>
                <a:rPr lang="en-US" sz="2400" b="1" dirty="0" smtClean="0">
                  <a:solidFill>
                    <a:srgbClr val="FFFFFF"/>
                  </a:solidFill>
                  <a:latin typeface="Arial" charset="0"/>
                </a:rPr>
                <a:t>, </a:t>
              </a:r>
              <a:r>
                <a:rPr lang="en-US" sz="2400" b="1" dirty="0" err="1" smtClean="0">
                  <a:solidFill>
                    <a:srgbClr val="FFFFFF"/>
                  </a:solidFill>
                  <a:latin typeface="Arial" charset="0"/>
                </a:rPr>
                <a:t>Xóa</a:t>
              </a:r>
              <a:endParaRPr lang="en-US" sz="2400" b="1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37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70100" y="2482850"/>
            <a:ext cx="5045075" cy="1363663"/>
            <a:chOff x="1304" y="1355"/>
            <a:chExt cx="3178" cy="859"/>
          </a:xfrm>
        </p:grpSpPr>
        <p:cxnSp>
          <p:nvCxnSpPr>
            <p:cNvPr id="5" name="AutoShape 3"/>
            <p:cNvCxnSpPr>
              <a:cxnSpLocks noChangeShapeType="1"/>
              <a:stCxn id="37" idx="2"/>
            </p:cNvCxnSpPr>
            <p:nvPr/>
          </p:nvCxnSpPr>
          <p:spPr bwMode="auto">
            <a:xfrm flipH="1">
              <a:off x="2880" y="1355"/>
              <a:ext cx="3" cy="2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" name="AutoShape 4"/>
            <p:cNvCxnSpPr>
              <a:cxnSpLocks noChangeShapeType="1"/>
            </p:cNvCxnSpPr>
            <p:nvPr/>
          </p:nvCxnSpPr>
          <p:spPr bwMode="auto">
            <a:xfrm>
              <a:off x="2880" y="1878"/>
              <a:ext cx="0" cy="3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" name="AutoShape 5"/>
            <p:cNvCxnSpPr>
              <a:cxnSpLocks noChangeShapeType="1"/>
              <a:stCxn id="11" idx="0"/>
              <a:endCxn id="14" idx="0"/>
            </p:cNvCxnSpPr>
            <p:nvPr/>
          </p:nvCxnSpPr>
          <p:spPr bwMode="auto">
            <a:xfrm rot="5400000" flipV="1">
              <a:off x="2892" y="604"/>
              <a:ext cx="1" cy="3178"/>
            </a:xfrm>
            <a:prstGeom prst="bentConnector3">
              <a:avLst>
                <a:gd name="adj1" fmla="val -1440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</p:grpSp>
      <p:sp>
        <p:nvSpPr>
          <p:cNvPr id="8" name="Rectangle 7"/>
          <p:cNvSpPr>
            <a:spLocks noChangeArrowheads="1"/>
          </p:cNvSpPr>
          <p:nvPr/>
        </p:nvSpPr>
        <p:spPr bwMode="gray">
          <a:xfrm>
            <a:off x="7159625" y="46037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gray">
          <a:xfrm>
            <a:off x="5995988" y="46037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933450" y="3821113"/>
            <a:ext cx="2273300" cy="536575"/>
            <a:chOff x="3964" y="2071"/>
            <a:chExt cx="1484" cy="330"/>
          </a:xfrm>
        </p:grpSpPr>
        <p:sp>
          <p:nvSpPr>
            <p:cNvPr id="11" name="AutoShape 10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folHlink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978525" y="3821113"/>
            <a:ext cx="2273300" cy="536575"/>
            <a:chOff x="3964" y="2071"/>
            <a:chExt cx="1484" cy="330"/>
          </a:xfrm>
        </p:grpSpPr>
        <p:sp>
          <p:nvSpPr>
            <p:cNvPr id="14" name="AutoShape 13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3452813" y="3830638"/>
            <a:ext cx="2273300" cy="536575"/>
            <a:chOff x="3964" y="2071"/>
            <a:chExt cx="1484" cy="330"/>
          </a:xfrm>
        </p:grpSpPr>
        <p:sp>
          <p:nvSpPr>
            <p:cNvPr id="17" name="AutoShape 16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1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18"/>
          <p:cNvSpPr>
            <a:spLocks noChangeArrowheads="1"/>
          </p:cNvSpPr>
          <p:nvPr/>
        </p:nvSpPr>
        <p:spPr bwMode="gray">
          <a:xfrm>
            <a:off x="952500" y="46037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gray">
          <a:xfrm>
            <a:off x="2116138" y="46037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gray">
          <a:xfrm>
            <a:off x="6013758" y="3862815"/>
            <a:ext cx="220027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 err="1" smtClean="0">
                <a:latin typeface="Arial" charset="0"/>
              </a:rPr>
              <a:t>Ecliple</a:t>
            </a:r>
            <a:r>
              <a:rPr lang="en-US" sz="1400" b="1" dirty="0" smtClean="0">
                <a:latin typeface="Arial" charset="0"/>
              </a:rPr>
              <a:t> &amp; MySQL </a:t>
            </a:r>
            <a:r>
              <a:rPr lang="en-US" sz="1400" b="1" dirty="0" err="1" smtClean="0">
                <a:latin typeface="Arial" charset="0"/>
              </a:rPr>
              <a:t>WorkBench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gray">
          <a:xfrm>
            <a:off x="852488" y="3902075"/>
            <a:ext cx="2308225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b="1" dirty="0" err="1" smtClean="0">
                <a:latin typeface="Arial" charset="0"/>
              </a:rPr>
              <a:t>Bootraps</a:t>
            </a:r>
            <a:r>
              <a:rPr lang="en-US" sz="1500" b="1" dirty="0" smtClean="0">
                <a:latin typeface="Arial" charset="0"/>
              </a:rPr>
              <a:t> </a:t>
            </a:r>
            <a:r>
              <a:rPr lang="en-US" sz="1500" b="1" dirty="0" err="1" smtClean="0">
                <a:latin typeface="Arial" charset="0"/>
              </a:rPr>
              <a:t>và</a:t>
            </a:r>
            <a:r>
              <a:rPr lang="en-US" sz="1500" b="1" dirty="0" smtClean="0">
                <a:latin typeface="Arial" charset="0"/>
              </a:rPr>
              <a:t> </a:t>
            </a:r>
            <a:r>
              <a:rPr lang="en-US" sz="1500" b="1" dirty="0" err="1" smtClean="0">
                <a:latin typeface="Arial" charset="0"/>
              </a:rPr>
              <a:t>Reponsive</a:t>
            </a:r>
            <a:endParaRPr lang="en-US" sz="1500" b="1" dirty="0">
              <a:latin typeface="Arial" charset="0"/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gray">
          <a:xfrm>
            <a:off x="852488" y="4938713"/>
            <a:ext cx="13081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 err="1" smtClean="0">
                <a:solidFill>
                  <a:srgbClr val="FFFFFF"/>
                </a:solidFill>
                <a:latin typeface="Arial" charset="0"/>
              </a:rPr>
              <a:t>Boostrap</a:t>
            </a:r>
            <a:endParaRPr lang="en-US" sz="14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gray">
          <a:xfrm>
            <a:off x="2011363" y="4938713"/>
            <a:ext cx="13081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 err="1" smtClean="0">
                <a:solidFill>
                  <a:srgbClr val="FFFFFF"/>
                </a:solidFill>
                <a:latin typeface="Arial" charset="0"/>
              </a:rPr>
              <a:t>Reponsive</a:t>
            </a:r>
            <a:endParaRPr lang="en-US" sz="14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gray">
          <a:xfrm>
            <a:off x="3482975" y="3908425"/>
            <a:ext cx="22002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latin typeface="Arial" charset="0"/>
              </a:rPr>
              <a:t>PHP </a:t>
            </a:r>
            <a:r>
              <a:rPr lang="en-US" b="1" dirty="0" err="1" smtClean="0">
                <a:latin typeface="Arial" charset="0"/>
              </a:rPr>
              <a:t>và</a:t>
            </a:r>
            <a:r>
              <a:rPr lang="en-US" b="1" dirty="0" smtClean="0">
                <a:latin typeface="Arial" charset="0"/>
              </a:rPr>
              <a:t> JVS</a:t>
            </a:r>
            <a:endParaRPr lang="en-US" b="1" dirty="0">
              <a:latin typeface="Arial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gray">
          <a:xfrm>
            <a:off x="3470275" y="46037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gray">
          <a:xfrm>
            <a:off x="4633913" y="46037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gray">
          <a:xfrm>
            <a:off x="3370263" y="4938713"/>
            <a:ext cx="13081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Arial" charset="0"/>
              </a:rPr>
              <a:t>PHP-</a:t>
            </a:r>
            <a:r>
              <a:rPr lang="en-US" sz="1400" b="1" dirty="0" err="1" smtClean="0">
                <a:solidFill>
                  <a:srgbClr val="FFFFFF"/>
                </a:solidFill>
                <a:latin typeface="Arial" charset="0"/>
              </a:rPr>
              <a:t>Laravel</a:t>
            </a:r>
            <a:endParaRPr lang="en-US" sz="14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gray">
          <a:xfrm>
            <a:off x="4529138" y="4938713"/>
            <a:ext cx="13081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 err="1" smtClean="0">
                <a:solidFill>
                  <a:srgbClr val="FFFFFF"/>
                </a:solidFill>
                <a:latin typeface="Arial" charset="0"/>
              </a:rPr>
              <a:t>Javascript</a:t>
            </a:r>
            <a:endParaRPr lang="en-US" sz="14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gray">
          <a:xfrm>
            <a:off x="5895975" y="4938713"/>
            <a:ext cx="13081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Arial" charset="0"/>
              </a:rPr>
              <a:t>MySQL </a:t>
            </a:r>
            <a:r>
              <a:rPr lang="en-US" sz="1400" b="1" dirty="0" err="1" smtClean="0">
                <a:solidFill>
                  <a:srgbClr val="FFFFFF"/>
                </a:solidFill>
                <a:latin typeface="Arial" charset="0"/>
              </a:rPr>
              <a:t>WorkBench</a:t>
            </a:r>
            <a:endParaRPr lang="en-US" sz="14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gray">
          <a:xfrm>
            <a:off x="7054850" y="4938713"/>
            <a:ext cx="13081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Arial" charset="0"/>
              </a:rPr>
              <a:t>Eclipse</a:t>
            </a:r>
            <a:endParaRPr lang="en-US" sz="1400" b="1" dirty="0">
              <a:solidFill>
                <a:srgbClr val="FFFFFF"/>
              </a:solidFill>
              <a:latin typeface="Arial" charset="0"/>
            </a:endParaRPr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3459163" y="2819400"/>
            <a:ext cx="2273300" cy="536575"/>
            <a:chOff x="3964" y="2071"/>
            <a:chExt cx="1484" cy="330"/>
          </a:xfrm>
        </p:grpSpPr>
        <p:sp>
          <p:nvSpPr>
            <p:cNvPr id="33" name="AutoShape 32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33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hlink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Text Box 34"/>
          <p:cNvSpPr txBox="1">
            <a:spLocks noChangeArrowheads="1"/>
          </p:cNvSpPr>
          <p:nvPr/>
        </p:nvSpPr>
        <p:spPr bwMode="gray">
          <a:xfrm>
            <a:off x="3486150" y="2900363"/>
            <a:ext cx="220027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err="1" smtClean="0">
                <a:latin typeface="Arial" charset="0"/>
              </a:rPr>
              <a:t>Có</a:t>
            </a:r>
            <a:r>
              <a:rPr lang="en-US" sz="1600" b="1" dirty="0" smtClean="0">
                <a:latin typeface="Arial" charset="0"/>
              </a:rPr>
              <a:t> </a:t>
            </a:r>
            <a:r>
              <a:rPr lang="en-US" sz="1600" b="1" dirty="0" err="1" smtClean="0">
                <a:latin typeface="Arial" charset="0"/>
              </a:rPr>
              <a:t>Thêm</a:t>
            </a:r>
            <a:r>
              <a:rPr lang="en-US" sz="1600" b="1" dirty="0" smtClean="0">
                <a:latin typeface="Arial" charset="0"/>
              </a:rPr>
              <a:t> </a:t>
            </a:r>
            <a:r>
              <a:rPr lang="en-US" sz="1600" b="1" dirty="0" err="1" smtClean="0">
                <a:latin typeface="Arial" charset="0"/>
              </a:rPr>
              <a:t>Kiến</a:t>
            </a:r>
            <a:r>
              <a:rPr lang="en-US" sz="1600" b="1" dirty="0" smtClean="0">
                <a:latin typeface="Arial" charset="0"/>
              </a:rPr>
              <a:t> </a:t>
            </a:r>
            <a:r>
              <a:rPr lang="en-US" sz="1600" b="1" dirty="0" err="1" smtClean="0">
                <a:latin typeface="Arial" charset="0"/>
              </a:rPr>
              <a:t>thức</a:t>
            </a:r>
            <a:endParaRPr lang="en-US" sz="1600" b="1" dirty="0">
              <a:latin typeface="Arial" charset="0"/>
            </a:endParaRPr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440113" y="1946275"/>
            <a:ext cx="2273300" cy="536575"/>
            <a:chOff x="3964" y="2071"/>
            <a:chExt cx="1484" cy="330"/>
          </a:xfrm>
        </p:grpSpPr>
        <p:sp>
          <p:nvSpPr>
            <p:cNvPr id="37" name="AutoShape 36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utoShape 37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tx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Text Box 38"/>
          <p:cNvSpPr txBox="1">
            <a:spLocks noChangeArrowheads="1"/>
          </p:cNvSpPr>
          <p:nvPr/>
        </p:nvSpPr>
        <p:spPr bwMode="gray">
          <a:xfrm>
            <a:off x="3481388" y="2057400"/>
            <a:ext cx="22002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 smtClean="0">
                <a:solidFill>
                  <a:schemeClr val="bg1"/>
                </a:solidFill>
                <a:latin typeface="Arial" charset="0"/>
              </a:rPr>
              <a:t>Kết</a:t>
            </a:r>
            <a:r>
              <a:rPr lang="en-US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rial" charset="0"/>
              </a:rPr>
              <a:t>Quả</a:t>
            </a:r>
            <a:endParaRPr lang="en-US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9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28" grpId="0"/>
      <p:bldP spid="29" grpId="0"/>
      <p:bldP spid="30" grpId="0"/>
      <p:bldP spid="31" grpId="0"/>
      <p:bldP spid="35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4" name="Oval 30"/>
          <p:cNvSpPr>
            <a:spLocks noChangeArrowheads="1"/>
          </p:cNvSpPr>
          <p:nvPr/>
        </p:nvSpPr>
        <p:spPr bwMode="gray">
          <a:xfrm>
            <a:off x="2760663" y="1998663"/>
            <a:ext cx="3743325" cy="3743325"/>
          </a:xfrm>
          <a:prstGeom prst="ellipse">
            <a:avLst/>
          </a:prstGeom>
          <a:gradFill rotWithShape="1">
            <a:gsLst>
              <a:gs pos="0">
                <a:srgbClr val="E6E6E6"/>
              </a:gs>
              <a:gs pos="14999">
                <a:srgbClr val="7D8496"/>
              </a:gs>
              <a:gs pos="53000">
                <a:srgbClr val="E6E6E6"/>
              </a:gs>
              <a:gs pos="67999">
                <a:srgbClr val="7D8496"/>
              </a:gs>
              <a:gs pos="92999">
                <a:srgbClr val="E6E6E6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31"/>
          <p:cNvSpPr>
            <a:spLocks noChangeArrowheads="1"/>
          </p:cNvSpPr>
          <p:nvPr/>
        </p:nvSpPr>
        <p:spPr bwMode="gray">
          <a:xfrm>
            <a:off x="3254375" y="2478088"/>
            <a:ext cx="2749550" cy="2746375"/>
          </a:xfrm>
          <a:prstGeom prst="ellipse">
            <a:avLst/>
          </a:prstGeom>
          <a:gradFill rotWithShape="1">
            <a:gsLst>
              <a:gs pos="0">
                <a:srgbClr val="FFFFFF">
                  <a:gamma/>
                  <a:shade val="63137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63137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32"/>
          <p:cNvSpPr txBox="1">
            <a:spLocks noChangeArrowheads="1"/>
          </p:cNvSpPr>
          <p:nvPr/>
        </p:nvSpPr>
        <p:spPr bwMode="gray">
          <a:xfrm>
            <a:off x="3730625" y="3503613"/>
            <a:ext cx="185420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BRYCEN VIETNAM</a:t>
            </a:r>
            <a:endParaRPr lang="en-US" b="1" dirty="0">
              <a:solidFill>
                <a:srgbClr val="08080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gray">
          <a:xfrm>
            <a:off x="1430338" y="1697038"/>
            <a:ext cx="263366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 dirty="0" err="1" smtClean="0">
                <a:latin typeface="Arial" charset="0"/>
              </a:rPr>
              <a:t>Tổ</a:t>
            </a:r>
            <a:r>
              <a:rPr lang="en-US" sz="1400" b="1" dirty="0" smtClean="0">
                <a:latin typeface="Arial" charset="0"/>
              </a:rPr>
              <a:t> </a:t>
            </a:r>
            <a:r>
              <a:rPr lang="en-US" sz="1400" b="1" dirty="0" err="1" smtClean="0">
                <a:latin typeface="Arial" charset="0"/>
              </a:rPr>
              <a:t>chức</a:t>
            </a:r>
            <a:r>
              <a:rPr lang="en-US" sz="1400" b="1" dirty="0" smtClean="0">
                <a:latin typeface="Arial" charset="0"/>
              </a:rPr>
              <a:t> </a:t>
            </a:r>
            <a:r>
              <a:rPr lang="en-US" sz="1400" b="1" dirty="0" err="1" smtClean="0">
                <a:latin typeface="Arial" charset="0"/>
              </a:rPr>
              <a:t>Hoạt</a:t>
            </a:r>
            <a:r>
              <a:rPr lang="en-US" sz="1400" b="1" dirty="0" smtClean="0">
                <a:latin typeface="Arial" charset="0"/>
              </a:rPr>
              <a:t> </a:t>
            </a:r>
            <a:r>
              <a:rPr lang="en-US" sz="1400" b="1" dirty="0" err="1" smtClean="0">
                <a:latin typeface="Arial" charset="0"/>
              </a:rPr>
              <a:t>động</a:t>
            </a:r>
            <a:r>
              <a:rPr lang="en-US" sz="1400" b="1" dirty="0" smtClean="0">
                <a:latin typeface="Arial" charset="0"/>
              </a:rPr>
              <a:t> </a:t>
            </a:r>
            <a:r>
              <a:rPr lang="en-US" sz="1400" b="1" dirty="0" err="1" smtClean="0">
                <a:latin typeface="Arial" charset="0"/>
              </a:rPr>
              <a:t>của</a:t>
            </a:r>
            <a:endParaRPr lang="en-US" sz="1400" b="1" dirty="0" smtClean="0">
              <a:latin typeface="Arial" charset="0"/>
            </a:endParaRPr>
          </a:p>
          <a:p>
            <a:pPr eaLnBrk="0" hangingPunct="0"/>
            <a:r>
              <a:rPr lang="en-US" sz="1400" b="1" dirty="0" err="1" smtClean="0">
                <a:latin typeface="Arial" charset="0"/>
              </a:rPr>
              <a:t>Công</a:t>
            </a:r>
            <a:r>
              <a:rPr lang="en-US" sz="1400" b="1" dirty="0" smtClean="0">
                <a:latin typeface="Arial" charset="0"/>
              </a:rPr>
              <a:t> ty !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8" name="Text Box 34"/>
          <p:cNvSpPr txBox="1">
            <a:spLocks noChangeArrowheads="1"/>
          </p:cNvSpPr>
          <p:nvPr/>
        </p:nvSpPr>
        <p:spPr bwMode="gray">
          <a:xfrm>
            <a:off x="133350" y="4305300"/>
            <a:ext cx="2328863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 dirty="0" err="1" smtClean="0">
                <a:latin typeface="Arial" charset="0"/>
              </a:rPr>
              <a:t>Nhiệm</a:t>
            </a:r>
            <a:r>
              <a:rPr lang="en-US" sz="1400" b="1" dirty="0" smtClean="0">
                <a:latin typeface="Arial" charset="0"/>
              </a:rPr>
              <a:t> </a:t>
            </a:r>
            <a:r>
              <a:rPr lang="en-US" sz="1400" b="1" dirty="0" err="1" smtClean="0">
                <a:latin typeface="Arial" charset="0"/>
              </a:rPr>
              <a:t>vụ</a:t>
            </a:r>
            <a:r>
              <a:rPr lang="en-US" sz="1400" b="1" dirty="0" smtClean="0">
                <a:latin typeface="Arial" charset="0"/>
              </a:rPr>
              <a:t> </a:t>
            </a:r>
            <a:r>
              <a:rPr lang="en-US" sz="1400" b="1" dirty="0" err="1" smtClean="0">
                <a:latin typeface="Arial" charset="0"/>
              </a:rPr>
              <a:t>của</a:t>
            </a:r>
            <a:r>
              <a:rPr lang="en-US" sz="1400" b="1" dirty="0" smtClean="0">
                <a:latin typeface="Arial" charset="0"/>
              </a:rPr>
              <a:t> </a:t>
            </a:r>
            <a:r>
              <a:rPr lang="en-US" sz="1400" b="1" dirty="0" err="1" smtClean="0">
                <a:latin typeface="Arial" charset="0"/>
              </a:rPr>
              <a:t>mỗi</a:t>
            </a:r>
            <a:r>
              <a:rPr lang="en-US" sz="1400" b="1" dirty="0" smtClean="0">
                <a:latin typeface="Arial" charset="0"/>
              </a:rPr>
              <a:t> </a:t>
            </a:r>
            <a:r>
              <a:rPr lang="en-US" sz="1400" b="1" dirty="0" err="1" smtClean="0">
                <a:latin typeface="Arial" charset="0"/>
              </a:rPr>
              <a:t>dự</a:t>
            </a:r>
            <a:r>
              <a:rPr lang="en-US" sz="1400" b="1" dirty="0" smtClean="0">
                <a:latin typeface="Arial" charset="0"/>
              </a:rPr>
              <a:t> </a:t>
            </a:r>
            <a:r>
              <a:rPr lang="en-US" sz="1400" b="1" dirty="0" err="1" smtClean="0">
                <a:latin typeface="Arial" charset="0"/>
              </a:rPr>
              <a:t>án</a:t>
            </a:r>
            <a:r>
              <a:rPr lang="en-US" sz="1400" b="1" dirty="0" smtClean="0">
                <a:latin typeface="Arial" charset="0"/>
              </a:rPr>
              <a:t> </a:t>
            </a:r>
            <a:r>
              <a:rPr lang="en-US" sz="1400" b="1" dirty="0" err="1" smtClean="0">
                <a:latin typeface="Arial" charset="0"/>
              </a:rPr>
              <a:t>được</a:t>
            </a:r>
            <a:r>
              <a:rPr lang="en-US" sz="1400" b="1" dirty="0" smtClean="0">
                <a:latin typeface="Arial" charset="0"/>
              </a:rPr>
              <a:t> </a:t>
            </a:r>
            <a:r>
              <a:rPr lang="en-US" sz="1400" b="1" dirty="0" err="1" smtClean="0">
                <a:latin typeface="Arial" charset="0"/>
              </a:rPr>
              <a:t>giao</a:t>
            </a:r>
            <a:r>
              <a:rPr lang="en-US" sz="1400" b="1" dirty="0" smtClean="0">
                <a:latin typeface="Arial" charset="0"/>
              </a:rPr>
              <a:t> </a:t>
            </a:r>
            <a:r>
              <a:rPr lang="en-US" sz="1400" b="1" dirty="0" err="1" smtClean="0">
                <a:latin typeface="Arial" charset="0"/>
              </a:rPr>
              <a:t>phân</a:t>
            </a:r>
            <a:r>
              <a:rPr lang="en-US" sz="1400" b="1" dirty="0" smtClean="0">
                <a:latin typeface="Arial" charset="0"/>
              </a:rPr>
              <a:t> </a:t>
            </a:r>
            <a:r>
              <a:rPr lang="en-US" sz="1400" b="1" dirty="0" err="1" smtClean="0">
                <a:latin typeface="Arial" charset="0"/>
              </a:rPr>
              <a:t>công</a:t>
            </a:r>
            <a:r>
              <a:rPr lang="en-US" sz="1400" b="1" dirty="0" smtClean="0">
                <a:latin typeface="Arial" charset="0"/>
              </a:rPr>
              <a:t> </a:t>
            </a:r>
            <a:r>
              <a:rPr lang="en-US" sz="1400" b="1" dirty="0" err="1" smtClean="0">
                <a:latin typeface="Arial" charset="0"/>
              </a:rPr>
              <a:t>cho</a:t>
            </a:r>
            <a:r>
              <a:rPr lang="en-US" sz="1400" b="1" dirty="0" smtClean="0">
                <a:latin typeface="Arial" charset="0"/>
              </a:rPr>
              <a:t> </a:t>
            </a:r>
            <a:r>
              <a:rPr lang="en-US" sz="1400" b="1" dirty="0" err="1" smtClean="0">
                <a:latin typeface="Arial" charset="0"/>
              </a:rPr>
              <a:t>từng</a:t>
            </a:r>
            <a:r>
              <a:rPr lang="en-US" sz="1400" b="1" dirty="0" smtClean="0">
                <a:latin typeface="Arial" charset="0"/>
              </a:rPr>
              <a:t> team </a:t>
            </a:r>
            <a:r>
              <a:rPr lang="en-US" sz="1400" b="1" dirty="0" err="1" smtClean="0">
                <a:latin typeface="Arial" charset="0"/>
              </a:rPr>
              <a:t>và</a:t>
            </a:r>
            <a:r>
              <a:rPr lang="en-US" sz="1400" b="1" dirty="0" smtClean="0">
                <a:latin typeface="Arial" charset="0"/>
              </a:rPr>
              <a:t> </a:t>
            </a:r>
            <a:r>
              <a:rPr lang="en-US" sz="1400" b="1" dirty="0" err="1" smtClean="0">
                <a:latin typeface="Arial" charset="0"/>
              </a:rPr>
              <a:t>nhân</a:t>
            </a:r>
            <a:r>
              <a:rPr lang="en-US" sz="1400" b="1" dirty="0" smtClean="0">
                <a:latin typeface="Arial" charset="0"/>
              </a:rPr>
              <a:t> </a:t>
            </a:r>
            <a:r>
              <a:rPr lang="en-US" sz="1400" b="1" dirty="0" err="1" smtClean="0">
                <a:latin typeface="Arial" charset="0"/>
              </a:rPr>
              <a:t>viên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gray">
          <a:xfrm>
            <a:off x="6689725" y="4225925"/>
            <a:ext cx="2363788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 dirty="0" err="1" smtClean="0">
                <a:latin typeface="Arial" charset="0"/>
              </a:rPr>
              <a:t>Môi</a:t>
            </a:r>
            <a:r>
              <a:rPr lang="en-US" sz="1400" b="1" dirty="0" smtClean="0">
                <a:latin typeface="Arial" charset="0"/>
              </a:rPr>
              <a:t> </a:t>
            </a:r>
            <a:r>
              <a:rPr lang="en-US" sz="1400" b="1" dirty="0" err="1" smtClean="0">
                <a:latin typeface="Arial" charset="0"/>
              </a:rPr>
              <a:t>trường</a:t>
            </a:r>
            <a:r>
              <a:rPr lang="en-US" sz="1400" b="1" dirty="0" smtClean="0">
                <a:latin typeface="Arial" charset="0"/>
              </a:rPr>
              <a:t> </a:t>
            </a:r>
            <a:r>
              <a:rPr lang="en-US" sz="1400" b="1" dirty="0" err="1" smtClean="0">
                <a:latin typeface="Arial" charset="0"/>
              </a:rPr>
              <a:t>làm</a:t>
            </a:r>
            <a:r>
              <a:rPr lang="en-US" sz="1400" b="1" dirty="0" smtClean="0">
                <a:latin typeface="Arial" charset="0"/>
              </a:rPr>
              <a:t> </a:t>
            </a:r>
            <a:r>
              <a:rPr lang="en-US" sz="1400" b="1" dirty="0" err="1" smtClean="0">
                <a:latin typeface="Arial" charset="0"/>
              </a:rPr>
              <a:t>việc</a:t>
            </a:r>
            <a:r>
              <a:rPr lang="en-US" sz="1400" b="1" dirty="0" smtClean="0">
                <a:latin typeface="Arial" charset="0"/>
              </a:rPr>
              <a:t> </a:t>
            </a:r>
            <a:r>
              <a:rPr lang="en-US" sz="1400" b="1" dirty="0" err="1" smtClean="0">
                <a:latin typeface="Arial" charset="0"/>
              </a:rPr>
              <a:t>năng</a:t>
            </a:r>
            <a:r>
              <a:rPr lang="en-US" sz="1400" b="1" dirty="0" smtClean="0">
                <a:latin typeface="Arial" charset="0"/>
              </a:rPr>
              <a:t> </a:t>
            </a:r>
            <a:r>
              <a:rPr lang="en-US" sz="1400" b="1" dirty="0" err="1" smtClean="0">
                <a:latin typeface="Arial" charset="0"/>
              </a:rPr>
              <a:t>động</a:t>
            </a:r>
            <a:r>
              <a:rPr lang="en-US" sz="1400" b="1" dirty="0" smtClean="0">
                <a:latin typeface="Arial" charset="0"/>
              </a:rPr>
              <a:t>, </a:t>
            </a:r>
            <a:r>
              <a:rPr lang="en-US" sz="1400" b="1" dirty="0" err="1" smtClean="0">
                <a:latin typeface="Arial" charset="0"/>
              </a:rPr>
              <a:t>chủ</a:t>
            </a:r>
            <a:r>
              <a:rPr lang="en-US" sz="1400" b="1" dirty="0" smtClean="0">
                <a:latin typeface="Arial" charset="0"/>
              </a:rPr>
              <a:t> </a:t>
            </a:r>
            <a:r>
              <a:rPr lang="en-US" sz="1400" b="1" dirty="0" err="1" smtClean="0">
                <a:latin typeface="Arial" charset="0"/>
              </a:rPr>
              <a:t>động</a:t>
            </a:r>
            <a:r>
              <a:rPr lang="en-US" sz="1400" b="1" dirty="0" smtClean="0">
                <a:latin typeface="Arial" charset="0"/>
              </a:rPr>
              <a:t>, </a:t>
            </a:r>
            <a:r>
              <a:rPr lang="en-US" sz="1400" b="1" dirty="0" err="1" smtClean="0">
                <a:latin typeface="Arial" charset="0"/>
              </a:rPr>
              <a:t>có</a:t>
            </a:r>
            <a:r>
              <a:rPr lang="en-US" sz="1400" b="1" dirty="0" smtClean="0">
                <a:latin typeface="Arial" charset="0"/>
              </a:rPr>
              <a:t> </a:t>
            </a:r>
            <a:r>
              <a:rPr lang="en-US" sz="1400" b="1" dirty="0" err="1" smtClean="0">
                <a:latin typeface="Arial" charset="0"/>
              </a:rPr>
              <a:t>trách</a:t>
            </a:r>
            <a:r>
              <a:rPr lang="en-US" sz="1400" b="1" dirty="0" smtClean="0">
                <a:latin typeface="Arial" charset="0"/>
              </a:rPr>
              <a:t> </a:t>
            </a:r>
            <a:r>
              <a:rPr lang="en-US" sz="1400" b="1" dirty="0" err="1" smtClean="0">
                <a:latin typeface="Arial" charset="0"/>
              </a:rPr>
              <a:t>nhiệm</a:t>
            </a:r>
            <a:r>
              <a:rPr lang="en-US" sz="1400" b="1" dirty="0" smtClean="0">
                <a:latin typeface="Arial" charset="0"/>
              </a:rPr>
              <a:t> </a:t>
            </a:r>
            <a:r>
              <a:rPr lang="en-US" sz="1400" b="1" dirty="0" err="1" smtClean="0">
                <a:latin typeface="Arial" charset="0"/>
              </a:rPr>
              <a:t>với</a:t>
            </a:r>
            <a:r>
              <a:rPr lang="en-US" sz="1400" b="1" dirty="0" smtClean="0">
                <a:latin typeface="Arial" charset="0"/>
              </a:rPr>
              <a:t> </a:t>
            </a:r>
            <a:r>
              <a:rPr lang="en-US" sz="1400" b="1" dirty="0" err="1" smtClean="0">
                <a:latin typeface="Arial" charset="0"/>
              </a:rPr>
              <a:t>công</a:t>
            </a:r>
            <a:r>
              <a:rPr lang="en-US" sz="1400" b="1" dirty="0" smtClean="0">
                <a:latin typeface="Arial" charset="0"/>
              </a:rPr>
              <a:t> </a:t>
            </a:r>
            <a:r>
              <a:rPr lang="en-US" sz="1400" b="1" dirty="0" err="1" smtClean="0">
                <a:latin typeface="Arial" charset="0"/>
              </a:rPr>
              <a:t>việc</a:t>
            </a:r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3797300" y="1473200"/>
            <a:ext cx="1631950" cy="1612900"/>
            <a:chOff x="437" y="1700"/>
            <a:chExt cx="1110" cy="1096"/>
          </a:xfrm>
        </p:grpSpPr>
        <p:grpSp>
          <p:nvGrpSpPr>
            <p:cNvPr id="11" name="Group 37"/>
            <p:cNvGrpSpPr>
              <a:grpSpLocks/>
            </p:cNvGrpSpPr>
            <p:nvPr/>
          </p:nvGrpSpPr>
          <p:grpSpPr bwMode="auto">
            <a:xfrm>
              <a:off x="437" y="1700"/>
              <a:ext cx="1110" cy="1096"/>
              <a:chOff x="437" y="1700"/>
              <a:chExt cx="1110" cy="1096"/>
            </a:xfrm>
          </p:grpSpPr>
          <p:sp>
            <p:nvSpPr>
              <p:cNvPr id="15" name="Oval 38"/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rgbClr val="3333CC">
                  <a:alpha val="10001"/>
                </a:srgb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Oval 39"/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chemeClr val="accent1">
                  <a:alpha val="10001"/>
                </a:scheme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40"/>
            <p:cNvGrpSpPr>
              <a:grpSpLocks/>
            </p:cNvGrpSpPr>
            <p:nvPr/>
          </p:nvGrpSpPr>
          <p:grpSpPr bwMode="auto">
            <a:xfrm>
              <a:off x="486" y="1748"/>
              <a:ext cx="1026" cy="1014"/>
              <a:chOff x="437" y="1700"/>
              <a:chExt cx="1110" cy="1096"/>
            </a:xfrm>
          </p:grpSpPr>
          <p:sp>
            <p:nvSpPr>
              <p:cNvPr id="13" name="Oval 41"/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chemeClr val="accent1">
                  <a:alpha val="10001"/>
                </a:scheme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42"/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rgbClr val="3333CC">
                  <a:alpha val="10001"/>
                </a:srgb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" name="Group 43"/>
          <p:cNvGrpSpPr>
            <a:grpSpLocks/>
          </p:cNvGrpSpPr>
          <p:nvPr/>
        </p:nvGrpSpPr>
        <p:grpSpPr bwMode="auto">
          <a:xfrm>
            <a:off x="2387600" y="3876675"/>
            <a:ext cx="1631950" cy="1612900"/>
            <a:chOff x="437" y="1700"/>
            <a:chExt cx="1110" cy="1096"/>
          </a:xfrm>
        </p:grpSpPr>
        <p:grpSp>
          <p:nvGrpSpPr>
            <p:cNvPr id="18" name="Group 44"/>
            <p:cNvGrpSpPr>
              <a:grpSpLocks/>
            </p:cNvGrpSpPr>
            <p:nvPr/>
          </p:nvGrpSpPr>
          <p:grpSpPr bwMode="auto">
            <a:xfrm>
              <a:off x="437" y="1700"/>
              <a:ext cx="1110" cy="1096"/>
              <a:chOff x="437" y="1700"/>
              <a:chExt cx="1110" cy="1096"/>
            </a:xfrm>
          </p:grpSpPr>
          <p:sp>
            <p:nvSpPr>
              <p:cNvPr id="22" name="Oval 45"/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chemeClr val="accent2">
                  <a:alpha val="10001"/>
                </a:scheme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Oval 46"/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chemeClr val="accent2">
                  <a:alpha val="10001"/>
                </a:scheme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47"/>
            <p:cNvGrpSpPr>
              <a:grpSpLocks/>
            </p:cNvGrpSpPr>
            <p:nvPr/>
          </p:nvGrpSpPr>
          <p:grpSpPr bwMode="auto">
            <a:xfrm>
              <a:off x="486" y="1748"/>
              <a:ext cx="1026" cy="1014"/>
              <a:chOff x="437" y="1700"/>
              <a:chExt cx="1110" cy="1096"/>
            </a:xfrm>
          </p:grpSpPr>
          <p:sp>
            <p:nvSpPr>
              <p:cNvPr id="20" name="Oval 48"/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chemeClr val="accent2">
                  <a:alpha val="10001"/>
                </a:scheme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Oval 49"/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chemeClr val="accent2">
                  <a:alpha val="10001"/>
                </a:scheme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oup 50"/>
          <p:cNvGrpSpPr>
            <a:grpSpLocks/>
          </p:cNvGrpSpPr>
          <p:nvPr/>
        </p:nvGrpSpPr>
        <p:grpSpPr bwMode="auto">
          <a:xfrm>
            <a:off x="5118100" y="3876675"/>
            <a:ext cx="1631950" cy="1612900"/>
            <a:chOff x="437" y="1700"/>
            <a:chExt cx="1110" cy="1096"/>
          </a:xfrm>
        </p:grpSpPr>
        <p:grpSp>
          <p:nvGrpSpPr>
            <p:cNvPr id="25" name="Group 51"/>
            <p:cNvGrpSpPr>
              <a:grpSpLocks/>
            </p:cNvGrpSpPr>
            <p:nvPr/>
          </p:nvGrpSpPr>
          <p:grpSpPr bwMode="auto">
            <a:xfrm>
              <a:off x="437" y="1700"/>
              <a:ext cx="1110" cy="1096"/>
              <a:chOff x="437" y="1700"/>
              <a:chExt cx="1110" cy="1096"/>
            </a:xfrm>
          </p:grpSpPr>
          <p:sp>
            <p:nvSpPr>
              <p:cNvPr id="29" name="Oval 52"/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chemeClr val="hlink">
                  <a:alpha val="10001"/>
                </a:scheme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Oval 53"/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rgbClr val="817E00">
                  <a:alpha val="10001"/>
                </a:srgb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54"/>
            <p:cNvGrpSpPr>
              <a:grpSpLocks/>
            </p:cNvGrpSpPr>
            <p:nvPr/>
          </p:nvGrpSpPr>
          <p:grpSpPr bwMode="auto">
            <a:xfrm>
              <a:off x="486" y="1748"/>
              <a:ext cx="1026" cy="1014"/>
              <a:chOff x="437" y="1700"/>
              <a:chExt cx="1110" cy="1096"/>
            </a:xfrm>
          </p:grpSpPr>
          <p:sp>
            <p:nvSpPr>
              <p:cNvPr id="27" name="Oval 55"/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rgbClr val="817E00">
                  <a:alpha val="10001"/>
                </a:srgb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Oval 56"/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rgbClr val="817E00">
                  <a:alpha val="10001"/>
                </a:srgb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" name="Group 57"/>
          <p:cNvGrpSpPr>
            <a:grpSpLocks/>
          </p:cNvGrpSpPr>
          <p:nvPr/>
        </p:nvGrpSpPr>
        <p:grpSpPr bwMode="auto">
          <a:xfrm>
            <a:off x="3871913" y="1524000"/>
            <a:ext cx="1466850" cy="1447800"/>
            <a:chOff x="708" y="2203"/>
            <a:chExt cx="751" cy="741"/>
          </a:xfrm>
        </p:grpSpPr>
        <p:sp>
          <p:nvSpPr>
            <p:cNvPr id="32" name="Oval 58"/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765"/>
                    <a:invGamma/>
                  </a:scheme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3" name="Picture 59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</p:spPr>
        </p:pic>
      </p:grpSp>
      <p:sp>
        <p:nvSpPr>
          <p:cNvPr id="34" name="Rectangle 60"/>
          <p:cNvSpPr>
            <a:spLocks noChangeArrowheads="1"/>
          </p:cNvSpPr>
          <p:nvPr/>
        </p:nvSpPr>
        <p:spPr bwMode="gray">
          <a:xfrm>
            <a:off x="3900488" y="1957388"/>
            <a:ext cx="14509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8F8F8"/>
                </a:solidFill>
                <a:latin typeface="Arial" charset="0"/>
              </a:rPr>
              <a:t>Tổ</a:t>
            </a:r>
            <a:r>
              <a:rPr lang="en-US" sz="2000" b="1" dirty="0" smtClean="0">
                <a:solidFill>
                  <a:srgbClr val="F8F8F8"/>
                </a:solidFill>
                <a:latin typeface="Arial" charset="0"/>
              </a:rPr>
              <a:t> </a:t>
            </a:r>
            <a:r>
              <a:rPr lang="en-US" sz="2000" b="1" dirty="0" err="1" smtClean="0">
                <a:solidFill>
                  <a:srgbClr val="F8F8F8"/>
                </a:solidFill>
                <a:latin typeface="Arial" charset="0"/>
              </a:rPr>
              <a:t>Chức</a:t>
            </a:r>
            <a:endParaRPr lang="en-US" sz="2000" b="1" dirty="0">
              <a:solidFill>
                <a:srgbClr val="F8F8F8"/>
              </a:solidFill>
              <a:latin typeface="Arial" charset="0"/>
            </a:endParaRPr>
          </a:p>
        </p:txBody>
      </p:sp>
      <p:grpSp>
        <p:nvGrpSpPr>
          <p:cNvPr id="35" name="Group 61"/>
          <p:cNvGrpSpPr>
            <a:grpSpLocks/>
          </p:cNvGrpSpPr>
          <p:nvPr/>
        </p:nvGrpSpPr>
        <p:grpSpPr bwMode="auto">
          <a:xfrm>
            <a:off x="2459038" y="3938588"/>
            <a:ext cx="1466850" cy="1447800"/>
            <a:chOff x="708" y="2203"/>
            <a:chExt cx="751" cy="741"/>
          </a:xfrm>
        </p:grpSpPr>
        <p:sp>
          <p:nvSpPr>
            <p:cNvPr id="36" name="Oval 62"/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1765"/>
                    <a:invGamma/>
                  </a:scheme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7" name="Picture 63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</p:spPr>
        </p:pic>
      </p:grpSp>
      <p:sp>
        <p:nvSpPr>
          <p:cNvPr id="38" name="Rectangle 64"/>
          <p:cNvSpPr>
            <a:spLocks noChangeArrowheads="1"/>
          </p:cNvSpPr>
          <p:nvPr/>
        </p:nvSpPr>
        <p:spPr bwMode="gray">
          <a:xfrm>
            <a:off x="2474913" y="4356100"/>
            <a:ext cx="14509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8F8F8"/>
                </a:solidFill>
                <a:latin typeface="Arial" charset="0"/>
              </a:rPr>
              <a:t>Nhiệm</a:t>
            </a:r>
            <a:r>
              <a:rPr lang="en-US" sz="2000" b="1" dirty="0" smtClean="0">
                <a:solidFill>
                  <a:srgbClr val="F8F8F8"/>
                </a:solidFill>
                <a:latin typeface="Arial" charset="0"/>
              </a:rPr>
              <a:t> </a:t>
            </a:r>
            <a:r>
              <a:rPr lang="en-US" sz="2000" b="1" dirty="0" err="1" smtClean="0">
                <a:solidFill>
                  <a:srgbClr val="F8F8F8"/>
                </a:solidFill>
                <a:latin typeface="Arial" charset="0"/>
              </a:rPr>
              <a:t>Vụ</a:t>
            </a:r>
            <a:endParaRPr lang="en-US" sz="2000" b="1" dirty="0">
              <a:solidFill>
                <a:srgbClr val="F8F8F8"/>
              </a:solidFill>
              <a:latin typeface="Arial" charset="0"/>
            </a:endParaRPr>
          </a:p>
        </p:txBody>
      </p:sp>
      <p:grpSp>
        <p:nvGrpSpPr>
          <p:cNvPr id="39" name="Group 65"/>
          <p:cNvGrpSpPr>
            <a:grpSpLocks/>
          </p:cNvGrpSpPr>
          <p:nvPr/>
        </p:nvGrpSpPr>
        <p:grpSpPr bwMode="auto">
          <a:xfrm>
            <a:off x="5219700" y="3938588"/>
            <a:ext cx="1466850" cy="1447800"/>
            <a:chOff x="708" y="2203"/>
            <a:chExt cx="751" cy="741"/>
          </a:xfrm>
        </p:grpSpPr>
        <p:sp>
          <p:nvSpPr>
            <p:cNvPr id="40" name="Oval 66"/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rgbClr val="0099CC"/>
                </a:gs>
                <a:gs pos="100000">
                  <a:srgbClr val="0099CC">
                    <a:gamma/>
                    <a:shade val="31765"/>
                    <a:invGamma/>
                  </a:srgb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1" name="Picture 67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</p:spPr>
        </p:pic>
      </p:grpSp>
      <p:grpSp>
        <p:nvGrpSpPr>
          <p:cNvPr id="42" name="Group 68"/>
          <p:cNvGrpSpPr>
            <a:grpSpLocks/>
          </p:cNvGrpSpPr>
          <p:nvPr/>
        </p:nvGrpSpPr>
        <p:grpSpPr bwMode="auto">
          <a:xfrm>
            <a:off x="5202238" y="3938588"/>
            <a:ext cx="1466850" cy="1447800"/>
            <a:chOff x="708" y="2203"/>
            <a:chExt cx="751" cy="741"/>
          </a:xfrm>
        </p:grpSpPr>
        <p:sp>
          <p:nvSpPr>
            <p:cNvPr id="43" name="Oval 69"/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1765"/>
                    <a:invGamma/>
                  </a:scheme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4" name="Picture 70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</p:spPr>
        </p:pic>
      </p:grpSp>
      <p:sp>
        <p:nvSpPr>
          <p:cNvPr id="45" name="Rectangle 71"/>
          <p:cNvSpPr>
            <a:spLocks noChangeArrowheads="1"/>
          </p:cNvSpPr>
          <p:nvPr/>
        </p:nvSpPr>
        <p:spPr bwMode="gray">
          <a:xfrm>
            <a:off x="5203825" y="4367213"/>
            <a:ext cx="14509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8F8F8"/>
                </a:solidFill>
                <a:latin typeface="Arial" charset="0"/>
              </a:rPr>
              <a:t>Làm</a:t>
            </a:r>
            <a:r>
              <a:rPr lang="en-US" sz="2000" b="1" dirty="0" smtClean="0">
                <a:solidFill>
                  <a:srgbClr val="F8F8F8"/>
                </a:solidFill>
                <a:latin typeface="Arial" charset="0"/>
              </a:rPr>
              <a:t> </a:t>
            </a:r>
            <a:r>
              <a:rPr lang="en-US" sz="2000" b="1" dirty="0" err="1" smtClean="0">
                <a:solidFill>
                  <a:srgbClr val="F8F8F8"/>
                </a:solidFill>
                <a:latin typeface="Arial" charset="0"/>
              </a:rPr>
              <a:t>Việc</a:t>
            </a:r>
            <a:endParaRPr lang="en-US" sz="2000" b="1" dirty="0">
              <a:solidFill>
                <a:srgbClr val="F8F8F8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72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/>
      <p:bldP spid="34" grpId="0"/>
      <p:bldP spid="38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WordArt 2"/>
          <p:cNvSpPr>
            <a:spLocks noChangeArrowheads="1" noChangeShapeType="1" noTextEdit="1"/>
          </p:cNvSpPr>
          <p:nvPr/>
        </p:nvSpPr>
        <p:spPr bwMode="gray">
          <a:xfrm>
            <a:off x="1143000" y="2590800"/>
            <a:ext cx="49530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>
                <a:ln w="2540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22" name="Group 2"/>
          <p:cNvGrpSpPr>
            <a:grpSpLocks/>
          </p:cNvGrpSpPr>
          <p:nvPr/>
        </p:nvGrpSpPr>
        <p:grpSpPr bwMode="auto">
          <a:xfrm>
            <a:off x="1687390" y="4114799"/>
            <a:ext cx="6319960" cy="514189"/>
            <a:chOff x="1161" y="1572"/>
            <a:chExt cx="3206" cy="338"/>
          </a:xfrm>
        </p:grpSpPr>
        <p:sp>
          <p:nvSpPr>
            <p:cNvPr id="107523" name="AutoShape 3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24" name="AutoShape 4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1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525" name="Group 5"/>
          <p:cNvGrpSpPr>
            <a:grpSpLocks/>
          </p:cNvGrpSpPr>
          <p:nvPr/>
        </p:nvGrpSpPr>
        <p:grpSpPr bwMode="auto">
          <a:xfrm>
            <a:off x="1687390" y="3505199"/>
            <a:ext cx="6319960" cy="514189"/>
            <a:chOff x="1161" y="1572"/>
            <a:chExt cx="3206" cy="338"/>
          </a:xfrm>
        </p:grpSpPr>
        <p:sp>
          <p:nvSpPr>
            <p:cNvPr id="107526" name="AutoShape 6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27" name="AutoShape 7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528" name="Group 8"/>
          <p:cNvGrpSpPr>
            <a:grpSpLocks/>
          </p:cNvGrpSpPr>
          <p:nvPr/>
        </p:nvGrpSpPr>
        <p:grpSpPr bwMode="auto">
          <a:xfrm>
            <a:off x="1687390" y="4724399"/>
            <a:ext cx="6319960" cy="514189"/>
            <a:chOff x="1161" y="1572"/>
            <a:chExt cx="3206" cy="338"/>
          </a:xfrm>
        </p:grpSpPr>
        <p:sp>
          <p:nvSpPr>
            <p:cNvPr id="107529" name="AutoShape 9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0" name="AutoShape 10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531" name="Group 11"/>
          <p:cNvGrpSpPr>
            <a:grpSpLocks/>
          </p:cNvGrpSpPr>
          <p:nvPr/>
        </p:nvGrpSpPr>
        <p:grpSpPr bwMode="auto">
          <a:xfrm>
            <a:off x="1687390" y="2895599"/>
            <a:ext cx="6319960" cy="514189"/>
            <a:chOff x="1161" y="1572"/>
            <a:chExt cx="3206" cy="338"/>
          </a:xfrm>
        </p:grpSpPr>
        <p:sp>
          <p:nvSpPr>
            <p:cNvPr id="107532" name="AutoShape 12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3" name="AutoShape 13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1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534" name="Group 14"/>
          <p:cNvGrpSpPr>
            <a:grpSpLocks/>
          </p:cNvGrpSpPr>
          <p:nvPr/>
        </p:nvGrpSpPr>
        <p:grpSpPr bwMode="auto">
          <a:xfrm>
            <a:off x="1687390" y="2328863"/>
            <a:ext cx="6319960" cy="514187"/>
            <a:chOff x="1161" y="1572"/>
            <a:chExt cx="3206" cy="338"/>
          </a:xfrm>
        </p:grpSpPr>
        <p:sp>
          <p:nvSpPr>
            <p:cNvPr id="107535" name="AutoShape 15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6" name="AutoShape 16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537" name="AutoShape 17"/>
          <p:cNvSpPr>
            <a:spLocks noChangeArrowheads="1"/>
          </p:cNvSpPr>
          <p:nvPr/>
        </p:nvSpPr>
        <p:spPr bwMode="auto">
          <a:xfrm>
            <a:off x="533400" y="1676400"/>
            <a:ext cx="8610600" cy="4495800"/>
          </a:xfrm>
          <a:prstGeom prst="roundRect">
            <a:avLst>
              <a:gd name="adj" fmla="val 7315"/>
            </a:avLst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38" name="AutoShape 18"/>
          <p:cNvSpPr>
            <a:spLocks noChangeArrowheads="1"/>
          </p:cNvSpPr>
          <p:nvPr/>
        </p:nvSpPr>
        <p:spPr bwMode="gray">
          <a:xfrm>
            <a:off x="2644181" y="2928937"/>
            <a:ext cx="4352611" cy="458755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2) 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Tìm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Hiểu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, 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làm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việc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với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boostrap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và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reponsive</a:t>
            </a:r>
            <a:endParaRPr lang="en-US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07539" name="AutoShape 19"/>
          <p:cNvSpPr>
            <a:spLocks noChangeArrowheads="1"/>
          </p:cNvSpPr>
          <p:nvPr/>
        </p:nvSpPr>
        <p:spPr bwMode="gray">
          <a:xfrm>
            <a:off x="2644181" y="3527424"/>
            <a:ext cx="4352611" cy="458755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3)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Tìm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Hiểu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và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làm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việc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với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Eclipse 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và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MySQL Workbench</a:t>
            </a:r>
            <a:endParaRPr lang="en-US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07540" name="AutoShape 20"/>
          <p:cNvSpPr>
            <a:spLocks noChangeArrowheads="1"/>
          </p:cNvSpPr>
          <p:nvPr/>
        </p:nvSpPr>
        <p:spPr bwMode="gray">
          <a:xfrm>
            <a:off x="2644181" y="4140199"/>
            <a:ext cx="4352611" cy="458755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Arial" charset="0"/>
              </a:rPr>
              <a:t>4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) 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Làm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việc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với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PHP-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Laravel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và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Javascrip</a:t>
            </a:r>
            <a:endParaRPr lang="en-US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07541" name="AutoShape 21"/>
          <p:cNvSpPr>
            <a:spLocks noChangeArrowheads="1"/>
          </p:cNvSpPr>
          <p:nvPr/>
        </p:nvSpPr>
        <p:spPr bwMode="gray">
          <a:xfrm>
            <a:off x="2644181" y="4762499"/>
            <a:ext cx="4352611" cy="458755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5) 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Kết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Quả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Đạt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được</a:t>
            </a:r>
            <a:endParaRPr lang="en-US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07542" name="AutoShape 22"/>
          <p:cNvSpPr>
            <a:spLocks noChangeArrowheads="1"/>
          </p:cNvSpPr>
          <p:nvPr/>
        </p:nvSpPr>
        <p:spPr bwMode="auto">
          <a:xfrm>
            <a:off x="1088571" y="1524000"/>
            <a:ext cx="7380515" cy="709160"/>
          </a:xfrm>
          <a:prstGeom prst="roundRect">
            <a:avLst>
              <a:gd name="adj" fmla="val 4218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Nội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Dung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Bao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Gồm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:</a:t>
            </a:r>
            <a:endParaRPr lang="en-US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7543" name="AutoShape 23"/>
          <p:cNvSpPr>
            <a:spLocks noChangeArrowheads="1"/>
          </p:cNvSpPr>
          <p:nvPr/>
        </p:nvSpPr>
        <p:spPr bwMode="gray">
          <a:xfrm>
            <a:off x="2644181" y="2359024"/>
            <a:ext cx="4352611" cy="458755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1)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Tìm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hiểu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và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giới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thiệu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về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Đơn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Vị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Thực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Tập</a:t>
            </a:r>
            <a:endParaRPr lang="en-US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315200" cy="884238"/>
          </a:xfrm>
        </p:spPr>
        <p:txBody>
          <a:bodyPr/>
          <a:lstStyle/>
          <a:p>
            <a:r>
              <a:rPr lang="en-US" sz="3600" dirty="0" err="1" smtClean="0"/>
              <a:t>Nội</a:t>
            </a:r>
            <a:r>
              <a:rPr lang="en-US" sz="3600" dirty="0" smtClean="0"/>
              <a:t> Dung </a:t>
            </a:r>
            <a:r>
              <a:rPr lang="en-US" sz="3600" dirty="0" err="1" smtClean="0"/>
              <a:t>Quá</a:t>
            </a:r>
            <a:r>
              <a:rPr lang="en-US" sz="3600" dirty="0" smtClean="0"/>
              <a:t> </a:t>
            </a:r>
            <a:r>
              <a:rPr lang="en-US" sz="3600" dirty="0" err="1" smtClean="0"/>
              <a:t>Trình</a:t>
            </a:r>
            <a:r>
              <a:rPr lang="en-US" sz="3600" dirty="0" smtClean="0"/>
              <a:t> </a:t>
            </a:r>
            <a:r>
              <a:rPr lang="en-US" sz="3600" dirty="0" err="1" smtClean="0"/>
              <a:t>Thực</a:t>
            </a:r>
            <a:r>
              <a:rPr lang="en-US" sz="3600" dirty="0" smtClean="0"/>
              <a:t> </a:t>
            </a:r>
            <a:r>
              <a:rPr lang="en-US" sz="3600" dirty="0" err="1" smtClean="0"/>
              <a:t>Tập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7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75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decel="100000" fill="hold"/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decel="1000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75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7" grpId="0" animBg="1"/>
      <p:bldP spid="107538" grpId="0"/>
      <p:bldP spid="107539" grpId="0"/>
      <p:bldP spid="107540" grpId="0"/>
      <p:bldP spid="107541" grpId="0"/>
      <p:bldP spid="107542" grpId="0" animBg="1"/>
      <p:bldP spid="107543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</a:t>
            </a:r>
            <a:endParaRPr lang="en-US" dirty="0"/>
          </a:p>
        </p:txBody>
      </p:sp>
      <p:pic>
        <p:nvPicPr>
          <p:cNvPr id="128002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46163"/>
            <a:ext cx="4076700" cy="1705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095375" y="5471285"/>
            <a:ext cx="2295525" cy="1365250"/>
            <a:chOff x="471" y="272"/>
            <a:chExt cx="1161" cy="1539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>
                    <a:alpha val="50000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095375" y="4175885"/>
            <a:ext cx="2295525" cy="1365250"/>
            <a:chOff x="471" y="272"/>
            <a:chExt cx="1161" cy="1539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>
                    <a:alpha val="50000"/>
                  </a:schemeClr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095375" y="2804285"/>
            <a:ext cx="2295525" cy="1365250"/>
            <a:chOff x="471" y="272"/>
            <a:chExt cx="1161" cy="1539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lt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lt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>
                    <a:alpha val="50000"/>
                  </a:schemeClr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AutoShape 12"/>
          <p:cNvSpPr>
            <a:spLocks noChangeArrowheads="1"/>
          </p:cNvSpPr>
          <p:nvPr/>
        </p:nvSpPr>
        <p:spPr bwMode="ltGray">
          <a:xfrm>
            <a:off x="3382963" y="3053522"/>
            <a:ext cx="4722812" cy="9112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white">
          <a:xfrm>
            <a:off x="1176727" y="3294612"/>
            <a:ext cx="2128838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err="1" smtClean="0">
                <a:solidFill>
                  <a:srgbClr val="FFFFFF"/>
                </a:solidFill>
              </a:rPr>
              <a:t>Thành</a:t>
            </a: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</a:rPr>
              <a:t>Lập</a:t>
            </a:r>
            <a:endParaRPr lang="en-US" sz="2000" b="1" dirty="0" smtClean="0">
              <a:solidFill>
                <a:srgbClr val="FFFFFF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sz="2000" b="1" dirty="0" err="1" smtClean="0">
                <a:solidFill>
                  <a:srgbClr val="FFFFFF"/>
                </a:solidFill>
              </a:rPr>
              <a:t>Và</a:t>
            </a: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</a:rPr>
              <a:t>Địa</a:t>
            </a: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</a:rPr>
              <a:t>Điểm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gray">
          <a:xfrm>
            <a:off x="3962400" y="3178935"/>
            <a:ext cx="3581400" cy="703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</a:rPr>
              <a:t>Thành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</a:rPr>
              <a:t>Lập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</a:rPr>
              <a:t>Năm</a:t>
            </a:r>
            <a:r>
              <a:rPr lang="en-US" sz="1600" b="1" dirty="0" smtClean="0">
                <a:solidFill>
                  <a:srgbClr val="000000"/>
                </a:solidFill>
              </a:rPr>
              <a:t> 2013</a:t>
            </a:r>
            <a:endParaRPr lang="en-US" sz="1600" b="1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</a:rPr>
              <a:t>Địa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</a:rPr>
              <a:t>Điểm</a:t>
            </a:r>
            <a:r>
              <a:rPr lang="en-US" sz="1600" b="1" dirty="0" smtClean="0">
                <a:solidFill>
                  <a:srgbClr val="000000"/>
                </a:solidFill>
              </a:rPr>
              <a:t>: </a:t>
            </a:r>
            <a:r>
              <a:rPr lang="en-US" sz="1600" b="1" dirty="0" err="1" smtClean="0">
                <a:solidFill>
                  <a:srgbClr val="000000"/>
                </a:solidFill>
              </a:rPr>
              <a:t>TP.Huế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white">
          <a:xfrm>
            <a:off x="1177925" y="4774372"/>
            <a:ext cx="21288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err="1" smtClean="0">
                <a:solidFill>
                  <a:srgbClr val="FFFFFF"/>
                </a:solidFill>
              </a:rPr>
              <a:t>Đơn</a:t>
            </a: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</a:rPr>
              <a:t>Vị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white">
          <a:xfrm>
            <a:off x="1166526" y="5943538"/>
            <a:ext cx="2128838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err="1" smtClean="0">
                <a:solidFill>
                  <a:srgbClr val="FFFFFF"/>
                </a:solidFill>
              </a:rPr>
              <a:t>Lĩnh</a:t>
            </a: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</a:rPr>
              <a:t>Vực</a:t>
            </a:r>
            <a:r>
              <a:rPr lang="en-US" sz="2000" b="1" dirty="0" smtClean="0">
                <a:solidFill>
                  <a:srgbClr val="FFFFFF"/>
                </a:solidFill>
              </a:rPr>
              <a:t> </a:t>
            </a:r>
          </a:p>
          <a:p>
            <a:pPr algn="ctr">
              <a:spcBef>
                <a:spcPct val="50000"/>
              </a:spcBef>
            </a:pPr>
            <a:r>
              <a:rPr lang="en-US" sz="2000" b="1" dirty="0" err="1" smtClean="0">
                <a:solidFill>
                  <a:srgbClr val="FFFFFF"/>
                </a:solidFill>
              </a:rPr>
              <a:t>Hoạt</a:t>
            </a: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</a:rPr>
              <a:t>Động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gray">
          <a:xfrm>
            <a:off x="3379788" y="4398135"/>
            <a:ext cx="4649787" cy="9112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gray">
          <a:xfrm>
            <a:off x="3970338" y="4525135"/>
            <a:ext cx="387826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</a:rPr>
              <a:t>Công</a:t>
            </a:r>
            <a:r>
              <a:rPr lang="en-US" sz="1600" b="1" dirty="0" smtClean="0">
                <a:solidFill>
                  <a:srgbClr val="000000"/>
                </a:solidFill>
              </a:rPr>
              <a:t> Con </a:t>
            </a:r>
            <a:r>
              <a:rPr lang="en-US" sz="1600" b="1" dirty="0" err="1" smtClean="0">
                <a:solidFill>
                  <a:srgbClr val="000000"/>
                </a:solidFill>
              </a:rPr>
              <a:t>của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</a:rPr>
              <a:t>Nhật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</a:rPr>
              <a:t>Bản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</a:rPr>
              <a:t>Tại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</a:rPr>
              <a:t>Việt</a:t>
            </a:r>
            <a:r>
              <a:rPr lang="en-US" sz="1600" b="1" dirty="0" smtClean="0">
                <a:solidFill>
                  <a:srgbClr val="000000"/>
                </a:solidFill>
              </a:rPr>
              <a:t> Nam</a:t>
            </a:r>
            <a:endParaRPr lang="en-US" sz="1600" b="1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</a:rPr>
              <a:t>Vốn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</a:rPr>
              <a:t>đầu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</a:rPr>
              <a:t>tư</a:t>
            </a:r>
            <a:r>
              <a:rPr lang="en-US" sz="1600" b="1" dirty="0" smtClean="0">
                <a:solidFill>
                  <a:srgbClr val="000000"/>
                </a:solidFill>
              </a:rPr>
              <a:t> 100% </a:t>
            </a:r>
            <a:r>
              <a:rPr lang="en-US" sz="1600" b="1" dirty="0" err="1" smtClean="0">
                <a:solidFill>
                  <a:srgbClr val="000000"/>
                </a:solidFill>
              </a:rPr>
              <a:t>từ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</a:rPr>
              <a:t>cty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</a:rPr>
              <a:t>Mẹ</a:t>
            </a:r>
            <a:r>
              <a:rPr lang="en-US" sz="1600" b="1" dirty="0" smtClean="0">
                <a:solidFill>
                  <a:srgbClr val="000000"/>
                </a:solidFill>
              </a:rPr>
              <a:t> ở </a:t>
            </a:r>
            <a:r>
              <a:rPr lang="en-US" sz="1600" b="1" dirty="0" err="1" smtClean="0">
                <a:solidFill>
                  <a:srgbClr val="000000"/>
                </a:solidFill>
              </a:rPr>
              <a:t>Nhật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</a:rPr>
              <a:t>Bản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gray">
          <a:xfrm>
            <a:off x="3379788" y="5696710"/>
            <a:ext cx="4649787" cy="9112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gray">
          <a:xfrm>
            <a:off x="3960813" y="5842760"/>
            <a:ext cx="3506787" cy="703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</a:rPr>
              <a:t>Phát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</a:rPr>
              <a:t>triển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</a:rPr>
              <a:t>phần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</a:rPr>
              <a:t>mềm</a:t>
            </a:r>
            <a:r>
              <a:rPr lang="en-US" sz="1600" b="1" dirty="0" smtClean="0">
                <a:solidFill>
                  <a:srgbClr val="000000"/>
                </a:solidFill>
              </a:rPr>
              <a:t>, website</a:t>
            </a:r>
            <a:endParaRPr lang="en-US" sz="1600" b="1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</a:rPr>
              <a:t>Hổ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</a:rPr>
              <a:t>trợ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</a:rPr>
              <a:t>bán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</a:rPr>
              <a:t>hàng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</a:rPr>
              <a:t>tự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</a:rPr>
              <a:t>động</a:t>
            </a:r>
            <a:r>
              <a:rPr lang="en-US" sz="1600" b="1" dirty="0" smtClean="0">
                <a:solidFill>
                  <a:srgbClr val="000000"/>
                </a:solidFill>
              </a:rPr>
              <a:t>,…..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gray">
          <a:xfrm>
            <a:off x="3382963" y="3337685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gray">
          <a:xfrm>
            <a:off x="3390900" y="4626735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gray">
          <a:xfrm>
            <a:off x="3381375" y="5972935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7" grpId="0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gray">
          <a:xfrm>
            <a:off x="2744788" y="1893888"/>
            <a:ext cx="3956050" cy="3881437"/>
          </a:xfrm>
          <a:prstGeom prst="ellips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gray">
          <a:xfrm>
            <a:off x="2962275" y="2100263"/>
            <a:ext cx="3490913" cy="3490912"/>
          </a:xfrm>
          <a:prstGeom prst="ellips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gray">
          <a:xfrm>
            <a:off x="3178175" y="2427288"/>
            <a:ext cx="2973388" cy="2973387"/>
          </a:xfrm>
          <a:prstGeom prst="ellips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 rot="30644363">
            <a:off x="2420938" y="3725863"/>
            <a:ext cx="1871662" cy="1855787"/>
          </a:xfrm>
          <a:prstGeom prst="chevron">
            <a:avLst>
              <a:gd name="adj" fmla="val 28655"/>
            </a:avLst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99CC00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 rot="16200000">
            <a:off x="3698875" y="1531938"/>
            <a:ext cx="1871663" cy="1855787"/>
          </a:xfrm>
          <a:prstGeom prst="chevron">
            <a:avLst>
              <a:gd name="adj" fmla="val 28655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635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gray">
          <a:xfrm rot="23388254">
            <a:off x="4967288" y="3738563"/>
            <a:ext cx="1871662" cy="1855787"/>
          </a:xfrm>
          <a:prstGeom prst="chevron">
            <a:avLst>
              <a:gd name="adj" fmla="val 28655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gray">
          <a:xfrm>
            <a:off x="3706813" y="3392488"/>
            <a:ext cx="185578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 dirty="0" smtClean="0"/>
              <a:t>BRYCEN </a:t>
            </a:r>
          </a:p>
          <a:p>
            <a:pPr algn="ctr" eaLnBrk="0" hangingPunct="0"/>
            <a:r>
              <a:rPr lang="en-US" sz="2400" b="1" dirty="0" smtClean="0"/>
              <a:t>VIET NAM</a:t>
            </a:r>
            <a:endParaRPr lang="en-US" sz="2400" dirty="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gray">
          <a:xfrm>
            <a:off x="3609975" y="2274888"/>
            <a:ext cx="20431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400" b="1" dirty="0" err="1" smtClean="0">
                <a:solidFill>
                  <a:srgbClr val="FFFBFC"/>
                </a:solidFill>
              </a:rPr>
              <a:t>Nội</a:t>
            </a:r>
            <a:r>
              <a:rPr lang="en-US" sz="1400" b="1" dirty="0" smtClean="0">
                <a:solidFill>
                  <a:srgbClr val="FFFBFC"/>
                </a:solidFill>
              </a:rPr>
              <a:t> Dung </a:t>
            </a:r>
            <a:r>
              <a:rPr lang="en-US" sz="1400" b="1" dirty="0" err="1" smtClean="0">
                <a:solidFill>
                  <a:srgbClr val="FFFBFC"/>
                </a:solidFill>
              </a:rPr>
              <a:t>Công</a:t>
            </a:r>
            <a:r>
              <a:rPr lang="en-US" sz="1400" b="1" dirty="0" smtClean="0">
                <a:solidFill>
                  <a:srgbClr val="FFFBFC"/>
                </a:solidFill>
              </a:rPr>
              <a:t> </a:t>
            </a:r>
            <a:r>
              <a:rPr lang="en-US" sz="1400" b="1" dirty="0" err="1" smtClean="0">
                <a:solidFill>
                  <a:srgbClr val="FFFBFC"/>
                </a:solidFill>
              </a:rPr>
              <a:t>Việc</a:t>
            </a:r>
            <a:endParaRPr lang="en-US" sz="1400" b="1" dirty="0">
              <a:solidFill>
                <a:srgbClr val="FFFBFC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gray">
          <a:xfrm>
            <a:off x="2743200" y="4459288"/>
            <a:ext cx="116046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400" b="1" dirty="0" err="1" smtClean="0">
                <a:solidFill>
                  <a:srgbClr val="FFFBFC"/>
                </a:solidFill>
              </a:rPr>
              <a:t>Nhân</a:t>
            </a:r>
            <a:r>
              <a:rPr lang="en-US" sz="1400" b="1" dirty="0" smtClean="0">
                <a:solidFill>
                  <a:srgbClr val="FFFBFC"/>
                </a:solidFill>
              </a:rPr>
              <a:t> </a:t>
            </a:r>
            <a:r>
              <a:rPr lang="en-US" sz="1400" b="1" dirty="0" err="1" smtClean="0">
                <a:solidFill>
                  <a:srgbClr val="FFFBFC"/>
                </a:solidFill>
              </a:rPr>
              <a:t>Sự</a:t>
            </a:r>
            <a:endParaRPr lang="en-US" sz="1400" b="1" dirty="0">
              <a:solidFill>
                <a:srgbClr val="FFFBFC"/>
              </a:solidFill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gray">
          <a:xfrm>
            <a:off x="5410200" y="4459288"/>
            <a:ext cx="116046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400" b="1" dirty="0" err="1" smtClean="0">
                <a:solidFill>
                  <a:srgbClr val="FFFBFC"/>
                </a:solidFill>
              </a:rPr>
              <a:t>Cơ</a:t>
            </a:r>
            <a:r>
              <a:rPr lang="en-US" sz="1400" b="1" dirty="0" smtClean="0">
                <a:solidFill>
                  <a:srgbClr val="FFFBFC"/>
                </a:solidFill>
              </a:rPr>
              <a:t> </a:t>
            </a:r>
            <a:r>
              <a:rPr lang="en-US" sz="1400" b="1" dirty="0" err="1" smtClean="0">
                <a:solidFill>
                  <a:srgbClr val="FFFBFC"/>
                </a:solidFill>
              </a:rPr>
              <a:t>Sở</a:t>
            </a:r>
            <a:r>
              <a:rPr lang="en-US" sz="1400" b="1" dirty="0" smtClean="0">
                <a:solidFill>
                  <a:srgbClr val="FFFBFC"/>
                </a:solidFill>
              </a:rPr>
              <a:t> </a:t>
            </a:r>
            <a:r>
              <a:rPr lang="en-US" sz="1400" b="1" dirty="0" err="1" smtClean="0">
                <a:solidFill>
                  <a:srgbClr val="FFFBFC"/>
                </a:solidFill>
              </a:rPr>
              <a:t>Vật</a:t>
            </a:r>
            <a:r>
              <a:rPr lang="en-US" sz="1400" b="1" dirty="0" smtClean="0">
                <a:solidFill>
                  <a:srgbClr val="FFFBFC"/>
                </a:solidFill>
              </a:rPr>
              <a:t> </a:t>
            </a:r>
            <a:r>
              <a:rPr lang="en-US" sz="1400" b="1" dirty="0" err="1" smtClean="0">
                <a:solidFill>
                  <a:srgbClr val="FFFBFC"/>
                </a:solidFill>
              </a:rPr>
              <a:t>Chất</a:t>
            </a:r>
            <a:endParaRPr lang="en-US" sz="1400" b="1" dirty="0">
              <a:solidFill>
                <a:srgbClr val="FFFBFC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black">
          <a:xfrm>
            <a:off x="5791200" y="1944688"/>
            <a:ext cx="3352800" cy="112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20650" indent="-120650" eaLnBrk="0" hangingPunct="0">
              <a:buFont typeface="Wingdings" pitchFamily="2" charset="2"/>
              <a:buNone/>
            </a:pPr>
            <a:r>
              <a:rPr lang="en-US" sz="1400" b="1" dirty="0"/>
              <a:t> </a:t>
            </a:r>
            <a:r>
              <a:rPr lang="en-US" sz="1400" b="1" dirty="0" err="1" smtClean="0"/>
              <a:t>Công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Việc</a:t>
            </a:r>
            <a:r>
              <a:rPr lang="en-US" sz="1400" b="1" dirty="0" smtClean="0"/>
              <a:t>:</a:t>
            </a:r>
            <a:endParaRPr lang="en-US" sz="1400" b="1" dirty="0"/>
          </a:p>
          <a:p>
            <a:pPr marL="120650" indent="-120650" eaLnBrk="0" hangingPunct="0">
              <a:buFont typeface="Wingdings" pitchFamily="2" charset="2"/>
              <a:buNone/>
            </a:pPr>
            <a:endParaRPr lang="en-US" sz="1000" b="1" dirty="0"/>
          </a:p>
          <a:p>
            <a:pPr marL="120650" indent="-12065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  <a:buFontTx/>
              <a:buChar char="•"/>
            </a:pPr>
            <a:r>
              <a:rPr lang="en-US" sz="1400" b="1" dirty="0" err="1" smtClean="0"/>
              <a:t>Phát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triển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phần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mềm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thiết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bị</a:t>
            </a:r>
            <a:r>
              <a:rPr lang="en-US" sz="1400" b="1" dirty="0" smtClean="0"/>
              <a:t> di </a:t>
            </a:r>
            <a:r>
              <a:rPr lang="en-US" sz="1400" b="1" dirty="0" err="1" smtClean="0"/>
              <a:t>động</a:t>
            </a:r>
            <a:endParaRPr lang="en-US" sz="1400" b="1" dirty="0"/>
          </a:p>
          <a:p>
            <a:pPr marL="120650" indent="-120650">
              <a:buFontTx/>
              <a:buChar char="•"/>
            </a:pPr>
            <a:r>
              <a:rPr lang="en-US" sz="1400" b="1" dirty="0" err="1" smtClean="0"/>
              <a:t>Thiết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kế</a:t>
            </a:r>
            <a:r>
              <a:rPr lang="en-US" sz="1400" b="1" dirty="0" smtClean="0"/>
              <a:t> website, </a:t>
            </a:r>
            <a:r>
              <a:rPr lang="en-US" sz="1400" b="1" dirty="0" err="1" smtClean="0"/>
              <a:t>CSDL,Hệ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Thống</a:t>
            </a:r>
            <a:endParaRPr lang="en-US" sz="1400" b="1" dirty="0"/>
          </a:p>
          <a:p>
            <a:pPr marL="120650" indent="-120650">
              <a:buFontTx/>
              <a:buChar char="•"/>
            </a:pPr>
            <a:r>
              <a:rPr lang="en-US" sz="1400" b="1" dirty="0" err="1" smtClean="0"/>
              <a:t>Dịch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Vụ</a:t>
            </a:r>
            <a:r>
              <a:rPr lang="en-US" sz="1400" b="1" dirty="0" smtClean="0"/>
              <a:t> DTP,DBO,…..</a:t>
            </a:r>
            <a:endParaRPr lang="en-US" sz="1400" b="1" dirty="0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black">
          <a:xfrm>
            <a:off x="0" y="3689350"/>
            <a:ext cx="2954338" cy="112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20650" indent="-120650" eaLnBrk="0" hangingPunct="0">
              <a:buFont typeface="Wingdings" pitchFamily="2" charset="2"/>
              <a:buNone/>
            </a:pPr>
            <a:r>
              <a:rPr lang="en-US" sz="1400" b="1" dirty="0"/>
              <a:t> </a:t>
            </a:r>
            <a:r>
              <a:rPr lang="en-US" sz="1400" b="1" dirty="0" err="1" smtClean="0"/>
              <a:t>Đội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Ngủ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Nhân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Sự</a:t>
            </a:r>
            <a:endParaRPr lang="en-US" sz="1400" b="1" dirty="0"/>
          </a:p>
          <a:p>
            <a:pPr marL="120650" indent="-120650" eaLnBrk="0" hangingPunct="0">
              <a:buFont typeface="Wingdings" pitchFamily="2" charset="2"/>
              <a:buNone/>
            </a:pPr>
            <a:endParaRPr lang="en-US" sz="1000" b="1" dirty="0"/>
          </a:p>
          <a:p>
            <a:pPr marL="120650" indent="-12065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  <a:buFontTx/>
              <a:buChar char="•"/>
            </a:pPr>
            <a:r>
              <a:rPr lang="en-US" sz="1400" b="1" dirty="0" smtClean="0"/>
              <a:t>125 </a:t>
            </a:r>
            <a:r>
              <a:rPr lang="en-US" sz="1400" b="1" dirty="0" err="1" smtClean="0"/>
              <a:t>Thành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Viên</a:t>
            </a:r>
            <a:endParaRPr lang="en-US" sz="1400" b="1" dirty="0"/>
          </a:p>
          <a:p>
            <a:pPr marL="120650" indent="-120650">
              <a:buFontTx/>
              <a:buChar char="•"/>
            </a:pPr>
            <a:r>
              <a:rPr lang="en-US" sz="1400" b="1" dirty="0" smtClean="0"/>
              <a:t>24 </a:t>
            </a:r>
            <a:r>
              <a:rPr lang="en-US" sz="1400" b="1" dirty="0" err="1" smtClean="0"/>
              <a:t>Nhân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Viên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nữ</a:t>
            </a:r>
            <a:endParaRPr lang="en-US" sz="1400" b="1" dirty="0"/>
          </a:p>
          <a:p>
            <a:pPr marL="120650" indent="-120650">
              <a:buFontTx/>
              <a:buChar char="•"/>
            </a:pPr>
            <a:r>
              <a:rPr lang="en-US" sz="1400" b="1" dirty="0" err="1" smtClean="0"/>
              <a:t>Dự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Tính</a:t>
            </a:r>
            <a:r>
              <a:rPr lang="en-US" sz="1400" b="1" dirty="0" smtClean="0"/>
              <a:t> 2017 </a:t>
            </a:r>
            <a:r>
              <a:rPr lang="en-US" sz="1400" b="1" dirty="0" err="1" smtClean="0"/>
              <a:t>là</a:t>
            </a:r>
            <a:r>
              <a:rPr lang="en-US" sz="1400" b="1" dirty="0" smtClean="0"/>
              <a:t> 200 </a:t>
            </a:r>
            <a:r>
              <a:rPr lang="en-US" sz="1400" b="1" dirty="0" err="1" smtClean="0"/>
              <a:t>Nhân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Viên</a:t>
            </a:r>
            <a:endParaRPr lang="en-US" sz="1400" b="1" dirty="0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black">
          <a:xfrm>
            <a:off x="6781800" y="4002088"/>
            <a:ext cx="2209800" cy="69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 eaLnBrk="0" hangingPunct="0">
              <a:buFont typeface="Wingdings" pitchFamily="2" charset="2"/>
              <a:buNone/>
            </a:pPr>
            <a:r>
              <a:rPr lang="en-US" sz="1400" b="1" dirty="0"/>
              <a:t> </a:t>
            </a:r>
            <a:r>
              <a:rPr lang="en-US" sz="1400" b="1" dirty="0" err="1" smtClean="0"/>
              <a:t>Cơ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Sở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Vật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Chất</a:t>
            </a:r>
            <a:endParaRPr lang="en-US" sz="1400" b="1" dirty="0"/>
          </a:p>
          <a:p>
            <a:pPr marL="120650" indent="-120650" eaLnBrk="0" hangingPunct="0">
              <a:buFont typeface="Wingdings" pitchFamily="2" charset="2"/>
              <a:buNone/>
            </a:pPr>
            <a:endParaRPr lang="en-US" sz="1000" b="1" dirty="0"/>
          </a:p>
          <a:p>
            <a:pPr marL="120650" indent="-12065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  <a:buFontTx/>
              <a:buChar char="•"/>
            </a:pPr>
            <a:r>
              <a:rPr lang="en-US" sz="1400" b="1" dirty="0" err="1" smtClean="0"/>
              <a:t>Hiện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đại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và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đầy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đủ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8064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884238"/>
          </a:xfrm>
        </p:spPr>
        <p:txBody>
          <a:bodyPr/>
          <a:lstStyle/>
          <a:p>
            <a:r>
              <a:rPr lang="en-US" sz="3600" dirty="0" err="1" smtClean="0"/>
              <a:t>Boostrap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Reponsive</a:t>
            </a:r>
            <a:endParaRPr lang="en-US" sz="3600" dirty="0"/>
          </a:p>
        </p:txBody>
      </p:sp>
      <p:pic>
        <p:nvPicPr>
          <p:cNvPr id="129026" name="Picture 2" descr="bootstrap-la-gi-khai-niem-bootstrap-la-gi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125717"/>
            <a:ext cx="2895600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ltGray">
          <a:xfrm>
            <a:off x="5867400" y="3864400"/>
            <a:ext cx="2659062" cy="155575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72549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2317750" y="2438400"/>
            <a:ext cx="2390775" cy="565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gray">
          <a:xfrm>
            <a:off x="5108575" y="2438400"/>
            <a:ext cx="2390775" cy="565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ltGray">
          <a:xfrm>
            <a:off x="2209800" y="5181600"/>
            <a:ext cx="2638425" cy="155575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8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white">
          <a:xfrm>
            <a:off x="2538413" y="5662613"/>
            <a:ext cx="184467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err="1" smtClean="0">
                <a:solidFill>
                  <a:srgbClr val="FFFFFF"/>
                </a:solidFill>
              </a:rPr>
              <a:t>Tìm</a:t>
            </a: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Hiểu</a:t>
            </a: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về</a:t>
            </a: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reponsive</a:t>
            </a:r>
            <a:endParaRPr lang="en-US" sz="1600" b="1" dirty="0">
              <a:solidFill>
                <a:srgbClr val="FFFFFF"/>
              </a:solidFill>
            </a:endParaRP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311150" y="3460750"/>
            <a:ext cx="1827213" cy="1524000"/>
            <a:chOff x="4397" y="1430"/>
            <a:chExt cx="1005" cy="960"/>
          </a:xfrm>
        </p:grpSpPr>
        <p:sp>
          <p:nvSpPr>
            <p:cNvPr id="11" name="AutoShape 9"/>
            <p:cNvSpPr>
              <a:spLocks noChangeArrowheads="1"/>
            </p:cNvSpPr>
            <p:nvPr/>
          </p:nvSpPr>
          <p:spPr bwMode="gray">
            <a:xfrm>
              <a:off x="4397" y="1430"/>
              <a:ext cx="1005" cy="960"/>
            </a:xfrm>
            <a:prstGeom prst="homePlate">
              <a:avLst>
                <a:gd name="adj" fmla="val 26172"/>
              </a:avLst>
            </a:prstGeom>
            <a:gradFill rotWithShape="1">
              <a:gsLst>
                <a:gs pos="0">
                  <a:srgbClr val="D5E0E5">
                    <a:gamma/>
                    <a:shade val="66275"/>
                    <a:invGamma/>
                  </a:srgbClr>
                </a:gs>
                <a:gs pos="50000">
                  <a:srgbClr val="D5E0E5"/>
                </a:gs>
                <a:gs pos="100000">
                  <a:srgbClr val="D5E0E5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76858A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gray">
            <a:xfrm>
              <a:off x="4407" y="1440"/>
              <a:ext cx="978" cy="934"/>
            </a:xfrm>
            <a:prstGeom prst="homePlate">
              <a:avLst>
                <a:gd name="adj" fmla="val 26178"/>
              </a:avLst>
            </a:prstGeom>
            <a:noFill/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311150" y="5160963"/>
            <a:ext cx="1827213" cy="1524000"/>
            <a:chOff x="4397" y="1430"/>
            <a:chExt cx="1005" cy="960"/>
          </a:xfrm>
        </p:grpSpPr>
        <p:sp>
          <p:nvSpPr>
            <p:cNvPr id="14" name="AutoShape 12"/>
            <p:cNvSpPr>
              <a:spLocks noChangeArrowheads="1"/>
            </p:cNvSpPr>
            <p:nvPr/>
          </p:nvSpPr>
          <p:spPr bwMode="gray">
            <a:xfrm>
              <a:off x="4397" y="1430"/>
              <a:ext cx="1005" cy="960"/>
            </a:xfrm>
            <a:prstGeom prst="homePlate">
              <a:avLst>
                <a:gd name="adj" fmla="val 26172"/>
              </a:avLst>
            </a:prstGeom>
            <a:gradFill rotWithShape="1">
              <a:gsLst>
                <a:gs pos="0">
                  <a:srgbClr val="D5E0E5">
                    <a:gamma/>
                    <a:shade val="66275"/>
                    <a:invGamma/>
                  </a:srgbClr>
                </a:gs>
                <a:gs pos="50000">
                  <a:srgbClr val="D5E0E5"/>
                </a:gs>
                <a:gs pos="100000">
                  <a:srgbClr val="D5E0E5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76858A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3"/>
            <p:cNvSpPr>
              <a:spLocks noChangeArrowheads="1"/>
            </p:cNvSpPr>
            <p:nvPr/>
          </p:nvSpPr>
          <p:spPr bwMode="gray">
            <a:xfrm>
              <a:off x="4407" y="1440"/>
              <a:ext cx="978" cy="934"/>
            </a:xfrm>
            <a:prstGeom prst="homePlate">
              <a:avLst>
                <a:gd name="adj" fmla="val 26178"/>
              </a:avLst>
            </a:prstGeom>
            <a:gradFill rotWithShape="1">
              <a:gsLst>
                <a:gs pos="0">
                  <a:srgbClr val="D5E0E5">
                    <a:gamma/>
                    <a:shade val="66275"/>
                    <a:invGamma/>
                  </a:srgbClr>
                </a:gs>
                <a:gs pos="50000">
                  <a:srgbClr val="D5E0E5"/>
                </a:gs>
                <a:gs pos="100000">
                  <a:srgbClr val="D5E0E5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Rectangle 14"/>
          <p:cNvSpPr>
            <a:spLocks noChangeArrowheads="1"/>
          </p:cNvSpPr>
          <p:nvPr/>
        </p:nvSpPr>
        <p:spPr bwMode="gray">
          <a:xfrm>
            <a:off x="231775" y="4008438"/>
            <a:ext cx="18367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sz="2000" b="1" dirty="0" err="1" smtClean="0">
                <a:solidFill>
                  <a:srgbClr val="333333"/>
                </a:solidFill>
              </a:rPr>
              <a:t>Boostrap</a:t>
            </a:r>
            <a:endParaRPr lang="en-US" sz="2000" b="1" dirty="0">
              <a:solidFill>
                <a:srgbClr val="333333"/>
              </a:solidFill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gray">
          <a:xfrm>
            <a:off x="231775" y="5702300"/>
            <a:ext cx="18367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sz="2000" b="1" dirty="0" err="1" smtClean="0">
                <a:solidFill>
                  <a:srgbClr val="333333"/>
                </a:solidFill>
              </a:rPr>
              <a:t>Reponsive</a:t>
            </a:r>
            <a:endParaRPr lang="en-US" sz="2000" b="1" dirty="0">
              <a:solidFill>
                <a:srgbClr val="333333"/>
              </a:solidFill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gray">
          <a:xfrm>
            <a:off x="2405063" y="2506663"/>
            <a:ext cx="22463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 dirty="0" err="1" smtClean="0">
                <a:solidFill>
                  <a:schemeClr val="bg2"/>
                </a:solidFill>
              </a:rPr>
              <a:t>Tìm</a:t>
            </a:r>
            <a:r>
              <a:rPr lang="en-US" sz="2400" b="1" dirty="0" smtClean="0">
                <a:solidFill>
                  <a:schemeClr val="bg2"/>
                </a:solidFill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</a:rPr>
              <a:t>Hiểu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gray">
          <a:xfrm>
            <a:off x="5199063" y="2506663"/>
            <a:ext cx="22463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 dirty="0" err="1" smtClean="0">
                <a:solidFill>
                  <a:schemeClr val="bg2"/>
                </a:solidFill>
              </a:rPr>
              <a:t>Làm</a:t>
            </a:r>
            <a:r>
              <a:rPr lang="en-US" sz="2400" b="1" dirty="0" smtClean="0">
                <a:solidFill>
                  <a:schemeClr val="bg2"/>
                </a:solidFill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</a:rPr>
              <a:t>Việc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gray">
          <a:xfrm>
            <a:off x="2209800" y="3352800"/>
            <a:ext cx="2638425" cy="15557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8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white">
          <a:xfrm>
            <a:off x="2538413" y="3841750"/>
            <a:ext cx="184467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err="1" smtClean="0">
                <a:solidFill>
                  <a:srgbClr val="FFFFFF"/>
                </a:solidFill>
              </a:rPr>
              <a:t>Đọc</a:t>
            </a: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Tài</a:t>
            </a: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Liệu</a:t>
            </a: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Về</a:t>
            </a: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Boostrap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white">
          <a:xfrm>
            <a:off x="6164262" y="4150958"/>
            <a:ext cx="236220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 dirty="0" err="1" smtClean="0">
                <a:solidFill>
                  <a:srgbClr val="EAEAEA"/>
                </a:solidFill>
              </a:rPr>
              <a:t>Công</a:t>
            </a:r>
            <a:r>
              <a:rPr lang="en-US" sz="1400" b="1" dirty="0" smtClean="0">
                <a:solidFill>
                  <a:srgbClr val="EAEAEA"/>
                </a:solidFill>
              </a:rPr>
              <a:t> </a:t>
            </a:r>
            <a:r>
              <a:rPr lang="en-US" sz="1400" b="1" dirty="0" err="1" smtClean="0">
                <a:solidFill>
                  <a:srgbClr val="EAEAEA"/>
                </a:solidFill>
              </a:rPr>
              <a:t>Việc</a:t>
            </a:r>
            <a:r>
              <a:rPr lang="en-US" sz="1400" b="1" dirty="0" smtClean="0">
                <a:solidFill>
                  <a:srgbClr val="EAEAEA"/>
                </a:solidFill>
              </a:rPr>
              <a:t>: </a:t>
            </a:r>
            <a:r>
              <a:rPr lang="en-US" sz="1400" b="1" dirty="0" err="1" smtClean="0">
                <a:solidFill>
                  <a:srgbClr val="EAEAEA"/>
                </a:solidFill>
              </a:rPr>
              <a:t>Tham</a:t>
            </a:r>
            <a:r>
              <a:rPr lang="en-US" sz="1400" b="1" dirty="0" smtClean="0">
                <a:solidFill>
                  <a:srgbClr val="EAEAEA"/>
                </a:solidFill>
              </a:rPr>
              <a:t> </a:t>
            </a:r>
            <a:r>
              <a:rPr lang="en-US" sz="1400" b="1" dirty="0" err="1" smtClean="0">
                <a:solidFill>
                  <a:srgbClr val="EAEAEA"/>
                </a:solidFill>
              </a:rPr>
              <a:t>gia</a:t>
            </a:r>
            <a:r>
              <a:rPr lang="en-US" sz="1400" b="1" dirty="0" smtClean="0">
                <a:solidFill>
                  <a:srgbClr val="EAEAEA"/>
                </a:solidFill>
              </a:rPr>
              <a:t> </a:t>
            </a:r>
            <a:r>
              <a:rPr lang="en-US" sz="1400" b="1" dirty="0" err="1" smtClean="0">
                <a:solidFill>
                  <a:srgbClr val="EAEAEA"/>
                </a:solidFill>
              </a:rPr>
              <a:t>thiết</a:t>
            </a:r>
            <a:endParaRPr lang="en-US" sz="1400" b="1" dirty="0" smtClean="0">
              <a:solidFill>
                <a:srgbClr val="EAEAEA"/>
              </a:solidFill>
            </a:endParaRPr>
          </a:p>
          <a:p>
            <a:r>
              <a:rPr lang="en-US" sz="1400" b="1" dirty="0" err="1" smtClean="0">
                <a:solidFill>
                  <a:srgbClr val="EAEAEA"/>
                </a:solidFill>
              </a:rPr>
              <a:t>Kế</a:t>
            </a:r>
            <a:r>
              <a:rPr lang="en-US" sz="1400" b="1" dirty="0" smtClean="0">
                <a:solidFill>
                  <a:srgbClr val="EAEAEA"/>
                </a:solidFill>
              </a:rPr>
              <a:t> </a:t>
            </a:r>
            <a:r>
              <a:rPr lang="en-US" sz="1400" b="1" dirty="0" err="1" smtClean="0">
                <a:solidFill>
                  <a:srgbClr val="EAEAEA"/>
                </a:solidFill>
              </a:rPr>
              <a:t>viết</a:t>
            </a:r>
            <a:r>
              <a:rPr lang="en-US" sz="1400" b="1" dirty="0" smtClean="0">
                <a:solidFill>
                  <a:srgbClr val="EAEAEA"/>
                </a:solidFill>
              </a:rPr>
              <a:t> website </a:t>
            </a:r>
            <a:r>
              <a:rPr lang="en-US" sz="1400" b="1" dirty="0" err="1" smtClean="0">
                <a:solidFill>
                  <a:srgbClr val="EAEAEA"/>
                </a:solidFill>
              </a:rPr>
              <a:t>cho</a:t>
            </a:r>
            <a:r>
              <a:rPr lang="en-US" sz="1400" b="1" dirty="0" smtClean="0">
                <a:solidFill>
                  <a:srgbClr val="EAEAEA"/>
                </a:solidFill>
              </a:rPr>
              <a:t> </a:t>
            </a:r>
            <a:r>
              <a:rPr lang="en-US" sz="1400" b="1" dirty="0" err="1" smtClean="0">
                <a:solidFill>
                  <a:srgbClr val="EAEAEA"/>
                </a:solidFill>
              </a:rPr>
              <a:t>dự</a:t>
            </a:r>
            <a:r>
              <a:rPr lang="en-US" sz="1400" b="1" dirty="0" smtClean="0">
                <a:solidFill>
                  <a:srgbClr val="EAEAEA"/>
                </a:solidFill>
              </a:rPr>
              <a:t> </a:t>
            </a:r>
            <a:r>
              <a:rPr lang="en-US" sz="1400" b="1" dirty="0" err="1" smtClean="0">
                <a:solidFill>
                  <a:srgbClr val="EAEAEA"/>
                </a:solidFill>
              </a:rPr>
              <a:t>án</a:t>
            </a:r>
            <a:endParaRPr lang="en-US" sz="1400" b="1" dirty="0" smtClean="0">
              <a:solidFill>
                <a:srgbClr val="EAEAEA"/>
              </a:solidFill>
            </a:endParaRPr>
          </a:p>
          <a:p>
            <a:r>
              <a:rPr lang="en-US" sz="1400" b="1" dirty="0" err="1" smtClean="0">
                <a:solidFill>
                  <a:srgbClr val="EAEAEA"/>
                </a:solidFill>
              </a:rPr>
              <a:t>Công</a:t>
            </a:r>
            <a:r>
              <a:rPr lang="en-US" sz="1400" b="1" dirty="0" smtClean="0">
                <a:solidFill>
                  <a:srgbClr val="EAEAEA"/>
                </a:solidFill>
              </a:rPr>
              <a:t> ty </a:t>
            </a:r>
            <a:r>
              <a:rPr lang="en-US" sz="1400" b="1" dirty="0" err="1" smtClean="0">
                <a:solidFill>
                  <a:srgbClr val="EAEAEA"/>
                </a:solidFill>
              </a:rPr>
              <a:t>có</a:t>
            </a:r>
            <a:r>
              <a:rPr lang="en-US" sz="1400" b="1" dirty="0" smtClean="0">
                <a:solidFill>
                  <a:srgbClr val="EAEAEA"/>
                </a:solidFill>
              </a:rPr>
              <a:t> </a:t>
            </a:r>
            <a:r>
              <a:rPr lang="en-US" sz="1400" b="1" dirty="0" err="1" smtClean="0">
                <a:solidFill>
                  <a:srgbClr val="EAEAEA"/>
                </a:solidFill>
              </a:rPr>
              <a:t>sử</a:t>
            </a:r>
            <a:r>
              <a:rPr lang="en-US" sz="1400" b="1" dirty="0" smtClean="0">
                <a:solidFill>
                  <a:srgbClr val="EAEAEA"/>
                </a:solidFill>
              </a:rPr>
              <a:t> </a:t>
            </a:r>
            <a:r>
              <a:rPr lang="en-US" sz="1400" b="1" dirty="0" err="1" smtClean="0">
                <a:solidFill>
                  <a:srgbClr val="EAEAEA"/>
                </a:solidFill>
              </a:rPr>
              <a:t>dụng</a:t>
            </a:r>
            <a:r>
              <a:rPr lang="en-US" sz="1400" b="1" dirty="0" smtClean="0">
                <a:solidFill>
                  <a:srgbClr val="EAEAEA"/>
                </a:solidFill>
              </a:rPr>
              <a:t> </a:t>
            </a:r>
            <a:r>
              <a:rPr lang="en-US" sz="1400" b="1" dirty="0" err="1" smtClean="0">
                <a:solidFill>
                  <a:srgbClr val="EAEAEA"/>
                </a:solidFill>
              </a:rPr>
              <a:t>Bootraps</a:t>
            </a:r>
            <a:r>
              <a:rPr lang="en-US" sz="1400" b="1" dirty="0" smtClean="0">
                <a:solidFill>
                  <a:srgbClr val="EAEAEA"/>
                </a:solidFill>
              </a:rPr>
              <a:t> </a:t>
            </a:r>
            <a:r>
              <a:rPr lang="en-US" sz="1400" b="1" dirty="0" err="1" smtClean="0">
                <a:solidFill>
                  <a:srgbClr val="EAEAEA"/>
                </a:solidFill>
              </a:rPr>
              <a:t>và</a:t>
            </a:r>
            <a:r>
              <a:rPr lang="en-US" sz="1400" b="1" dirty="0" smtClean="0">
                <a:solidFill>
                  <a:srgbClr val="EAEAEA"/>
                </a:solidFill>
              </a:rPr>
              <a:t> </a:t>
            </a:r>
            <a:r>
              <a:rPr lang="en-US" sz="1400" b="1" dirty="0" err="1" smtClean="0">
                <a:solidFill>
                  <a:srgbClr val="EAEAEA"/>
                </a:solidFill>
              </a:rPr>
              <a:t>reponsive</a:t>
            </a:r>
            <a:endParaRPr lang="en-US" sz="1400" b="1" dirty="0">
              <a:solidFill>
                <a:srgbClr val="EAEAEA"/>
              </a:solidFill>
            </a:endParaRPr>
          </a:p>
        </p:txBody>
      </p:sp>
      <p:cxnSp>
        <p:nvCxnSpPr>
          <p:cNvPr id="27" name="Elbow Connector 26"/>
          <p:cNvCxnSpPr>
            <a:stCxn id="23" idx="3"/>
            <a:endCxn id="5" idx="1"/>
          </p:cNvCxnSpPr>
          <p:nvPr/>
        </p:nvCxnSpPr>
        <p:spPr bwMode="auto">
          <a:xfrm>
            <a:off x="4848225" y="4130675"/>
            <a:ext cx="1019175" cy="511600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3"/>
            <a:endCxn id="5" idx="1"/>
          </p:cNvCxnSpPr>
          <p:nvPr/>
        </p:nvCxnSpPr>
        <p:spPr bwMode="auto">
          <a:xfrm flipV="1">
            <a:off x="4848225" y="4642275"/>
            <a:ext cx="1019175" cy="1317200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9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6" grpId="0"/>
      <p:bldP spid="17" grpId="0"/>
      <p:bldP spid="19" grpId="0"/>
      <p:bldP spid="20" grpId="0"/>
      <p:bldP spid="23" grpId="0" animBg="1"/>
      <p:bldP spid="24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Eclipse </a:t>
            </a:r>
            <a:r>
              <a:rPr lang="en-US" sz="3600" dirty="0" err="1" smtClean="0"/>
              <a:t>và</a:t>
            </a:r>
            <a:r>
              <a:rPr lang="en-US" sz="3600" dirty="0" smtClean="0"/>
              <a:t> MySQL Workbench</a:t>
            </a:r>
            <a:endParaRPr lang="en-US" sz="3600" dirty="0"/>
          </a:p>
        </p:txBody>
      </p:sp>
      <p:pic>
        <p:nvPicPr>
          <p:cNvPr id="130050" name="Picture 2" descr="SplashScreens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3325812" cy="202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1" name="Picture 3" descr="eclipse-la-g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5" y="1425854"/>
            <a:ext cx="2971805" cy="170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3"/>
          <p:cNvSpPr>
            <a:spLocks noChangeArrowheads="1"/>
          </p:cNvSpPr>
          <p:nvPr/>
        </p:nvSpPr>
        <p:spPr bwMode="gray">
          <a:xfrm>
            <a:off x="1066800" y="3322262"/>
            <a:ext cx="7327260" cy="32004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gray">
          <a:xfrm flipH="1">
            <a:off x="2855361" y="5663825"/>
            <a:ext cx="3879761" cy="9525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gray">
          <a:xfrm>
            <a:off x="2394987" y="4223962"/>
            <a:ext cx="3879761" cy="9525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ltGray">
          <a:xfrm>
            <a:off x="6112822" y="4233487"/>
            <a:ext cx="1355725" cy="1423988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48627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952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gray">
          <a:xfrm>
            <a:off x="1617022" y="4233487"/>
            <a:ext cx="1355725" cy="1423988"/>
          </a:xfrm>
          <a:prstGeom prst="ellipse">
            <a:avLst/>
          </a:prstGeom>
          <a:gradFill rotWithShape="1">
            <a:gsLst>
              <a:gs pos="0">
                <a:srgbClr val="92BCE2">
                  <a:gamma/>
                  <a:tint val="33333"/>
                  <a:invGamma/>
                </a:srgbClr>
              </a:gs>
              <a:gs pos="100000">
                <a:srgbClr val="92BCE2"/>
              </a:gs>
            </a:gsLst>
            <a:path path="shape">
              <a:fillToRect l="50000" t="50000" r="50000" b="50000"/>
            </a:path>
          </a:gradFill>
          <a:ln w="952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gray">
          <a:xfrm>
            <a:off x="2720582" y="3542925"/>
            <a:ext cx="1865066" cy="468312"/>
          </a:xfrm>
          <a:prstGeom prst="chevron">
            <a:avLst>
              <a:gd name="adj" fmla="val 43225"/>
            </a:avLst>
          </a:prstGeom>
          <a:solidFill>
            <a:srgbClr val="FFFFFF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gray">
          <a:xfrm>
            <a:off x="4679557" y="3542925"/>
            <a:ext cx="1865066" cy="468312"/>
          </a:xfrm>
          <a:prstGeom prst="chevron">
            <a:avLst>
              <a:gd name="adj" fmla="val 43225"/>
            </a:avLst>
          </a:prstGeom>
          <a:solidFill>
            <a:srgbClr val="FFFFFF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5817954" y="3542925"/>
            <a:ext cx="2341156" cy="2765425"/>
            <a:chOff x="3340" y="1301"/>
            <a:chExt cx="1549" cy="1742"/>
          </a:xfrm>
        </p:grpSpPr>
        <p:sp>
          <p:nvSpPr>
            <p:cNvPr id="14" name="AutoShape 11"/>
            <p:cNvSpPr>
              <a:spLocks noChangeArrowheads="1"/>
            </p:cNvSpPr>
            <p:nvPr/>
          </p:nvSpPr>
          <p:spPr bwMode="gray">
            <a:xfrm rot="5400000">
              <a:off x="3244" y="1397"/>
              <a:ext cx="1742" cy="1549"/>
            </a:xfrm>
            <a:custGeom>
              <a:avLst/>
              <a:gdLst>
                <a:gd name="G0" fmla="+- 7121 0 0"/>
                <a:gd name="G1" fmla="+- 11542662 0 0"/>
                <a:gd name="G2" fmla="+- 0 0 11542662"/>
                <a:gd name="T0" fmla="*/ 0 256 1"/>
                <a:gd name="T1" fmla="*/ 180 256 1"/>
                <a:gd name="G3" fmla="+- 11542662 T0 T1"/>
                <a:gd name="T2" fmla="*/ 0 256 1"/>
                <a:gd name="T3" fmla="*/ 90 256 1"/>
                <a:gd name="G4" fmla="+- 11542662 T2 T3"/>
                <a:gd name="G5" fmla="*/ G4 2 1"/>
                <a:gd name="T4" fmla="*/ 90 256 1"/>
                <a:gd name="T5" fmla="*/ 0 256 1"/>
                <a:gd name="G6" fmla="+- 11542662 T4 T5"/>
                <a:gd name="G7" fmla="*/ G6 2 1"/>
                <a:gd name="G8" fmla="abs 11542662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7121"/>
                <a:gd name="G18" fmla="*/ 7121 1 2"/>
                <a:gd name="G19" fmla="+- G18 5400 0"/>
                <a:gd name="G20" fmla="cos G19 11542662"/>
                <a:gd name="G21" fmla="sin G19 11542662"/>
                <a:gd name="G22" fmla="+- G20 10800 0"/>
                <a:gd name="G23" fmla="+- G21 10800 0"/>
                <a:gd name="G24" fmla="+- 10800 0 G20"/>
                <a:gd name="G25" fmla="+- 7121 10800 0"/>
                <a:gd name="G26" fmla="?: G9 G17 G25"/>
                <a:gd name="G27" fmla="?: G9 0 21600"/>
                <a:gd name="G28" fmla="cos 10800 11542662"/>
                <a:gd name="G29" fmla="sin 10800 11542662"/>
                <a:gd name="G30" fmla="sin 7121 11542662"/>
                <a:gd name="G31" fmla="+- G28 10800 0"/>
                <a:gd name="G32" fmla="+- G29 10800 0"/>
                <a:gd name="G33" fmla="+- G30 10800 0"/>
                <a:gd name="G34" fmla="?: G4 0 G31"/>
                <a:gd name="G35" fmla="?: 11542662 G34 0"/>
                <a:gd name="G36" fmla="?: G6 G35 G31"/>
                <a:gd name="G37" fmla="+- 21600 0 G36"/>
                <a:gd name="G38" fmla="?: G4 0 G33"/>
                <a:gd name="G39" fmla="?: 11542662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859 w 21600"/>
                <a:gd name="T15" fmla="*/ 11405 h 21600"/>
                <a:gd name="T16" fmla="*/ 10800 w 21600"/>
                <a:gd name="T17" fmla="*/ 3679 h 21600"/>
                <a:gd name="T18" fmla="*/ 19741 w 21600"/>
                <a:gd name="T19" fmla="*/ 11405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695" y="11280"/>
                  </a:moveTo>
                  <a:cubicBezTo>
                    <a:pt x="3684" y="11120"/>
                    <a:pt x="3679" y="10960"/>
                    <a:pt x="3679" y="10800"/>
                  </a:cubicBezTo>
                  <a:cubicBezTo>
                    <a:pt x="3679" y="6867"/>
                    <a:pt x="6867" y="3679"/>
                    <a:pt x="10800" y="3679"/>
                  </a:cubicBezTo>
                  <a:cubicBezTo>
                    <a:pt x="14732" y="3679"/>
                    <a:pt x="17921" y="6867"/>
                    <a:pt x="17921" y="10800"/>
                  </a:cubicBezTo>
                  <a:cubicBezTo>
                    <a:pt x="17921" y="10960"/>
                    <a:pt x="17915" y="11120"/>
                    <a:pt x="17904" y="11280"/>
                  </a:cubicBezTo>
                  <a:lnTo>
                    <a:pt x="21575" y="11529"/>
                  </a:lnTo>
                  <a:cubicBezTo>
                    <a:pt x="21591" y="11286"/>
                    <a:pt x="21600" y="1104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043"/>
                    <a:pt x="8" y="11286"/>
                    <a:pt x="24" y="11529"/>
                  </a:cubicBezTo>
                  <a:close/>
                </a:path>
              </a:pathLst>
            </a:cu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2"/>
            <p:cNvSpPr>
              <a:spLocks noChangeArrowheads="1"/>
            </p:cNvSpPr>
            <p:nvPr/>
          </p:nvSpPr>
          <p:spPr bwMode="gray">
            <a:xfrm>
              <a:off x="3872" y="1303"/>
              <a:ext cx="411" cy="295"/>
            </a:xfrm>
            <a:prstGeom prst="chevron">
              <a:avLst>
                <a:gd name="adj" fmla="val 44744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3"/>
            <p:cNvSpPr>
              <a:spLocks noChangeArrowheads="1"/>
            </p:cNvSpPr>
            <p:nvPr/>
          </p:nvSpPr>
          <p:spPr bwMode="gray">
            <a:xfrm rot="10800000">
              <a:off x="3891" y="2745"/>
              <a:ext cx="314" cy="295"/>
            </a:xfrm>
            <a:prstGeom prst="chevron">
              <a:avLst>
                <a:gd name="adj" fmla="val 44069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AutoShape 14"/>
          <p:cNvSpPr>
            <a:spLocks noChangeArrowheads="1"/>
          </p:cNvSpPr>
          <p:nvPr/>
        </p:nvSpPr>
        <p:spPr bwMode="gray">
          <a:xfrm flipH="1">
            <a:off x="2914720" y="5838450"/>
            <a:ext cx="3702927" cy="468312"/>
          </a:xfrm>
          <a:prstGeom prst="chevron">
            <a:avLst>
              <a:gd name="adj" fmla="val 47562"/>
            </a:avLst>
          </a:prstGeom>
          <a:solidFill>
            <a:srgbClr val="E8BD5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977665" y="3546100"/>
            <a:ext cx="2341157" cy="2767012"/>
            <a:chOff x="533" y="1485"/>
            <a:chExt cx="1549" cy="1743"/>
          </a:xfrm>
        </p:grpSpPr>
        <p:sp>
          <p:nvSpPr>
            <p:cNvPr id="19" name="AutoShape 16"/>
            <p:cNvSpPr>
              <a:spLocks noChangeArrowheads="1"/>
            </p:cNvSpPr>
            <p:nvPr/>
          </p:nvSpPr>
          <p:spPr bwMode="gray">
            <a:xfrm rot="16200000" flipH="1">
              <a:off x="437" y="1581"/>
              <a:ext cx="1742" cy="1549"/>
            </a:xfrm>
            <a:custGeom>
              <a:avLst/>
              <a:gdLst>
                <a:gd name="G0" fmla="+- 7158 0 0"/>
                <a:gd name="G1" fmla="+- 11338448 0 0"/>
                <a:gd name="G2" fmla="+- 0 0 11338448"/>
                <a:gd name="T0" fmla="*/ 0 256 1"/>
                <a:gd name="T1" fmla="*/ 180 256 1"/>
                <a:gd name="G3" fmla="+- 11338448 T0 T1"/>
                <a:gd name="T2" fmla="*/ 0 256 1"/>
                <a:gd name="T3" fmla="*/ 90 256 1"/>
                <a:gd name="G4" fmla="+- 11338448 T2 T3"/>
                <a:gd name="G5" fmla="*/ G4 2 1"/>
                <a:gd name="T4" fmla="*/ 90 256 1"/>
                <a:gd name="T5" fmla="*/ 0 256 1"/>
                <a:gd name="G6" fmla="+- 11338448 T4 T5"/>
                <a:gd name="G7" fmla="*/ G6 2 1"/>
                <a:gd name="G8" fmla="abs 11338448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7158"/>
                <a:gd name="G18" fmla="*/ 7158 1 2"/>
                <a:gd name="G19" fmla="+- G18 5400 0"/>
                <a:gd name="G20" fmla="cos G19 11338448"/>
                <a:gd name="G21" fmla="sin G19 11338448"/>
                <a:gd name="G22" fmla="+- G20 10800 0"/>
                <a:gd name="G23" fmla="+- G21 10800 0"/>
                <a:gd name="G24" fmla="+- 10800 0 G20"/>
                <a:gd name="G25" fmla="+- 7158 10800 0"/>
                <a:gd name="G26" fmla="?: G9 G17 G25"/>
                <a:gd name="G27" fmla="?: G9 0 21600"/>
                <a:gd name="G28" fmla="cos 10800 11338448"/>
                <a:gd name="G29" fmla="sin 10800 11338448"/>
                <a:gd name="G30" fmla="sin 7158 11338448"/>
                <a:gd name="G31" fmla="+- G28 10800 0"/>
                <a:gd name="G32" fmla="+- G29 10800 0"/>
                <a:gd name="G33" fmla="+- G30 10800 0"/>
                <a:gd name="G34" fmla="?: G4 0 G31"/>
                <a:gd name="G35" fmla="?: 11338448 G34 0"/>
                <a:gd name="G36" fmla="?: G6 G35 G31"/>
                <a:gd name="G37" fmla="+- 21600 0 G36"/>
                <a:gd name="G38" fmla="?: G4 0 G33"/>
                <a:gd name="G39" fmla="?: 11338448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887 w 21600"/>
                <a:gd name="T15" fmla="*/ 11892 h 21600"/>
                <a:gd name="T16" fmla="*/ 10800 w 21600"/>
                <a:gd name="T17" fmla="*/ 3642 h 21600"/>
                <a:gd name="T18" fmla="*/ 19713 w 21600"/>
                <a:gd name="T19" fmla="*/ 11892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695" y="11670"/>
                  </a:moveTo>
                  <a:cubicBezTo>
                    <a:pt x="3659" y="11382"/>
                    <a:pt x="3642" y="11091"/>
                    <a:pt x="3642" y="10800"/>
                  </a:cubicBezTo>
                  <a:cubicBezTo>
                    <a:pt x="3642" y="6846"/>
                    <a:pt x="6846" y="3642"/>
                    <a:pt x="10800" y="3642"/>
                  </a:cubicBezTo>
                  <a:cubicBezTo>
                    <a:pt x="14753" y="3642"/>
                    <a:pt x="17958" y="6846"/>
                    <a:pt x="17958" y="10800"/>
                  </a:cubicBezTo>
                  <a:cubicBezTo>
                    <a:pt x="17958" y="11091"/>
                    <a:pt x="17940" y="11382"/>
                    <a:pt x="17904" y="11670"/>
                  </a:cubicBezTo>
                  <a:lnTo>
                    <a:pt x="21519" y="12114"/>
                  </a:lnTo>
                  <a:cubicBezTo>
                    <a:pt x="21573" y="11678"/>
                    <a:pt x="21600" y="1123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239"/>
                    <a:pt x="26" y="11678"/>
                    <a:pt x="80" y="12114"/>
                  </a:cubicBezTo>
                  <a:close/>
                </a:path>
              </a:pathLst>
            </a:cu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235" y="1487"/>
              <a:ext cx="411" cy="295"/>
            </a:xfrm>
            <a:prstGeom prst="chevron">
              <a:avLst>
                <a:gd name="adj" fmla="val 44744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18"/>
            <p:cNvSpPr>
              <a:spLocks noChangeArrowheads="1"/>
            </p:cNvSpPr>
            <p:nvPr/>
          </p:nvSpPr>
          <p:spPr bwMode="gray">
            <a:xfrm rot="10800000">
              <a:off x="1223" y="2933"/>
              <a:ext cx="499" cy="295"/>
            </a:xfrm>
            <a:prstGeom prst="chevron">
              <a:avLst>
                <a:gd name="adj" fmla="val 46783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Rectangle 19"/>
          <p:cNvSpPr>
            <a:spLocks noChangeArrowheads="1"/>
          </p:cNvSpPr>
          <p:nvPr/>
        </p:nvSpPr>
        <p:spPr bwMode="gray">
          <a:xfrm>
            <a:off x="4010093" y="5894012"/>
            <a:ext cx="192348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1C1C1C"/>
                </a:solidFill>
              </a:rPr>
              <a:t>Áp</a:t>
            </a:r>
            <a:r>
              <a:rPr lang="en-US" sz="1600" dirty="0" smtClean="0">
                <a:solidFill>
                  <a:srgbClr val="1C1C1C"/>
                </a:solidFill>
              </a:rPr>
              <a:t> </a:t>
            </a:r>
            <a:r>
              <a:rPr lang="en-US" sz="1600" dirty="0" err="1" smtClean="0">
                <a:solidFill>
                  <a:srgbClr val="1C1C1C"/>
                </a:solidFill>
              </a:rPr>
              <a:t>Dụng</a:t>
            </a:r>
            <a:r>
              <a:rPr lang="en-US" sz="1600" dirty="0" smtClean="0">
                <a:solidFill>
                  <a:srgbClr val="1C1C1C"/>
                </a:solidFill>
              </a:rPr>
              <a:t> </a:t>
            </a:r>
            <a:r>
              <a:rPr lang="en-US" sz="1600" dirty="0" err="1" smtClean="0">
                <a:solidFill>
                  <a:srgbClr val="1C1C1C"/>
                </a:solidFill>
              </a:rPr>
              <a:t>làm</a:t>
            </a:r>
            <a:r>
              <a:rPr lang="en-US" sz="1600" dirty="0" smtClean="0">
                <a:solidFill>
                  <a:srgbClr val="1C1C1C"/>
                </a:solidFill>
              </a:rPr>
              <a:t> </a:t>
            </a:r>
            <a:r>
              <a:rPr lang="en-US" sz="1600" dirty="0" err="1" smtClean="0">
                <a:solidFill>
                  <a:srgbClr val="1C1C1C"/>
                </a:solidFill>
              </a:rPr>
              <a:t>việc</a:t>
            </a:r>
            <a:endParaRPr lang="en-US" sz="1600" dirty="0">
              <a:solidFill>
                <a:srgbClr val="1C1C1C"/>
              </a:solidFill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gray">
          <a:xfrm>
            <a:off x="3033781" y="3588962"/>
            <a:ext cx="121214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1C1C1C"/>
                </a:solidFill>
              </a:rPr>
              <a:t>Tìm</a:t>
            </a:r>
            <a:r>
              <a:rPr lang="en-US" sz="1600" dirty="0" smtClean="0">
                <a:solidFill>
                  <a:srgbClr val="1C1C1C"/>
                </a:solidFill>
              </a:rPr>
              <a:t> </a:t>
            </a:r>
            <a:r>
              <a:rPr lang="en-US" sz="1600" dirty="0" err="1" smtClean="0">
                <a:solidFill>
                  <a:srgbClr val="1C1C1C"/>
                </a:solidFill>
              </a:rPr>
              <a:t>Hiểu</a:t>
            </a:r>
            <a:endParaRPr lang="en-US" sz="1600" dirty="0">
              <a:solidFill>
                <a:srgbClr val="1C1C1C"/>
              </a:solidFill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gray">
          <a:xfrm>
            <a:off x="4995931" y="3588962"/>
            <a:ext cx="121214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1C1C1C"/>
                </a:solidFill>
              </a:rPr>
              <a:t>Thực</a:t>
            </a:r>
            <a:r>
              <a:rPr lang="en-US" sz="1600" dirty="0" smtClean="0">
                <a:solidFill>
                  <a:srgbClr val="1C1C1C"/>
                </a:solidFill>
              </a:rPr>
              <a:t> </a:t>
            </a:r>
            <a:r>
              <a:rPr lang="en-US" sz="1600" dirty="0" err="1" smtClean="0">
                <a:solidFill>
                  <a:srgbClr val="1C1C1C"/>
                </a:solidFill>
              </a:rPr>
              <a:t>Hành</a:t>
            </a:r>
            <a:endParaRPr lang="en-US" sz="1600" dirty="0">
              <a:solidFill>
                <a:srgbClr val="1C1C1C"/>
              </a:solidFill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gray">
          <a:xfrm>
            <a:off x="1523819" y="4565344"/>
            <a:ext cx="15421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000000"/>
                </a:solidFill>
              </a:rPr>
              <a:t>MySql</a:t>
            </a:r>
            <a:r>
              <a:rPr lang="en-US" sz="2000" b="1" dirty="0" smtClean="0">
                <a:solidFill>
                  <a:srgbClr val="000000"/>
                </a:solidFill>
              </a:rPr>
              <a:t> Workbench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gray">
          <a:xfrm>
            <a:off x="6109647" y="4758950"/>
            <a:ext cx="13557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Eclipse</a:t>
            </a:r>
            <a:endParaRPr 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80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9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1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3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7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9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22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PHP-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gray">
          <a:xfrm>
            <a:off x="5243647" y="3124200"/>
            <a:ext cx="2971800" cy="2971800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gray">
          <a:xfrm>
            <a:off x="882784" y="3124200"/>
            <a:ext cx="2971800" cy="2971800"/>
          </a:xfrm>
          <a:prstGeom prst="ellips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308234" y="2735263"/>
            <a:ext cx="1000125" cy="977900"/>
            <a:chOff x="480" y="1200"/>
            <a:chExt cx="1042" cy="1019"/>
          </a:xfrm>
        </p:grpSpPr>
        <p:grpSp>
          <p:nvGrpSpPr>
            <p:cNvPr id="54" name="Group 53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56" name="Picture 55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7" name="Oval 56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pic>
          <p:nvPicPr>
            <p:cNvPr id="55" name="Picture 54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Text Box 30"/>
          <p:cNvSpPr txBox="1">
            <a:spLocks noChangeArrowheads="1"/>
          </p:cNvSpPr>
          <p:nvPr/>
        </p:nvSpPr>
        <p:spPr bwMode="white">
          <a:xfrm>
            <a:off x="1336809" y="2944813"/>
            <a:ext cx="9366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 err="1" smtClean="0">
                <a:solidFill>
                  <a:srgbClr val="F8F8F8"/>
                </a:solidFill>
              </a:rPr>
              <a:t>Tìm</a:t>
            </a:r>
            <a:r>
              <a:rPr lang="en-US" sz="1600" b="1" dirty="0" smtClean="0">
                <a:solidFill>
                  <a:srgbClr val="F8F8F8"/>
                </a:solidFill>
              </a:rPr>
              <a:t> </a:t>
            </a:r>
            <a:r>
              <a:rPr lang="en-US" sz="1600" b="1" dirty="0" err="1" smtClean="0">
                <a:solidFill>
                  <a:srgbClr val="F8F8F8"/>
                </a:solidFill>
              </a:rPr>
              <a:t>Hiểu</a:t>
            </a:r>
            <a:endParaRPr lang="en-US" sz="1600" b="1" dirty="0">
              <a:solidFill>
                <a:srgbClr val="F8F8F8"/>
              </a:solidFill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821622" y="2765425"/>
            <a:ext cx="1000125" cy="977900"/>
            <a:chOff x="480" y="1200"/>
            <a:chExt cx="1042" cy="1019"/>
          </a:xfrm>
        </p:grpSpPr>
        <p:grpSp>
          <p:nvGrpSpPr>
            <p:cNvPr id="50" name="Group 49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52" name="Picture 51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3" name="Oval 52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50000">
                    <a:schemeClr val="folHlink">
                      <a:gamma/>
                      <a:shade val="54118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pic>
          <p:nvPicPr>
            <p:cNvPr id="51" name="Picture 50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50"/>
          <p:cNvSpPr txBox="1">
            <a:spLocks noChangeArrowheads="1"/>
          </p:cNvSpPr>
          <p:nvPr/>
        </p:nvSpPr>
        <p:spPr bwMode="white">
          <a:xfrm>
            <a:off x="6788284" y="2974975"/>
            <a:ext cx="106045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 err="1" smtClean="0">
                <a:solidFill>
                  <a:srgbClr val="F8F8F8"/>
                </a:solidFill>
              </a:rPr>
              <a:t>Tìm</a:t>
            </a:r>
            <a:r>
              <a:rPr lang="en-US" sz="1600" b="1" dirty="0" smtClean="0">
                <a:solidFill>
                  <a:srgbClr val="F8F8F8"/>
                </a:solidFill>
              </a:rPr>
              <a:t> </a:t>
            </a:r>
            <a:r>
              <a:rPr lang="en-US" sz="1600" b="1" dirty="0" err="1" smtClean="0">
                <a:solidFill>
                  <a:srgbClr val="F8F8F8"/>
                </a:solidFill>
              </a:rPr>
              <a:t>Hiểu</a:t>
            </a:r>
            <a:endParaRPr lang="en-US" sz="1600" b="1" dirty="0">
              <a:solidFill>
                <a:srgbClr val="F8F8F8"/>
              </a:solidFill>
            </a:endParaRP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308234" y="5487988"/>
            <a:ext cx="1000125" cy="977900"/>
            <a:chOff x="480" y="1200"/>
            <a:chExt cx="1042" cy="1019"/>
          </a:xfrm>
        </p:grpSpPr>
        <p:grpSp>
          <p:nvGrpSpPr>
            <p:cNvPr id="46" name="Group 45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8" name="Picture 47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" name="Oval 4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5607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pic>
          <p:nvPicPr>
            <p:cNvPr id="47" name="Picture 46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Text Box 30"/>
          <p:cNvSpPr txBox="1">
            <a:spLocks noChangeArrowheads="1"/>
          </p:cNvSpPr>
          <p:nvPr/>
        </p:nvSpPr>
        <p:spPr bwMode="white">
          <a:xfrm>
            <a:off x="1336809" y="5697538"/>
            <a:ext cx="9366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 err="1" smtClean="0">
                <a:solidFill>
                  <a:srgbClr val="F8F8F8"/>
                </a:solidFill>
              </a:rPr>
              <a:t>Kết</a:t>
            </a:r>
            <a:r>
              <a:rPr lang="en-US" sz="1600" b="1" dirty="0" smtClean="0">
                <a:solidFill>
                  <a:srgbClr val="F8F8F8"/>
                </a:solidFill>
              </a:rPr>
              <a:t> </a:t>
            </a:r>
            <a:r>
              <a:rPr lang="en-US" sz="1600" b="1" dirty="0" err="1" smtClean="0">
                <a:solidFill>
                  <a:srgbClr val="F8F8F8"/>
                </a:solidFill>
              </a:rPr>
              <a:t>Quả</a:t>
            </a:r>
            <a:endParaRPr lang="en-US" sz="1600" b="1" dirty="0">
              <a:solidFill>
                <a:srgbClr val="F8F8F8"/>
              </a:solidFill>
            </a:endParaRP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403359" y="4192588"/>
            <a:ext cx="1000125" cy="977900"/>
            <a:chOff x="480" y="1200"/>
            <a:chExt cx="1042" cy="1019"/>
          </a:xfrm>
        </p:grpSpPr>
        <p:grpSp>
          <p:nvGrpSpPr>
            <p:cNvPr id="42" name="Group 41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4" name="Picture 43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5" name="Oval 44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5607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pic>
          <p:nvPicPr>
            <p:cNvPr id="43" name="Picture 42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Text Box 30"/>
          <p:cNvSpPr txBox="1">
            <a:spLocks noChangeArrowheads="1"/>
          </p:cNvSpPr>
          <p:nvPr/>
        </p:nvSpPr>
        <p:spPr bwMode="white">
          <a:xfrm>
            <a:off x="431934" y="4402138"/>
            <a:ext cx="9366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 err="1" smtClean="0">
                <a:solidFill>
                  <a:srgbClr val="F8F8F8"/>
                </a:solidFill>
              </a:rPr>
              <a:t>Làm</a:t>
            </a:r>
            <a:r>
              <a:rPr lang="en-US" sz="1600" b="1" dirty="0" smtClean="0">
                <a:solidFill>
                  <a:srgbClr val="F8F8F8"/>
                </a:solidFill>
              </a:rPr>
              <a:t> </a:t>
            </a:r>
            <a:r>
              <a:rPr lang="en-US" sz="1600" b="1" dirty="0" err="1" smtClean="0">
                <a:solidFill>
                  <a:srgbClr val="F8F8F8"/>
                </a:solidFill>
              </a:rPr>
              <a:t>Việc</a:t>
            </a:r>
            <a:endParaRPr lang="en-US" sz="1600" b="1" dirty="0">
              <a:solidFill>
                <a:srgbClr val="F8F8F8"/>
              </a:solidFill>
            </a:endParaRPr>
          </a:p>
        </p:txBody>
      </p: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6821622" y="5375275"/>
            <a:ext cx="1000125" cy="977900"/>
            <a:chOff x="480" y="1200"/>
            <a:chExt cx="1042" cy="1019"/>
          </a:xfrm>
        </p:grpSpPr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0" name="Picture 39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" name="Oval 40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50000">
                    <a:schemeClr val="folHlink">
                      <a:gamma/>
                      <a:shade val="54118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pic>
          <p:nvPicPr>
            <p:cNvPr id="39" name="Picture 38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Text Box 50"/>
          <p:cNvSpPr txBox="1">
            <a:spLocks noChangeArrowheads="1"/>
          </p:cNvSpPr>
          <p:nvPr/>
        </p:nvSpPr>
        <p:spPr bwMode="white">
          <a:xfrm>
            <a:off x="6788284" y="5584825"/>
            <a:ext cx="106045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 err="1" smtClean="0">
                <a:solidFill>
                  <a:srgbClr val="F8F8F8"/>
                </a:solidFill>
              </a:rPr>
              <a:t>Kết</a:t>
            </a:r>
            <a:r>
              <a:rPr lang="en-US" sz="1600" b="1" dirty="0" smtClean="0">
                <a:solidFill>
                  <a:srgbClr val="F8F8F8"/>
                </a:solidFill>
              </a:rPr>
              <a:t> </a:t>
            </a:r>
            <a:r>
              <a:rPr lang="en-US" sz="1600" b="1" dirty="0" err="1" smtClean="0">
                <a:solidFill>
                  <a:srgbClr val="F8F8F8"/>
                </a:solidFill>
              </a:rPr>
              <a:t>Quả</a:t>
            </a:r>
            <a:endParaRPr lang="en-US" sz="1600" b="1" dirty="0">
              <a:solidFill>
                <a:srgbClr val="F8F8F8"/>
              </a:solidFill>
            </a:endParaRP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7669347" y="4137025"/>
            <a:ext cx="1000125" cy="977900"/>
            <a:chOff x="480" y="1200"/>
            <a:chExt cx="1042" cy="1019"/>
          </a:xfrm>
        </p:grpSpPr>
        <p:grpSp>
          <p:nvGrpSpPr>
            <p:cNvPr id="34" name="Group 33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36" name="Picture 35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7" name="Oval 36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50000">
                    <a:schemeClr val="folHlink">
                      <a:gamma/>
                      <a:shade val="54118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pic>
          <p:nvPicPr>
            <p:cNvPr id="35" name="Picture 34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" name="Text Box 50"/>
          <p:cNvSpPr txBox="1">
            <a:spLocks noChangeArrowheads="1"/>
          </p:cNvSpPr>
          <p:nvPr/>
        </p:nvSpPr>
        <p:spPr bwMode="white">
          <a:xfrm>
            <a:off x="7636009" y="4346575"/>
            <a:ext cx="106045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 err="1" smtClean="0">
                <a:solidFill>
                  <a:srgbClr val="F8F8F8"/>
                </a:solidFill>
              </a:rPr>
              <a:t>Làm</a:t>
            </a:r>
            <a:r>
              <a:rPr lang="en-US" sz="1600" b="1" dirty="0" smtClean="0">
                <a:solidFill>
                  <a:srgbClr val="F8F8F8"/>
                </a:solidFill>
              </a:rPr>
              <a:t> </a:t>
            </a:r>
            <a:r>
              <a:rPr lang="en-US" sz="1600" b="1" dirty="0" err="1" smtClean="0">
                <a:solidFill>
                  <a:srgbClr val="F8F8F8"/>
                </a:solidFill>
              </a:rPr>
              <a:t>Việc</a:t>
            </a:r>
            <a:endParaRPr lang="en-US" sz="1600" b="1" dirty="0">
              <a:solidFill>
                <a:srgbClr val="F8F8F8"/>
              </a:solidFill>
            </a:endParaRPr>
          </a:p>
        </p:txBody>
      </p:sp>
      <p:sp>
        <p:nvSpPr>
          <p:cNvPr id="22" name="AutoShape 44"/>
          <p:cNvSpPr>
            <a:spLocks noChangeArrowheads="1"/>
          </p:cNvSpPr>
          <p:nvPr/>
        </p:nvSpPr>
        <p:spPr bwMode="gray">
          <a:xfrm>
            <a:off x="3854584" y="3200400"/>
            <a:ext cx="1371600" cy="1162050"/>
          </a:xfrm>
          <a:custGeom>
            <a:avLst/>
            <a:gdLst>
              <a:gd name="G0" fmla="+- -1698628 0 0"/>
              <a:gd name="G1" fmla="+- -11512247 0 0"/>
              <a:gd name="G2" fmla="+- -1698628 0 -11512247"/>
              <a:gd name="G3" fmla="+- 10800 0 0"/>
              <a:gd name="G4" fmla="+- 0 0 -169862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130 0 0"/>
              <a:gd name="G9" fmla="+- 0 0 -11512247"/>
              <a:gd name="G10" fmla="+- 8130 0 2700"/>
              <a:gd name="G11" fmla="cos G10 -1698628"/>
              <a:gd name="G12" fmla="sin G10 -1698628"/>
              <a:gd name="G13" fmla="cos 13500 -1698628"/>
              <a:gd name="G14" fmla="sin 13500 -1698628"/>
              <a:gd name="G15" fmla="+- G11 10800 0"/>
              <a:gd name="G16" fmla="+- G12 10800 0"/>
              <a:gd name="G17" fmla="+- G13 10800 0"/>
              <a:gd name="G18" fmla="+- G14 10800 0"/>
              <a:gd name="G19" fmla="*/ 8130 1 2"/>
              <a:gd name="G20" fmla="+- G19 5400 0"/>
              <a:gd name="G21" fmla="cos G20 -1698628"/>
              <a:gd name="G22" fmla="sin G20 -1698628"/>
              <a:gd name="G23" fmla="+- G21 10800 0"/>
              <a:gd name="G24" fmla="+- G12 G23 G22"/>
              <a:gd name="G25" fmla="+- G22 G23 G11"/>
              <a:gd name="G26" fmla="cos 10800 -1698628"/>
              <a:gd name="G27" fmla="sin 10800 -1698628"/>
              <a:gd name="G28" fmla="cos 8130 -1698628"/>
              <a:gd name="G29" fmla="sin 8130 -169862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512247"/>
              <a:gd name="G36" fmla="sin G34 -11512247"/>
              <a:gd name="G37" fmla="+/ -11512247 -169862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130 G39"/>
              <a:gd name="G43" fmla="sin 813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777 w 21600"/>
              <a:gd name="T5" fmla="*/ 190 h 21600"/>
              <a:gd name="T6" fmla="*/ 1362 w 21600"/>
              <a:gd name="T7" fmla="*/ 10084 h 21600"/>
              <a:gd name="T8" fmla="*/ 9277 w 21600"/>
              <a:gd name="T9" fmla="*/ 2813 h 21600"/>
              <a:gd name="T10" fmla="*/ 22942 w 21600"/>
              <a:gd name="T11" fmla="*/ 4899 h 21600"/>
              <a:gd name="T12" fmla="*/ 21076 w 21600"/>
              <a:gd name="T13" fmla="*/ 10291 h 21600"/>
              <a:gd name="T14" fmla="*/ 15683 w 21600"/>
              <a:gd name="T15" fmla="*/ 8426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112" y="7246"/>
                </a:moveTo>
                <a:cubicBezTo>
                  <a:pt x="16751" y="4446"/>
                  <a:pt x="13912" y="2670"/>
                  <a:pt x="10800" y="2670"/>
                </a:cubicBezTo>
                <a:cubicBezTo>
                  <a:pt x="6548" y="2669"/>
                  <a:pt x="3014" y="5945"/>
                  <a:pt x="2693" y="10185"/>
                </a:cubicBezTo>
                <a:lnTo>
                  <a:pt x="30" y="9983"/>
                </a:lnTo>
                <a:cubicBezTo>
                  <a:pt x="458" y="4351"/>
                  <a:pt x="5152" y="-1"/>
                  <a:pt x="10800" y="0"/>
                </a:cubicBezTo>
                <a:cubicBezTo>
                  <a:pt x="14934" y="0"/>
                  <a:pt x="18706" y="2360"/>
                  <a:pt x="20513" y="6079"/>
                </a:cubicBezTo>
                <a:lnTo>
                  <a:pt x="22942" y="4899"/>
                </a:lnTo>
                <a:lnTo>
                  <a:pt x="21076" y="10291"/>
                </a:lnTo>
                <a:lnTo>
                  <a:pt x="15683" y="8426"/>
                </a:lnTo>
                <a:lnTo>
                  <a:pt x="18112" y="7246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63529"/>
                  <a:invGamma/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2700000" scaled="1"/>
          </a:gradFill>
          <a:ln w="9525" cap="rnd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4588009" y="3906838"/>
            <a:ext cx="1676400" cy="1403350"/>
            <a:chOff x="480" y="336"/>
            <a:chExt cx="1486" cy="884"/>
          </a:xfrm>
        </p:grpSpPr>
        <p:sp>
          <p:nvSpPr>
            <p:cNvPr id="32" name="AutoShape 46"/>
            <p:cNvSpPr>
              <a:spLocks noChangeArrowheads="1"/>
            </p:cNvSpPr>
            <p:nvPr/>
          </p:nvSpPr>
          <p:spPr bwMode="gray">
            <a:xfrm>
              <a:off x="480" y="336"/>
              <a:ext cx="1486" cy="884"/>
            </a:xfrm>
            <a:prstGeom prst="homePlate">
              <a:avLst>
                <a:gd name="adj" fmla="val 42025"/>
              </a:avLst>
            </a:prstGeom>
            <a:gradFill rotWithShape="1">
              <a:gsLst>
                <a:gs pos="0">
                  <a:schemeClr val="folHlink">
                    <a:gamma/>
                    <a:tint val="41176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 w="25400" algn="ctr">
              <a:solidFill>
                <a:srgbClr val="F8F8F8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AutoShape 47"/>
            <p:cNvSpPr>
              <a:spLocks noChangeArrowheads="1"/>
            </p:cNvSpPr>
            <p:nvPr/>
          </p:nvSpPr>
          <p:spPr bwMode="gray">
            <a:xfrm>
              <a:off x="529" y="371"/>
              <a:ext cx="1375" cy="811"/>
            </a:xfrm>
            <a:prstGeom prst="homePlate">
              <a:avLst>
                <a:gd name="adj" fmla="val 42386"/>
              </a:avLst>
            </a:prstGeom>
            <a:gradFill rotWithShape="1">
              <a:gsLst>
                <a:gs pos="0">
                  <a:schemeClr val="folHlink">
                    <a:gamma/>
                    <a:shade val="69804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 w="12700" algn="ctr">
              <a:solidFill>
                <a:srgbClr val="F8F8F8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 flipH="1">
            <a:off x="2863984" y="3924300"/>
            <a:ext cx="1676400" cy="1403350"/>
            <a:chOff x="480" y="336"/>
            <a:chExt cx="1486" cy="884"/>
          </a:xfrm>
        </p:grpSpPr>
        <p:sp>
          <p:nvSpPr>
            <p:cNvPr id="30" name="AutoShape 49"/>
            <p:cNvSpPr>
              <a:spLocks noChangeArrowheads="1"/>
            </p:cNvSpPr>
            <p:nvPr/>
          </p:nvSpPr>
          <p:spPr bwMode="gray">
            <a:xfrm>
              <a:off x="480" y="336"/>
              <a:ext cx="1486" cy="884"/>
            </a:xfrm>
            <a:prstGeom prst="homePlate">
              <a:avLst>
                <a:gd name="adj" fmla="val 42025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50980"/>
                    <a:invGamma/>
                  </a:schemeClr>
                </a:gs>
              </a:gsLst>
              <a:lin ang="2700000" scaled="1"/>
            </a:gradFill>
            <a:ln w="25400" algn="ctr">
              <a:solidFill>
                <a:srgbClr val="F8F8F8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AutoShape 50"/>
            <p:cNvSpPr>
              <a:spLocks noChangeArrowheads="1"/>
            </p:cNvSpPr>
            <p:nvPr/>
          </p:nvSpPr>
          <p:spPr bwMode="gray">
            <a:xfrm>
              <a:off x="529" y="371"/>
              <a:ext cx="1375" cy="811"/>
            </a:xfrm>
            <a:prstGeom prst="homePlate">
              <a:avLst>
                <a:gd name="adj" fmla="val 42386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rgbClr val="F8F8F8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5" name="Text Box 8"/>
          <p:cNvSpPr txBox="1">
            <a:spLocks noChangeArrowheads="1"/>
          </p:cNvSpPr>
          <p:nvPr/>
        </p:nvSpPr>
        <p:spPr bwMode="white">
          <a:xfrm>
            <a:off x="3129097" y="4202113"/>
            <a:ext cx="128111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b="1" dirty="0" smtClean="0">
                <a:solidFill>
                  <a:srgbClr val="F8F8F8"/>
                </a:solidFill>
                <a:latin typeface="Calibri" pitchFamily="34" charset="0"/>
              </a:rPr>
              <a:t>PHP </a:t>
            </a:r>
            <a:r>
              <a:rPr lang="en-US" sz="2400" b="1" dirty="0" err="1" smtClean="0">
                <a:solidFill>
                  <a:srgbClr val="F8F8F8"/>
                </a:solidFill>
                <a:latin typeface="Calibri" pitchFamily="34" charset="0"/>
              </a:rPr>
              <a:t>Laravel</a:t>
            </a:r>
            <a:endParaRPr lang="en-US" sz="2400" b="1" dirty="0">
              <a:solidFill>
                <a:srgbClr val="F8F8F8"/>
              </a:solidFill>
              <a:latin typeface="Calibri" pitchFamily="34" charset="0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white">
          <a:xfrm>
            <a:off x="4641264" y="4370596"/>
            <a:ext cx="14859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b="1" dirty="0" err="1" smtClean="0">
                <a:solidFill>
                  <a:srgbClr val="F8F8F8"/>
                </a:solidFill>
                <a:latin typeface="Calibri" pitchFamily="34" charset="0"/>
              </a:rPr>
              <a:t>Javascript</a:t>
            </a:r>
            <a:endParaRPr lang="en-US" sz="2400" b="1" dirty="0">
              <a:solidFill>
                <a:srgbClr val="F8F8F8"/>
              </a:solidFill>
              <a:latin typeface="Calibri" pitchFamily="34" charset="0"/>
            </a:endParaRP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black">
          <a:xfrm>
            <a:off x="3334745" y="2883603"/>
            <a:ext cx="239381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Hiên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black">
          <a:xfrm>
            <a:off x="3625984" y="6049963"/>
            <a:ext cx="18288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/>
          </a:p>
        </p:txBody>
      </p:sp>
      <p:sp>
        <p:nvSpPr>
          <p:cNvPr id="29" name="AutoShape 55"/>
          <p:cNvSpPr>
            <a:spLocks noChangeArrowheads="1"/>
          </p:cNvSpPr>
          <p:nvPr/>
        </p:nvSpPr>
        <p:spPr bwMode="gray">
          <a:xfrm flipH="1" flipV="1">
            <a:off x="3854584" y="4857750"/>
            <a:ext cx="1371600" cy="1162050"/>
          </a:xfrm>
          <a:custGeom>
            <a:avLst/>
            <a:gdLst>
              <a:gd name="G0" fmla="+- -1698628 0 0"/>
              <a:gd name="G1" fmla="+- -11236449 0 0"/>
              <a:gd name="G2" fmla="+- -1698628 0 -11236449"/>
              <a:gd name="G3" fmla="+- 10800 0 0"/>
              <a:gd name="G4" fmla="+- 0 0 -169862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130 0 0"/>
              <a:gd name="G9" fmla="+- 0 0 -11236449"/>
              <a:gd name="G10" fmla="+- 8130 0 2700"/>
              <a:gd name="G11" fmla="cos G10 -1698628"/>
              <a:gd name="G12" fmla="sin G10 -1698628"/>
              <a:gd name="G13" fmla="cos 13500 -1698628"/>
              <a:gd name="G14" fmla="sin 13500 -1698628"/>
              <a:gd name="G15" fmla="+- G11 10800 0"/>
              <a:gd name="G16" fmla="+- G12 10800 0"/>
              <a:gd name="G17" fmla="+- G13 10800 0"/>
              <a:gd name="G18" fmla="+- G14 10800 0"/>
              <a:gd name="G19" fmla="*/ 8130 1 2"/>
              <a:gd name="G20" fmla="+- G19 5400 0"/>
              <a:gd name="G21" fmla="cos G20 -1698628"/>
              <a:gd name="G22" fmla="sin G20 -1698628"/>
              <a:gd name="G23" fmla="+- G21 10800 0"/>
              <a:gd name="G24" fmla="+- G12 G23 G22"/>
              <a:gd name="G25" fmla="+- G22 G23 G11"/>
              <a:gd name="G26" fmla="cos 10800 -1698628"/>
              <a:gd name="G27" fmla="sin 10800 -1698628"/>
              <a:gd name="G28" fmla="cos 8130 -1698628"/>
              <a:gd name="G29" fmla="sin 8130 -169862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236449"/>
              <a:gd name="G36" fmla="sin G34 -11236449"/>
              <a:gd name="G37" fmla="+/ -11236449 -169862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130 G39"/>
              <a:gd name="G43" fmla="sin 813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168 w 21600"/>
              <a:gd name="T5" fmla="*/ 123 h 21600"/>
              <a:gd name="T6" fmla="*/ 1440 w 21600"/>
              <a:gd name="T7" fmla="*/ 9393 h 21600"/>
              <a:gd name="T8" fmla="*/ 9572 w 21600"/>
              <a:gd name="T9" fmla="*/ 2763 h 21600"/>
              <a:gd name="T10" fmla="*/ 22942 w 21600"/>
              <a:gd name="T11" fmla="*/ 4899 h 21600"/>
              <a:gd name="T12" fmla="*/ 21076 w 21600"/>
              <a:gd name="T13" fmla="*/ 10291 h 21600"/>
              <a:gd name="T14" fmla="*/ 15683 w 21600"/>
              <a:gd name="T15" fmla="*/ 8426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112" y="7246"/>
                </a:moveTo>
                <a:cubicBezTo>
                  <a:pt x="16751" y="4446"/>
                  <a:pt x="13912" y="2670"/>
                  <a:pt x="10800" y="2670"/>
                </a:cubicBezTo>
                <a:cubicBezTo>
                  <a:pt x="6776" y="2669"/>
                  <a:pt x="3358" y="5613"/>
                  <a:pt x="2760" y="9591"/>
                </a:cubicBezTo>
                <a:lnTo>
                  <a:pt x="119" y="9195"/>
                </a:lnTo>
                <a:cubicBezTo>
                  <a:pt x="914" y="3909"/>
                  <a:pt x="5455" y="-1"/>
                  <a:pt x="10800" y="0"/>
                </a:cubicBezTo>
                <a:cubicBezTo>
                  <a:pt x="14934" y="0"/>
                  <a:pt x="18706" y="2360"/>
                  <a:pt x="20513" y="6079"/>
                </a:cubicBezTo>
                <a:lnTo>
                  <a:pt x="22942" y="4899"/>
                </a:lnTo>
                <a:lnTo>
                  <a:pt x="21076" y="10291"/>
                </a:lnTo>
                <a:lnTo>
                  <a:pt x="15683" y="8426"/>
                </a:lnTo>
                <a:lnTo>
                  <a:pt x="18112" y="7246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63529"/>
                  <a:invGamma/>
                  <a:alpha val="80000"/>
                </a:schemeClr>
              </a:gs>
              <a:gs pos="100000">
                <a:schemeClr val="folHlink">
                  <a:alpha val="80000"/>
                </a:schemeClr>
              </a:gs>
            </a:gsLst>
            <a:lin ang="2700000" scaled="1"/>
          </a:gradFill>
          <a:ln w="9525" cap="rnd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63" y="1257677"/>
            <a:ext cx="2954280" cy="1362908"/>
          </a:xfrm>
          <a:prstGeom prst="rect">
            <a:avLst/>
          </a:prstGeom>
        </p:spPr>
      </p:pic>
      <p:pic>
        <p:nvPicPr>
          <p:cNvPr id="131074" name="Picture 2" descr="javascri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905" y="1257901"/>
            <a:ext cx="3144895" cy="136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75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2" grpId="0"/>
      <p:bldP spid="15" grpId="0"/>
      <p:bldP spid="17" grpId="0"/>
      <p:bldP spid="19" grpId="0"/>
      <p:bldP spid="21" grpId="0"/>
      <p:bldP spid="22" grpId="0" animBg="1"/>
      <p:bldP spid="25" grpId="0"/>
      <p:bldP spid="26" grpId="0"/>
      <p:bldP spid="27" grpId="0"/>
      <p:bldP spid="28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284724" y="1451770"/>
            <a:ext cx="4023815" cy="608013"/>
            <a:chOff x="2112" y="1158"/>
            <a:chExt cx="1499" cy="383"/>
          </a:xfrm>
        </p:grpSpPr>
        <p:sp>
          <p:nvSpPr>
            <p:cNvPr id="9" name="AutoShape 8"/>
            <p:cNvSpPr>
              <a:spLocks noChangeArrowheads="1"/>
            </p:cNvSpPr>
            <p:nvPr/>
          </p:nvSpPr>
          <p:spPr bwMode="ltGray">
            <a:xfrm>
              <a:off x="2112" y="1162"/>
              <a:ext cx="1499" cy="379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" name="Picture 9" descr="Picture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ltGray">
            <a:xfrm>
              <a:off x="2119" y="1331"/>
              <a:ext cx="264" cy="21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pic>
        <p:pic>
          <p:nvPicPr>
            <p:cNvPr id="11" name="Picture 10" descr="Picture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ltGray">
            <a:xfrm rot="10800000">
              <a:off x="3336" y="1158"/>
              <a:ext cx="264" cy="21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pic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10357" y="1451770"/>
            <a:ext cx="4142218" cy="608013"/>
            <a:chOff x="547" y="1158"/>
            <a:chExt cx="1499" cy="383"/>
          </a:xfrm>
          <a:solidFill>
            <a:srgbClr val="F47210"/>
          </a:solidFill>
        </p:grpSpPr>
        <p:sp>
          <p:nvSpPr>
            <p:cNvPr id="13" name="AutoShape 12"/>
            <p:cNvSpPr>
              <a:spLocks noChangeArrowheads="1"/>
            </p:cNvSpPr>
            <p:nvPr/>
          </p:nvSpPr>
          <p:spPr bwMode="gray">
            <a:xfrm>
              <a:off x="547" y="1162"/>
              <a:ext cx="1499" cy="379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Picture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9" y="1325"/>
              <a:ext cx="264" cy="210"/>
            </a:xfrm>
            <a:prstGeom prst="rect">
              <a:avLst/>
            </a:prstGeom>
            <a:grpFill/>
          </p:spPr>
        </p:pic>
        <p:pic>
          <p:nvPicPr>
            <p:cNvPr id="15" name="Picture 14" descr="Picture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1770" y="1158"/>
              <a:ext cx="264" cy="210"/>
            </a:xfrm>
            <a:prstGeom prst="rect">
              <a:avLst/>
            </a:prstGeom>
            <a:grpFill/>
          </p:spPr>
        </p:pic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24645" y="2010570"/>
            <a:ext cx="4125636" cy="3765550"/>
            <a:chOff x="313" y="1316"/>
            <a:chExt cx="1660" cy="2637"/>
          </a:xfrm>
          <a:solidFill>
            <a:srgbClr val="F47210"/>
          </a:solidFill>
        </p:grpSpPr>
        <p:sp>
          <p:nvSpPr>
            <p:cNvPr id="17" name="Rectangle 16"/>
            <p:cNvSpPr>
              <a:spLocks noChangeArrowheads="1"/>
            </p:cNvSpPr>
            <p:nvPr/>
          </p:nvSpPr>
          <p:spPr bwMode="gray">
            <a:xfrm>
              <a:off x="313" y="3908"/>
              <a:ext cx="1660" cy="4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gray">
            <a:xfrm>
              <a:off x="313" y="1316"/>
              <a:ext cx="0" cy="2633"/>
            </a:xfrm>
            <a:prstGeom prst="line">
              <a:avLst/>
            </a:prstGeom>
            <a:grp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90550" y="2170113"/>
            <a:ext cx="7073900" cy="2830512"/>
            <a:chOff x="664" y="1951"/>
            <a:chExt cx="4308" cy="2120"/>
          </a:xfrm>
        </p:grpSpPr>
        <p:sp>
          <p:nvSpPr>
            <p:cNvPr id="20" name="Freeform 19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777777">
                <a:alpha val="10001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8" name="Text Box 127"/>
          <p:cNvSpPr txBox="1">
            <a:spLocks noChangeArrowheads="1"/>
          </p:cNvSpPr>
          <p:nvPr/>
        </p:nvSpPr>
        <p:spPr bwMode="auto">
          <a:xfrm>
            <a:off x="281807" y="2172495"/>
            <a:ext cx="3915026" cy="4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b="1" dirty="0" smtClean="0">
                <a:solidFill>
                  <a:srgbClr val="F47210"/>
                </a:solidFill>
                <a:latin typeface="Arial" charset="0"/>
                <a:cs typeface="Arial" charset="0"/>
              </a:rPr>
              <a:t>1) </a:t>
            </a:r>
            <a:r>
              <a:rPr lang="en-US" b="1" dirty="0" err="1" smtClean="0">
                <a:solidFill>
                  <a:srgbClr val="F47210"/>
                </a:solidFill>
                <a:latin typeface="Arial" charset="0"/>
                <a:cs typeface="Arial" charset="0"/>
              </a:rPr>
              <a:t>Tạo</a:t>
            </a:r>
            <a:r>
              <a:rPr lang="en-US" b="1" dirty="0" smtClean="0">
                <a:solidFill>
                  <a:srgbClr val="F47210"/>
                </a:solidFill>
                <a:latin typeface="Arial" charset="0"/>
                <a:cs typeface="Arial" charset="0"/>
              </a:rPr>
              <a:t> 2 Model </a:t>
            </a:r>
            <a:r>
              <a:rPr lang="en-US" b="1" dirty="0" err="1" smtClean="0">
                <a:solidFill>
                  <a:srgbClr val="F47210"/>
                </a:solidFill>
                <a:latin typeface="Arial" charset="0"/>
                <a:cs typeface="Arial" charset="0"/>
              </a:rPr>
              <a:t>Trong</a:t>
            </a:r>
            <a:r>
              <a:rPr lang="en-US" b="1" dirty="0" smtClean="0">
                <a:solidFill>
                  <a:srgbClr val="F47210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47210"/>
                </a:solidFill>
                <a:latin typeface="Arial" charset="0"/>
                <a:cs typeface="Arial" charset="0"/>
              </a:rPr>
              <a:t>Laravel</a:t>
            </a:r>
            <a:endParaRPr lang="en-US" b="1" dirty="0">
              <a:solidFill>
                <a:srgbClr val="F47210"/>
              </a:solidFill>
              <a:latin typeface="Arial" charset="0"/>
              <a:cs typeface="Arial" charset="0"/>
            </a:endParaRPr>
          </a:p>
        </p:txBody>
      </p:sp>
      <p:sp>
        <p:nvSpPr>
          <p:cNvPr id="142" name="Line 141"/>
          <p:cNvSpPr>
            <a:spLocks noChangeShapeType="1"/>
          </p:cNvSpPr>
          <p:nvPr/>
        </p:nvSpPr>
        <p:spPr bwMode="auto">
          <a:xfrm flipV="1">
            <a:off x="299162" y="3714783"/>
            <a:ext cx="3738773" cy="1270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" name="Line 142"/>
          <p:cNvSpPr>
            <a:spLocks noChangeShapeType="1"/>
          </p:cNvSpPr>
          <p:nvPr/>
        </p:nvSpPr>
        <p:spPr bwMode="auto">
          <a:xfrm flipV="1">
            <a:off x="253231" y="4595020"/>
            <a:ext cx="3738773" cy="1270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" name="Text Box 144"/>
          <p:cNvSpPr txBox="1">
            <a:spLocks noChangeArrowheads="1"/>
          </p:cNvSpPr>
          <p:nvPr/>
        </p:nvSpPr>
        <p:spPr bwMode="auto">
          <a:xfrm>
            <a:off x="4383149" y="2172495"/>
            <a:ext cx="4456051" cy="37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1) </a:t>
            </a:r>
            <a:r>
              <a:rPr lang="en-US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Hiển</a:t>
            </a:r>
            <a:r>
              <a:rPr 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thị</a:t>
            </a:r>
            <a:r>
              <a:rPr 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dữ</a:t>
            </a:r>
            <a:r>
              <a:rPr 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liệu</a:t>
            </a:r>
            <a:r>
              <a:rPr 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ra</a:t>
            </a:r>
            <a:r>
              <a:rPr 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 textbox </a:t>
            </a:r>
            <a:r>
              <a:rPr lang="en-US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và</a:t>
            </a:r>
            <a:r>
              <a:rPr 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Combobox</a:t>
            </a:r>
            <a:endParaRPr lang="en-US" sz="1600" b="1" dirty="0">
              <a:solidFill>
                <a:schemeClr val="accent2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47" name="Text Box 146"/>
          <p:cNvSpPr txBox="1">
            <a:spLocks noChangeArrowheads="1"/>
          </p:cNvSpPr>
          <p:nvPr/>
        </p:nvSpPr>
        <p:spPr bwMode="auto">
          <a:xfrm>
            <a:off x="4383149" y="2696370"/>
            <a:ext cx="3895861" cy="4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2)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Tạo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Thêm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 model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cho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Bảng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 Car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49" name="Text Box 148"/>
          <p:cNvSpPr txBox="1">
            <a:spLocks noChangeArrowheads="1"/>
          </p:cNvSpPr>
          <p:nvPr/>
        </p:nvSpPr>
        <p:spPr bwMode="auto">
          <a:xfrm>
            <a:off x="4383150" y="3423445"/>
            <a:ext cx="3688720" cy="4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3)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Tạo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Thêm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 Router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cho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 car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51" name="Text Box 150"/>
          <p:cNvSpPr txBox="1">
            <a:spLocks noChangeArrowheads="1"/>
          </p:cNvSpPr>
          <p:nvPr/>
        </p:nvSpPr>
        <p:spPr bwMode="auto">
          <a:xfrm>
            <a:off x="4383149" y="4134645"/>
            <a:ext cx="3682213" cy="4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4)Test Function Cho car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53" name="Text Box 152"/>
          <p:cNvSpPr txBox="1">
            <a:spLocks noChangeArrowheads="1"/>
          </p:cNvSpPr>
          <p:nvPr/>
        </p:nvSpPr>
        <p:spPr bwMode="auto">
          <a:xfrm>
            <a:off x="4383149" y="4664870"/>
            <a:ext cx="4163435" cy="775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5)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Bổ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 sung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Trường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SumSell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Tính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tổng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số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tiền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mà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 car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đó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bán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được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57" name="Line 156"/>
          <p:cNvSpPr>
            <a:spLocks noChangeShapeType="1"/>
          </p:cNvSpPr>
          <p:nvPr/>
        </p:nvSpPr>
        <p:spPr bwMode="auto">
          <a:xfrm flipV="1">
            <a:off x="4430775" y="2628106"/>
            <a:ext cx="3634588" cy="14287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8" name="Line 157"/>
          <p:cNvSpPr>
            <a:spLocks noChangeShapeType="1"/>
          </p:cNvSpPr>
          <p:nvPr/>
        </p:nvSpPr>
        <p:spPr bwMode="auto">
          <a:xfrm flipV="1">
            <a:off x="4430775" y="3352006"/>
            <a:ext cx="3634588" cy="14287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9" name="Line 158"/>
          <p:cNvSpPr>
            <a:spLocks noChangeShapeType="1"/>
          </p:cNvSpPr>
          <p:nvPr/>
        </p:nvSpPr>
        <p:spPr bwMode="auto">
          <a:xfrm flipV="1">
            <a:off x="4430775" y="4063208"/>
            <a:ext cx="3634588" cy="1270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0" name="Line 159"/>
          <p:cNvSpPr>
            <a:spLocks noChangeShapeType="1"/>
          </p:cNvSpPr>
          <p:nvPr/>
        </p:nvSpPr>
        <p:spPr bwMode="auto">
          <a:xfrm flipV="1">
            <a:off x="4430775" y="4595020"/>
            <a:ext cx="3634588" cy="1270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79" name="Group 178"/>
          <p:cNvGrpSpPr>
            <a:grpSpLocks/>
          </p:cNvGrpSpPr>
          <p:nvPr/>
        </p:nvGrpSpPr>
        <p:grpSpPr bwMode="auto">
          <a:xfrm>
            <a:off x="4314887" y="2010570"/>
            <a:ext cx="4037238" cy="3765550"/>
            <a:chOff x="2046" y="1316"/>
            <a:chExt cx="1673" cy="263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0" name="Rectangle 179"/>
            <p:cNvSpPr>
              <a:spLocks noChangeArrowheads="1"/>
            </p:cNvSpPr>
            <p:nvPr/>
          </p:nvSpPr>
          <p:spPr bwMode="gray">
            <a:xfrm>
              <a:off x="2046" y="3908"/>
              <a:ext cx="1673" cy="4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180"/>
            <p:cNvSpPr>
              <a:spLocks noChangeShapeType="1"/>
            </p:cNvSpPr>
            <p:nvPr/>
          </p:nvSpPr>
          <p:spPr bwMode="gray">
            <a:xfrm>
              <a:off x="2046" y="1316"/>
              <a:ext cx="0" cy="2633"/>
            </a:xfrm>
            <a:prstGeom prst="line">
              <a:avLst/>
            </a:prstGeom>
            <a:grp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5" name="Rectangle 184"/>
          <p:cNvSpPr>
            <a:spLocks noChangeArrowheads="1"/>
          </p:cNvSpPr>
          <p:nvPr/>
        </p:nvSpPr>
        <p:spPr bwMode="auto">
          <a:xfrm>
            <a:off x="159570" y="1523208"/>
            <a:ext cx="3901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400" b="1" dirty="0" err="1" smtClean="0">
                <a:solidFill>
                  <a:srgbClr val="FE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Công</a:t>
            </a:r>
            <a:r>
              <a:rPr lang="en-US" sz="2400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E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Việc</a:t>
            </a:r>
            <a:r>
              <a:rPr lang="en-US" sz="2400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1</a:t>
            </a:r>
            <a:endParaRPr lang="en-US" sz="2400" b="1" dirty="0">
              <a:solidFill>
                <a:srgbClr val="FE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86" name="Rectangle 185"/>
          <p:cNvSpPr>
            <a:spLocks noChangeArrowheads="1"/>
          </p:cNvSpPr>
          <p:nvPr/>
        </p:nvSpPr>
        <p:spPr bwMode="auto">
          <a:xfrm>
            <a:off x="4341875" y="1523208"/>
            <a:ext cx="39097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400" b="1" dirty="0" err="1" smtClean="0">
                <a:solidFill>
                  <a:srgbClr val="FE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Công</a:t>
            </a:r>
            <a:r>
              <a:rPr lang="en-US" sz="2400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E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việc</a:t>
            </a:r>
            <a:r>
              <a:rPr lang="en-US" sz="2400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2</a:t>
            </a:r>
            <a:endParaRPr lang="en-US" sz="2400" b="1" dirty="0">
              <a:solidFill>
                <a:srgbClr val="FE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1" name="Line 140"/>
          <p:cNvSpPr>
            <a:spLocks noChangeShapeType="1"/>
          </p:cNvSpPr>
          <p:nvPr/>
        </p:nvSpPr>
        <p:spPr bwMode="auto">
          <a:xfrm flipV="1">
            <a:off x="381654" y="2641755"/>
            <a:ext cx="3738773" cy="14287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92" name="Text Box 127"/>
          <p:cNvSpPr txBox="1">
            <a:spLocks noChangeArrowheads="1"/>
          </p:cNvSpPr>
          <p:nvPr/>
        </p:nvSpPr>
        <p:spPr bwMode="auto">
          <a:xfrm>
            <a:off x="253231" y="2749750"/>
            <a:ext cx="3915026" cy="95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b="1" dirty="0" smtClean="0">
                <a:solidFill>
                  <a:srgbClr val="F47210"/>
                </a:solidFill>
                <a:latin typeface="Arial" charset="0"/>
                <a:cs typeface="Arial" charset="0"/>
              </a:rPr>
              <a:t>2) </a:t>
            </a:r>
            <a:r>
              <a:rPr lang="en-US" b="1" dirty="0" err="1" smtClean="0">
                <a:solidFill>
                  <a:srgbClr val="F47210"/>
                </a:solidFill>
                <a:latin typeface="Arial" charset="0"/>
                <a:cs typeface="Arial" charset="0"/>
              </a:rPr>
              <a:t>Viết</a:t>
            </a:r>
            <a:r>
              <a:rPr lang="en-US" b="1" dirty="0" smtClean="0">
                <a:solidFill>
                  <a:srgbClr val="F47210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47210"/>
                </a:solidFill>
                <a:latin typeface="Arial" charset="0"/>
                <a:cs typeface="Arial" charset="0"/>
              </a:rPr>
              <a:t>các</a:t>
            </a:r>
            <a:r>
              <a:rPr lang="en-US" b="1" dirty="0" smtClean="0">
                <a:solidFill>
                  <a:srgbClr val="F47210"/>
                </a:solidFill>
                <a:latin typeface="Arial" charset="0"/>
                <a:cs typeface="Arial" charset="0"/>
              </a:rPr>
              <a:t> Function </a:t>
            </a:r>
            <a:r>
              <a:rPr lang="en-US" b="1" dirty="0" err="1" smtClean="0">
                <a:solidFill>
                  <a:srgbClr val="F47210"/>
                </a:solidFill>
                <a:latin typeface="Arial" charset="0"/>
                <a:cs typeface="Arial" charset="0"/>
              </a:rPr>
              <a:t>sử</a:t>
            </a:r>
            <a:r>
              <a:rPr lang="en-US" b="1" dirty="0" smtClean="0">
                <a:solidFill>
                  <a:srgbClr val="F47210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47210"/>
                </a:solidFill>
                <a:latin typeface="Arial" charset="0"/>
                <a:cs typeface="Arial" charset="0"/>
              </a:rPr>
              <a:t>lý</a:t>
            </a:r>
            <a:r>
              <a:rPr lang="en-US" b="1" dirty="0" smtClean="0">
                <a:solidFill>
                  <a:srgbClr val="F47210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47210"/>
                </a:solidFill>
                <a:latin typeface="Arial" charset="0"/>
                <a:cs typeface="Arial" charset="0"/>
              </a:rPr>
              <a:t>tác</a:t>
            </a:r>
            <a:r>
              <a:rPr lang="en-US" b="1" dirty="0" smtClean="0">
                <a:solidFill>
                  <a:srgbClr val="F47210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47210"/>
                </a:solidFill>
                <a:latin typeface="Arial" charset="0"/>
                <a:cs typeface="Arial" charset="0"/>
              </a:rPr>
              <a:t>vụ</a:t>
            </a:r>
            <a:r>
              <a:rPr lang="en-US" b="1" dirty="0" smtClean="0">
                <a:solidFill>
                  <a:srgbClr val="F47210"/>
                </a:solidFill>
                <a:latin typeface="Arial" charset="0"/>
                <a:cs typeface="Arial" charset="0"/>
              </a:rPr>
              <a:t>: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b="1" dirty="0" smtClean="0">
                <a:solidFill>
                  <a:srgbClr val="F47210"/>
                </a:solidFill>
                <a:latin typeface="Arial" charset="0"/>
                <a:cs typeface="Arial" charset="0"/>
              </a:rPr>
              <a:t>-</a:t>
            </a:r>
            <a:r>
              <a:rPr lang="en-US" b="1" dirty="0" err="1" smtClean="0">
                <a:solidFill>
                  <a:srgbClr val="F47210"/>
                </a:solidFill>
                <a:latin typeface="Arial" charset="0"/>
                <a:cs typeface="Arial" charset="0"/>
              </a:rPr>
              <a:t>Thêm</a:t>
            </a:r>
            <a:r>
              <a:rPr lang="en-US" b="1" dirty="0" smtClean="0">
                <a:solidFill>
                  <a:srgbClr val="F47210"/>
                </a:solidFill>
                <a:latin typeface="Arial" charset="0"/>
                <a:cs typeface="Arial" charset="0"/>
              </a:rPr>
              <a:t>, </a:t>
            </a:r>
            <a:r>
              <a:rPr lang="en-US" b="1" dirty="0" err="1" smtClean="0">
                <a:solidFill>
                  <a:srgbClr val="F47210"/>
                </a:solidFill>
                <a:latin typeface="Arial" charset="0"/>
                <a:cs typeface="Arial" charset="0"/>
              </a:rPr>
              <a:t>Sữa,Xóa,List,One</a:t>
            </a:r>
            <a:endParaRPr lang="en-US" b="1" dirty="0">
              <a:solidFill>
                <a:srgbClr val="F47210"/>
              </a:solidFill>
              <a:latin typeface="Arial" charset="0"/>
              <a:cs typeface="Arial" charset="0"/>
            </a:endParaRPr>
          </a:p>
        </p:txBody>
      </p:sp>
      <p:sp>
        <p:nvSpPr>
          <p:cNvPr id="193" name="Text Box 127"/>
          <p:cNvSpPr txBox="1">
            <a:spLocks noChangeArrowheads="1"/>
          </p:cNvSpPr>
          <p:nvPr/>
        </p:nvSpPr>
        <p:spPr bwMode="auto">
          <a:xfrm>
            <a:off x="266153" y="3792905"/>
            <a:ext cx="3915026" cy="775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b="1" dirty="0" smtClean="0">
                <a:solidFill>
                  <a:srgbClr val="F47210"/>
                </a:solidFill>
                <a:latin typeface="Arial" charset="0"/>
                <a:cs typeface="Arial" charset="0"/>
              </a:rPr>
              <a:t>3)</a:t>
            </a:r>
            <a:r>
              <a:rPr lang="en-US" b="1" dirty="0" err="1" smtClean="0">
                <a:solidFill>
                  <a:srgbClr val="F47210"/>
                </a:solidFill>
                <a:latin typeface="Arial" charset="0"/>
                <a:cs typeface="Arial" charset="0"/>
              </a:rPr>
              <a:t>Tạo</a:t>
            </a:r>
            <a:r>
              <a:rPr lang="en-US" b="1" dirty="0" smtClean="0">
                <a:solidFill>
                  <a:srgbClr val="F47210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47210"/>
                </a:solidFill>
                <a:latin typeface="Arial" charset="0"/>
                <a:cs typeface="Arial" charset="0"/>
              </a:rPr>
              <a:t>các</a:t>
            </a:r>
            <a:r>
              <a:rPr lang="en-US" b="1" dirty="0" smtClean="0">
                <a:solidFill>
                  <a:srgbClr val="F47210"/>
                </a:solidFill>
                <a:latin typeface="Arial" charset="0"/>
                <a:cs typeface="Arial" charset="0"/>
              </a:rPr>
              <a:t> Router </a:t>
            </a:r>
            <a:r>
              <a:rPr lang="en-US" b="1" dirty="0" err="1" smtClean="0">
                <a:solidFill>
                  <a:srgbClr val="F47210"/>
                </a:solidFill>
                <a:latin typeface="Arial" charset="0"/>
                <a:cs typeface="Arial" charset="0"/>
              </a:rPr>
              <a:t>Tương</a:t>
            </a:r>
            <a:r>
              <a:rPr lang="en-US" b="1" dirty="0" smtClean="0">
                <a:solidFill>
                  <a:srgbClr val="F47210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47210"/>
                </a:solidFill>
                <a:latin typeface="Arial" charset="0"/>
                <a:cs typeface="Arial" charset="0"/>
              </a:rPr>
              <a:t>ứng</a:t>
            </a:r>
            <a:r>
              <a:rPr lang="en-US" b="1" dirty="0" smtClean="0">
                <a:solidFill>
                  <a:srgbClr val="F47210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47210"/>
                </a:solidFill>
                <a:latin typeface="Arial" charset="0"/>
                <a:cs typeface="Arial" charset="0"/>
              </a:rPr>
              <a:t>cho</a:t>
            </a:r>
            <a:r>
              <a:rPr lang="en-US" b="1" dirty="0" smtClean="0">
                <a:solidFill>
                  <a:srgbClr val="F47210"/>
                </a:solidFill>
                <a:latin typeface="Arial" charset="0"/>
                <a:cs typeface="Arial" charset="0"/>
              </a:rPr>
              <a:t> function</a:t>
            </a:r>
            <a:endParaRPr lang="en-US" b="1" dirty="0">
              <a:solidFill>
                <a:srgbClr val="F47210"/>
              </a:solidFill>
              <a:latin typeface="Arial" charset="0"/>
              <a:cs typeface="Arial" charset="0"/>
            </a:endParaRPr>
          </a:p>
        </p:txBody>
      </p:sp>
      <p:sp>
        <p:nvSpPr>
          <p:cNvPr id="194" name="Text Box 127"/>
          <p:cNvSpPr txBox="1">
            <a:spLocks noChangeArrowheads="1"/>
          </p:cNvSpPr>
          <p:nvPr/>
        </p:nvSpPr>
        <p:spPr bwMode="auto">
          <a:xfrm>
            <a:off x="240533" y="4746737"/>
            <a:ext cx="3915026" cy="4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b="1" dirty="0" smtClean="0">
                <a:solidFill>
                  <a:srgbClr val="F47210"/>
                </a:solidFill>
                <a:latin typeface="Arial" charset="0"/>
                <a:cs typeface="Arial" charset="0"/>
              </a:rPr>
              <a:t>4) Test </a:t>
            </a:r>
            <a:r>
              <a:rPr lang="en-US" b="1" dirty="0" err="1" smtClean="0">
                <a:solidFill>
                  <a:srgbClr val="F47210"/>
                </a:solidFill>
                <a:latin typeface="Arial" charset="0"/>
                <a:cs typeface="Arial" charset="0"/>
              </a:rPr>
              <a:t>Các</a:t>
            </a:r>
            <a:r>
              <a:rPr lang="en-US" b="1" dirty="0" smtClean="0">
                <a:solidFill>
                  <a:srgbClr val="F47210"/>
                </a:solidFill>
                <a:latin typeface="Arial" charset="0"/>
                <a:cs typeface="Arial" charset="0"/>
              </a:rPr>
              <a:t> function </a:t>
            </a:r>
            <a:r>
              <a:rPr lang="en-US" b="1" dirty="0" err="1" smtClean="0">
                <a:solidFill>
                  <a:srgbClr val="F47210"/>
                </a:solidFill>
                <a:latin typeface="Arial" charset="0"/>
                <a:cs typeface="Arial" charset="0"/>
              </a:rPr>
              <a:t>Làm</a:t>
            </a:r>
            <a:r>
              <a:rPr lang="en-US" b="1" dirty="0" smtClean="0">
                <a:solidFill>
                  <a:srgbClr val="F47210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solidFill>
                  <a:srgbClr val="F47210"/>
                </a:solidFill>
                <a:latin typeface="Arial" charset="0"/>
                <a:cs typeface="Arial" charset="0"/>
              </a:rPr>
              <a:t>việc</a:t>
            </a:r>
            <a:endParaRPr lang="en-US" b="1" dirty="0">
              <a:solidFill>
                <a:srgbClr val="F4721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90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42" grpId="0" animBg="1"/>
      <p:bldP spid="143" grpId="0" animBg="1"/>
      <p:bldP spid="145" grpId="0"/>
      <p:bldP spid="147" grpId="0"/>
      <p:bldP spid="149" grpId="0"/>
      <p:bldP spid="151" grpId="0"/>
      <p:bldP spid="153" grpId="0"/>
      <p:bldP spid="157" grpId="0" animBg="1"/>
      <p:bldP spid="158" grpId="0" animBg="1"/>
      <p:bldP spid="159" grpId="0" animBg="1"/>
      <p:bldP spid="160" grpId="0" animBg="1"/>
      <p:bldP spid="185" grpId="0"/>
      <p:bldP spid="186" grpId="0"/>
      <p:bldP spid="191" grpId="0" animBg="1"/>
      <p:bldP spid="192" grpId="0"/>
      <p:bldP spid="193" grpId="0"/>
      <p:bldP spid="1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Database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err="1" smtClean="0"/>
              <a:t>WorkBench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6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445TGp_tech_dark_ani">
  <a:themeElements>
    <a:clrScheme name="Stream 1">
      <a:dk1>
        <a:srgbClr val="000000"/>
      </a:dk1>
      <a:lt1>
        <a:srgbClr val="FFFFFF"/>
      </a:lt1>
      <a:dk2>
        <a:srgbClr val="445E7A"/>
      </a:dk2>
      <a:lt2>
        <a:srgbClr val="DDDDDD"/>
      </a:lt2>
      <a:accent1>
        <a:srgbClr val="417799"/>
      </a:accent1>
      <a:accent2>
        <a:srgbClr val="009999"/>
      </a:accent2>
      <a:accent3>
        <a:srgbClr val="B0B6BE"/>
      </a:accent3>
      <a:accent4>
        <a:srgbClr val="DADADA"/>
      </a:accent4>
      <a:accent5>
        <a:srgbClr val="B0BDCA"/>
      </a:accent5>
      <a:accent6>
        <a:srgbClr val="008A8A"/>
      </a:accent6>
      <a:hlink>
        <a:srgbClr val="C47C40"/>
      </a:hlink>
      <a:folHlink>
        <a:srgbClr val="E25832"/>
      </a:folHlink>
    </a:clrScheme>
    <a:fontScheme name="Stream">
      <a:majorFont>
        <a:latin typeface="Lucida Sans Unicode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000"/>
        </a:dk1>
        <a:lt1>
          <a:srgbClr val="FFFFFF"/>
        </a:lt1>
        <a:dk2>
          <a:srgbClr val="445E7A"/>
        </a:dk2>
        <a:lt2>
          <a:srgbClr val="DDDDDD"/>
        </a:lt2>
        <a:accent1>
          <a:srgbClr val="417799"/>
        </a:accent1>
        <a:accent2>
          <a:srgbClr val="009999"/>
        </a:accent2>
        <a:accent3>
          <a:srgbClr val="B0B6BE"/>
        </a:accent3>
        <a:accent4>
          <a:srgbClr val="DADADA"/>
        </a:accent4>
        <a:accent5>
          <a:srgbClr val="B0BDCA"/>
        </a:accent5>
        <a:accent6>
          <a:srgbClr val="008A8A"/>
        </a:accent6>
        <a:hlink>
          <a:srgbClr val="C47C40"/>
        </a:hlink>
        <a:folHlink>
          <a:srgbClr val="E2583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2A7CD6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CBFE8"/>
        </a:accent5>
        <a:accent6>
          <a:srgbClr val="9879CB"/>
        </a:accent6>
        <a:hlink>
          <a:srgbClr val="25B9E7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000000"/>
        </a:dk1>
        <a:lt1>
          <a:srgbClr val="FFFFFF"/>
        </a:lt1>
        <a:dk2>
          <a:srgbClr val="445E7A"/>
        </a:dk2>
        <a:lt2>
          <a:srgbClr val="DDDDDD"/>
        </a:lt2>
        <a:accent1>
          <a:srgbClr val="3468A6"/>
        </a:accent1>
        <a:accent2>
          <a:srgbClr val="E49D1C"/>
        </a:accent2>
        <a:accent3>
          <a:srgbClr val="B0B6BE"/>
        </a:accent3>
        <a:accent4>
          <a:srgbClr val="DADADA"/>
        </a:accent4>
        <a:accent5>
          <a:srgbClr val="AEB9D0"/>
        </a:accent5>
        <a:accent6>
          <a:srgbClr val="CF8E18"/>
        </a:accent6>
        <a:hlink>
          <a:srgbClr val="4EA5B6"/>
        </a:hlink>
        <a:folHlink>
          <a:srgbClr val="E258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445TGp_tech_dark_ani.potx" id="{957A80D5-C060-4846-979D-C99BD8E93A54}" vid="{C7BD8B8B-A459-4072-8B2D-1C2A8BB087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445TGp_tech_dark_ani</Template>
  <TotalTime>186</TotalTime>
  <Words>530</Words>
  <Application>Microsoft Office PowerPoint</Application>
  <PresentationFormat>On-screen Show (4:3)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Garamond</vt:lpstr>
      <vt:lpstr>Lucida Sans Unicode</vt:lpstr>
      <vt:lpstr>Verdana</vt:lpstr>
      <vt:lpstr>Wingdings</vt:lpstr>
      <vt:lpstr>445TGp_tech_dark_ani</vt:lpstr>
      <vt:lpstr>BỘ CÔNG THƯƠNG TRƯỜNG CAO ĐẲNG CÔNG NGHIỆP HUẾ KHOA CÔNG NGHỆ THÔNG TIN</vt:lpstr>
      <vt:lpstr>Nội Dung Quá Trình Thực Tập</vt:lpstr>
      <vt:lpstr>Giới Thiệu Về Công Ty</vt:lpstr>
      <vt:lpstr>Giới Thiệu Về Công Ty</vt:lpstr>
      <vt:lpstr>Boostrap và Reponsive</vt:lpstr>
      <vt:lpstr>Eclipse và MySQL Workbench</vt:lpstr>
      <vt:lpstr>PHP-Laravel và Javascript</vt:lpstr>
      <vt:lpstr>Nội dung Làm Việc</vt:lpstr>
      <vt:lpstr>Demo công việc</vt:lpstr>
      <vt:lpstr>Demo Công Việc</vt:lpstr>
      <vt:lpstr>Demo Công việc</vt:lpstr>
      <vt:lpstr>Kết Quả Công việc</vt:lpstr>
      <vt:lpstr>Kết Quả Khóa Thực Tập</vt:lpstr>
      <vt:lpstr>Kết Quả Khóa Thực Tập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Xuân Duy Phạm</dc:creator>
  <cp:lastModifiedBy>Xuân Duy Phạm</cp:lastModifiedBy>
  <cp:revision>115</cp:revision>
  <dcterms:created xsi:type="dcterms:W3CDTF">2017-05-18T00:06:31Z</dcterms:created>
  <dcterms:modified xsi:type="dcterms:W3CDTF">2017-05-18T07:38:39Z</dcterms:modified>
</cp:coreProperties>
</file>