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87" r:id="rId4"/>
    <p:sldId id="289" r:id="rId5"/>
    <p:sldId id="290" r:id="rId6"/>
    <p:sldId id="260" r:id="rId7"/>
    <p:sldId id="291" r:id="rId8"/>
    <p:sldId id="293" r:id="rId9"/>
    <p:sldId id="292" r:id="rId10"/>
    <p:sldId id="294" r:id="rId11"/>
    <p:sldId id="298" r:id="rId12"/>
    <p:sldId id="300" r:id="rId13"/>
    <p:sldId id="299" r:id="rId14"/>
    <p:sldId id="295" r:id="rId15"/>
    <p:sldId id="303" r:id="rId16"/>
    <p:sldId id="301" r:id="rId17"/>
    <p:sldId id="302" r:id="rId1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A712"/>
    <a:srgbClr val="333333"/>
    <a:srgbClr val="FFFFFF"/>
    <a:srgbClr val="93D393"/>
    <a:srgbClr val="5FC3D7"/>
    <a:srgbClr val="E45267"/>
    <a:srgbClr val="E9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532013-000D-4962-A298-628F55481C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1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29D2B905-C640-4427-BD5D-A9939191D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41" name="Rectangle 269"/>
          <p:cNvSpPr>
            <a:spLocks noChangeArrowheads="1"/>
          </p:cNvSpPr>
          <p:nvPr/>
        </p:nvSpPr>
        <p:spPr bwMode="hidden">
          <a:xfrm>
            <a:off x="1828800" y="5835650"/>
            <a:ext cx="5867400" cy="782638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gamma/>
                  <a:shade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40" name="Picture 268" descr="Pict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51163"/>
            <a:ext cx="9167813" cy="3684587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-83752" y="2364229"/>
            <a:ext cx="7162800" cy="1371600"/>
          </a:xfrm>
        </p:spPr>
        <p:txBody>
          <a:bodyPr/>
          <a:lstStyle>
            <a:lvl1pPr>
              <a:defRPr sz="5000" i="1" baseline="0"/>
            </a:lvl1pPr>
          </a:lstStyle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52251" y="3481346"/>
            <a:ext cx="6400800" cy="3810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Online</a:t>
            </a:r>
            <a:endParaRPr lang="en-US" sz="24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62200" y="6477000"/>
            <a:ext cx="1447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91400" y="6477000"/>
            <a:ext cx="1600200" cy="2444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638800" y="6477000"/>
            <a:ext cx="1524000" cy="244475"/>
          </a:xfrm>
        </p:spPr>
        <p:txBody>
          <a:bodyPr/>
          <a:lstStyle>
            <a:lvl1pPr algn="ctr">
              <a:defRPr/>
            </a:lvl1pPr>
          </a:lstStyle>
          <a:p>
            <a:fld id="{3B2CB4C2-1B36-4802-930A-D087A81A66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401" name="Picture 3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828800" y="3581400"/>
            <a:ext cx="1295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03" name="Rectangle 331"/>
          <p:cNvSpPr>
            <a:spLocks noChangeArrowheads="1"/>
          </p:cNvSpPr>
          <p:nvPr/>
        </p:nvSpPr>
        <p:spPr bwMode="hidden">
          <a:xfrm>
            <a:off x="-414814" y="3476688"/>
            <a:ext cx="7315200" cy="76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05" name="Picture 3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1114774"/>
            <a:ext cx="1371600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3"/>
          <p:cNvSpPr txBox="1">
            <a:spLocks noChangeArrowheads="1"/>
          </p:cNvSpPr>
          <p:nvPr userDrawn="1"/>
        </p:nvSpPr>
        <p:spPr bwMode="gray">
          <a:xfrm>
            <a:off x="4565197" y="4637484"/>
            <a:ext cx="4602616" cy="152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chemeClr val="tx1"/>
                </a:solidFill>
              </a:rPr>
              <a:t>GVHD: </a:t>
            </a:r>
            <a:r>
              <a:rPr lang="en-US" sz="2400" kern="0" dirty="0" err="1" smtClean="0">
                <a:solidFill>
                  <a:schemeClr val="tx1"/>
                </a:solidFill>
              </a:rPr>
              <a:t>Huỳnh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</a:rPr>
              <a:t>Bảo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</a:rPr>
              <a:t>Quốc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</a:rPr>
              <a:t>Dũng</a:t>
            </a:r>
            <a:endParaRPr lang="en-US" sz="2400" kern="0" dirty="0" smtClean="0">
              <a:solidFill>
                <a:schemeClr val="tx1"/>
              </a:solidFill>
            </a:endParaRPr>
          </a:p>
          <a:p>
            <a:r>
              <a:rPr lang="en-US" sz="2400" kern="0" dirty="0" smtClean="0">
                <a:solidFill>
                  <a:schemeClr val="tx1"/>
                </a:solidFill>
              </a:rPr>
              <a:t>SV : </a:t>
            </a:r>
            <a:r>
              <a:rPr lang="en-US" sz="2400" kern="0" dirty="0" err="1" smtClean="0">
                <a:solidFill>
                  <a:schemeClr val="tx1"/>
                </a:solidFill>
              </a:rPr>
              <a:t>Phạm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</a:rPr>
              <a:t>Xuân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</a:rPr>
              <a:t>Duy</a:t>
            </a:r>
            <a:endParaRPr lang="en-US" sz="2400" kern="0" dirty="0" smtClean="0">
              <a:solidFill>
                <a:schemeClr val="tx1"/>
              </a:solidFill>
            </a:endParaRPr>
          </a:p>
          <a:p>
            <a:r>
              <a:rPr lang="en-US" sz="2400" kern="0" dirty="0" err="1" smtClean="0">
                <a:solidFill>
                  <a:schemeClr val="tx1"/>
                </a:solidFill>
              </a:rPr>
              <a:t>Lớp</a:t>
            </a:r>
            <a:r>
              <a:rPr lang="en-US" sz="2400" kern="0" dirty="0" smtClean="0">
                <a:solidFill>
                  <a:schemeClr val="tx1"/>
                </a:solidFill>
              </a:rPr>
              <a:t>: 14CDTH11</a:t>
            </a:r>
            <a:endParaRPr 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6512E-7 C 0.13386 0.06591 0.26407 0.2352 0.26754 0.23219 C 0.27101 0.22919 0.35157 -0.05365 0.40677 -0.0555 C 0.46198 -0.05735 0.51059 0.06383 0.5165 0.06591 C 0.52223 0.06776 0.57257 -0.22664 0.6382 -0.22456 C 0.70382 -0.22248 0.74723 -0.07354 0.75434 -0.06938 C 0.76198 -0.06522 0.81424 -0.3994 0.88629 -0.395 C 0.95834 -0.39061 0.99427 -0.21947 0.99896 -0.22155 C 1.12448 -0.38645 1.20261 -0.42923 1.25608 -0.48381 " pathEditMode="relative" rAng="0" ptsTypes="sssssssfs">
                                      <p:cBhvr>
                                        <p:cTn id="17" dur="5000" fill="hold"/>
                                        <p:tgtEl>
                                          <p:spTgt spid="3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00" y="-12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2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7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1" grpId="0" animBg="1"/>
      <p:bldP spid="3074" grpId="0"/>
      <p:bldP spid="30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03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036C3-9E18-4A38-B96D-6402F0F36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338"/>
            <a:ext cx="205740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338"/>
            <a:ext cx="601980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263C3-407B-4597-ABA7-2CAD8F8657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499DDC8-D6F6-4156-AE0D-A3DA5403B9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E81F489-EED0-4DB6-9933-0144C25E8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CA76F617-D8CF-4F1E-B151-EBFC74157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B69FA6B-DB0A-44AE-953F-2F50A8E23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3D1A-75F1-43AB-B73B-EC31A53E5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F2C57-23F9-4182-882D-C802526CD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0F44D-AFF5-4A3D-9D55-B31D8CDB1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EC055-A468-42FB-A207-0DC07E6458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CECF-C396-4134-8965-A81E09E57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3B784-6B3D-4BA2-B6F7-C347867238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DFDCE-44AB-41DA-90AF-453DF001B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60595-1C52-462C-8158-09BD7ACB8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1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FFFFFF"/>
                </a:solidFill>
              </a:defRPr>
            </a:lvl1pPr>
          </a:lstStyle>
          <a:p>
            <a:fld id="{555BD5FD-D299-4CCB-9FCF-5B3987C8D7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black">
          <a:xfrm>
            <a:off x="-25400" y="1062038"/>
            <a:ext cx="7313613" cy="7302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60338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0" y="2153992"/>
            <a:ext cx="7162800" cy="1371600"/>
          </a:xfrm>
        </p:spPr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6934200" cy="685800"/>
          </a:xfrm>
        </p:spPr>
        <p:txBody>
          <a:bodyPr/>
          <a:lstStyle/>
          <a:p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Online</a:t>
            </a:r>
            <a:endParaRPr lang="en-US" sz="2400" dirty="0"/>
          </a:p>
        </p:txBody>
      </p:sp>
      <p:sp>
        <p:nvSpPr>
          <p:cNvPr id="6" name="Rectangle 37"/>
          <p:cNvSpPr txBox="1">
            <a:spLocks noChangeArrowheads="1"/>
          </p:cNvSpPr>
          <p:nvPr/>
        </p:nvSpPr>
        <p:spPr bwMode="gray">
          <a:xfrm>
            <a:off x="0" y="141668"/>
            <a:ext cx="9144000" cy="92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 i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 smtClean="0"/>
              <a:t>BỘ CÔNG THƯƠNG</a:t>
            </a:r>
          </a:p>
          <a:p>
            <a:pPr algn="ctr"/>
            <a:r>
              <a:rPr lang="en-US" sz="2400" kern="0" dirty="0" smtClean="0"/>
              <a:t>TRƯỜNG CAO ĐẲNG CÔNG NGHIỆP HUẾ</a:t>
            </a:r>
          </a:p>
          <a:p>
            <a:pPr algn="ctr"/>
            <a:r>
              <a:rPr lang="en-US" sz="2400" kern="0" dirty="0" smtClean="0"/>
              <a:t>KHOA CÔNG NGHỆ THÔNG TIN</a:t>
            </a:r>
            <a:endParaRPr 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5129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108"/>
            <a:ext cx="9144000" cy="4842892"/>
          </a:xfrm>
        </p:spPr>
      </p:pic>
    </p:spTree>
    <p:extLst>
      <p:ext uri="{BB962C8B-B14F-4D97-AF65-F5344CB8AC3E}">
        <p14:creationId xmlns:p14="http://schemas.microsoft.com/office/powerpoint/2010/main" val="22216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3792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338"/>
            <a:ext cx="9144000" cy="1066800"/>
          </a:xfrm>
        </p:spPr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&amp; Thanh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291726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 Admin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514"/>
            <a:ext cx="9144000" cy="5304486"/>
          </a:xfrm>
        </p:spPr>
      </p:pic>
    </p:spTree>
    <p:extLst>
      <p:ext uri="{BB962C8B-B14F-4D97-AF65-F5344CB8AC3E}">
        <p14:creationId xmlns:p14="http://schemas.microsoft.com/office/powerpoint/2010/main" val="38404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 rot="16200000" flipV="1">
            <a:off x="4710906" y="374729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 rot="16200000" flipV="1">
            <a:off x="5223668" y="22756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 rot="16200000" flipV="1">
            <a:off x="4061619" y="39949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 rot="16200000" flipV="1">
            <a:off x="4327525" y="27701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 rot="16200000" flipV="1">
            <a:off x="3383756" y="42552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 rot="16200000" flipV="1">
            <a:off x="3412330" y="32662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 rot="16200000" flipV="1">
            <a:off x="2684462" y="44688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 rot="16200000" flipV="1">
            <a:off x="2499519" y="36933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 flipH="1">
            <a:off x="2870200" y="2659063"/>
            <a:ext cx="3022600" cy="2432050"/>
          </a:xfrm>
          <a:custGeom>
            <a:avLst/>
            <a:gdLst>
              <a:gd name="T0" fmla="*/ 206673 w 1755"/>
              <a:gd name="T1" fmla="*/ 495704 h 1413"/>
              <a:gd name="T2" fmla="*/ 940365 w 1755"/>
              <a:gd name="T3" fmla="*/ 1626530 h 1413"/>
              <a:gd name="T4" fmla="*/ 2164905 w 1755"/>
              <a:gd name="T5" fmla="*/ 1673002 h 1413"/>
              <a:gd name="T6" fmla="*/ 3022600 w 1755"/>
              <a:gd name="T7" fmla="*/ 2432050 h 1413"/>
              <a:gd name="T8" fmla="*/ 2216574 w 1755"/>
              <a:gd name="T9" fmla="*/ 1590385 h 1413"/>
              <a:gd name="T10" fmla="*/ 1033368 w 1755"/>
              <a:gd name="T11" fmla="*/ 1492277 h 1413"/>
              <a:gd name="T12" fmla="*/ 408180 w 1755"/>
              <a:gd name="T13" fmla="*/ 361451 h 1413"/>
              <a:gd name="T14" fmla="*/ 609687 w 1755"/>
              <a:gd name="T15" fmla="*/ 222034 h 1413"/>
              <a:gd name="T16" fmla="*/ 10334 w 1755"/>
              <a:gd name="T17" fmla="*/ 0 h 1413"/>
              <a:gd name="T18" fmla="*/ 0 w 1755"/>
              <a:gd name="T19" fmla="*/ 676430 h 1413"/>
              <a:gd name="T20" fmla="*/ 206673 w 1755"/>
              <a:gd name="T21" fmla="*/ 495704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2777222" y="3213100"/>
            <a:ext cx="6463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smtClean="0"/>
              <a:t>36%</a:t>
            </a:r>
            <a:endParaRPr lang="en-US" b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3699560" y="2720975"/>
            <a:ext cx="6463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smtClean="0"/>
              <a:t>47%</a:t>
            </a:r>
            <a:endParaRPr lang="en-US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gray">
          <a:xfrm>
            <a:off x="4589838" y="2220913"/>
            <a:ext cx="71045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smtClean="0"/>
              <a:t>59 %</a:t>
            </a:r>
            <a:endParaRPr lang="en-US" b="1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5526772" y="1736725"/>
            <a:ext cx="6463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smtClean="0"/>
              <a:t>72%</a:t>
            </a:r>
            <a:endParaRPr lang="en-US" b="1" dirty="0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gray">
          <a:xfrm>
            <a:off x="2922587" y="54022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3120808" y="5446713"/>
            <a:ext cx="26388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Thống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Kê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Doanh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Số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gray">
          <a:xfrm>
            <a:off x="2535238" y="3724275"/>
            <a:ext cx="762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dirty="0" err="1" smtClean="0">
                <a:solidFill>
                  <a:srgbClr val="EAEAEA"/>
                </a:solidFill>
              </a:rPr>
              <a:t>Sản</a:t>
            </a:r>
            <a:r>
              <a:rPr lang="en-US" sz="1400" dirty="0" smtClean="0">
                <a:solidFill>
                  <a:srgbClr val="EAEAEA"/>
                </a:solidFill>
              </a:rPr>
              <a:t> </a:t>
            </a:r>
            <a:r>
              <a:rPr lang="en-US" sz="1400" dirty="0" err="1" smtClean="0">
                <a:solidFill>
                  <a:srgbClr val="EAEAEA"/>
                </a:solidFill>
              </a:rPr>
              <a:t>Phẩm</a:t>
            </a:r>
            <a:endParaRPr lang="en-US" sz="1400" dirty="0">
              <a:solidFill>
                <a:srgbClr val="EAEAEA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gray">
          <a:xfrm>
            <a:off x="3573462" y="3235325"/>
            <a:ext cx="638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dirty="0" err="1" smtClean="0">
                <a:solidFill>
                  <a:srgbClr val="EAEAEA"/>
                </a:solidFill>
              </a:rPr>
              <a:t>Đơn</a:t>
            </a:r>
            <a:r>
              <a:rPr lang="en-US" sz="1400" dirty="0" smtClean="0">
                <a:solidFill>
                  <a:srgbClr val="EAEAEA"/>
                </a:solidFill>
              </a:rPr>
              <a:t> </a:t>
            </a:r>
            <a:r>
              <a:rPr lang="en-US" sz="1400" dirty="0" err="1" smtClean="0">
                <a:solidFill>
                  <a:srgbClr val="EAEAEA"/>
                </a:solidFill>
              </a:rPr>
              <a:t>Hàng</a:t>
            </a:r>
            <a:endParaRPr lang="en-US" sz="1400" dirty="0">
              <a:solidFill>
                <a:srgbClr val="EAEAEA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gray">
          <a:xfrm>
            <a:off x="4486275" y="2768600"/>
            <a:ext cx="6397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dirty="0" err="1" smtClean="0">
                <a:solidFill>
                  <a:srgbClr val="EAEAEA"/>
                </a:solidFill>
              </a:rPr>
              <a:t>Xuất</a:t>
            </a:r>
            <a:r>
              <a:rPr lang="en-US" sz="1400" dirty="0" smtClean="0">
                <a:solidFill>
                  <a:srgbClr val="EAEAEA"/>
                </a:solidFill>
              </a:rPr>
              <a:t> Kho</a:t>
            </a:r>
            <a:endParaRPr lang="en-US" sz="1400" dirty="0">
              <a:solidFill>
                <a:srgbClr val="EAEAEA"/>
              </a:solidFill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gray">
          <a:xfrm>
            <a:off x="5365750" y="2263775"/>
            <a:ext cx="72231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dirty="0" err="1" smtClean="0">
                <a:solidFill>
                  <a:srgbClr val="EAEAEA"/>
                </a:solidFill>
              </a:rPr>
              <a:t>Sản</a:t>
            </a:r>
            <a:r>
              <a:rPr lang="en-US" sz="1400" dirty="0" smtClean="0">
                <a:solidFill>
                  <a:srgbClr val="EAEAEA"/>
                </a:solidFill>
              </a:rPr>
              <a:t> </a:t>
            </a:r>
            <a:r>
              <a:rPr lang="en-US" sz="1400" dirty="0" err="1" smtClean="0">
                <a:solidFill>
                  <a:srgbClr val="EAEAEA"/>
                </a:solidFill>
              </a:rPr>
              <a:t>Phẩm</a:t>
            </a:r>
            <a:r>
              <a:rPr lang="en-US" sz="1400" dirty="0" smtClean="0">
                <a:solidFill>
                  <a:srgbClr val="EAEAEA"/>
                </a:solidFill>
              </a:rPr>
              <a:t> </a:t>
            </a:r>
            <a:r>
              <a:rPr lang="en-US" sz="1400" dirty="0" err="1" smtClean="0">
                <a:solidFill>
                  <a:srgbClr val="EAEAEA"/>
                </a:solidFill>
              </a:rPr>
              <a:t>ưu</a:t>
            </a:r>
            <a:r>
              <a:rPr lang="en-US" sz="1400" dirty="0" smtClean="0">
                <a:solidFill>
                  <a:srgbClr val="EAEAEA"/>
                </a:solidFill>
              </a:rPr>
              <a:t> </a:t>
            </a:r>
            <a:r>
              <a:rPr lang="en-US" sz="1400" dirty="0" err="1" smtClean="0">
                <a:solidFill>
                  <a:srgbClr val="EAEAEA"/>
                </a:solidFill>
              </a:rPr>
              <a:t>chuộn</a:t>
            </a:r>
            <a:endParaRPr lang="en-US" sz="1400" dirty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Kho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3407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8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51163"/>
            <a:ext cx="9167813" cy="3684587"/>
          </a:xfrm>
          <a:prstGeom prst="rect">
            <a:avLst/>
          </a:prstGeom>
          <a:noFill/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black">
          <a:xfrm>
            <a:off x="228600" y="2514600"/>
            <a:ext cx="6324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sz="1600" i="1" kern="0" dirty="0" smtClean="0">
                <a:solidFill>
                  <a:schemeClr val="tx1"/>
                </a:solidFill>
              </a:rPr>
              <a:t> </a:t>
            </a:r>
            <a:r>
              <a:rPr lang="en-US" sz="1600" i="1" kern="0" dirty="0" smtClean="0"/>
              <a:t/>
            </a:r>
            <a:br>
              <a:rPr lang="en-US" sz="1600" i="1" kern="0" dirty="0" smtClean="0"/>
            </a:br>
            <a:r>
              <a:rPr lang="en-US" sz="6000" i="1" kern="0" dirty="0" smtClean="0"/>
              <a:t>Thank You!</a:t>
            </a:r>
            <a:endParaRPr lang="en-US" sz="6000" i="1" kern="0" dirty="0"/>
          </a:p>
        </p:txBody>
      </p:sp>
      <p:pic>
        <p:nvPicPr>
          <p:cNvPr id="6" name="Picture 3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1234440"/>
            <a:ext cx="1371600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: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3035" y="2413000"/>
            <a:ext cx="1422399" cy="1584325"/>
            <a:chOff x="2608" y="1076"/>
            <a:chExt cx="466" cy="518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58" name="Picture 5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59" name="Picture 5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60" name="Oval 59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rgbClr val="E8BE0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E8BE0A">
                      <a:alpha val="55000"/>
                    </a:srgbClr>
                  </a:gs>
                  <a:gs pos="100000">
                    <a:srgbClr val="E8BE0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57" name="Picture 56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154363" y="2109787"/>
            <a:ext cx="1819275" cy="67468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8902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3251200" y="2136775"/>
            <a:ext cx="1616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err="1" smtClean="0">
                <a:solidFill>
                  <a:srgbClr val="080808"/>
                </a:solidFill>
              </a:rPr>
              <a:t>Mua</a:t>
            </a:r>
            <a:r>
              <a:rPr lang="en-US" sz="1600" dirty="0" smtClean="0">
                <a:solidFill>
                  <a:srgbClr val="080808"/>
                </a:solidFill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</a:rPr>
              <a:t>Hàng</a:t>
            </a:r>
            <a:r>
              <a:rPr lang="en-US" sz="1600" dirty="0" smtClean="0">
                <a:solidFill>
                  <a:srgbClr val="080808"/>
                </a:solidFill>
              </a:rPr>
              <a:t> Online</a:t>
            </a:r>
            <a:endParaRPr lang="en-US" sz="1600" dirty="0">
              <a:solidFill>
                <a:srgbClr val="080808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188528" y="4358380"/>
            <a:ext cx="1819275" cy="67468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8902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3309178" y="4394893"/>
            <a:ext cx="1577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err="1" smtClean="0">
                <a:solidFill>
                  <a:srgbClr val="080808"/>
                </a:solidFill>
              </a:rPr>
              <a:t>Bán</a:t>
            </a:r>
            <a:r>
              <a:rPr lang="en-US" sz="1600" dirty="0" smtClean="0">
                <a:solidFill>
                  <a:srgbClr val="080808"/>
                </a:solidFill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</a:rPr>
              <a:t>Hàng</a:t>
            </a:r>
            <a:r>
              <a:rPr lang="en-US" sz="1600" dirty="0" smtClean="0">
                <a:solidFill>
                  <a:srgbClr val="080808"/>
                </a:solidFill>
              </a:rPr>
              <a:t> Online</a:t>
            </a:r>
            <a:endParaRPr lang="en-US" sz="1600" dirty="0">
              <a:solidFill>
                <a:srgbClr val="080808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5832475" y="1524000"/>
            <a:ext cx="2930525" cy="14319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38039"/>
                  <a:invGamma/>
                </a:srgbClr>
              </a:gs>
              <a:gs pos="100000">
                <a:srgbClr val="EAEAEA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5830889" y="1564997"/>
            <a:ext cx="2855911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solidFill>
                  <a:srgbClr val="1C1C1C"/>
                </a:solidFill>
              </a:rPr>
              <a:t>Mua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Hàng</a:t>
            </a:r>
            <a:r>
              <a:rPr lang="en-US" sz="1600" dirty="0" smtClean="0">
                <a:solidFill>
                  <a:srgbClr val="1C1C1C"/>
                </a:solidFill>
              </a:rPr>
              <a:t> Online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gray">
          <a:xfrm>
            <a:off x="6174792" y="4600124"/>
            <a:ext cx="16843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1C1C1C"/>
                </a:solidFill>
              </a:rPr>
              <a:t>Click to add Title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6174792" y="4219124"/>
            <a:ext cx="16843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1C1C1C"/>
                </a:solidFill>
              </a:rPr>
              <a:t>Click to add Title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6160504" y="3838124"/>
            <a:ext cx="2891576" cy="14811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22353"/>
                  <a:invGamma/>
                </a:srgbClr>
              </a:gs>
              <a:gs pos="100000">
                <a:srgbClr val="EAEAEA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gray">
          <a:xfrm>
            <a:off x="6098438" y="4307681"/>
            <a:ext cx="304556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solidFill>
                  <a:srgbClr val="1C1C1C"/>
                </a:solidFill>
              </a:rPr>
              <a:t>Tăng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Doanh</a:t>
            </a:r>
            <a:r>
              <a:rPr lang="en-US" sz="1600" dirty="0" smtClean="0">
                <a:solidFill>
                  <a:srgbClr val="1C1C1C"/>
                </a:solidFill>
              </a:rPr>
              <a:t> Thu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gray">
          <a:xfrm>
            <a:off x="6098438" y="3878042"/>
            <a:ext cx="287728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solidFill>
                  <a:srgbClr val="1C1C1C"/>
                </a:solidFill>
              </a:rPr>
              <a:t>Bán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Hàng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Nhiều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Hình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Thức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gray">
          <a:xfrm>
            <a:off x="6068584" y="4705351"/>
            <a:ext cx="28772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smtClean="0">
                <a:solidFill>
                  <a:srgbClr val="1C1C1C"/>
                </a:solidFill>
              </a:rPr>
              <a:t>Thu </a:t>
            </a:r>
            <a:r>
              <a:rPr lang="en-US" sz="1600" dirty="0" err="1" smtClean="0">
                <a:solidFill>
                  <a:srgbClr val="1C1C1C"/>
                </a:solidFill>
              </a:rPr>
              <a:t>Hút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Khách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hàng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gray">
          <a:xfrm>
            <a:off x="3149600" y="1771650"/>
            <a:ext cx="1819275" cy="3333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gray">
          <a:xfrm>
            <a:off x="3188528" y="4029768"/>
            <a:ext cx="1819275" cy="333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gray">
          <a:xfrm>
            <a:off x="5486401" y="1524000"/>
            <a:ext cx="344488" cy="1431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gray">
          <a:xfrm>
            <a:off x="5738230" y="3838124"/>
            <a:ext cx="420688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cxnSp>
        <p:nvCxnSpPr>
          <p:cNvPr id="38" name="AutoShape 39"/>
          <p:cNvCxnSpPr>
            <a:cxnSpLocks noChangeShapeType="1"/>
            <a:stCxn id="59" idx="3"/>
            <a:endCxn id="30" idx="1"/>
          </p:cNvCxnSpPr>
          <p:nvPr/>
        </p:nvCxnSpPr>
        <p:spPr bwMode="black">
          <a:xfrm flipV="1">
            <a:off x="1745434" y="1938338"/>
            <a:ext cx="1404166" cy="120565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cxnSp>
      <p:cxnSp>
        <p:nvCxnSpPr>
          <p:cNvPr id="40" name="AutoShape 41"/>
          <p:cNvCxnSpPr>
            <a:cxnSpLocks noChangeShapeType="1"/>
            <a:stCxn id="59" idx="3"/>
            <a:endCxn id="32" idx="1"/>
          </p:cNvCxnSpPr>
          <p:nvPr/>
        </p:nvCxnSpPr>
        <p:spPr bwMode="black">
          <a:xfrm>
            <a:off x="1745434" y="3143992"/>
            <a:ext cx="1443094" cy="1052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cxnSp>
      <p:cxnSp>
        <p:nvCxnSpPr>
          <p:cNvPr id="41" name="AutoShape 42"/>
          <p:cNvCxnSpPr>
            <a:cxnSpLocks noChangeShapeType="1"/>
            <a:stCxn id="30" idx="3"/>
          </p:cNvCxnSpPr>
          <p:nvPr/>
        </p:nvCxnSpPr>
        <p:spPr bwMode="black">
          <a:xfrm flipV="1">
            <a:off x="4968875" y="1938337"/>
            <a:ext cx="441325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cxnSp>
      <p:cxnSp>
        <p:nvCxnSpPr>
          <p:cNvPr id="46" name="AutoShape 47"/>
          <p:cNvCxnSpPr>
            <a:cxnSpLocks noChangeShapeType="1"/>
          </p:cNvCxnSpPr>
          <p:nvPr/>
        </p:nvCxnSpPr>
        <p:spPr bwMode="black">
          <a:xfrm flipV="1">
            <a:off x="4991100" y="4691308"/>
            <a:ext cx="717304" cy="140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</p:cxnSp>
      <p:cxnSp>
        <p:nvCxnSpPr>
          <p:cNvPr id="47" name="AutoShape 48"/>
          <p:cNvCxnSpPr>
            <a:cxnSpLocks noChangeShapeType="1"/>
          </p:cNvCxnSpPr>
          <p:nvPr/>
        </p:nvCxnSpPr>
        <p:spPr bwMode="black">
          <a:xfrm>
            <a:off x="1008443" y="3826046"/>
            <a:ext cx="0" cy="720555"/>
          </a:xfrm>
          <a:prstGeom prst="straightConnector1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</p:cxnSp>
      <p:sp>
        <p:nvSpPr>
          <p:cNvPr id="48" name="Rectangle 47"/>
          <p:cNvSpPr>
            <a:spLocks noChangeArrowheads="1"/>
          </p:cNvSpPr>
          <p:nvPr/>
        </p:nvSpPr>
        <p:spPr bwMode="gray">
          <a:xfrm>
            <a:off x="199176" y="4540250"/>
            <a:ext cx="2544024" cy="104469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gray">
          <a:xfrm>
            <a:off x="993775" y="4557712"/>
            <a:ext cx="1430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400" b="1">
                <a:solidFill>
                  <a:srgbClr val="F8F8F8"/>
                </a:solidFill>
              </a:rPr>
              <a:t>Text in here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ltGray">
          <a:xfrm>
            <a:off x="792163" y="4540250"/>
            <a:ext cx="1819275" cy="33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r"/>
          </a:scene3d>
          <a:sp3d extrusionH="4302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95433" y="2780226"/>
            <a:ext cx="1085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Hoạt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Động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white">
          <a:xfrm>
            <a:off x="153476" y="4578693"/>
            <a:ext cx="25598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EFFFF"/>
                </a:solidFill>
              </a:rPr>
              <a:t>Theo </a:t>
            </a:r>
            <a:r>
              <a:rPr lang="en-US" dirty="0" err="1" smtClean="0">
                <a:solidFill>
                  <a:srgbClr val="FEFFFF"/>
                </a:solidFill>
              </a:rPr>
              <a:t>Nhu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Cầu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Của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Khách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Hàng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Và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Nhu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Cầu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Bán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Hàng</a:t>
            </a:r>
            <a:r>
              <a:rPr lang="en-US" dirty="0" smtClean="0">
                <a:solidFill>
                  <a:srgbClr val="FEFFFF"/>
                </a:solidFill>
              </a:rPr>
              <a:t> Online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white">
          <a:xfrm>
            <a:off x="3276600" y="1752600"/>
            <a:ext cx="155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err="1" smtClean="0">
                <a:solidFill>
                  <a:srgbClr val="FEFFFF"/>
                </a:solidFill>
              </a:rPr>
              <a:t>Khách</a:t>
            </a:r>
            <a:r>
              <a:rPr lang="en-US" sz="1600" dirty="0" smtClean="0">
                <a:solidFill>
                  <a:srgbClr val="FEFFFF"/>
                </a:solidFill>
              </a:rPr>
              <a:t> </a:t>
            </a:r>
            <a:r>
              <a:rPr lang="en-US" sz="1600" dirty="0" err="1" smtClean="0">
                <a:solidFill>
                  <a:srgbClr val="FEFFFF"/>
                </a:solidFill>
              </a:rPr>
              <a:t>Hàng</a:t>
            </a: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white">
          <a:xfrm>
            <a:off x="3315528" y="4037705"/>
            <a:ext cx="155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err="1" smtClean="0">
                <a:solidFill>
                  <a:srgbClr val="FEFFFF"/>
                </a:solidFill>
              </a:rPr>
              <a:t>Nhà</a:t>
            </a:r>
            <a:r>
              <a:rPr lang="en-US" sz="1600" dirty="0" smtClean="0">
                <a:solidFill>
                  <a:srgbClr val="FEFFFF"/>
                </a:solidFill>
              </a:rPr>
              <a:t> </a:t>
            </a:r>
            <a:r>
              <a:rPr lang="en-US" sz="1600" dirty="0" err="1" smtClean="0">
                <a:solidFill>
                  <a:srgbClr val="FEFFFF"/>
                </a:solidFill>
              </a:rPr>
              <a:t>Quản</a:t>
            </a:r>
            <a:r>
              <a:rPr lang="en-US" sz="1600" dirty="0" smtClean="0">
                <a:solidFill>
                  <a:srgbClr val="FEFFFF"/>
                </a:solidFill>
              </a:rPr>
              <a:t> </a:t>
            </a:r>
            <a:r>
              <a:rPr lang="en-US" sz="1600" dirty="0" err="1" smtClean="0">
                <a:solidFill>
                  <a:srgbClr val="FEFFFF"/>
                </a:solidFill>
              </a:rPr>
              <a:t>Trị</a:t>
            </a: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gray">
          <a:xfrm>
            <a:off x="5830888" y="1927224"/>
            <a:ext cx="2855911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solidFill>
                  <a:srgbClr val="1C1C1C"/>
                </a:solidFill>
              </a:rPr>
              <a:t>Tìm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Kiếm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Sản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Phẩm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Nhanh</a:t>
            </a:r>
            <a:endParaRPr lang="en-US" sz="1600" dirty="0">
              <a:solidFill>
                <a:srgbClr val="1C1C1C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gray">
          <a:xfrm>
            <a:off x="5830888" y="2351943"/>
            <a:ext cx="2855911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solidFill>
                  <a:srgbClr val="1C1C1C"/>
                </a:solidFill>
              </a:rPr>
              <a:t>Giảm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Thời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Gian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Đi</a:t>
            </a:r>
            <a:r>
              <a:rPr lang="en-US" sz="1600" dirty="0" smtClean="0">
                <a:solidFill>
                  <a:srgbClr val="1C1C1C"/>
                </a:solidFill>
              </a:rPr>
              <a:t> </a:t>
            </a:r>
            <a:r>
              <a:rPr lang="en-US" sz="1600" dirty="0" err="1" smtClean="0">
                <a:solidFill>
                  <a:srgbClr val="1C1C1C"/>
                </a:solidFill>
              </a:rPr>
              <a:t>Lại</a:t>
            </a:r>
            <a:endParaRPr lang="en-US" sz="16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7" grpId="0" animBg="1"/>
      <p:bldP spid="8" grpId="0"/>
      <p:bldP spid="11" grpId="0" animBg="1"/>
      <p:bldP spid="12" grpId="0"/>
      <p:bldP spid="17" grpId="0" animBg="1"/>
      <p:bldP spid="18" grpId="0"/>
      <p:bldP spid="23" grpId="0"/>
      <p:bldP spid="24" grpId="0"/>
      <p:bldP spid="25" grpId="0" animBg="1"/>
      <p:bldP spid="26" grpId="0"/>
      <p:bldP spid="27" grpId="0"/>
      <p:bldP spid="28" grpId="0"/>
      <p:bldP spid="30" grpId="0" animBg="1"/>
      <p:bldP spid="32" grpId="0" animBg="1"/>
      <p:bldP spid="34" grpId="0" animBg="1"/>
      <p:bldP spid="37" grpId="0" animBg="1"/>
      <p:bldP spid="48" grpId="0" animBg="1"/>
      <p:bldP spid="49" grpId="0"/>
      <p:bldP spid="50" grpId="0" animBg="1"/>
      <p:bldP spid="51" grpId="0"/>
      <p:bldP spid="52" grpId="0"/>
      <p:bldP spid="53" grpId="0"/>
      <p:bldP spid="55" grpId="0"/>
      <p:bldP spid="64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invGray">
          <a:xfrm>
            <a:off x="2630488" y="2038350"/>
            <a:ext cx="3895725" cy="3895725"/>
          </a:xfrm>
          <a:prstGeom prst="ellipse">
            <a:avLst/>
          </a:prstGeom>
          <a:solidFill>
            <a:srgbClr val="808080">
              <a:alpha val="2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3197225" y="2636838"/>
            <a:ext cx="2787650" cy="2778125"/>
            <a:chOff x="1464" y="1056"/>
            <a:chExt cx="2856" cy="2847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invGray">
            <a:xfrm>
              <a:off x="1488" y="1056"/>
              <a:ext cx="2829" cy="284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invGray">
            <a:xfrm flipH="1">
              <a:off x="1464" y="1056"/>
              <a:ext cx="2856" cy="284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AutoShape 7"/>
          <p:cNvSpPr>
            <a:spLocks noChangeArrowheads="1"/>
          </p:cNvSpPr>
          <p:nvPr/>
        </p:nvSpPr>
        <p:spPr bwMode="black">
          <a:xfrm>
            <a:off x="3002209" y="6402142"/>
            <a:ext cx="2979738" cy="446544"/>
          </a:xfrm>
          <a:prstGeom prst="roundRect">
            <a:avLst>
              <a:gd name="adj" fmla="val 18481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black">
          <a:xfrm>
            <a:off x="3571113" y="1295737"/>
            <a:ext cx="2060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endParaRPr lang="en-US" sz="2000" dirty="0"/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3309938" y="2747963"/>
            <a:ext cx="2489200" cy="2489200"/>
            <a:chOff x="144" y="384"/>
            <a:chExt cx="2080" cy="2081"/>
          </a:xfrm>
        </p:grpSpPr>
        <p:sp>
          <p:nvSpPr>
            <p:cNvPr id="31" name="Oval 12"/>
            <p:cNvSpPr>
              <a:spLocks noChangeArrowheads="1"/>
            </p:cNvSpPr>
            <p:nvPr/>
          </p:nvSpPr>
          <p:spPr bwMode="gray">
            <a:xfrm>
              <a:off x="144" y="384"/>
              <a:ext cx="2080" cy="2081"/>
            </a:xfrm>
            <a:prstGeom prst="ellipse">
              <a:avLst/>
            </a:prstGeom>
            <a:solidFill>
              <a:srgbClr val="33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" name="Picture 13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27" y="392"/>
              <a:ext cx="1918" cy="1011"/>
            </a:xfrm>
            <a:prstGeom prst="rect">
              <a:avLst/>
            </a:prstGeom>
            <a:noFill/>
          </p:spPr>
        </p:pic>
        <p:pic>
          <p:nvPicPr>
            <p:cNvPr id="33" name="Picture 14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flipV="1">
              <a:off x="228" y="1437"/>
              <a:ext cx="1918" cy="1011"/>
            </a:xfrm>
            <a:prstGeom prst="rect">
              <a:avLst/>
            </a:prstGeom>
            <a:noFill/>
          </p:spPr>
        </p:pic>
      </p:grp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689350" y="3579813"/>
            <a:ext cx="1736725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 smtClean="0">
                <a:solidFill>
                  <a:srgbClr val="FFFFFF"/>
                </a:solidFill>
              </a:rPr>
              <a:t>Bao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Gồm</a:t>
            </a:r>
            <a:r>
              <a:rPr lang="en-US" sz="2000" dirty="0" smtClean="0">
                <a:solidFill>
                  <a:srgbClr val="FFFFFF"/>
                </a:solidFill>
              </a:rPr>
              <a:t> 4</a:t>
            </a:r>
          </a:p>
          <a:p>
            <a:pPr algn="ctr">
              <a:spcBef>
                <a:spcPct val="50000"/>
              </a:spcBef>
            </a:pPr>
            <a:r>
              <a:rPr lang="en-US" sz="2000" dirty="0" err="1" smtClean="0">
                <a:solidFill>
                  <a:srgbClr val="FFFFFF"/>
                </a:solidFill>
              </a:rPr>
              <a:t>Phần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Chính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ltGray">
          <a:xfrm>
            <a:off x="4322763" y="2333625"/>
            <a:ext cx="444500" cy="325438"/>
          </a:xfrm>
          <a:prstGeom prst="upArrow">
            <a:avLst>
              <a:gd name="adj1" fmla="val 57861"/>
              <a:gd name="adj2" fmla="val 59514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gray">
          <a:xfrm>
            <a:off x="5856288" y="3814763"/>
            <a:ext cx="371475" cy="446087"/>
          </a:xfrm>
          <a:prstGeom prst="rightArrow">
            <a:avLst>
              <a:gd name="adj1" fmla="val 54861"/>
              <a:gd name="adj2" fmla="val 59167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invGray">
          <a:xfrm>
            <a:off x="4322763" y="5303838"/>
            <a:ext cx="465137" cy="368300"/>
          </a:xfrm>
          <a:prstGeom prst="downArrow">
            <a:avLst>
              <a:gd name="adj1" fmla="val 50167"/>
              <a:gd name="adj2" fmla="val 58051"/>
            </a:avLst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9"/>
          <p:cNvSpPr>
            <a:spLocks noChangeArrowheads="1"/>
          </p:cNvSpPr>
          <p:nvPr/>
        </p:nvSpPr>
        <p:spPr bwMode="invGray">
          <a:xfrm>
            <a:off x="2881313" y="3822700"/>
            <a:ext cx="374650" cy="439738"/>
          </a:xfrm>
          <a:prstGeom prst="leftArrow">
            <a:avLst>
              <a:gd name="adj1" fmla="val 50000"/>
              <a:gd name="adj2" fmla="val 53815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20"/>
          <p:cNvGrpSpPr>
            <a:grpSpLocks/>
          </p:cNvGrpSpPr>
          <p:nvPr/>
        </p:nvGrpSpPr>
        <p:grpSpPr bwMode="auto">
          <a:xfrm>
            <a:off x="2308225" y="3779838"/>
            <a:ext cx="542925" cy="542925"/>
            <a:chOff x="3745" y="1818"/>
            <a:chExt cx="382" cy="382"/>
          </a:xfrm>
        </p:grpSpPr>
        <p:sp>
          <p:nvSpPr>
            <p:cNvPr id="40" name="Oval 21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accent1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23"/>
          <p:cNvGrpSpPr>
            <a:grpSpLocks/>
          </p:cNvGrpSpPr>
          <p:nvPr/>
        </p:nvGrpSpPr>
        <p:grpSpPr bwMode="auto">
          <a:xfrm>
            <a:off x="6310313" y="3779838"/>
            <a:ext cx="542925" cy="542925"/>
            <a:chOff x="3745" y="1818"/>
            <a:chExt cx="382" cy="382"/>
          </a:xfrm>
        </p:grpSpPr>
        <p:sp>
          <p:nvSpPr>
            <p:cNvPr id="43" name="Oval 24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1019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solidFill>
                <a:schemeClr val="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4291013" y="5781675"/>
            <a:ext cx="542925" cy="542925"/>
            <a:chOff x="3745" y="1818"/>
            <a:chExt cx="382" cy="382"/>
          </a:xfrm>
        </p:grpSpPr>
        <p:sp>
          <p:nvSpPr>
            <p:cNvPr id="46" name="Oval 27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10196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fol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7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fol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4268788" y="1660525"/>
            <a:ext cx="542925" cy="542925"/>
            <a:chOff x="3745" y="1818"/>
            <a:chExt cx="382" cy="382"/>
          </a:xfrm>
        </p:grpSpPr>
        <p:sp>
          <p:nvSpPr>
            <p:cNvPr id="49" name="Oval 30"/>
            <p:cNvSpPr>
              <a:spLocks noChangeArrowheads="1"/>
            </p:cNvSpPr>
            <p:nvPr/>
          </p:nvSpPr>
          <p:spPr bwMode="lt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19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1"/>
            <p:cNvSpPr>
              <a:spLocks noChangeArrowheads="1"/>
            </p:cNvSpPr>
            <p:nvPr/>
          </p:nvSpPr>
          <p:spPr bwMode="lt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 Box 32"/>
          <p:cNvSpPr txBox="1">
            <a:spLocks noChangeArrowheads="1"/>
          </p:cNvSpPr>
          <p:nvPr/>
        </p:nvSpPr>
        <p:spPr bwMode="gray">
          <a:xfrm>
            <a:off x="4314825" y="1695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gray">
          <a:xfrm>
            <a:off x="2289749" y="3821113"/>
            <a:ext cx="5201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IV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gray">
          <a:xfrm>
            <a:off x="6367463" y="38258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II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gray">
          <a:xfrm>
            <a:off x="4340225" y="58261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III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black">
          <a:xfrm>
            <a:off x="6526213" y="3434076"/>
            <a:ext cx="2633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/>
              <a:t>Khảo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black">
          <a:xfrm>
            <a:off x="-112832" y="3320474"/>
            <a:ext cx="2979738" cy="446544"/>
          </a:xfrm>
          <a:prstGeom prst="roundRect">
            <a:avLst>
              <a:gd name="adj" fmla="val 18481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5" grpId="0"/>
      <p:bldP spid="28" grpId="0"/>
      <p:bldP spid="29" grpId="0"/>
      <p:bldP spid="34" grpId="0"/>
      <p:bldP spid="35" grpId="0" animBg="1"/>
      <p:bldP spid="36" grpId="0" animBg="1"/>
      <p:bldP spid="37" grpId="0" animBg="1"/>
      <p:bldP spid="38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76" name="AutoShape 69"/>
          <p:cNvSpPr>
            <a:spLocks noChangeArrowheads="1"/>
          </p:cNvSpPr>
          <p:nvPr/>
        </p:nvSpPr>
        <p:spPr bwMode="gray">
          <a:xfrm>
            <a:off x="1377950" y="276591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7" name="AutoShape 43"/>
          <p:cNvSpPr>
            <a:spLocks noChangeArrowheads="1"/>
          </p:cNvSpPr>
          <p:nvPr/>
        </p:nvSpPr>
        <p:spPr bwMode="gray">
          <a:xfrm>
            <a:off x="1347788" y="416317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8" name="AutoShape 44"/>
          <p:cNvSpPr>
            <a:spLocks noChangeArrowheads="1"/>
          </p:cNvSpPr>
          <p:nvPr/>
        </p:nvSpPr>
        <p:spPr bwMode="gray">
          <a:xfrm>
            <a:off x="1312863" y="2842118"/>
            <a:ext cx="6572250" cy="10763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9" name="AutoShape 45"/>
          <p:cNvSpPr>
            <a:spLocks noChangeArrowheads="1"/>
          </p:cNvSpPr>
          <p:nvPr/>
        </p:nvSpPr>
        <p:spPr bwMode="gray">
          <a:xfrm>
            <a:off x="1347788" y="1372450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0" name="AutoShape 46"/>
          <p:cNvSpPr>
            <a:spLocks noChangeArrowheads="1"/>
          </p:cNvSpPr>
          <p:nvPr/>
        </p:nvSpPr>
        <p:spPr bwMode="gray">
          <a:xfrm>
            <a:off x="1238250" y="4239378"/>
            <a:ext cx="6616700" cy="10763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1" name="AutoShape 47"/>
          <p:cNvSpPr>
            <a:spLocks noChangeArrowheads="1"/>
          </p:cNvSpPr>
          <p:nvPr/>
        </p:nvSpPr>
        <p:spPr bwMode="gray">
          <a:xfrm>
            <a:off x="1238250" y="1461350"/>
            <a:ext cx="6616700" cy="1076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193800" y="2710356"/>
            <a:ext cx="3319463" cy="401637"/>
            <a:chOff x="720" y="1392"/>
            <a:chExt cx="4058" cy="480"/>
          </a:xfrm>
        </p:grpSpPr>
        <p:sp>
          <p:nvSpPr>
            <p:cNvPr id="99" name="AutoShape 4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00" name="Group 9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1" name="AutoShape 5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AutoShape 5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1201738" y="4052053"/>
            <a:ext cx="3319462" cy="401638"/>
            <a:chOff x="720" y="1392"/>
            <a:chExt cx="4058" cy="480"/>
          </a:xfrm>
        </p:grpSpPr>
        <p:sp>
          <p:nvSpPr>
            <p:cNvPr id="95" name="AutoShape 5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7" name="AutoShape 5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AutoShape 5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1231900" y="1258150"/>
            <a:ext cx="3319463" cy="401638"/>
            <a:chOff x="720" y="1392"/>
            <a:chExt cx="4058" cy="480"/>
          </a:xfrm>
        </p:grpSpPr>
        <p:sp>
          <p:nvSpPr>
            <p:cNvPr id="91" name="AutoShape 5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3" name="AutoShape 6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AutoShape 6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5" name="Rectangle 84"/>
          <p:cNvSpPr>
            <a:spLocks noChangeArrowheads="1"/>
          </p:cNvSpPr>
          <p:nvPr/>
        </p:nvSpPr>
        <p:spPr bwMode="gray">
          <a:xfrm>
            <a:off x="1779480" y="1270850"/>
            <a:ext cx="21242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Mô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Tả</a:t>
            </a:r>
            <a:r>
              <a:rPr lang="en-US" sz="1600" b="1" dirty="0" smtClean="0">
                <a:solidFill>
                  <a:srgbClr val="FFFFFF"/>
                </a:solidFill>
              </a:rPr>
              <a:t> &amp; </a:t>
            </a:r>
            <a:r>
              <a:rPr lang="en-US" sz="1600" b="1" dirty="0" err="1" smtClean="0">
                <a:solidFill>
                  <a:srgbClr val="FFFFFF"/>
                </a:solidFill>
              </a:rPr>
              <a:t>Giới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Thiệu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gray">
          <a:xfrm>
            <a:off x="1769398" y="2737343"/>
            <a:ext cx="2074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 dirty="0" err="1" smtClean="0">
                <a:solidFill>
                  <a:srgbClr val="FFFFFF"/>
                </a:solidFill>
              </a:rPr>
              <a:t>Khảo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Sát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Hệ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Thống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gray">
          <a:xfrm>
            <a:off x="1758641" y="4075866"/>
            <a:ext cx="21659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 dirty="0" err="1" smtClean="0">
                <a:solidFill>
                  <a:srgbClr val="FFFFFF"/>
                </a:solidFill>
              </a:rPr>
              <a:t>Phân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Tích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Hệ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Thống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427163" y="1743925"/>
            <a:ext cx="578167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 eaLnBrk="0" hangingPunct="0">
              <a:lnSpc>
                <a:spcPct val="110000"/>
              </a:lnSpc>
              <a:buFontTx/>
              <a:buChar char="-"/>
            </a:pPr>
            <a:r>
              <a:rPr lang="en-US" sz="1400" b="1" dirty="0" err="1" smtClean="0"/>
              <a:t>Hoạt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Động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Của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Khách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Hàng</a:t>
            </a:r>
            <a:endParaRPr lang="en-US" sz="1400" b="1" dirty="0" smtClean="0"/>
          </a:p>
          <a:p>
            <a:pPr marL="285750" indent="-285750" eaLnBrk="0" hangingPunct="0">
              <a:lnSpc>
                <a:spcPct val="110000"/>
              </a:lnSpc>
              <a:buFontTx/>
              <a:buChar char="-"/>
            </a:pPr>
            <a:r>
              <a:rPr lang="en-US" sz="1400" dirty="0" err="1" smtClean="0"/>
              <a:t>Hoạt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Nhà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endParaRPr lang="en-US" sz="1400" b="1" dirty="0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492251" y="4531478"/>
            <a:ext cx="2241550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Phân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Tích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Chức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Năng</a:t>
            </a:r>
            <a:endParaRPr lang="en-US" sz="1400" b="1" dirty="0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463675" y="3196131"/>
            <a:ext cx="21177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Khảo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Sát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Hiện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Trạng</a:t>
            </a:r>
            <a:endParaRPr lang="en-US" sz="1400" b="1" dirty="0"/>
          </a:p>
        </p:txBody>
      </p:sp>
      <p:sp>
        <p:nvSpPr>
          <p:cNvPr id="103" name="AutoShape 43"/>
          <p:cNvSpPr>
            <a:spLocks noChangeArrowheads="1"/>
          </p:cNvSpPr>
          <p:nvPr/>
        </p:nvSpPr>
        <p:spPr bwMode="gray">
          <a:xfrm>
            <a:off x="1377951" y="5585499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C000">
              <a:alpha val="50000"/>
            </a:srgbClr>
          </a:solidFill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4" name="AutoShape 46"/>
          <p:cNvSpPr>
            <a:spLocks noChangeArrowheads="1"/>
          </p:cNvSpPr>
          <p:nvPr/>
        </p:nvSpPr>
        <p:spPr bwMode="gray">
          <a:xfrm>
            <a:off x="1268413" y="5661699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AA71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1231901" y="5474374"/>
            <a:ext cx="3319462" cy="401638"/>
            <a:chOff x="720" y="1392"/>
            <a:chExt cx="4058" cy="480"/>
          </a:xfrm>
          <a:solidFill>
            <a:srgbClr val="FFC000"/>
          </a:solidFill>
        </p:grpSpPr>
        <p:sp>
          <p:nvSpPr>
            <p:cNvPr id="106" name="AutoShape 5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rgbClr val="FAA71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07" name="Group 10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08" name="AutoShape 5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rgbClr val="FAA71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>
                  <a:solidFill>
                    <a:schemeClr val="bg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9" name="AutoShape 5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rgbClr val="FAA71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>
                  <a:solidFill>
                    <a:schemeClr val="bg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110" name="Rectangle 109"/>
          <p:cNvSpPr>
            <a:spLocks noChangeArrowheads="1"/>
          </p:cNvSpPr>
          <p:nvPr/>
        </p:nvSpPr>
        <p:spPr bwMode="gray">
          <a:xfrm>
            <a:off x="1873761" y="5498187"/>
            <a:ext cx="19960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sz="1600" b="1" dirty="0" err="1" smtClean="0">
                <a:solidFill>
                  <a:srgbClr val="FFFFFF"/>
                </a:solidFill>
              </a:rPr>
              <a:t>Thiết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Kế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Hệ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Thống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522413" y="5953799"/>
            <a:ext cx="3278187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</a:t>
            </a:r>
            <a:r>
              <a:rPr lang="en-US" sz="1400" b="1" dirty="0" err="1" smtClean="0"/>
              <a:t>Thiết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Kế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Kiến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Trúc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Tổng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Hệ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Thống</a:t>
            </a:r>
            <a:r>
              <a:rPr lang="en-US" sz="1400" b="1" dirty="0" smtClean="0"/>
              <a:t>	.</a:t>
            </a:r>
            <a:endParaRPr lang="en-US" sz="1400" b="1" dirty="0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415357" y="3502549"/>
            <a:ext cx="21177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Mục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Tiêu</a:t>
            </a:r>
            <a:endParaRPr lang="en-US" sz="1400" b="1" dirty="0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653276" y="3196130"/>
            <a:ext cx="3042924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Yêu</a:t>
            </a:r>
            <a:r>
              <a:rPr lang="en-US" sz="1400" dirty="0" smtClean="0"/>
              <a:t> </a:t>
            </a:r>
            <a:r>
              <a:rPr lang="en-US" sz="1400" dirty="0" err="1" smtClean="0"/>
              <a:t>Cầu</a:t>
            </a:r>
            <a:r>
              <a:rPr lang="en-US" sz="1400" dirty="0" smtClean="0"/>
              <a:t> </a:t>
            </a:r>
            <a:r>
              <a:rPr lang="en-US" sz="1400" dirty="0" err="1" smtClean="0"/>
              <a:t>Chức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endParaRPr lang="en-US" sz="1400" b="1" dirty="0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4640443" y="3502549"/>
            <a:ext cx="266364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Kế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Hoạch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Thực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Hiện</a:t>
            </a:r>
            <a:endParaRPr lang="en-US" sz="1400" b="1" dirty="0"/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640443" y="2858472"/>
            <a:ext cx="3055757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Yêu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Cầu</a:t>
            </a:r>
            <a:r>
              <a:rPr lang="en-US" sz="1400" b="1" dirty="0" smtClean="0"/>
              <a:t> Phi </a:t>
            </a:r>
            <a:r>
              <a:rPr lang="en-US" sz="1400" b="1" dirty="0" err="1" smtClean="0"/>
              <a:t>Chức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Năng</a:t>
            </a:r>
            <a:endParaRPr lang="en-US" sz="1400" b="1" dirty="0"/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306194" y="4984606"/>
            <a:ext cx="2704206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Mô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Hình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Luồng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Dữ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Liệu</a:t>
            </a:r>
            <a:endParaRPr lang="en-US" sz="1400" b="1" dirty="0"/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306194" y="4723487"/>
            <a:ext cx="2241550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Mô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Hình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Chức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Năng</a:t>
            </a:r>
            <a:endParaRPr lang="en-US" sz="1400" b="1" dirty="0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4306194" y="4439612"/>
            <a:ext cx="3548756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dirty="0" smtClean="0"/>
              <a:t>- </a:t>
            </a:r>
            <a:r>
              <a:rPr lang="en-US" sz="1400" b="1" dirty="0" err="1" smtClean="0"/>
              <a:t>Mô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hình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Rả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Chức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Năng</a:t>
            </a:r>
            <a:endParaRPr lang="en-US" sz="1400" b="1" dirty="0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514791" y="6261645"/>
            <a:ext cx="3278187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</a:t>
            </a:r>
            <a:r>
              <a:rPr lang="en-US" sz="1400" b="1" dirty="0" err="1" smtClean="0"/>
              <a:t>Thiết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Kế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Dữ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Liệu</a:t>
            </a:r>
            <a:r>
              <a:rPr lang="en-US" sz="1400" b="1" dirty="0" smtClean="0"/>
              <a:t>	.</a:t>
            </a:r>
            <a:endParaRPr lang="en-US" sz="1400" b="1" dirty="0"/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4733570" y="5953798"/>
            <a:ext cx="3278187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sz="1400" b="1" dirty="0" smtClean="0"/>
              <a:t>- </a:t>
            </a:r>
            <a:r>
              <a:rPr lang="en-US" sz="1400" b="1" dirty="0" err="1" smtClean="0"/>
              <a:t>Thiết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Kế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Giao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Diện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72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5" grpId="0"/>
      <p:bldP spid="86" grpId="0"/>
      <p:bldP spid="87" grpId="0"/>
      <p:bldP spid="88" grpId="0"/>
      <p:bldP spid="89" grpId="0"/>
      <p:bldP spid="90" grpId="0"/>
      <p:bldP spid="103" grpId="0" animBg="1"/>
      <p:bldP spid="104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838200" y="6221106"/>
            <a:ext cx="7760550" cy="573087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0" y="0"/>
              </a:cxn>
              <a:cxn ang="0">
                <a:pos x="4870" y="0"/>
              </a:cxn>
              <a:cxn ang="0">
                <a:pos x="4868" y="244"/>
              </a:cxn>
              <a:cxn ang="0">
                <a:pos x="4750" y="357"/>
              </a:cxn>
              <a:cxn ang="0">
                <a:pos x="118" y="357"/>
              </a:cxn>
              <a:cxn ang="0">
                <a:pos x="0" y="264"/>
              </a:cxn>
            </a:cxnLst>
            <a:rect l="0" t="0" r="r" b="b"/>
            <a:pathLst>
              <a:path w="4870" h="361">
                <a:moveTo>
                  <a:pt x="0" y="264"/>
                </a:moveTo>
                <a:cubicBezTo>
                  <a:pt x="0" y="132"/>
                  <a:pt x="0" y="0"/>
                  <a:pt x="0" y="0"/>
                </a:cubicBezTo>
                <a:lnTo>
                  <a:pt x="4870" y="0"/>
                </a:lnTo>
                <a:lnTo>
                  <a:pt x="4868" y="244"/>
                </a:lnTo>
                <a:cubicBezTo>
                  <a:pt x="4870" y="337"/>
                  <a:pt x="4838" y="354"/>
                  <a:pt x="4750" y="357"/>
                </a:cubicBezTo>
                <a:lnTo>
                  <a:pt x="118" y="357"/>
                </a:lnTo>
                <a:cubicBezTo>
                  <a:pt x="40" y="361"/>
                  <a:pt x="2" y="309"/>
                  <a:pt x="0" y="264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"/>
            <a:lightRig rig="legacyNormal3" dir="t"/>
          </a:scene3d>
          <a:sp3d extrusionH="430200" prstMaterial="legacyMatte">
            <a:bevelT w="13500" h="13500" prst="angle"/>
            <a:bevelB w="13500" h="13500" prst="angle"/>
            <a:extrusionClr>
              <a:srgbClr val="6ACE32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6698333" y="1218552"/>
            <a:ext cx="1887538" cy="577850"/>
          </a:xfrm>
          <a:custGeom>
            <a:avLst/>
            <a:gdLst/>
            <a:ahLst/>
            <a:cxnLst>
              <a:cxn ang="0">
                <a:pos x="1" y="100"/>
              </a:cxn>
              <a:cxn ang="0">
                <a:pos x="1" y="364"/>
              </a:cxn>
              <a:cxn ang="0">
                <a:pos x="923" y="364"/>
              </a:cxn>
              <a:cxn ang="0">
                <a:pos x="924" y="98"/>
              </a:cxn>
              <a:cxn ang="0">
                <a:pos x="903" y="22"/>
              </a:cxn>
              <a:cxn ang="0">
                <a:pos x="822" y="3"/>
              </a:cxn>
              <a:cxn ang="0">
                <a:pos x="99" y="2"/>
              </a:cxn>
              <a:cxn ang="0">
                <a:pos x="21" y="26"/>
              </a:cxn>
              <a:cxn ang="0">
                <a:pos x="1" y="100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FFFF00"/>
          </a:solidFill>
          <a:ln w="12700" cmpd="sng">
            <a:round/>
            <a:headEnd/>
            <a:tailEnd/>
          </a:ln>
          <a:effectLst/>
          <a:scene3d>
            <a:camera prst="legacyPerspectiveTopLef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5239421" y="1218552"/>
            <a:ext cx="1462087" cy="577850"/>
          </a:xfrm>
          <a:custGeom>
            <a:avLst/>
            <a:gdLst/>
            <a:ahLst/>
            <a:cxnLst>
              <a:cxn ang="0">
                <a:pos x="1" y="100"/>
              </a:cxn>
              <a:cxn ang="0">
                <a:pos x="1" y="364"/>
              </a:cxn>
              <a:cxn ang="0">
                <a:pos x="923" y="364"/>
              </a:cxn>
              <a:cxn ang="0">
                <a:pos x="924" y="98"/>
              </a:cxn>
              <a:cxn ang="0">
                <a:pos x="903" y="22"/>
              </a:cxn>
              <a:cxn ang="0">
                <a:pos x="822" y="3"/>
              </a:cxn>
              <a:cxn ang="0">
                <a:pos x="99" y="2"/>
              </a:cxn>
              <a:cxn ang="0">
                <a:pos x="21" y="26"/>
              </a:cxn>
              <a:cxn ang="0">
                <a:pos x="1" y="100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Lef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867446" y="1218552"/>
            <a:ext cx="1457325" cy="577850"/>
          </a:xfrm>
          <a:custGeom>
            <a:avLst/>
            <a:gdLst/>
            <a:ahLst/>
            <a:cxnLst>
              <a:cxn ang="0">
                <a:pos x="1" y="100"/>
              </a:cxn>
              <a:cxn ang="0">
                <a:pos x="1" y="364"/>
              </a:cxn>
              <a:cxn ang="0">
                <a:pos x="923" y="364"/>
              </a:cxn>
              <a:cxn ang="0">
                <a:pos x="924" y="98"/>
              </a:cxn>
              <a:cxn ang="0">
                <a:pos x="903" y="22"/>
              </a:cxn>
              <a:cxn ang="0">
                <a:pos x="822" y="3"/>
              </a:cxn>
              <a:cxn ang="0">
                <a:pos x="99" y="2"/>
              </a:cxn>
              <a:cxn ang="0">
                <a:pos x="21" y="26"/>
              </a:cxn>
              <a:cxn ang="0">
                <a:pos x="1" y="100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9999FF"/>
          </a:solidFill>
          <a:ln w="12700" cmpd="sng">
            <a:round/>
            <a:headEnd/>
            <a:tailEnd/>
          </a:ln>
          <a:effectLst/>
          <a:scene3d>
            <a:camera prst="legacyPerspectiveTopRigh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9999FF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2321596" y="1218552"/>
            <a:ext cx="1468437" cy="577850"/>
          </a:xfrm>
          <a:custGeom>
            <a:avLst/>
            <a:gdLst/>
            <a:ahLst/>
            <a:cxnLst>
              <a:cxn ang="0">
                <a:pos x="1" y="100"/>
              </a:cxn>
              <a:cxn ang="0">
                <a:pos x="1" y="364"/>
              </a:cxn>
              <a:cxn ang="0">
                <a:pos x="923" y="364"/>
              </a:cxn>
              <a:cxn ang="0">
                <a:pos x="924" y="98"/>
              </a:cxn>
              <a:cxn ang="0">
                <a:pos x="903" y="22"/>
              </a:cxn>
              <a:cxn ang="0">
                <a:pos x="822" y="3"/>
              </a:cxn>
              <a:cxn ang="0">
                <a:pos x="99" y="2"/>
              </a:cxn>
              <a:cxn ang="0">
                <a:pos x="21" y="26"/>
              </a:cxn>
              <a:cxn ang="0">
                <a:pos x="1" y="100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Righ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>
            <a:off x="3780508" y="1218552"/>
            <a:ext cx="1468438" cy="577850"/>
          </a:xfrm>
          <a:custGeom>
            <a:avLst/>
            <a:gdLst/>
            <a:ahLst/>
            <a:cxnLst>
              <a:cxn ang="0">
                <a:pos x="1" y="100"/>
              </a:cxn>
              <a:cxn ang="0">
                <a:pos x="1" y="364"/>
              </a:cxn>
              <a:cxn ang="0">
                <a:pos x="923" y="364"/>
              </a:cxn>
              <a:cxn ang="0">
                <a:pos x="924" y="98"/>
              </a:cxn>
              <a:cxn ang="0">
                <a:pos x="903" y="22"/>
              </a:cxn>
              <a:cxn ang="0">
                <a:pos x="822" y="3"/>
              </a:cxn>
              <a:cxn ang="0">
                <a:pos x="99" y="2"/>
              </a:cxn>
              <a:cxn ang="0">
                <a:pos x="21" y="26"/>
              </a:cxn>
              <a:cxn ang="0">
                <a:pos x="1" y="100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</p:spPr>
        <p:txBody>
          <a:bodyPr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57922" y="1759889"/>
            <a:ext cx="7729538" cy="2222500"/>
            <a:chOff x="451" y="1483"/>
            <a:chExt cx="4869" cy="140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3212" y="25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27/3/2017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291" y="25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Dữ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Liệu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1371" y="1842"/>
              <a:ext cx="920" cy="1041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Phân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Tích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3212" y="21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19/3/2017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2291" y="21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Chức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Năng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2291" y="18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Hệ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Thống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gray">
            <a:xfrm>
              <a:off x="451" y="1833"/>
              <a:ext cx="920" cy="10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80808"/>
                  </a:solidFill>
                  <a:latin typeface="Verdana" pitchFamily="34" charset="0"/>
                </a:rPr>
                <a:t>02</a:t>
              </a:r>
              <a:endParaRPr lang="en-US" sz="1600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3212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05/03/2017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2291" y="14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Khảo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Sát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gray">
            <a:xfrm>
              <a:off x="1371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Khảo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Sát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451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80808"/>
                  </a:solidFill>
                  <a:latin typeface="Verdana" pitchFamily="34" charset="0"/>
                </a:rPr>
                <a:t>01</a:t>
              </a:r>
              <a:endParaRPr lang="en-US" sz="1600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gray">
            <a:xfrm>
              <a:off x="451" y="14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gray">
            <a:xfrm>
              <a:off x="451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gray">
            <a:xfrm>
              <a:off x="5320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gray">
            <a:xfrm>
              <a:off x="451" y="28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gray">
            <a:xfrm>
              <a:off x="137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gray">
            <a:xfrm>
              <a:off x="229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gray">
            <a:xfrm>
              <a:off x="321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gray">
            <a:xfrm>
              <a:off x="451" y="1833"/>
              <a:ext cx="3681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gray">
            <a:xfrm flipV="1">
              <a:off x="2298" y="2153"/>
              <a:ext cx="3015" cy="21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gray">
            <a:xfrm>
              <a:off x="2298" y="2533"/>
              <a:ext cx="1834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gray">
            <a:xfrm>
              <a:off x="413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Text Box 37"/>
          <p:cNvSpPr txBox="1">
            <a:spLocks noChangeArrowheads="1"/>
          </p:cNvSpPr>
          <p:nvPr/>
        </p:nvSpPr>
        <p:spPr bwMode="gray">
          <a:xfrm>
            <a:off x="810296" y="1323327"/>
            <a:ext cx="1544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8F8F8"/>
                </a:solidFill>
              </a:rPr>
              <a:t>STT</a:t>
            </a:r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gray">
          <a:xfrm>
            <a:off x="2275558" y="1323327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8F8F8"/>
                </a:solidFill>
              </a:rPr>
              <a:t>Giai</a:t>
            </a:r>
            <a:r>
              <a:rPr lang="en-US" b="1" dirty="0" smtClean="0">
                <a:solidFill>
                  <a:srgbClr val="F8F8F8"/>
                </a:solidFill>
              </a:rPr>
              <a:t> </a:t>
            </a:r>
            <a:r>
              <a:rPr lang="en-US" b="1" dirty="0" err="1" smtClean="0">
                <a:solidFill>
                  <a:srgbClr val="F8F8F8"/>
                </a:solidFill>
              </a:rPr>
              <a:t>Đoạn</a:t>
            </a:r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gray">
          <a:xfrm>
            <a:off x="3734471" y="1323327"/>
            <a:ext cx="1544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8F8F8"/>
                </a:solidFill>
              </a:rPr>
              <a:t>Công</a:t>
            </a:r>
            <a:r>
              <a:rPr lang="en-US" b="1" dirty="0" smtClean="0">
                <a:solidFill>
                  <a:srgbClr val="F8F8F8"/>
                </a:solidFill>
              </a:rPr>
              <a:t> </a:t>
            </a:r>
            <a:r>
              <a:rPr lang="en-US" b="1" dirty="0" err="1" smtClean="0">
                <a:solidFill>
                  <a:srgbClr val="F8F8F8"/>
                </a:solidFill>
              </a:rPr>
              <a:t>Việc</a:t>
            </a:r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gray">
          <a:xfrm>
            <a:off x="5199733" y="1323327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8F8F8"/>
                </a:solidFill>
              </a:rPr>
              <a:t>Ngày</a:t>
            </a:r>
            <a:r>
              <a:rPr lang="en-US" b="1" dirty="0" smtClean="0">
                <a:solidFill>
                  <a:srgbClr val="F8F8F8"/>
                </a:solidFill>
              </a:rPr>
              <a:t> BĐ</a:t>
            </a:r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gray">
          <a:xfrm>
            <a:off x="6860258" y="1323327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8F8F8"/>
                </a:solidFill>
              </a:rPr>
              <a:t>Ngày</a:t>
            </a:r>
            <a:r>
              <a:rPr lang="en-US" b="1" dirty="0" smtClean="0">
                <a:solidFill>
                  <a:srgbClr val="F8F8F8"/>
                </a:solidFill>
              </a:rPr>
              <a:t> KT</a:t>
            </a:r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gray">
          <a:xfrm>
            <a:off x="1814915" y="6352154"/>
            <a:ext cx="5026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 typeface="Wingdings 2" pitchFamily="18" charset="2"/>
              <a:buChar char="Ø"/>
            </a:pPr>
            <a:r>
              <a:rPr lang="en-US" sz="2000" b="1" dirty="0" err="1" smtClean="0">
                <a:solidFill>
                  <a:srgbClr val="F8F8F8"/>
                </a:solidFill>
              </a:rPr>
              <a:t>Hoàn</a:t>
            </a:r>
            <a:r>
              <a:rPr lang="en-US" sz="2000" b="1" dirty="0" smtClean="0">
                <a:solidFill>
                  <a:srgbClr val="F8F8F8"/>
                </a:solidFill>
              </a:rPr>
              <a:t> </a:t>
            </a:r>
            <a:r>
              <a:rPr lang="en-US" sz="2000" b="1" dirty="0" err="1" smtClean="0">
                <a:solidFill>
                  <a:srgbClr val="F8F8F8"/>
                </a:solidFill>
              </a:rPr>
              <a:t>Thành</a:t>
            </a:r>
            <a:endParaRPr lang="en-US" sz="2000" b="1" dirty="0">
              <a:solidFill>
                <a:srgbClr val="F8F8F8"/>
              </a:solidFill>
            </a:endParaRP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56333" y="3966693"/>
            <a:ext cx="7729538" cy="2238375"/>
            <a:chOff x="451" y="1483"/>
            <a:chExt cx="4869" cy="141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gray">
            <a:xfrm>
              <a:off x="3212" y="25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13/05/2017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gray">
            <a:xfrm>
              <a:off x="2291" y="25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Kiểm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Lỗi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gray">
            <a:xfrm>
              <a:off x="1371" y="2181"/>
              <a:ext cx="920" cy="702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Lập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Trình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gray">
            <a:xfrm>
              <a:off x="3212" y="21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16/04/2017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gray">
            <a:xfrm>
              <a:off x="2291" y="21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Code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gray">
            <a:xfrm>
              <a:off x="451" y="2183"/>
              <a:ext cx="920" cy="71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80808"/>
                  </a:solidFill>
                  <a:latin typeface="Verdana" pitchFamily="34" charset="0"/>
                </a:rPr>
                <a:t>04</a:t>
              </a:r>
              <a:endParaRPr lang="en-US" sz="1600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gray">
            <a:xfrm>
              <a:off x="3212" y="18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10/4/2017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gray">
            <a:xfrm>
              <a:off x="2291" y="18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Giao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Diện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gray">
            <a:xfrm>
              <a:off x="3212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3/4/2017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gray">
            <a:xfrm>
              <a:off x="2291" y="14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Hệ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Thống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gray">
            <a:xfrm>
              <a:off x="1371" y="1483"/>
              <a:ext cx="920" cy="709"/>
            </a:xfrm>
            <a:prstGeom prst="rect">
              <a:avLst/>
            </a:prstGeom>
            <a:gradFill rotWithShape="1">
              <a:gsLst>
                <a:gs pos="0">
                  <a:srgbClr val="CFD49C"/>
                </a:gs>
                <a:gs pos="100000">
                  <a:srgbClr val="CFD49C">
                    <a:gamma/>
                    <a:tint val="3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Thiết</a:t>
              </a:r>
              <a:r>
                <a:rPr lang="en-US" sz="1400" b="1" dirty="0" smtClean="0">
                  <a:solidFill>
                    <a:srgbClr val="080808"/>
                  </a:solidFill>
                  <a:latin typeface="Verdana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080808"/>
                  </a:solidFill>
                  <a:latin typeface="Verdana" pitchFamily="34" charset="0"/>
                </a:rPr>
                <a:t>Kế</a:t>
              </a:r>
              <a:endParaRPr lang="en-US" sz="1400" b="1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gray">
            <a:xfrm>
              <a:off x="451" y="1483"/>
              <a:ext cx="920" cy="698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80808"/>
                  </a:solidFill>
                  <a:latin typeface="Verdana" pitchFamily="34" charset="0"/>
                </a:rPr>
                <a:t>03</a:t>
              </a:r>
              <a:endParaRPr lang="en-US" sz="1600" dirty="0">
                <a:solidFill>
                  <a:srgbClr val="080808"/>
                </a:solidFill>
                <a:latin typeface="Verdana" pitchFamily="34" charset="0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gray">
            <a:xfrm>
              <a:off x="451" y="14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gray">
            <a:xfrm>
              <a:off x="451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gray">
            <a:xfrm>
              <a:off x="5320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gray">
            <a:xfrm>
              <a:off x="451" y="28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gray">
            <a:xfrm>
              <a:off x="137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gray">
            <a:xfrm>
              <a:off x="229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gray">
            <a:xfrm>
              <a:off x="321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gray">
            <a:xfrm>
              <a:off x="2290" y="1833"/>
              <a:ext cx="1842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gray">
            <a:xfrm>
              <a:off x="451" y="2183"/>
              <a:ext cx="3681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gray">
            <a:xfrm>
              <a:off x="2290" y="2533"/>
              <a:ext cx="1842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gray">
            <a:xfrm>
              <a:off x="413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74" name="Rectangle 73"/>
          <p:cNvSpPr>
            <a:spLocks noChangeArrowheads="1"/>
          </p:cNvSpPr>
          <p:nvPr/>
        </p:nvSpPr>
        <p:spPr bwMode="gray">
          <a:xfrm>
            <a:off x="6717385" y="1783500"/>
            <a:ext cx="1868486" cy="555625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 smtClean="0">
                <a:solidFill>
                  <a:srgbClr val="080808"/>
                </a:solidFill>
                <a:latin typeface="Verdana" pitchFamily="34" charset="0"/>
              </a:rPr>
              <a:t>10</a:t>
            </a: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/03/2017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gray">
          <a:xfrm>
            <a:off x="6715796" y="2852492"/>
            <a:ext cx="1882954" cy="555625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26/3/2017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gray">
          <a:xfrm>
            <a:off x="6714206" y="3408117"/>
            <a:ext cx="1869373" cy="627001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2/4/2017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gray">
          <a:xfrm>
            <a:off x="6715282" y="5649524"/>
            <a:ext cx="1882954" cy="555625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 smtClean="0">
                <a:solidFill>
                  <a:srgbClr val="080808"/>
                </a:solidFill>
                <a:latin typeface="Verdana" pitchFamily="34" charset="0"/>
              </a:rPr>
              <a:t>17</a:t>
            </a: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/05/2017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gray">
          <a:xfrm>
            <a:off x="6700625" y="5106904"/>
            <a:ext cx="1882954" cy="555625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13/05/2017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gray">
          <a:xfrm>
            <a:off x="6700625" y="4010134"/>
            <a:ext cx="1882954" cy="555625"/>
          </a:xfrm>
          <a:prstGeom prst="rect">
            <a:avLst/>
          </a:prstGeom>
          <a:gradFill rotWithShape="1">
            <a:gsLst>
              <a:gs pos="0">
                <a:srgbClr val="CFD49C"/>
              </a:gs>
              <a:gs pos="100000">
                <a:srgbClr val="CFD49C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9/4/2017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gray">
          <a:xfrm>
            <a:off x="5241010" y="2315514"/>
            <a:ext cx="1460500" cy="555625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EBB72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11/3/2017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gray">
          <a:xfrm>
            <a:off x="6714206" y="2338746"/>
            <a:ext cx="1877136" cy="555625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EBB72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18/3/2017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gray">
          <a:xfrm>
            <a:off x="6688260" y="4552016"/>
            <a:ext cx="1909975" cy="555625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EBB72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80808"/>
                </a:solidFill>
                <a:latin typeface="Verdana" pitchFamily="34" charset="0"/>
              </a:rPr>
              <a:t>15/4/2017</a:t>
            </a:r>
            <a:endParaRPr lang="en-US" sz="1400" b="1" dirty="0">
              <a:solidFill>
                <a:srgbClr val="080808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74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0" y="1244310"/>
            <a:ext cx="9067800" cy="5537490"/>
            <a:chOff x="1183" y="3349"/>
            <a:chExt cx="10318" cy="9914"/>
          </a:xfrm>
          <a:solidFill>
            <a:srgbClr val="00B050"/>
          </a:solidFill>
        </p:grpSpPr>
        <p:sp>
          <p:nvSpPr>
            <p:cNvPr id="21" name="AutoShape 59"/>
            <p:cNvSpPr>
              <a:spLocks noChangeArrowheads="1"/>
            </p:cNvSpPr>
            <p:nvPr/>
          </p:nvSpPr>
          <p:spPr bwMode="auto">
            <a:xfrm>
              <a:off x="3356" y="3349"/>
              <a:ext cx="6437" cy="87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</a:t>
              </a:r>
              <a:br>
                <a:rPr lang="en-US" sz="120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WEBSITE BÁN SÁCH ONLINE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766" y="477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lý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nhập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4436" y="477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lý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bán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7061" y="477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Báo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cáo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kê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9701" y="484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lý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người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dùng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64"/>
            <p:cNvSpPr>
              <a:spLocks noChangeArrowheads="1"/>
            </p:cNvSpPr>
            <p:nvPr/>
          </p:nvSpPr>
          <p:spPr bwMode="auto">
            <a:xfrm>
              <a:off x="1766" y="603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ập nhật </a:t>
              </a:r>
              <a:b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sả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phẩm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AutoShape 65"/>
            <p:cNvSpPr>
              <a:spLocks noChangeArrowheads="1"/>
            </p:cNvSpPr>
            <p:nvPr/>
          </p:nvSpPr>
          <p:spPr bwMode="auto">
            <a:xfrm>
              <a:off x="4436" y="603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Tìm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kiếm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phẩm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66"/>
            <p:cNvSpPr>
              <a:spLocks noChangeArrowheads="1"/>
            </p:cNvSpPr>
            <p:nvPr/>
          </p:nvSpPr>
          <p:spPr bwMode="auto">
            <a:xfrm>
              <a:off x="7076" y="5857"/>
              <a:ext cx="1965" cy="12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kê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đơn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AutoShape 67"/>
            <p:cNvSpPr>
              <a:spLocks noChangeArrowheads="1"/>
            </p:cNvSpPr>
            <p:nvPr/>
          </p:nvSpPr>
          <p:spPr bwMode="auto">
            <a:xfrm>
              <a:off x="9701" y="603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Đăng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nhập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utoShape 68"/>
            <p:cNvSpPr>
              <a:spLocks noChangeArrowheads="1"/>
            </p:cNvSpPr>
            <p:nvPr/>
          </p:nvSpPr>
          <p:spPr bwMode="auto">
            <a:xfrm>
              <a:off x="1766" y="721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ập nhật </a:t>
              </a:r>
              <a:b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hóa đơn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69"/>
            <p:cNvSpPr>
              <a:spLocks noChangeArrowheads="1"/>
            </p:cNvSpPr>
            <p:nvPr/>
          </p:nvSpPr>
          <p:spPr bwMode="auto">
            <a:xfrm>
              <a:off x="4449" y="729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Xem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tin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phẩm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>
              <a:off x="7106" y="7118"/>
              <a:ext cx="1875" cy="141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kê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số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lượng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sản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phẩm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71"/>
            <p:cNvSpPr>
              <a:spLocks noChangeArrowheads="1"/>
            </p:cNvSpPr>
            <p:nvPr/>
          </p:nvSpPr>
          <p:spPr bwMode="auto">
            <a:xfrm>
              <a:off x="9701" y="721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Đăng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kí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72"/>
            <p:cNvSpPr>
              <a:spLocks noChangeArrowheads="1"/>
            </p:cNvSpPr>
            <p:nvPr/>
          </p:nvSpPr>
          <p:spPr bwMode="auto">
            <a:xfrm>
              <a:off x="1766" y="844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Cập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nhật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số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lượng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73"/>
            <p:cNvSpPr>
              <a:spLocks noChangeArrowheads="1"/>
            </p:cNvSpPr>
            <p:nvPr/>
          </p:nvSpPr>
          <p:spPr bwMode="auto">
            <a:xfrm>
              <a:off x="4436" y="844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</a:t>
              </a: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ặt </a:t>
              </a:r>
              <a:b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74"/>
            <p:cNvSpPr>
              <a:spLocks noChangeArrowheads="1"/>
            </p:cNvSpPr>
            <p:nvPr/>
          </p:nvSpPr>
          <p:spPr bwMode="auto">
            <a:xfrm>
              <a:off x="7091" y="859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kê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doanh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75"/>
            <p:cNvSpPr>
              <a:spLocks noChangeArrowheads="1"/>
            </p:cNvSpPr>
            <p:nvPr/>
          </p:nvSpPr>
          <p:spPr bwMode="auto">
            <a:xfrm>
              <a:off x="9701" y="844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Cập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nhật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tin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nhân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AutoShape 76"/>
            <p:cNvSpPr>
              <a:spLocks noChangeArrowheads="1"/>
            </p:cNvSpPr>
            <p:nvPr/>
          </p:nvSpPr>
          <p:spPr bwMode="auto">
            <a:xfrm>
              <a:off x="4436" y="9678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Thanh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toán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>
              <a:off x="9701" y="9806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Đổi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mật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khẩu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78"/>
            <p:cNvSpPr>
              <a:spLocks noChangeArrowheads="1"/>
            </p:cNvSpPr>
            <p:nvPr/>
          </p:nvSpPr>
          <p:spPr bwMode="auto">
            <a:xfrm>
              <a:off x="4436" y="1095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Xem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TT đ</a:t>
              </a:r>
              <a:r>
                <a:rPr lang="vi-VN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ơn đặt 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79"/>
            <p:cNvSpPr>
              <a:spLocks noChangeArrowheads="1"/>
            </p:cNvSpPr>
            <p:nvPr/>
          </p:nvSpPr>
          <p:spPr bwMode="auto">
            <a:xfrm>
              <a:off x="7091" y="9806"/>
              <a:ext cx="1800" cy="149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kê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kho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80"/>
            <p:cNvSpPr>
              <a:spLocks noChangeArrowheads="1"/>
            </p:cNvSpPr>
            <p:nvPr/>
          </p:nvSpPr>
          <p:spPr bwMode="auto">
            <a:xfrm>
              <a:off x="4436" y="12243"/>
              <a:ext cx="1800" cy="1020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Duyệt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chuyển</a:t>
              </a:r>
              <a:r>
                <a:rPr lang="en-US" sz="12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hàng</a:t>
              </a:r>
              <a:endPara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AutoShape 81"/>
            <p:cNvCxnSpPr>
              <a:cxnSpLocks noChangeShapeType="1"/>
            </p:cNvCxnSpPr>
            <p:nvPr/>
          </p:nvCxnSpPr>
          <p:spPr bwMode="auto">
            <a:xfrm>
              <a:off x="2501" y="4473"/>
              <a:ext cx="798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AutoShape 82"/>
            <p:cNvCxnSpPr>
              <a:cxnSpLocks noChangeShapeType="1"/>
            </p:cNvCxnSpPr>
            <p:nvPr/>
          </p:nvCxnSpPr>
          <p:spPr bwMode="auto">
            <a:xfrm>
              <a:off x="6566" y="4240"/>
              <a:ext cx="1" cy="232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AutoShape 83"/>
            <p:cNvCxnSpPr>
              <a:cxnSpLocks noChangeShapeType="1"/>
            </p:cNvCxnSpPr>
            <p:nvPr/>
          </p:nvCxnSpPr>
          <p:spPr bwMode="auto">
            <a:xfrm>
              <a:off x="2501" y="4473"/>
              <a:ext cx="0" cy="30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AutoShape 84"/>
            <p:cNvCxnSpPr>
              <a:cxnSpLocks noChangeShapeType="1"/>
            </p:cNvCxnSpPr>
            <p:nvPr/>
          </p:nvCxnSpPr>
          <p:spPr bwMode="auto">
            <a:xfrm>
              <a:off x="5246" y="4473"/>
              <a:ext cx="15" cy="30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AutoShape 85"/>
            <p:cNvCxnSpPr>
              <a:cxnSpLocks noChangeShapeType="1"/>
            </p:cNvCxnSpPr>
            <p:nvPr/>
          </p:nvCxnSpPr>
          <p:spPr bwMode="auto">
            <a:xfrm>
              <a:off x="7841" y="4473"/>
              <a:ext cx="0" cy="30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AutoShape 86"/>
            <p:cNvCxnSpPr>
              <a:cxnSpLocks noChangeShapeType="1"/>
            </p:cNvCxnSpPr>
            <p:nvPr/>
          </p:nvCxnSpPr>
          <p:spPr bwMode="auto">
            <a:xfrm>
              <a:off x="10481" y="4473"/>
              <a:ext cx="0" cy="375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AutoShape 87"/>
            <p:cNvCxnSpPr>
              <a:cxnSpLocks noChangeShapeType="1"/>
            </p:cNvCxnSpPr>
            <p:nvPr/>
          </p:nvCxnSpPr>
          <p:spPr bwMode="auto">
            <a:xfrm>
              <a:off x="1183" y="5101"/>
              <a:ext cx="0" cy="3795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AutoShape 88"/>
            <p:cNvCxnSpPr>
              <a:cxnSpLocks noChangeShapeType="1"/>
            </p:cNvCxnSpPr>
            <p:nvPr/>
          </p:nvCxnSpPr>
          <p:spPr bwMode="auto">
            <a:xfrm>
              <a:off x="1196" y="7767"/>
              <a:ext cx="57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AutoShape 89"/>
            <p:cNvCxnSpPr>
              <a:cxnSpLocks noChangeShapeType="1"/>
            </p:cNvCxnSpPr>
            <p:nvPr/>
          </p:nvCxnSpPr>
          <p:spPr bwMode="auto">
            <a:xfrm>
              <a:off x="1196" y="8896"/>
              <a:ext cx="57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2" name="AutoShape 90"/>
            <p:cNvCxnSpPr>
              <a:cxnSpLocks noChangeShapeType="1"/>
            </p:cNvCxnSpPr>
            <p:nvPr/>
          </p:nvCxnSpPr>
          <p:spPr bwMode="auto">
            <a:xfrm>
              <a:off x="1196" y="5118"/>
              <a:ext cx="57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AutoShape 91"/>
            <p:cNvCxnSpPr>
              <a:cxnSpLocks noChangeShapeType="1"/>
            </p:cNvCxnSpPr>
            <p:nvPr/>
          </p:nvCxnSpPr>
          <p:spPr bwMode="auto">
            <a:xfrm>
              <a:off x="1196" y="6408"/>
              <a:ext cx="57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AutoShape 92"/>
            <p:cNvCxnSpPr>
              <a:cxnSpLocks noChangeShapeType="1"/>
            </p:cNvCxnSpPr>
            <p:nvPr/>
          </p:nvCxnSpPr>
          <p:spPr bwMode="auto">
            <a:xfrm>
              <a:off x="3971" y="5221"/>
              <a:ext cx="0" cy="756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AutoShape 93"/>
            <p:cNvCxnSpPr>
              <a:cxnSpLocks noChangeShapeType="1"/>
            </p:cNvCxnSpPr>
            <p:nvPr/>
          </p:nvCxnSpPr>
          <p:spPr bwMode="auto">
            <a:xfrm>
              <a:off x="4001" y="5238"/>
              <a:ext cx="435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AutoShape 94"/>
            <p:cNvCxnSpPr>
              <a:cxnSpLocks noChangeShapeType="1"/>
            </p:cNvCxnSpPr>
            <p:nvPr/>
          </p:nvCxnSpPr>
          <p:spPr bwMode="auto">
            <a:xfrm>
              <a:off x="3981" y="6529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AutoShape 95"/>
            <p:cNvCxnSpPr>
              <a:cxnSpLocks noChangeShapeType="1"/>
            </p:cNvCxnSpPr>
            <p:nvPr/>
          </p:nvCxnSpPr>
          <p:spPr bwMode="auto">
            <a:xfrm>
              <a:off x="3981" y="7743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AutoShape 96"/>
            <p:cNvCxnSpPr>
              <a:cxnSpLocks noChangeShapeType="1"/>
            </p:cNvCxnSpPr>
            <p:nvPr/>
          </p:nvCxnSpPr>
          <p:spPr bwMode="auto">
            <a:xfrm>
              <a:off x="3959" y="8913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AutoShape 97"/>
            <p:cNvCxnSpPr>
              <a:cxnSpLocks noChangeShapeType="1"/>
            </p:cNvCxnSpPr>
            <p:nvPr/>
          </p:nvCxnSpPr>
          <p:spPr bwMode="auto">
            <a:xfrm>
              <a:off x="4001" y="10143"/>
              <a:ext cx="435" cy="15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AutoShape 98"/>
            <p:cNvCxnSpPr>
              <a:cxnSpLocks noChangeShapeType="1"/>
            </p:cNvCxnSpPr>
            <p:nvPr/>
          </p:nvCxnSpPr>
          <p:spPr bwMode="auto">
            <a:xfrm>
              <a:off x="3959" y="11448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" name="AutoShape 99"/>
            <p:cNvCxnSpPr>
              <a:cxnSpLocks noChangeShapeType="1"/>
            </p:cNvCxnSpPr>
            <p:nvPr/>
          </p:nvCxnSpPr>
          <p:spPr bwMode="auto">
            <a:xfrm>
              <a:off x="3971" y="12764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AutoShape 100"/>
            <p:cNvCxnSpPr>
              <a:cxnSpLocks noChangeShapeType="1"/>
            </p:cNvCxnSpPr>
            <p:nvPr/>
          </p:nvCxnSpPr>
          <p:spPr bwMode="auto">
            <a:xfrm>
              <a:off x="6641" y="5150"/>
              <a:ext cx="0" cy="564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" name="AutoShape 101"/>
            <p:cNvCxnSpPr>
              <a:cxnSpLocks noChangeShapeType="1"/>
            </p:cNvCxnSpPr>
            <p:nvPr/>
          </p:nvCxnSpPr>
          <p:spPr bwMode="auto">
            <a:xfrm>
              <a:off x="6641" y="5163"/>
              <a:ext cx="42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4" name="AutoShape 102"/>
            <p:cNvCxnSpPr>
              <a:cxnSpLocks noChangeShapeType="1"/>
            </p:cNvCxnSpPr>
            <p:nvPr/>
          </p:nvCxnSpPr>
          <p:spPr bwMode="auto">
            <a:xfrm>
              <a:off x="6641" y="6376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AutoShape 103"/>
            <p:cNvCxnSpPr>
              <a:cxnSpLocks noChangeShapeType="1"/>
            </p:cNvCxnSpPr>
            <p:nvPr/>
          </p:nvCxnSpPr>
          <p:spPr bwMode="auto">
            <a:xfrm>
              <a:off x="6641" y="7767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6" name="AutoShape 104"/>
            <p:cNvCxnSpPr>
              <a:cxnSpLocks noChangeShapeType="1"/>
            </p:cNvCxnSpPr>
            <p:nvPr/>
          </p:nvCxnSpPr>
          <p:spPr bwMode="auto">
            <a:xfrm>
              <a:off x="6641" y="9112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7" name="AutoShape 105"/>
            <p:cNvCxnSpPr>
              <a:cxnSpLocks noChangeShapeType="1"/>
            </p:cNvCxnSpPr>
            <p:nvPr/>
          </p:nvCxnSpPr>
          <p:spPr bwMode="auto">
            <a:xfrm>
              <a:off x="6641" y="10772"/>
              <a:ext cx="468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8" name="AutoShape 106"/>
            <p:cNvCxnSpPr>
              <a:cxnSpLocks noChangeShapeType="1"/>
            </p:cNvCxnSpPr>
            <p:nvPr/>
          </p:nvCxnSpPr>
          <p:spPr bwMode="auto">
            <a:xfrm>
              <a:off x="9285" y="5328"/>
              <a:ext cx="0" cy="501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9" name="AutoShape 107"/>
            <p:cNvCxnSpPr>
              <a:cxnSpLocks noChangeShapeType="1"/>
            </p:cNvCxnSpPr>
            <p:nvPr/>
          </p:nvCxnSpPr>
          <p:spPr bwMode="auto">
            <a:xfrm>
              <a:off x="9296" y="5328"/>
              <a:ext cx="405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AutoShape 108"/>
            <p:cNvCxnSpPr>
              <a:cxnSpLocks noChangeShapeType="1"/>
            </p:cNvCxnSpPr>
            <p:nvPr/>
          </p:nvCxnSpPr>
          <p:spPr bwMode="auto">
            <a:xfrm>
              <a:off x="9296" y="6529"/>
              <a:ext cx="405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AutoShape 109"/>
            <p:cNvCxnSpPr>
              <a:cxnSpLocks noChangeShapeType="1"/>
            </p:cNvCxnSpPr>
            <p:nvPr/>
          </p:nvCxnSpPr>
          <p:spPr bwMode="auto">
            <a:xfrm>
              <a:off x="9296" y="7743"/>
              <a:ext cx="405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2" name="AutoShape 110"/>
            <p:cNvCxnSpPr>
              <a:cxnSpLocks noChangeShapeType="1"/>
            </p:cNvCxnSpPr>
            <p:nvPr/>
          </p:nvCxnSpPr>
          <p:spPr bwMode="auto">
            <a:xfrm>
              <a:off x="9296" y="8988"/>
              <a:ext cx="450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AutoShape 111"/>
            <p:cNvCxnSpPr>
              <a:cxnSpLocks noChangeShapeType="1"/>
            </p:cNvCxnSpPr>
            <p:nvPr/>
          </p:nvCxnSpPr>
          <p:spPr bwMode="auto">
            <a:xfrm>
              <a:off x="9296" y="10338"/>
              <a:ext cx="405" cy="0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DFD</a:t>
            </a:r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219200" y="2272298"/>
            <a:ext cx="1362075" cy="132238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1304925" y="2358023"/>
            <a:ext cx="677863" cy="6604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48627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1437474" y="2619961"/>
            <a:ext cx="95410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Khách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Hàng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172200" y="2226726"/>
            <a:ext cx="1362075" cy="1322388"/>
            <a:chOff x="4320" y="1152"/>
            <a:chExt cx="414" cy="402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6238108" y="2574389"/>
            <a:ext cx="12747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Nhà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Quản</a:t>
            </a:r>
            <a:endParaRPr 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Trị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3" name="Picture 12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104" y="2192398"/>
            <a:ext cx="1562100" cy="1562100"/>
          </a:xfrm>
          <a:prstGeom prst="rect">
            <a:avLst/>
          </a:prstGeom>
          <a:noFill/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gray">
          <a:xfrm>
            <a:off x="3749127" y="2586874"/>
            <a:ext cx="12890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1600" b="1" dirty="0" err="1" smtClean="0">
                <a:solidFill>
                  <a:srgbClr val="000000"/>
                </a:solidFill>
              </a:rPr>
              <a:t>Hệ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Thống</a:t>
            </a:r>
            <a:endParaRPr lang="en-US" sz="16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Website </a:t>
            </a:r>
            <a:r>
              <a:rPr lang="en-US" sz="1600" dirty="0" err="1" smtClean="0">
                <a:solidFill>
                  <a:srgbClr val="000000"/>
                </a:solidFill>
              </a:rPr>
              <a:t>Bán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Hàng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1914527" y="1792556"/>
            <a:ext cx="1" cy="519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 bwMode="auto">
          <a:xfrm>
            <a:off x="1914527" y="1781760"/>
            <a:ext cx="2241246" cy="447706"/>
          </a:xfrm>
          <a:prstGeom prst="bentConnector3">
            <a:avLst>
              <a:gd name="adj1" fmla="val 99418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  <a:endCxn id="15" idx="0"/>
          </p:cNvCxnSpPr>
          <p:nvPr/>
        </p:nvCxnSpPr>
        <p:spPr bwMode="auto">
          <a:xfrm>
            <a:off x="6853238" y="2226726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15" idx="0"/>
          </p:cNvCxnSpPr>
          <p:nvPr/>
        </p:nvCxnSpPr>
        <p:spPr bwMode="auto">
          <a:xfrm rot="5400000" flipH="1" flipV="1">
            <a:off x="6641867" y="1993131"/>
            <a:ext cx="444966" cy="22224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Elbow Connector 41"/>
          <p:cNvCxnSpPr/>
          <p:nvPr/>
        </p:nvCxnSpPr>
        <p:spPr bwMode="auto">
          <a:xfrm rot="10800000" flipV="1">
            <a:off x="4572000" y="1805256"/>
            <a:ext cx="2303462" cy="432266"/>
          </a:xfrm>
          <a:prstGeom prst="bentConnector3">
            <a:avLst>
              <a:gd name="adj1" fmla="val 98643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5" idx="0"/>
          </p:cNvCxnSpPr>
          <p:nvPr/>
        </p:nvCxnSpPr>
        <p:spPr bwMode="auto">
          <a:xfrm flipH="1">
            <a:off x="6853238" y="1792556"/>
            <a:ext cx="22224" cy="434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5" idx="2"/>
          </p:cNvCxnSpPr>
          <p:nvPr/>
        </p:nvCxnSpPr>
        <p:spPr bwMode="auto">
          <a:xfrm rot="10800000">
            <a:off x="1900239" y="3594686"/>
            <a:ext cx="2255535" cy="57045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 flipV="1">
            <a:off x="4155773" y="3775279"/>
            <a:ext cx="0" cy="389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4572000" y="3765534"/>
            <a:ext cx="0" cy="3996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15" idx="2"/>
          </p:cNvCxnSpPr>
          <p:nvPr/>
        </p:nvCxnSpPr>
        <p:spPr bwMode="auto">
          <a:xfrm flipV="1">
            <a:off x="4572000" y="3549114"/>
            <a:ext cx="2281238" cy="61602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2209800" y="44196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gray">
          <a:xfrm>
            <a:off x="4656905" y="1489273"/>
            <a:ext cx="315945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endParaRPr lang="en-US" sz="1600" dirty="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gray">
          <a:xfrm>
            <a:off x="608831" y="1499945"/>
            <a:ext cx="353621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Mua</a:t>
            </a:r>
            <a:r>
              <a:rPr lang="en-US" sz="1600" dirty="0" smtClean="0"/>
              <a:t> </a:t>
            </a:r>
            <a:r>
              <a:rPr lang="en-US" sz="1600" dirty="0" err="1" smtClean="0"/>
              <a:t>Sản</a:t>
            </a:r>
            <a:r>
              <a:rPr lang="en-US" sz="1600" dirty="0" smtClean="0"/>
              <a:t> </a:t>
            </a:r>
            <a:r>
              <a:rPr lang="en-US" sz="1600" dirty="0" err="1" smtClean="0"/>
              <a:t>Phẩm</a:t>
            </a:r>
            <a:endParaRPr lang="en-US" sz="1600" dirty="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gray">
          <a:xfrm>
            <a:off x="963625" y="4263231"/>
            <a:ext cx="2855911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đáp</a:t>
            </a:r>
            <a:r>
              <a:rPr lang="en-US" sz="1600" dirty="0" smtClean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endParaRPr lang="en-US" sz="1600" dirty="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gray">
          <a:xfrm>
            <a:off x="4412154" y="4295255"/>
            <a:ext cx="310066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3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  <p:bldP spid="14" grpId="0"/>
      <p:bldP spid="63" grpId="0"/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  <p:extLst>
      <p:ext uri="{BB962C8B-B14F-4D97-AF65-F5344CB8AC3E}">
        <p14:creationId xmlns:p14="http://schemas.microsoft.com/office/powerpoint/2010/main" val="37361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" y="1145147"/>
            <a:ext cx="9143999" cy="571499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590TGp_climb_dark_ani">
  <a:themeElements>
    <a:clrScheme name="Office Theme 1">
      <a:dk1>
        <a:srgbClr val="808080"/>
      </a:dk1>
      <a:lt1>
        <a:srgbClr val="FFFFFF"/>
      </a:lt1>
      <a:dk2>
        <a:srgbClr val="003366"/>
      </a:dk2>
      <a:lt2>
        <a:srgbClr val="FFFFCC"/>
      </a:lt2>
      <a:accent1>
        <a:srgbClr val="79CE24"/>
      </a:accent1>
      <a:accent2>
        <a:srgbClr val="E45267"/>
      </a:accent2>
      <a:accent3>
        <a:srgbClr val="AAADB8"/>
      </a:accent3>
      <a:accent4>
        <a:srgbClr val="DADADA"/>
      </a:accent4>
      <a:accent5>
        <a:srgbClr val="BEE3AC"/>
      </a:accent5>
      <a:accent6>
        <a:srgbClr val="CF495D"/>
      </a:accent6>
      <a:hlink>
        <a:srgbClr val="5FC3D7"/>
      </a:hlink>
      <a:folHlink>
        <a:srgbClr val="FAA71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808080"/>
        </a:dk1>
        <a:lt1>
          <a:srgbClr val="FFFFFF"/>
        </a:lt1>
        <a:dk2>
          <a:srgbClr val="003366"/>
        </a:dk2>
        <a:lt2>
          <a:srgbClr val="FFFFCC"/>
        </a:lt2>
        <a:accent1>
          <a:srgbClr val="79CE24"/>
        </a:accent1>
        <a:accent2>
          <a:srgbClr val="E45267"/>
        </a:accent2>
        <a:accent3>
          <a:srgbClr val="AAADB8"/>
        </a:accent3>
        <a:accent4>
          <a:srgbClr val="DADADA"/>
        </a:accent4>
        <a:accent5>
          <a:srgbClr val="BEE3AC"/>
        </a:accent5>
        <a:accent6>
          <a:srgbClr val="CF495D"/>
        </a:accent6>
        <a:hlink>
          <a:srgbClr val="5FC3D7"/>
        </a:hlink>
        <a:folHlink>
          <a:srgbClr val="FAA7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5F5F5F"/>
        </a:dk1>
        <a:lt1>
          <a:srgbClr val="FFFFFF"/>
        </a:lt1>
        <a:dk2>
          <a:srgbClr val="232751"/>
        </a:dk2>
        <a:lt2>
          <a:srgbClr val="CCFFCC"/>
        </a:lt2>
        <a:accent1>
          <a:srgbClr val="62A2DC"/>
        </a:accent1>
        <a:accent2>
          <a:srgbClr val="E29B54"/>
        </a:accent2>
        <a:accent3>
          <a:srgbClr val="ACACB3"/>
        </a:accent3>
        <a:accent4>
          <a:srgbClr val="DADADA"/>
        </a:accent4>
        <a:accent5>
          <a:srgbClr val="B7CEEB"/>
        </a:accent5>
        <a:accent6>
          <a:srgbClr val="CD8C4B"/>
        </a:accent6>
        <a:hlink>
          <a:srgbClr val="83CE5A"/>
        </a:hlink>
        <a:folHlink>
          <a:srgbClr val="DE58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FFFFFF"/>
        </a:lt1>
        <a:dk2>
          <a:srgbClr val="504736"/>
        </a:dk2>
        <a:lt2>
          <a:srgbClr val="CCECFF"/>
        </a:lt2>
        <a:accent1>
          <a:srgbClr val="DE6084"/>
        </a:accent1>
        <a:accent2>
          <a:srgbClr val="63B1C9"/>
        </a:accent2>
        <a:accent3>
          <a:srgbClr val="B3B1AE"/>
        </a:accent3>
        <a:accent4>
          <a:srgbClr val="DADADA"/>
        </a:accent4>
        <a:accent5>
          <a:srgbClr val="ECB6C2"/>
        </a:accent5>
        <a:accent6>
          <a:srgbClr val="59A0B6"/>
        </a:accent6>
        <a:hlink>
          <a:srgbClr val="D08B58"/>
        </a:hlink>
        <a:folHlink>
          <a:srgbClr val="67D5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90TGp_climb_dark_ani.potx" id="{DF27F41B-8023-44C8-87E3-477BADF9D777}" vid="{D19D9F7D-2405-46C1-9AE5-A815C6C745B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168</TotalTime>
  <Words>436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Wingdings</vt:lpstr>
      <vt:lpstr>Wingdings 2</vt:lpstr>
      <vt:lpstr>590TGp_climb_dark_ani</vt:lpstr>
      <vt:lpstr>Khóa Luận Tốt Nghiệp</vt:lpstr>
      <vt:lpstr>Lý Do Chọn Đề Tài :</vt:lpstr>
      <vt:lpstr>Bố Cục Của Khóa Luận</vt:lpstr>
      <vt:lpstr>Tóm Tắt Bố Cục</vt:lpstr>
      <vt:lpstr>Kế Hoạch Thực Hiện</vt:lpstr>
      <vt:lpstr>Hệ Thống</vt:lpstr>
      <vt:lpstr>Mô Hình DFD</vt:lpstr>
      <vt:lpstr>Giao Diện Trang Chủ</vt:lpstr>
      <vt:lpstr>Footer</vt:lpstr>
      <vt:lpstr>Thông Tin Sản Phẩm</vt:lpstr>
      <vt:lpstr>Giỏ Hàng</vt:lpstr>
      <vt:lpstr>Thông Tin Đặt Hàng</vt:lpstr>
      <vt:lpstr>Thông Tin Giỏ Hàng &amp; Thanh Toán</vt:lpstr>
      <vt:lpstr>Trang Admin !</vt:lpstr>
      <vt:lpstr>Thống Kê </vt:lpstr>
      <vt:lpstr>Thống Kê Kho Hàng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KLTN</dc:title>
  <dc:creator>Xuân Duy Phạm</dc:creator>
  <cp:lastModifiedBy>Xuân Duy Phạm</cp:lastModifiedBy>
  <cp:revision>90</cp:revision>
  <dcterms:created xsi:type="dcterms:W3CDTF">2017-05-17T15:13:33Z</dcterms:created>
  <dcterms:modified xsi:type="dcterms:W3CDTF">2017-05-17T18:03:36Z</dcterms:modified>
</cp:coreProperties>
</file>