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4" r:id="rId1"/>
  </p:sldMasterIdLst>
  <p:notesMasterIdLst>
    <p:notesMasterId r:id="rId17"/>
  </p:notesMasterIdLst>
  <p:sldIdLst>
    <p:sldId id="256" r:id="rId2"/>
    <p:sldId id="258" r:id="rId3"/>
    <p:sldId id="268" r:id="rId4"/>
    <p:sldId id="347" r:id="rId5"/>
    <p:sldId id="348" r:id="rId6"/>
    <p:sldId id="349" r:id="rId7"/>
    <p:sldId id="350" r:id="rId8"/>
    <p:sldId id="351" r:id="rId9"/>
    <p:sldId id="352" r:id="rId10"/>
    <p:sldId id="353" r:id="rId11"/>
    <p:sldId id="354" r:id="rId12"/>
    <p:sldId id="355" r:id="rId13"/>
    <p:sldId id="356" r:id="rId14"/>
    <p:sldId id="357" r:id="rId15"/>
    <p:sldId id="358"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Montserrat" panose="020B0604020202020204" charset="0"/>
      <p:regular r:id="rId22"/>
      <p:bold r:id="rId23"/>
      <p:italic r:id="rId24"/>
      <p:boldItalic r:id="rId25"/>
    </p:embeddedFont>
    <p:embeddedFont>
      <p:font typeface="Vidaloka" panose="020B0604020202020204" charset="0"/>
      <p:regular r:id="rId26"/>
    </p:embeddedFont>
    <p:embeddedFont>
      <p:font typeface="VNI-Auchon" pitchFamily="2" charset="0"/>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D6EB1AB-F4BA-4D3E-9627-BCA70AE87B6B}">
  <a:tblStyle styleId="{AD6EB1AB-F4BA-4D3E-9627-BCA70AE87B6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cc7554a049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cc7554a049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0336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cc7554a049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cc7554a049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57522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cc7554a049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cc7554a049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57783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cc7554a049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cc7554a049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31341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cc7554a049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cc7554a049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38846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cc7554a049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cc7554a049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7805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cc7554a049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cc7554a049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cc7554a049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cc7554a049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73756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cc7554a049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cc7554a049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6822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cc7554a049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cc7554a049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3857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cc7554a049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cc7554a049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83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cc7554a049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cc7554a049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2249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cc7554a049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cc7554a049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0964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cxnSp>
        <p:nvCxnSpPr>
          <p:cNvPr id="40" name="Google Shape;40;p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 name="Google Shape;41;p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4"/>
        <p:cNvGrpSpPr/>
        <p:nvPr/>
      </p:nvGrpSpPr>
      <p:grpSpPr>
        <a:xfrm>
          <a:off x="0" y="0"/>
          <a:ext cx="0" cy="0"/>
          <a:chOff x="0" y="0"/>
          <a:chExt cx="0" cy="0"/>
        </a:xfrm>
      </p:grpSpPr>
      <p:sp>
        <p:nvSpPr>
          <p:cNvPr id="55" name="Google Shape;55;p9"/>
          <p:cNvSpPr txBox="1">
            <a:spLocks noGrp="1"/>
          </p:cNvSpPr>
          <p:nvPr>
            <p:ph type="subTitle" idx="1"/>
          </p:nvPr>
        </p:nvSpPr>
        <p:spPr>
          <a:xfrm>
            <a:off x="895950" y="1682000"/>
            <a:ext cx="3847200" cy="23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sp>
        <p:nvSpPr>
          <p:cNvPr id="56" name="Google Shape;56;p9"/>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57" name="Google Shape;57;p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8" name="Google Shape;58;p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9" name="Google Shape;59;p9"/>
          <p:cNvCxnSpPr/>
          <p:nvPr/>
        </p:nvCxnSpPr>
        <p:spPr>
          <a:xfrm flipH="1">
            <a:off x="5925450" y="2797500"/>
            <a:ext cx="3378000" cy="24669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3"/>
        <p:cNvGrpSpPr/>
        <p:nvPr/>
      </p:nvGrpSpPr>
      <p:grpSpPr>
        <a:xfrm>
          <a:off x="0" y="0"/>
          <a:ext cx="0" cy="0"/>
          <a:chOff x="0" y="0"/>
          <a:chExt cx="0" cy="0"/>
        </a:xfrm>
      </p:grpSpPr>
      <p:sp>
        <p:nvSpPr>
          <p:cNvPr id="74" name="Google Shape;74;p13"/>
          <p:cNvSpPr txBox="1">
            <a:spLocks noGrp="1"/>
          </p:cNvSpPr>
          <p:nvPr>
            <p:ph type="title"/>
          </p:nvPr>
        </p:nvSpPr>
        <p:spPr>
          <a:xfrm>
            <a:off x="713225" y="445025"/>
            <a:ext cx="35838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75" name="Google Shape;75;p13"/>
          <p:cNvSpPr txBox="1">
            <a:spLocks noGrp="1"/>
          </p:cNvSpPr>
          <p:nvPr>
            <p:ph type="subTitle" idx="1"/>
          </p:nvPr>
        </p:nvSpPr>
        <p:spPr>
          <a:xfrm>
            <a:off x="50010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6" name="Google Shape;76;p13"/>
          <p:cNvSpPr txBox="1">
            <a:spLocks noGrp="1"/>
          </p:cNvSpPr>
          <p:nvPr>
            <p:ph type="subTitle" idx="2"/>
          </p:nvPr>
        </p:nvSpPr>
        <p:spPr>
          <a:xfrm>
            <a:off x="50010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7" name="Google Shape;77;p13"/>
          <p:cNvSpPr txBox="1">
            <a:spLocks noGrp="1"/>
          </p:cNvSpPr>
          <p:nvPr>
            <p:ph type="subTitle" idx="3"/>
          </p:nvPr>
        </p:nvSpPr>
        <p:spPr>
          <a:xfrm>
            <a:off x="16552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8" name="Google Shape;78;p13"/>
          <p:cNvSpPr txBox="1">
            <a:spLocks noGrp="1"/>
          </p:cNvSpPr>
          <p:nvPr>
            <p:ph type="subTitle" idx="4"/>
          </p:nvPr>
        </p:nvSpPr>
        <p:spPr>
          <a:xfrm>
            <a:off x="16552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9" name="Google Shape;79;p13"/>
          <p:cNvSpPr txBox="1">
            <a:spLocks noGrp="1"/>
          </p:cNvSpPr>
          <p:nvPr>
            <p:ph type="subTitle" idx="5"/>
          </p:nvPr>
        </p:nvSpPr>
        <p:spPr>
          <a:xfrm>
            <a:off x="50010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0" name="Google Shape;80;p13"/>
          <p:cNvSpPr txBox="1">
            <a:spLocks noGrp="1"/>
          </p:cNvSpPr>
          <p:nvPr>
            <p:ph type="subTitle" idx="6"/>
          </p:nvPr>
        </p:nvSpPr>
        <p:spPr>
          <a:xfrm>
            <a:off x="500100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1" name="Google Shape;81;p13"/>
          <p:cNvSpPr txBox="1">
            <a:spLocks noGrp="1"/>
          </p:cNvSpPr>
          <p:nvPr>
            <p:ph type="subTitle" idx="7"/>
          </p:nvPr>
        </p:nvSpPr>
        <p:spPr>
          <a:xfrm>
            <a:off x="16552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2" name="Google Shape;82;p13"/>
          <p:cNvSpPr txBox="1">
            <a:spLocks noGrp="1"/>
          </p:cNvSpPr>
          <p:nvPr>
            <p:ph type="subTitle" idx="8"/>
          </p:nvPr>
        </p:nvSpPr>
        <p:spPr>
          <a:xfrm>
            <a:off x="165525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3" name="Google Shape;83;p13"/>
          <p:cNvSpPr txBox="1">
            <a:spLocks noGrp="1"/>
          </p:cNvSpPr>
          <p:nvPr>
            <p:ph type="title" idx="9" hasCustomPrompt="1"/>
          </p:nvPr>
        </p:nvSpPr>
        <p:spPr>
          <a:xfrm>
            <a:off x="23786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a:spLocks noGrp="1"/>
          </p:cNvSpPr>
          <p:nvPr>
            <p:ph type="title" idx="13" hasCustomPrompt="1"/>
          </p:nvPr>
        </p:nvSpPr>
        <p:spPr>
          <a:xfrm>
            <a:off x="57244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a:spLocks noGrp="1"/>
          </p:cNvSpPr>
          <p:nvPr>
            <p:ph type="title" idx="14" hasCustomPrompt="1"/>
          </p:nvPr>
        </p:nvSpPr>
        <p:spPr>
          <a:xfrm>
            <a:off x="237870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a:spLocks noGrp="1"/>
          </p:cNvSpPr>
          <p:nvPr>
            <p:ph type="title" idx="15" hasCustomPrompt="1"/>
          </p:nvPr>
        </p:nvSpPr>
        <p:spPr>
          <a:xfrm>
            <a:off x="572445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88" name="Google Shape;88;p1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455"/>
        <p:cNvGrpSpPr/>
        <p:nvPr/>
      </p:nvGrpSpPr>
      <p:grpSpPr>
        <a:xfrm>
          <a:off x="0" y="0"/>
          <a:ext cx="0" cy="0"/>
          <a:chOff x="0" y="0"/>
          <a:chExt cx="0" cy="0"/>
        </a:xfrm>
      </p:grpSpPr>
      <p:cxnSp>
        <p:nvCxnSpPr>
          <p:cNvPr id="456" name="Google Shape;456;p5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7" name="Google Shape;457;p5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458"/>
        <p:cNvGrpSpPr/>
        <p:nvPr/>
      </p:nvGrpSpPr>
      <p:grpSpPr>
        <a:xfrm>
          <a:off x="0" y="0"/>
          <a:ext cx="0" cy="0"/>
          <a:chOff x="0" y="0"/>
          <a:chExt cx="0" cy="0"/>
        </a:xfrm>
      </p:grpSpPr>
      <p:cxnSp>
        <p:nvCxnSpPr>
          <p:cNvPr id="459" name="Google Shape;459;p5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5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1" name="Google Shape;461;p52"/>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2" name="Google Shape;462;p52"/>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463"/>
        <p:cNvGrpSpPr/>
        <p:nvPr/>
      </p:nvGrpSpPr>
      <p:grpSpPr>
        <a:xfrm>
          <a:off x="0" y="0"/>
          <a:ext cx="0" cy="0"/>
          <a:chOff x="0" y="0"/>
          <a:chExt cx="0" cy="0"/>
        </a:xfrm>
      </p:grpSpPr>
      <p:cxnSp>
        <p:nvCxnSpPr>
          <p:cNvPr id="464" name="Google Shape;464;p5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5" name="Google Shape;465;p5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6" name="Google Shape;466;p53"/>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3">
  <p:cSld name="CUSTOM_30">
    <p:spTree>
      <p:nvGrpSpPr>
        <p:cNvPr id="1" name="Shape 467"/>
        <p:cNvGrpSpPr/>
        <p:nvPr/>
      </p:nvGrpSpPr>
      <p:grpSpPr>
        <a:xfrm>
          <a:off x="0" y="0"/>
          <a:ext cx="0" cy="0"/>
          <a:chOff x="0" y="0"/>
          <a:chExt cx="0" cy="0"/>
        </a:xfrm>
      </p:grpSpPr>
      <p:cxnSp>
        <p:nvCxnSpPr>
          <p:cNvPr id="468" name="Google Shape;468;p5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9" name="Google Shape;469;p5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70" name="Google Shape;470;p54"/>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71" name="Google Shape;471;p54"/>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72" name="Google Shape;472;p54"/>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73" name="Google Shape;473;p54"/>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5" r:id="rId3"/>
    <p:sldLayoutId id="2147483658" r:id="rId4"/>
    <p:sldLayoutId id="2147483659" r:id="rId5"/>
    <p:sldLayoutId id="2147483697" r:id="rId6"/>
    <p:sldLayoutId id="2147483698" r:id="rId7"/>
    <p:sldLayoutId id="2147483699" r:id="rId8"/>
    <p:sldLayoutId id="2147483700"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ctrTitle"/>
          </p:nvPr>
        </p:nvSpPr>
        <p:spPr>
          <a:xfrm>
            <a:off x="1039900" y="1458929"/>
            <a:ext cx="7451895" cy="61494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000" dirty="0"/>
              <a:t>BÁO CÁO KHOÁ LUẬN TỐT NGHIỆP</a:t>
            </a:r>
            <a:endParaRPr sz="3000" dirty="0"/>
          </a:p>
        </p:txBody>
      </p:sp>
      <p:sp>
        <p:nvSpPr>
          <p:cNvPr id="489" name="Google Shape;489;p60"/>
          <p:cNvSpPr txBox="1">
            <a:spLocks noGrp="1"/>
          </p:cNvSpPr>
          <p:nvPr>
            <p:ph type="subTitle" idx="1"/>
          </p:nvPr>
        </p:nvSpPr>
        <p:spPr>
          <a:xfrm>
            <a:off x="326064" y="1935325"/>
            <a:ext cx="8520224" cy="441900"/>
          </a:xfrm>
          <a:prstGeom prst="rect">
            <a:avLst/>
          </a:prstGeom>
        </p:spPr>
        <p:txBody>
          <a:bodyPr spcFirstLastPara="1" wrap="square" lIns="91425" tIns="91425" rIns="91425" bIns="91425" anchor="t" anchorCtr="0">
            <a:noAutofit/>
          </a:bodyPr>
          <a:lstStyle/>
          <a:p>
            <a:pPr marL="0" lvl="0" indent="0">
              <a:buClr>
                <a:schemeClr val="dk1"/>
              </a:buClr>
              <a:buSzPts val="1100"/>
            </a:pPr>
            <a:r>
              <a:rPr lang="en" sz="1800" b="1" dirty="0">
                <a:solidFill>
                  <a:srgbClr val="002060"/>
                </a:solidFill>
                <a:latin typeface="Vidaloka" panose="020B0604020202020204" charset="0"/>
              </a:rPr>
              <a:t>ĐỀ TÀI</a:t>
            </a:r>
          </a:p>
          <a:p>
            <a:pPr marL="0" lvl="0" indent="0">
              <a:buClr>
                <a:schemeClr val="dk1"/>
              </a:buClr>
              <a:buSzPts val="1100"/>
            </a:pPr>
            <a:br>
              <a:rPr lang="en" sz="1800" dirty="0">
                <a:solidFill>
                  <a:schemeClr val="dk1"/>
                </a:solidFill>
                <a:latin typeface="Vidaloka" panose="020B0604020202020204" charset="0"/>
              </a:rPr>
            </a:br>
            <a:r>
              <a:rPr lang="en-US" sz="1800" dirty="0">
                <a:solidFill>
                  <a:schemeClr val="dk1"/>
                </a:solidFill>
                <a:latin typeface="Vidaloka" panose="020B0604020202020204" charset="0"/>
                <a:cs typeface="Times New Roman" panose="02020603050405020304" pitchFamily="18" charset="0"/>
              </a:rPr>
              <a:t>XÂY DỰNG DIỄN ĐÀN CHIA SẺ KIẾN THỨC ĐA NGÔN NGỮ TÍCH HỢP AI HỖ TRỢ DUYỆT VÀ CẢNH BÁO NỘI DUNG KHÔNG LÀNH MẠNH</a:t>
            </a:r>
          </a:p>
          <a:p>
            <a:pPr marL="0" lvl="0" indent="0">
              <a:buClr>
                <a:schemeClr val="dk1"/>
              </a:buClr>
              <a:buSzPts val="1100"/>
            </a:pPr>
            <a:endParaRPr lang="en-US" sz="1800" dirty="0">
              <a:solidFill>
                <a:schemeClr val="dk1"/>
              </a:solidFill>
              <a:latin typeface="Vidaloka" panose="020B0604020202020204" charset="0"/>
              <a:cs typeface="Times New Roman" panose="02020603050405020304" pitchFamily="18" charset="0"/>
            </a:endParaRPr>
          </a:p>
          <a:p>
            <a:pPr marL="0" lvl="0" indent="0">
              <a:buClr>
                <a:schemeClr val="dk1"/>
              </a:buClr>
              <a:buSzPts val="1100"/>
            </a:pPr>
            <a:endParaRPr lang="en-US" sz="1800" dirty="0">
              <a:solidFill>
                <a:schemeClr val="dk1"/>
              </a:solidFill>
              <a:latin typeface="Vidaloka" panose="020B0604020202020204" charset="0"/>
              <a:cs typeface="Times New Roman" panose="02020603050405020304" pitchFamily="18" charset="0"/>
            </a:endParaRPr>
          </a:p>
          <a:p>
            <a:pPr marL="0" lvl="0" indent="0">
              <a:buClr>
                <a:schemeClr val="dk1"/>
              </a:buClr>
              <a:buSzPts val="1100"/>
            </a:pPr>
            <a:endParaRPr lang="en-US" sz="1800" dirty="0">
              <a:solidFill>
                <a:schemeClr val="dk1"/>
              </a:solidFill>
              <a:latin typeface="Vidaloka" panose="020B0604020202020204" charset="0"/>
              <a:cs typeface="Times New Roman" panose="02020603050405020304" pitchFamily="18" charset="0"/>
            </a:endParaRPr>
          </a:p>
          <a:p>
            <a:pPr marL="0" lvl="0" indent="0">
              <a:buClr>
                <a:schemeClr val="dk1"/>
              </a:buClr>
              <a:buSzPts val="1100"/>
            </a:pPr>
            <a:r>
              <a:rPr lang="en-US" dirty="0">
                <a:solidFill>
                  <a:schemeClr val="dk1"/>
                </a:solidFill>
                <a:latin typeface="Vidaloka" panose="020B0604020202020204" charset="0"/>
                <a:cs typeface="Times New Roman" panose="02020603050405020304" pitchFamily="18" charset="0"/>
              </a:rPr>
              <a:t>GIẢNG VIÊN HƯỚNG DẪN: NGUYỄN HỮU PHÚC</a:t>
            </a:r>
          </a:p>
          <a:p>
            <a:pPr marL="0" lvl="0" indent="0">
              <a:buClr>
                <a:schemeClr val="dk1"/>
              </a:buClr>
              <a:buSzPts val="1100"/>
            </a:pPr>
            <a:r>
              <a:rPr lang="en-US" dirty="0">
                <a:solidFill>
                  <a:schemeClr val="dk1"/>
                </a:solidFill>
                <a:latin typeface="Vidaloka" panose="020B0604020202020204" charset="0"/>
                <a:cs typeface="Times New Roman" panose="02020603050405020304" pitchFamily="18" charset="0"/>
              </a:rPr>
              <a:t>NHÓM SINH VIÊN THỰC HIỆN: NHÓM 36</a:t>
            </a:r>
          </a:p>
          <a:p>
            <a:pPr marL="0" lvl="0" indent="0">
              <a:buClr>
                <a:schemeClr val="dk1"/>
              </a:buClr>
              <a:buSzPts val="1100"/>
            </a:pPr>
            <a:endParaRPr sz="1800" dirty="0">
              <a:latin typeface="Vidaloka" panose="020B0604020202020204" charset="0"/>
              <a:cs typeface="Times New Roman" panose="02020603050405020304" pitchFamily="18" charset="0"/>
            </a:endParaRPr>
          </a:p>
        </p:txBody>
      </p:sp>
      <p:sp>
        <p:nvSpPr>
          <p:cNvPr id="4" name="Rectangle 3">
            <a:extLst>
              <a:ext uri="{FF2B5EF4-FFF2-40B4-BE49-F238E27FC236}">
                <a16:creationId xmlns:a16="http://schemas.microsoft.com/office/drawing/2014/main" id="{C0843E13-C68D-4BA2-A947-AFD814BD50F1}"/>
              </a:ext>
            </a:extLst>
          </p:cNvPr>
          <p:cNvSpPr/>
          <p:nvPr/>
        </p:nvSpPr>
        <p:spPr>
          <a:xfrm>
            <a:off x="1039974" y="265814"/>
            <a:ext cx="7267575" cy="1323439"/>
          </a:xfrm>
          <a:prstGeom prst="rect">
            <a:avLst/>
          </a:prstGeom>
        </p:spPr>
        <p:txBody>
          <a:bodyPr wrap="square">
            <a:spAutoFit/>
          </a:bodyPr>
          <a:lstStyle/>
          <a:p>
            <a:pPr algn="ctr"/>
            <a:r>
              <a:rPr lang="en-US" sz="2200" b="1" dirty="0">
                <a:solidFill>
                  <a:srgbClr val="002060"/>
                </a:solidFill>
                <a:latin typeface="VNI-Auchon" pitchFamily="2" charset="0"/>
                <a:cs typeface="Times New Roman" panose="02020603050405020304" pitchFamily="18" charset="0"/>
              </a:rPr>
              <a:t>TRÖÔØNG ÑAÏI HOÏC DUY TAN</a:t>
            </a:r>
          </a:p>
          <a:p>
            <a:pPr algn="ctr"/>
            <a:r>
              <a:rPr lang="en-US" sz="2200" b="1" dirty="0">
                <a:solidFill>
                  <a:srgbClr val="002060"/>
                </a:solidFill>
                <a:latin typeface="VNI-Auchon" pitchFamily="2" charset="0"/>
                <a:cs typeface="Times New Roman" panose="02020603050405020304" pitchFamily="18" charset="0"/>
              </a:rPr>
              <a:t>KHOA COÂNG NGHEÄ THOÂNG TIN</a:t>
            </a:r>
          </a:p>
          <a:p>
            <a:pPr algn="ctr"/>
            <a:r>
              <a:rPr lang="en-US" dirty="0">
                <a:solidFill>
                  <a:srgbClr val="00206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 </a:t>
            </a:r>
            <a:r>
              <a:rPr lang="en-US" b="1" dirty="0">
                <a:solidFill>
                  <a:srgbClr val="002060"/>
                </a:solidFill>
                <a:effectLst>
                  <a:outerShdw blurRad="38100" dist="38100" dir="2700000" algn="tl">
                    <a:srgbClr val="C0C0C0"/>
                  </a:outerShdw>
                </a:effectLst>
                <a:latin typeface="Times New Roman" panose="02020603050405020304" pitchFamily="18" charset="0"/>
                <a:cs typeface="Times New Roman" panose="02020603050405020304" pitchFamily="18" charset="0"/>
                <a:sym typeface="Wingdings 2" panose="05020102010507070707" pitchFamily="18" charset="2"/>
              </a:rPr>
              <a:t></a:t>
            </a:r>
            <a:r>
              <a:rPr lang="en-US" b="1" dirty="0">
                <a:solidFill>
                  <a:srgbClr val="002060"/>
                </a:solidFill>
                <a:effectLst>
                  <a:outerShdw blurRad="38100" dist="38100" dir="2700000" algn="tl">
                    <a:srgbClr val="C0C0C0"/>
                  </a:outerShdw>
                </a:effectLst>
                <a:latin typeface="Times New Roman" panose="02020603050405020304" pitchFamily="18" charset="0"/>
                <a:cs typeface="Times New Roman" panose="02020603050405020304" pitchFamily="18" charset="0"/>
                <a:sym typeface="Wingdings" panose="05000000000000000000" pitchFamily="2" charset="2"/>
              </a:rPr>
              <a:t></a:t>
            </a:r>
            <a:r>
              <a:rPr lang="en-US" b="1" dirty="0">
                <a:solidFill>
                  <a:srgbClr val="002060"/>
                </a:solidFill>
                <a:effectLst>
                  <a:outerShdw blurRad="38100" dist="38100" dir="2700000" algn="tl">
                    <a:srgbClr val="C0C0C0"/>
                  </a:outerShdw>
                </a:effectLst>
                <a:latin typeface="Times New Roman" panose="02020603050405020304" pitchFamily="18" charset="0"/>
                <a:cs typeface="Times New Roman" panose="02020603050405020304" pitchFamily="18" charset="0"/>
                <a:sym typeface="Wingdings 2" panose="05020102010507070707" pitchFamily="18" charset="2"/>
              </a:rPr>
              <a:t></a:t>
            </a:r>
            <a:r>
              <a:rPr lang="en-US" dirty="0">
                <a:solidFill>
                  <a:srgbClr val="002060"/>
                </a:solidFill>
                <a:effectLst>
                  <a:outerShdw blurRad="38100" dist="38100" dir="2700000" algn="tl">
                    <a:srgbClr val="C0C0C0"/>
                  </a:outerShdw>
                </a:effectLst>
                <a:latin typeface="Times New Roman" panose="02020603050405020304" pitchFamily="18" charset="0"/>
                <a:cs typeface="Times New Roman" panose="02020603050405020304" pitchFamily="18" charset="0"/>
                <a:sym typeface="Wingdings 2" panose="05020102010507070707" pitchFamily="18" charset="2"/>
              </a:rPr>
              <a:t> </a:t>
            </a:r>
            <a:r>
              <a:rPr lang="en-US" dirty="0">
                <a:solidFill>
                  <a:srgbClr val="00206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a:t>
            </a:r>
            <a:endParaRPr lang="en-US" dirty="0">
              <a:solidFill>
                <a:srgbClr val="002060"/>
              </a:solidFill>
              <a:latin typeface="Times New Roman" panose="02020603050405020304" pitchFamily="18" charset="0"/>
              <a:cs typeface="Times New Roman" panose="02020603050405020304" pitchFamily="18" charset="0"/>
            </a:endParaRPr>
          </a:p>
          <a:p>
            <a:pPr algn="ctr"/>
            <a:endParaRPr lang="en-US" dirty="0">
              <a:solidFill>
                <a:srgbClr val="002060"/>
              </a:solidFill>
            </a:endParaRPr>
          </a:p>
        </p:txBody>
      </p:sp>
      <p:pic>
        <p:nvPicPr>
          <p:cNvPr id="5" name="Picture 4">
            <a:extLst>
              <a:ext uri="{FF2B5EF4-FFF2-40B4-BE49-F238E27FC236}">
                <a16:creationId xmlns:a16="http://schemas.microsoft.com/office/drawing/2014/main" id="{EC4E0DED-FB5A-4C29-A77E-DB5BBE1F46A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656" y="265814"/>
            <a:ext cx="2362200" cy="8897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88"/>
                                        </p:tgtEl>
                                        <p:attrNameLst>
                                          <p:attrName>style.visibility</p:attrName>
                                        </p:attrNameLst>
                                      </p:cBhvr>
                                      <p:to>
                                        <p:strVal val="visible"/>
                                      </p:to>
                                    </p:set>
                                    <p:anim calcmode="lin" valueType="num">
                                      <p:cBhvr additive="base">
                                        <p:cTn id="7" dur="1000"/>
                                        <p:tgtEl>
                                          <p:spTgt spid="488"/>
                                        </p:tgtEl>
                                        <p:attrNameLst>
                                          <p:attrName>ppt_x</p:attrName>
                                        </p:attrNameLst>
                                      </p:cBhvr>
                                      <p:tavLst>
                                        <p:tav tm="0">
                                          <p:val>
                                            <p:strVal val="#ppt_x-1"/>
                                          </p:val>
                                        </p:tav>
                                        <p:tav tm="100000">
                                          <p:val>
                                            <p:strVal val="#ppt_x"/>
                                          </p:val>
                                        </p:tav>
                                      </p:tavLst>
                                    </p:anim>
                                  </p:childTnLst>
                                </p:cTn>
                              </p:par>
                              <p:par>
                                <p:cTn id="8" presetID="2" presetClass="entr" presetSubtype="4" fill="hold" nodeType="withEffect">
                                  <p:stCondLst>
                                    <p:cond delay="0"/>
                                  </p:stCondLst>
                                  <p:childTnLst>
                                    <p:set>
                                      <p:cBhvr>
                                        <p:cTn id="9" dur="1" fill="hold">
                                          <p:stCondLst>
                                            <p:cond delay="0"/>
                                          </p:stCondLst>
                                        </p:cTn>
                                        <p:tgtEl>
                                          <p:spTgt spid="489"/>
                                        </p:tgtEl>
                                        <p:attrNameLst>
                                          <p:attrName>style.visibility</p:attrName>
                                        </p:attrNameLst>
                                      </p:cBhvr>
                                      <p:to>
                                        <p:strVal val="visible"/>
                                      </p:to>
                                    </p:set>
                                    <p:anim calcmode="lin" valueType="num">
                                      <p:cBhvr additive="base">
                                        <p:cTn id="10" dur="1000"/>
                                        <p:tgtEl>
                                          <p:spTgt spid="48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72"/>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2. Cơ sở lý thuyết</a:t>
            </a:r>
            <a:endParaRPr dirty="0"/>
          </a:p>
        </p:txBody>
      </p:sp>
      <p:sp>
        <p:nvSpPr>
          <p:cNvPr id="595" name="Google Shape;595;p72"/>
          <p:cNvSpPr txBox="1"/>
          <p:nvPr/>
        </p:nvSpPr>
        <p:spPr>
          <a:xfrm>
            <a:off x="713225" y="1080937"/>
            <a:ext cx="7353077" cy="49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solidFill>
                  <a:schemeClr val="dk1"/>
                </a:solidFill>
                <a:latin typeface="Vidaloka"/>
                <a:ea typeface="Vidaloka"/>
                <a:cs typeface="Vidaloka"/>
                <a:sym typeface="Vidaloka"/>
              </a:rPr>
              <a:t>Mô hình được áp dụng trong dự án</a:t>
            </a:r>
            <a:endParaRPr sz="1600" b="1" dirty="0">
              <a:solidFill>
                <a:schemeClr val="dk1"/>
              </a:solidFill>
              <a:latin typeface="Vidaloka"/>
              <a:ea typeface="Vidaloka"/>
              <a:cs typeface="Vidaloka"/>
              <a:sym typeface="Vidaloka"/>
            </a:endParaRPr>
          </a:p>
        </p:txBody>
      </p:sp>
    </p:spTree>
    <p:extLst>
      <p:ext uri="{BB962C8B-B14F-4D97-AF65-F5344CB8AC3E}">
        <p14:creationId xmlns:p14="http://schemas.microsoft.com/office/powerpoint/2010/main" val="620073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72"/>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2. Cơ sở lý thuyết</a:t>
            </a:r>
            <a:endParaRPr dirty="0"/>
          </a:p>
        </p:txBody>
      </p:sp>
      <p:sp>
        <p:nvSpPr>
          <p:cNvPr id="595" name="Google Shape;595;p72"/>
          <p:cNvSpPr txBox="1"/>
          <p:nvPr/>
        </p:nvSpPr>
        <p:spPr>
          <a:xfrm>
            <a:off x="713225" y="1080937"/>
            <a:ext cx="7353077" cy="49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solidFill>
                  <a:schemeClr val="dk1"/>
                </a:solidFill>
                <a:latin typeface="Vidaloka"/>
                <a:ea typeface="Vidaloka"/>
                <a:cs typeface="Vidaloka"/>
                <a:sym typeface="Vidaloka"/>
              </a:rPr>
              <a:t>Ví điện tử </a:t>
            </a:r>
            <a:endParaRPr sz="1600" b="1" dirty="0">
              <a:solidFill>
                <a:schemeClr val="dk1"/>
              </a:solidFill>
              <a:latin typeface="Vidaloka"/>
              <a:ea typeface="Vidaloka"/>
              <a:cs typeface="Vidaloka"/>
              <a:sym typeface="Vidaloka"/>
            </a:endParaRPr>
          </a:p>
        </p:txBody>
      </p:sp>
      <p:pic>
        <p:nvPicPr>
          <p:cNvPr id="1026" name="Picture 2" descr="VNPAY">
            <a:extLst>
              <a:ext uri="{FF2B5EF4-FFF2-40B4-BE49-F238E27FC236}">
                <a16:creationId xmlns:a16="http://schemas.microsoft.com/office/drawing/2014/main" id="{22926EF6-7336-4F88-900A-7867AAFD9D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4233" y="1804988"/>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2359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72"/>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3. Nội dung thực hiện</a:t>
            </a:r>
            <a:endParaRPr dirty="0"/>
          </a:p>
        </p:txBody>
      </p:sp>
      <p:sp>
        <p:nvSpPr>
          <p:cNvPr id="595" name="Google Shape;595;p72"/>
          <p:cNvSpPr txBox="1"/>
          <p:nvPr/>
        </p:nvSpPr>
        <p:spPr>
          <a:xfrm>
            <a:off x="4221969" y="2571750"/>
            <a:ext cx="7353077" cy="49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solidFill>
                  <a:schemeClr val="dk1"/>
                </a:solidFill>
                <a:latin typeface="Vidaloka"/>
                <a:ea typeface="Vidaloka"/>
                <a:cs typeface="Vidaloka"/>
                <a:sym typeface="Vidaloka"/>
              </a:rPr>
              <a:t>DEMO</a:t>
            </a:r>
            <a:endParaRPr sz="1600" b="1" dirty="0">
              <a:solidFill>
                <a:schemeClr val="dk1"/>
              </a:solidFill>
              <a:latin typeface="Vidaloka"/>
              <a:ea typeface="Vidaloka"/>
              <a:cs typeface="Vidaloka"/>
              <a:sym typeface="Vidaloka"/>
            </a:endParaRPr>
          </a:p>
        </p:txBody>
      </p:sp>
    </p:spTree>
    <p:extLst>
      <p:ext uri="{BB962C8B-B14F-4D97-AF65-F5344CB8AC3E}">
        <p14:creationId xmlns:p14="http://schemas.microsoft.com/office/powerpoint/2010/main" val="2436538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72"/>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4. </a:t>
            </a:r>
            <a:r>
              <a:rPr lang="en-US" dirty="0" err="1"/>
              <a:t>Kết</a:t>
            </a:r>
            <a:r>
              <a:rPr lang="en-US" dirty="0"/>
              <a:t> </a:t>
            </a:r>
            <a:r>
              <a:rPr lang="en-US" dirty="0" err="1"/>
              <a:t>luận</a:t>
            </a:r>
            <a:endParaRPr dirty="0"/>
          </a:p>
        </p:txBody>
      </p:sp>
      <p:sp>
        <p:nvSpPr>
          <p:cNvPr id="595" name="Google Shape;595;p72"/>
          <p:cNvSpPr txBox="1"/>
          <p:nvPr/>
        </p:nvSpPr>
        <p:spPr>
          <a:xfrm>
            <a:off x="713225" y="1017725"/>
            <a:ext cx="7353077" cy="49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b="1" dirty="0">
                <a:solidFill>
                  <a:schemeClr val="dk1"/>
                </a:solidFill>
                <a:latin typeface="Vidaloka"/>
                <a:ea typeface="Vidaloka"/>
                <a:cs typeface="Vidaloka"/>
                <a:sym typeface="Vidaloka"/>
              </a:rPr>
              <a:t>K</a:t>
            </a:r>
            <a:r>
              <a:rPr lang="en" sz="1600" b="1" dirty="0">
                <a:solidFill>
                  <a:schemeClr val="dk1"/>
                </a:solidFill>
                <a:latin typeface="Vidaloka"/>
                <a:ea typeface="Vidaloka"/>
                <a:cs typeface="Vidaloka"/>
                <a:sym typeface="Vidaloka"/>
              </a:rPr>
              <a:t>ết quả đạt được</a:t>
            </a:r>
            <a:r>
              <a:rPr lang="en" sz="1200" b="1" dirty="0">
                <a:solidFill>
                  <a:schemeClr val="dk1"/>
                </a:solidFill>
                <a:latin typeface="Vidaloka"/>
                <a:ea typeface="Vidaloka"/>
                <a:cs typeface="Vidaloka"/>
                <a:sym typeface="Vidaloka"/>
              </a:rPr>
              <a:t>:</a:t>
            </a:r>
          </a:p>
          <a:p>
            <a:pPr marL="0" lvl="0" indent="0" algn="l" rtl="0">
              <a:spcBef>
                <a:spcPts val="0"/>
              </a:spcBef>
              <a:spcAft>
                <a:spcPts val="0"/>
              </a:spcAft>
              <a:buNone/>
            </a:pPr>
            <a:endParaRPr lang="en" sz="1200" b="1" dirty="0">
              <a:solidFill>
                <a:schemeClr val="dk1"/>
              </a:solidFill>
              <a:latin typeface="Vidaloka"/>
              <a:ea typeface="Vidaloka"/>
              <a:cs typeface="Vidaloka"/>
              <a:sym typeface="Vidaloka"/>
            </a:endParaRPr>
          </a:p>
          <a:p>
            <a:pPr marL="0" lvl="0" indent="0" algn="l" rtl="0">
              <a:spcBef>
                <a:spcPts val="0"/>
              </a:spcBef>
              <a:spcAft>
                <a:spcPts val="0"/>
              </a:spcAft>
              <a:buNone/>
            </a:pPr>
            <a:endParaRPr lang="en" sz="1200" b="1" dirty="0">
              <a:solidFill>
                <a:schemeClr val="dk1"/>
              </a:solidFill>
              <a:latin typeface="Vidaloka"/>
              <a:ea typeface="Vidaloka"/>
              <a:cs typeface="Vidaloka"/>
              <a:sym typeface="Vidaloka"/>
            </a:endParaRPr>
          </a:p>
          <a:p>
            <a:pPr marL="342900" lvl="0" indent="-342900">
              <a:lnSpc>
                <a:spcPct val="115000"/>
              </a:lnSpc>
              <a:spcAft>
                <a:spcPts val="1000"/>
              </a:spcAft>
              <a:buFont typeface="+mj-lt"/>
              <a:buAutoNum type="arabicPeriod"/>
              <a:tabLst>
                <a:tab pos="457200" algn="l"/>
              </a:tabLst>
            </a:pP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Sản</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phẩm</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Times New Roman" panose="02020603050405020304" pitchFamily="18" charset="0"/>
              <a:buChar char="-"/>
            </a:pP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Nền</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tảng</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diễn</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đàn</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trực</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tuyến</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đa</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ngôn</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ngữ</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diễn</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đàn</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hỗ</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trợ</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dùng</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từ</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nhiều</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quốc</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gia</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chia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sẻ</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kiến</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thức</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bằng</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nhiều</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ngôn</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ngữ</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khác</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nhau</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Nền</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tảng</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tối</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ưu</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hóa</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dễ</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dàng</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truy</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cập</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tương</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tác</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trên</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cả</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máy</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tính</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thiết</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bị</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di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động</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Times New Roman" panose="02020603050405020304" pitchFamily="18" charset="0"/>
              <a:buChar char="-"/>
            </a:pP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Tích</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hợp</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trí</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tuệ</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nhân</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tạo</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(AI)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kiểm</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duyệt</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nội</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dung</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Hệ</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thống</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AI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sẽ</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tự</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động</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duyệt</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phát</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hiện</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nội</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dung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không</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lành</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mạnh</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giúp</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đảm</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bảo</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môi</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trường</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an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toàn</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cộng</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đồng</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dùng</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AI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sẽ</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cung</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cấp</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cảnh</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báo</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gợi</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ý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trị</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viên</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kiểm</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soát</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nội</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dung vi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phạm</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Times New Roman" panose="02020603050405020304" pitchFamily="18" charset="0"/>
              <a:buChar char="-"/>
            </a:pP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Hệ</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thống</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quảng</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cáo</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tìm</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kiếm</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khóa</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học</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Cho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phép</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doanh</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nghiệp</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giáo</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dục</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quảng</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bá</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khóa</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học</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trên</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diễn</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đàn</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giúp</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thành</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viên</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dễ</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dàng</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tìm</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kiếm</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khóa</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học</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phù</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hợp</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sz="1200" dirty="0">
              <a:solidFill>
                <a:schemeClr val="dk1"/>
              </a:solidFill>
              <a:latin typeface="Vidaloka"/>
              <a:ea typeface="Vidaloka"/>
              <a:cs typeface="Vidaloka"/>
              <a:sym typeface="Vidaloka"/>
            </a:endParaRPr>
          </a:p>
        </p:txBody>
      </p:sp>
    </p:spTree>
    <p:extLst>
      <p:ext uri="{BB962C8B-B14F-4D97-AF65-F5344CB8AC3E}">
        <p14:creationId xmlns:p14="http://schemas.microsoft.com/office/powerpoint/2010/main" val="2001210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72"/>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4. </a:t>
            </a:r>
            <a:r>
              <a:rPr lang="en-US" dirty="0" err="1"/>
              <a:t>Kết</a:t>
            </a:r>
            <a:r>
              <a:rPr lang="en-US" dirty="0"/>
              <a:t> </a:t>
            </a:r>
            <a:r>
              <a:rPr lang="en-US" dirty="0" err="1"/>
              <a:t>luận</a:t>
            </a:r>
            <a:endParaRPr dirty="0"/>
          </a:p>
        </p:txBody>
      </p:sp>
      <p:sp>
        <p:nvSpPr>
          <p:cNvPr id="595" name="Google Shape;595;p72"/>
          <p:cNvSpPr txBox="1"/>
          <p:nvPr/>
        </p:nvSpPr>
        <p:spPr>
          <a:xfrm>
            <a:off x="713225" y="1017725"/>
            <a:ext cx="7353077" cy="49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b="1" dirty="0">
                <a:solidFill>
                  <a:schemeClr val="dk1"/>
                </a:solidFill>
                <a:latin typeface="Vidaloka"/>
                <a:ea typeface="Vidaloka"/>
                <a:cs typeface="Vidaloka"/>
                <a:sym typeface="Vidaloka"/>
              </a:rPr>
              <a:t>K</a:t>
            </a:r>
            <a:r>
              <a:rPr lang="en" sz="1600" b="1" dirty="0">
                <a:solidFill>
                  <a:schemeClr val="dk1"/>
                </a:solidFill>
                <a:latin typeface="Vidaloka"/>
                <a:ea typeface="Vidaloka"/>
                <a:cs typeface="Vidaloka"/>
                <a:sym typeface="Vidaloka"/>
              </a:rPr>
              <a:t>ết quả đạt được:</a:t>
            </a:r>
          </a:p>
          <a:p>
            <a:pPr marL="0" lvl="0" indent="0" algn="l" rtl="0">
              <a:spcBef>
                <a:spcPts val="0"/>
              </a:spcBef>
              <a:spcAft>
                <a:spcPts val="0"/>
              </a:spcAft>
              <a:buNone/>
            </a:pPr>
            <a:endParaRPr lang="en" sz="1600" b="1" dirty="0">
              <a:solidFill>
                <a:schemeClr val="dk1"/>
              </a:solidFill>
              <a:latin typeface="Vidaloka"/>
              <a:ea typeface="Vidaloka"/>
              <a:cs typeface="Vidaloka"/>
              <a:sym typeface="Vidaloka"/>
            </a:endParaRPr>
          </a:p>
          <a:p>
            <a:pPr marL="0" lvl="0" indent="0" algn="l" rtl="0">
              <a:spcBef>
                <a:spcPts val="0"/>
              </a:spcBef>
              <a:spcAft>
                <a:spcPts val="0"/>
              </a:spcAft>
              <a:buNone/>
            </a:pPr>
            <a:endParaRPr lang="en" sz="1600" b="1" dirty="0">
              <a:solidFill>
                <a:schemeClr val="dk1"/>
              </a:solidFill>
              <a:latin typeface="Vidaloka"/>
              <a:ea typeface="Vidaloka"/>
              <a:cs typeface="Vidaloka"/>
              <a:sym typeface="Vidaloka"/>
            </a:endParaRPr>
          </a:p>
          <a:p>
            <a:pPr marL="342900" lvl="0" indent="-342900">
              <a:lnSpc>
                <a:spcPct val="115000"/>
              </a:lnSpc>
              <a:spcAft>
                <a:spcPts val="1000"/>
              </a:spcAft>
              <a:buFont typeface="+mj-lt"/>
              <a:buAutoNum type="arabicPeriod" startAt="2"/>
              <a:tabLst>
                <a:tab pos="457200" algn="l"/>
              </a:tabLst>
            </a:pP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Giải</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pháp</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kỹ</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thuật</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Times New Roman" panose="02020603050405020304" pitchFamily="18" charset="0"/>
              <a:buChar char="-"/>
            </a:pP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Hỗ</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trợ</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đa</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ngôn</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ngữ</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Cung</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cấp</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giao</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diện</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tính</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năng</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sử</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nhiều</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ngôn</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ngữ</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bao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gồm</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việc</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dịch</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tự</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động</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bài</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viết</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bình</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luận</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qua API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dịch</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thuật</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Times New Roman" panose="02020603050405020304" pitchFamily="18" charset="0"/>
              <a:buChar char="-"/>
            </a:pP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Kiểm</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duyệt</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minh</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AI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tích</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hợp</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sử</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thuật</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toán</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xử</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ngôn</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ngữ</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tự</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nhiên</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(NLP)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phát</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hiện</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nội</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dung vi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phạm</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quy</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định</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cộng</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đồng</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Times New Roman" panose="02020603050405020304" pitchFamily="18" charset="0"/>
              <a:buChar char="-"/>
            </a:pP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dùng</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phân</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quyền</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Hệ</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thống</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dùng</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với</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vai</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trò</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khác</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nhau</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(admin, </a:t>
            </a:r>
            <a:endParaRPr sz="1200" dirty="0">
              <a:solidFill>
                <a:schemeClr val="dk1"/>
              </a:solidFill>
              <a:latin typeface="Vidaloka"/>
              <a:ea typeface="Vidaloka"/>
              <a:cs typeface="Vidaloka"/>
              <a:sym typeface="Vidaloka"/>
            </a:endParaRPr>
          </a:p>
        </p:txBody>
      </p:sp>
    </p:spTree>
    <p:extLst>
      <p:ext uri="{BB962C8B-B14F-4D97-AF65-F5344CB8AC3E}">
        <p14:creationId xmlns:p14="http://schemas.microsoft.com/office/powerpoint/2010/main" val="4067726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72"/>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4. </a:t>
            </a:r>
            <a:r>
              <a:rPr lang="en-US" dirty="0" err="1"/>
              <a:t>Kết</a:t>
            </a:r>
            <a:r>
              <a:rPr lang="en-US" dirty="0"/>
              <a:t> </a:t>
            </a:r>
            <a:r>
              <a:rPr lang="en-US" dirty="0" err="1"/>
              <a:t>luận</a:t>
            </a:r>
            <a:endParaRPr dirty="0"/>
          </a:p>
        </p:txBody>
      </p:sp>
      <p:sp>
        <p:nvSpPr>
          <p:cNvPr id="595" name="Google Shape;595;p72"/>
          <p:cNvSpPr txBox="1"/>
          <p:nvPr/>
        </p:nvSpPr>
        <p:spPr>
          <a:xfrm>
            <a:off x="713225" y="1017725"/>
            <a:ext cx="7353077" cy="49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b="1" dirty="0">
                <a:solidFill>
                  <a:schemeClr val="dk1"/>
                </a:solidFill>
                <a:latin typeface="Vidaloka"/>
                <a:ea typeface="Vidaloka"/>
                <a:cs typeface="Vidaloka"/>
                <a:sym typeface="Vidaloka"/>
              </a:rPr>
              <a:t>K</a:t>
            </a:r>
            <a:r>
              <a:rPr lang="en" sz="1600" b="1" dirty="0">
                <a:solidFill>
                  <a:schemeClr val="dk1"/>
                </a:solidFill>
                <a:latin typeface="Vidaloka"/>
                <a:ea typeface="Vidaloka"/>
                <a:cs typeface="Vidaloka"/>
                <a:sym typeface="Vidaloka"/>
              </a:rPr>
              <a:t>ết quả đạt được:</a:t>
            </a:r>
          </a:p>
          <a:p>
            <a:pPr marL="0" lvl="0" indent="0" algn="l" rtl="0">
              <a:spcBef>
                <a:spcPts val="0"/>
              </a:spcBef>
              <a:spcAft>
                <a:spcPts val="0"/>
              </a:spcAft>
              <a:buNone/>
            </a:pPr>
            <a:endParaRPr lang="en" sz="1200" b="1" dirty="0">
              <a:solidFill>
                <a:schemeClr val="dk1"/>
              </a:solidFill>
              <a:latin typeface="Vidaloka"/>
              <a:ea typeface="Vidaloka"/>
              <a:cs typeface="Vidaloka"/>
              <a:sym typeface="Vidaloka"/>
            </a:endParaRPr>
          </a:p>
          <a:p>
            <a:pPr marL="0" lvl="0" indent="0" algn="l" rtl="0">
              <a:spcBef>
                <a:spcPts val="0"/>
              </a:spcBef>
              <a:spcAft>
                <a:spcPts val="0"/>
              </a:spcAft>
              <a:buNone/>
            </a:pPr>
            <a:endParaRPr lang="en" sz="1200" b="1" dirty="0">
              <a:solidFill>
                <a:schemeClr val="dk1"/>
              </a:solidFill>
              <a:latin typeface="Vidaloka"/>
              <a:ea typeface="Vidaloka"/>
              <a:cs typeface="Vidaloka"/>
              <a:sym typeface="Vidaloka"/>
            </a:endParaRPr>
          </a:p>
          <a:p>
            <a:pPr marL="342900" lvl="0" indent="-342900">
              <a:lnSpc>
                <a:spcPct val="115000"/>
              </a:lnSpc>
              <a:spcAft>
                <a:spcPts val="1000"/>
              </a:spcAft>
              <a:buFont typeface="+mj-lt"/>
              <a:buAutoNum type="arabicPeriod" startAt="3"/>
              <a:tabLst>
                <a:tab pos="457200" algn="l"/>
              </a:tabLst>
            </a:pP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Báo</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cáo</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tài</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hướng</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dẫn</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Times New Roman" panose="02020603050405020304" pitchFamily="18" charset="0"/>
              <a:buChar char="-"/>
            </a:pP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Báo</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cáo</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hoàn</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thiện</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dự</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án</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Tài</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mô</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tả</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chi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tiết</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quy</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trình</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phát</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triển</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công</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nghệ</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sử</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kết</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quả</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thực</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nghiệm</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hệ</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thống</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Times New Roman" panose="02020603050405020304" pitchFamily="18" charset="0"/>
              <a:buChar char="-"/>
            </a:pP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Tài</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hướng</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dẫn</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sử</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Hướng</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dẫn</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chi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tiết</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cách</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thức</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sử</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diễn</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đàn</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dùng</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cuối</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trị</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viên</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bao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gồm</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tính</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năng</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đa</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ngôn</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ngữ</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kiểm</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duyệt</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nội</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dung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khóa</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học</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sz="1200" dirty="0">
              <a:solidFill>
                <a:schemeClr val="dk1"/>
              </a:solidFill>
              <a:latin typeface="Vidaloka"/>
              <a:ea typeface="Vidaloka"/>
              <a:cs typeface="Vidaloka"/>
              <a:sym typeface="Vidaloka"/>
            </a:endParaRPr>
          </a:p>
        </p:txBody>
      </p:sp>
    </p:spTree>
    <p:extLst>
      <p:ext uri="{BB962C8B-B14F-4D97-AF65-F5344CB8AC3E}">
        <p14:creationId xmlns:p14="http://schemas.microsoft.com/office/powerpoint/2010/main" val="3314859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62"/>
          <p:cNvSpPr txBox="1">
            <a:spLocks noGrp="1"/>
          </p:cNvSpPr>
          <p:nvPr>
            <p:ph type="title"/>
          </p:nvPr>
        </p:nvSpPr>
        <p:spPr>
          <a:xfrm>
            <a:off x="713225" y="445025"/>
            <a:ext cx="3583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Nội dung báo cáo</a:t>
            </a:r>
            <a:endParaRPr dirty="0"/>
          </a:p>
        </p:txBody>
      </p:sp>
      <p:sp>
        <p:nvSpPr>
          <p:cNvPr id="503" name="Google Shape;503;p62"/>
          <p:cNvSpPr txBox="1">
            <a:spLocks noGrp="1"/>
          </p:cNvSpPr>
          <p:nvPr>
            <p:ph type="subTitle" idx="2"/>
          </p:nvPr>
        </p:nvSpPr>
        <p:spPr>
          <a:xfrm>
            <a:off x="5001000" y="1957389"/>
            <a:ext cx="2486100" cy="61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Cơ sở lý thuyết thực hiện</a:t>
            </a:r>
            <a:endParaRPr dirty="0"/>
          </a:p>
        </p:txBody>
      </p:sp>
      <p:sp>
        <p:nvSpPr>
          <p:cNvPr id="504" name="Google Shape;504;p62"/>
          <p:cNvSpPr txBox="1">
            <a:spLocks noGrp="1"/>
          </p:cNvSpPr>
          <p:nvPr>
            <p:ph type="subTitle" idx="4"/>
          </p:nvPr>
        </p:nvSpPr>
        <p:spPr>
          <a:xfrm>
            <a:off x="1655200" y="1957389"/>
            <a:ext cx="2486100" cy="61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Tổng quan về đề tài</a:t>
            </a:r>
            <a:endParaRPr dirty="0"/>
          </a:p>
        </p:txBody>
      </p:sp>
      <p:sp>
        <p:nvSpPr>
          <p:cNvPr id="506" name="Google Shape;506;p62"/>
          <p:cNvSpPr txBox="1">
            <a:spLocks noGrp="1"/>
          </p:cNvSpPr>
          <p:nvPr>
            <p:ph type="subTitle" idx="6"/>
          </p:nvPr>
        </p:nvSpPr>
        <p:spPr>
          <a:xfrm>
            <a:off x="5001000" y="3844739"/>
            <a:ext cx="2486100" cy="61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Kết luận</a:t>
            </a:r>
            <a:endParaRPr dirty="0"/>
          </a:p>
        </p:txBody>
      </p:sp>
      <p:sp>
        <p:nvSpPr>
          <p:cNvPr id="508" name="Google Shape;508;p62"/>
          <p:cNvSpPr txBox="1">
            <a:spLocks noGrp="1"/>
          </p:cNvSpPr>
          <p:nvPr>
            <p:ph type="subTitle" idx="8"/>
          </p:nvPr>
        </p:nvSpPr>
        <p:spPr>
          <a:xfrm>
            <a:off x="1655200" y="3844739"/>
            <a:ext cx="2486100" cy="61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Nội dung thực hiện</a:t>
            </a:r>
            <a:endParaRPr dirty="0"/>
          </a:p>
        </p:txBody>
      </p:sp>
      <p:sp>
        <p:nvSpPr>
          <p:cNvPr id="509" name="Google Shape;509;p62"/>
          <p:cNvSpPr txBox="1">
            <a:spLocks noGrp="1"/>
          </p:cNvSpPr>
          <p:nvPr>
            <p:ph type="title" idx="9"/>
          </p:nvPr>
        </p:nvSpPr>
        <p:spPr>
          <a:xfrm>
            <a:off x="2378650" y="1303588"/>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510" name="Google Shape;510;p62"/>
          <p:cNvSpPr txBox="1">
            <a:spLocks noGrp="1"/>
          </p:cNvSpPr>
          <p:nvPr>
            <p:ph type="title" idx="13"/>
          </p:nvPr>
        </p:nvSpPr>
        <p:spPr>
          <a:xfrm>
            <a:off x="5724450" y="1303588"/>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511" name="Google Shape;511;p62"/>
          <p:cNvSpPr txBox="1">
            <a:spLocks noGrp="1"/>
          </p:cNvSpPr>
          <p:nvPr>
            <p:ph type="title" idx="14"/>
          </p:nvPr>
        </p:nvSpPr>
        <p:spPr>
          <a:xfrm>
            <a:off x="2378700" y="3082738"/>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512" name="Google Shape;512;p62"/>
          <p:cNvSpPr txBox="1">
            <a:spLocks noGrp="1"/>
          </p:cNvSpPr>
          <p:nvPr>
            <p:ph type="title" idx="15"/>
          </p:nvPr>
        </p:nvSpPr>
        <p:spPr>
          <a:xfrm>
            <a:off x="5724450" y="3082738"/>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72"/>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1. Tổng quan về đề tài</a:t>
            </a:r>
            <a:endParaRPr dirty="0"/>
          </a:p>
        </p:txBody>
      </p:sp>
      <p:sp>
        <p:nvSpPr>
          <p:cNvPr id="594" name="Google Shape;594;p72"/>
          <p:cNvSpPr txBox="1"/>
          <p:nvPr/>
        </p:nvSpPr>
        <p:spPr>
          <a:xfrm>
            <a:off x="996963" y="1630646"/>
            <a:ext cx="7717500" cy="61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VN" dirty="0">
                <a:solidFill>
                  <a:schemeClr val="dk2"/>
                </a:solidFill>
                <a:latin typeface="Montserrat"/>
                <a:ea typeface="Montserrat"/>
                <a:cs typeface="Montserrat"/>
                <a:sym typeface="Montserrat"/>
              </a:rPr>
              <a:t>-</a:t>
            </a:r>
            <a:r>
              <a:rPr lang="en-US" dirty="0">
                <a:solidFill>
                  <a:schemeClr val="dk2"/>
                </a:solidFill>
                <a:latin typeface="Montserrat"/>
                <a:ea typeface="Montserrat"/>
                <a:cs typeface="Montserrat"/>
                <a:sym typeface="Montserrat"/>
              </a:rPr>
              <a:t> </a:t>
            </a:r>
            <a:r>
              <a:rPr lang="vi-VN" dirty="0">
                <a:solidFill>
                  <a:schemeClr val="dk2"/>
                </a:solidFill>
                <a:latin typeface="Montserrat"/>
                <a:ea typeface="Montserrat"/>
                <a:cs typeface="Montserrat"/>
                <a:sym typeface="Montserrat"/>
              </a:rPr>
              <a:t>Hiện nay, ngôn ngữ đóng vai trò quan trọng trong cuộc sống và giao tiếp, mang lại nhiều lợi ích thiết thực. Tuy nhiên, các nền tảng hỗ trợ học tập và chia sẻ kiến thức về ngôn ngữ vẫn chưa được đầu tư đúng mức. Trong khi các website giải trí thường được thiết kế chỉn chu, hấp dẫn, dễ dàng thu hút người dùng, thì các diễn đàn hỗ trợ công việc, học tập lại hầu như lỗi thời và thiếu sự nâng cấp. Điều này dẫn đến trải nghiệm người dùng bị hạn chế và không tận dụng hết tiềm năng của công nghệ hiện đại. Chính vì vậy, việc xây dựng một diễn đàn tập trung về ngôn ngữ đi kèm với sự đầu tư bài bản và tích hợp các tính năng tiên tiến trở nên cần thiết hơn bao giờ hết, đáp ứng nhu cầu ngày càng cao của người học và người chia sẻ kiến thức.</a:t>
            </a:r>
            <a:endParaRPr dirty="0">
              <a:solidFill>
                <a:schemeClr val="dk2"/>
              </a:solidFill>
              <a:latin typeface="Montserrat"/>
              <a:ea typeface="Montserrat"/>
              <a:cs typeface="Montserrat"/>
              <a:sym typeface="Montserrat"/>
            </a:endParaRPr>
          </a:p>
        </p:txBody>
      </p:sp>
      <p:sp>
        <p:nvSpPr>
          <p:cNvPr id="595" name="Google Shape;595;p72"/>
          <p:cNvSpPr txBox="1"/>
          <p:nvPr/>
        </p:nvSpPr>
        <p:spPr>
          <a:xfrm>
            <a:off x="997024" y="1231878"/>
            <a:ext cx="7353077" cy="49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chemeClr val="dk1"/>
                </a:solidFill>
                <a:latin typeface="Vidaloka"/>
                <a:ea typeface="Vidaloka"/>
                <a:cs typeface="Vidaloka"/>
                <a:sym typeface="Vidaloka"/>
              </a:rPr>
              <a:t>Lý do chọn đề tài</a:t>
            </a:r>
            <a:endParaRPr sz="2400" dirty="0">
              <a:solidFill>
                <a:schemeClr val="dk1"/>
              </a:solidFill>
              <a:latin typeface="Vidaloka"/>
              <a:ea typeface="Vidaloka"/>
              <a:cs typeface="Vidaloka"/>
              <a:sym typeface="Vidalok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72"/>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1. Tổng quan về đề tài</a:t>
            </a:r>
            <a:endParaRPr dirty="0"/>
          </a:p>
        </p:txBody>
      </p:sp>
      <p:sp>
        <p:nvSpPr>
          <p:cNvPr id="594" name="Google Shape;594;p72"/>
          <p:cNvSpPr txBox="1"/>
          <p:nvPr/>
        </p:nvSpPr>
        <p:spPr>
          <a:xfrm>
            <a:off x="989873" y="1488878"/>
            <a:ext cx="7717500" cy="618600"/>
          </a:xfrm>
          <a:prstGeom prst="rect">
            <a:avLst/>
          </a:prstGeom>
          <a:noFill/>
          <a:ln>
            <a:noFill/>
          </a:ln>
        </p:spPr>
        <p:txBody>
          <a:bodyPr spcFirstLastPara="1" wrap="square" lIns="91425" tIns="91425" rIns="91425" bIns="91425" anchor="t" anchorCtr="0">
            <a:noAutofit/>
          </a:bodyPr>
          <a:lstStyle/>
          <a:p>
            <a:pPr marL="342900" lvl="0" indent="-342900">
              <a:lnSpc>
                <a:spcPct val="115000"/>
              </a:lnSpc>
              <a:buFont typeface="Times New Roman" panose="02020603050405020304" pitchFamily="18" charset="0"/>
              <a:buChar char="-"/>
              <a:tabLst>
                <a:tab pos="6286500" algn="r"/>
              </a:tabLst>
            </a:pPr>
            <a:r>
              <a:rPr lang="en-US" sz="1200" b="1" kern="100"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US" sz="12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1" kern="100" dirty="0" err="1">
                <a:effectLst/>
                <a:latin typeface="Times New Roman" panose="02020603050405020304" pitchFamily="18" charset="0"/>
                <a:ea typeface="Calibri" panose="020F0502020204030204" pitchFamily="34" charset="0"/>
                <a:cs typeface="Times New Roman" panose="02020603050405020304" pitchFamily="18" charset="0"/>
              </a:rPr>
              <a:t>triển</a:t>
            </a:r>
            <a:r>
              <a:rPr lang="en-US" sz="12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1" kern="100" dirty="0" err="1">
                <a:effectLst/>
                <a:latin typeface="Times New Roman" panose="02020603050405020304" pitchFamily="18" charset="0"/>
                <a:ea typeface="Calibri" panose="020F0502020204030204" pitchFamily="34" charset="0"/>
                <a:cs typeface="Times New Roman" panose="02020603050405020304" pitchFamily="18" charset="0"/>
              </a:rPr>
              <a:t>nền</a:t>
            </a:r>
            <a:r>
              <a:rPr lang="en-US" sz="12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1" kern="100" dirty="0" err="1">
                <a:effectLst/>
                <a:latin typeface="Times New Roman" panose="02020603050405020304" pitchFamily="18" charset="0"/>
                <a:ea typeface="Calibri" panose="020F0502020204030204" pitchFamily="34" charset="0"/>
                <a:cs typeface="Times New Roman" panose="02020603050405020304" pitchFamily="18" charset="0"/>
              </a:rPr>
              <a:t>tảng</a:t>
            </a:r>
            <a:r>
              <a:rPr lang="en-US" sz="12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1" kern="100" dirty="0" err="1">
                <a:effectLst/>
                <a:latin typeface="Times New Roman" panose="02020603050405020304" pitchFamily="18" charset="0"/>
                <a:ea typeface="Calibri" panose="020F0502020204030204" pitchFamily="34" charset="0"/>
                <a:cs typeface="Times New Roman" panose="02020603050405020304" pitchFamily="18" charset="0"/>
              </a:rPr>
              <a:t>diễn</a:t>
            </a:r>
            <a:r>
              <a:rPr lang="en-US" sz="12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1" kern="100" dirty="0" err="1">
                <a:effectLst/>
                <a:latin typeface="Times New Roman" panose="02020603050405020304" pitchFamily="18" charset="0"/>
                <a:ea typeface="Calibri" panose="020F0502020204030204" pitchFamily="34" charset="0"/>
                <a:cs typeface="Times New Roman" panose="02020603050405020304" pitchFamily="18" charset="0"/>
              </a:rPr>
              <a:t>đàn</a:t>
            </a:r>
            <a:r>
              <a:rPr lang="en-US" sz="12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1" kern="1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2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1" kern="100" dirty="0" err="1">
                <a:effectLst/>
                <a:latin typeface="Times New Roman" panose="02020603050405020304" pitchFamily="18" charset="0"/>
                <a:ea typeface="Calibri" panose="020F0502020204030204" pitchFamily="34" charset="0"/>
                <a:cs typeface="Times New Roman" panose="02020603050405020304" pitchFamily="18" charset="0"/>
              </a:rPr>
              <a:t>đại</a:t>
            </a:r>
            <a:r>
              <a:rPr lang="en-US" sz="1200" b="1"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Xây</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dựng</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diễn</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đàn</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giao</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diện</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thân</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thiện</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kế</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đại</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tối</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ưu</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trải</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nghiệm</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Đảm</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bảo</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diễn</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đàn</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hỗ</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trợ</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đa</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ngôn</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ngữ</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phục</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vụ</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cộng</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đồng</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quốc</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gia</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Times New Roman" panose="02020603050405020304" pitchFamily="18" charset="0"/>
              <a:buChar char="-"/>
              <a:tabLst>
                <a:tab pos="6286500" algn="r"/>
              </a:tabLst>
            </a:pPr>
            <a:r>
              <a:rPr lang="en-US" sz="1200" b="1" kern="100" dirty="0" err="1">
                <a:effectLst/>
                <a:latin typeface="Times New Roman" panose="02020603050405020304" pitchFamily="18" charset="0"/>
                <a:ea typeface="Calibri" panose="020F0502020204030204" pitchFamily="34" charset="0"/>
                <a:cs typeface="Times New Roman" panose="02020603050405020304" pitchFamily="18" charset="0"/>
              </a:rPr>
              <a:t>Tích</a:t>
            </a:r>
            <a:r>
              <a:rPr lang="en-US" sz="12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1" kern="100" dirty="0" err="1">
                <a:effectLst/>
                <a:latin typeface="Times New Roman" panose="02020603050405020304" pitchFamily="18" charset="0"/>
                <a:ea typeface="Calibri" panose="020F0502020204030204" pitchFamily="34" charset="0"/>
                <a:cs typeface="Times New Roman" panose="02020603050405020304" pitchFamily="18" charset="0"/>
              </a:rPr>
              <a:t>hợp</a:t>
            </a:r>
            <a:r>
              <a:rPr lang="en-US" sz="12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1" kern="100" dirty="0" err="1">
                <a:effectLst/>
                <a:latin typeface="Times New Roman" panose="02020603050405020304" pitchFamily="18" charset="0"/>
                <a:ea typeface="Calibri" panose="020F0502020204030204" pitchFamily="34" charset="0"/>
                <a:cs typeface="Times New Roman" panose="02020603050405020304" pitchFamily="18" charset="0"/>
              </a:rPr>
              <a:t>trí</a:t>
            </a:r>
            <a:r>
              <a:rPr lang="en-US" sz="12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1" kern="100" dirty="0" err="1">
                <a:effectLst/>
                <a:latin typeface="Times New Roman" panose="02020603050405020304" pitchFamily="18" charset="0"/>
                <a:ea typeface="Calibri" panose="020F0502020204030204" pitchFamily="34" charset="0"/>
                <a:cs typeface="Times New Roman" panose="02020603050405020304" pitchFamily="18" charset="0"/>
              </a:rPr>
              <a:t>tuệ</a:t>
            </a:r>
            <a:r>
              <a:rPr lang="en-US" sz="12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1" kern="100" dirty="0" err="1">
                <a:effectLst/>
                <a:latin typeface="Times New Roman" panose="02020603050405020304" pitchFamily="18" charset="0"/>
                <a:ea typeface="Calibri" panose="020F0502020204030204" pitchFamily="34" charset="0"/>
                <a:cs typeface="Times New Roman" panose="02020603050405020304" pitchFamily="18" charset="0"/>
              </a:rPr>
              <a:t>nhân</a:t>
            </a:r>
            <a:r>
              <a:rPr lang="en-US" sz="12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1" kern="100" dirty="0" err="1">
                <a:effectLst/>
                <a:latin typeface="Times New Roman" panose="02020603050405020304" pitchFamily="18" charset="0"/>
                <a:ea typeface="Calibri" panose="020F0502020204030204" pitchFamily="34" charset="0"/>
                <a:cs typeface="Times New Roman" panose="02020603050405020304" pitchFamily="18" charset="0"/>
              </a:rPr>
              <a:t>tạo</a:t>
            </a:r>
            <a:r>
              <a:rPr lang="en-US" sz="1200" b="1" kern="100" dirty="0">
                <a:effectLst/>
                <a:latin typeface="Times New Roman" panose="02020603050405020304" pitchFamily="18" charset="0"/>
                <a:ea typeface="Calibri" panose="020F0502020204030204" pitchFamily="34" charset="0"/>
                <a:cs typeface="Times New Roman" panose="02020603050405020304" pitchFamily="18" charset="0"/>
              </a:rPr>
              <a:t> (AI):</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AI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duyệt</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cảnh</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báo</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nội</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dung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lành</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mạnh</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vi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phạm</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quy</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tắc</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cộng</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đồng</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AI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hỗ</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trợ</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tự</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hóa</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quy</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duyệt</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giảm</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thiểu</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công</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sức</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quản</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trị</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viên</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nâng</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cao</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tính</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an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toàn</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diễn</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đàn</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Times New Roman" panose="02020603050405020304" pitchFamily="18" charset="0"/>
              <a:buChar char="-"/>
              <a:tabLst>
                <a:tab pos="6286500" algn="r"/>
              </a:tabLst>
            </a:pPr>
            <a:r>
              <a:rPr lang="en-US" sz="1200" b="1" kern="100" dirty="0" err="1">
                <a:effectLst/>
                <a:latin typeface="Times New Roman" panose="02020603050405020304" pitchFamily="18" charset="0"/>
                <a:ea typeface="Calibri" panose="020F0502020204030204" pitchFamily="34" charset="0"/>
                <a:cs typeface="Times New Roman" panose="02020603050405020304" pitchFamily="18" charset="0"/>
              </a:rPr>
              <a:t>Xây</a:t>
            </a:r>
            <a:r>
              <a:rPr lang="en-US" sz="12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1" kern="100" dirty="0" err="1">
                <a:effectLst/>
                <a:latin typeface="Times New Roman" panose="02020603050405020304" pitchFamily="18" charset="0"/>
                <a:ea typeface="Calibri" panose="020F0502020204030204" pitchFamily="34" charset="0"/>
                <a:cs typeface="Times New Roman" panose="02020603050405020304" pitchFamily="18" charset="0"/>
              </a:rPr>
              <a:t>dựng</a:t>
            </a:r>
            <a:r>
              <a:rPr lang="en-US" sz="12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1" kern="1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2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1" kern="100"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12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1" kern="100" dirty="0" err="1">
                <a:effectLst/>
                <a:latin typeface="Times New Roman" panose="02020603050405020304" pitchFamily="18" charset="0"/>
                <a:ea typeface="Calibri" panose="020F0502020204030204" pitchFamily="34" charset="0"/>
                <a:cs typeface="Times New Roman" panose="02020603050405020304" pitchFamily="18" charset="0"/>
              </a:rPr>
              <a:t>quảng</a:t>
            </a:r>
            <a:r>
              <a:rPr lang="en-US" sz="12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1" kern="100" dirty="0" err="1">
                <a:effectLst/>
                <a:latin typeface="Times New Roman" panose="02020603050405020304" pitchFamily="18" charset="0"/>
                <a:ea typeface="Calibri" panose="020F0502020204030204" pitchFamily="34" charset="0"/>
                <a:cs typeface="Times New Roman" panose="02020603050405020304" pitchFamily="18" charset="0"/>
              </a:rPr>
              <a:t>bá</a:t>
            </a:r>
            <a:r>
              <a:rPr lang="en-US" sz="12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1" kern="100" dirty="0" err="1">
                <a:effectLst/>
                <a:latin typeface="Times New Roman" panose="02020603050405020304" pitchFamily="18" charset="0"/>
                <a:ea typeface="Calibri" panose="020F0502020204030204" pitchFamily="34" charset="0"/>
                <a:cs typeface="Times New Roman" panose="02020603050405020304" pitchFamily="18" charset="0"/>
              </a:rPr>
              <a:t>bài</a:t>
            </a:r>
            <a:r>
              <a:rPr lang="en-US" sz="12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1" kern="100" dirty="0" err="1">
                <a:effectLst/>
                <a:latin typeface="Times New Roman" panose="02020603050405020304" pitchFamily="18" charset="0"/>
                <a:ea typeface="Calibri" panose="020F0502020204030204" pitchFamily="34" charset="0"/>
                <a:cs typeface="Times New Roman" panose="02020603050405020304" pitchFamily="18" charset="0"/>
              </a:rPr>
              <a:t>viết</a:t>
            </a:r>
            <a:r>
              <a:rPr lang="en-US" sz="12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1" kern="100" dirty="0" err="1">
                <a:effectLst/>
                <a:latin typeface="Times New Roman" panose="02020603050405020304" pitchFamily="18" charset="0"/>
                <a:ea typeface="Calibri" panose="020F0502020204030204" pitchFamily="34" charset="0"/>
                <a:cs typeface="Times New Roman" panose="02020603050405020304" pitchFamily="18" charset="0"/>
              </a:rPr>
              <a:t>khóa</a:t>
            </a:r>
            <a:r>
              <a:rPr lang="en-US" sz="12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1" kern="100" dirty="0" err="1">
                <a:effectLst/>
                <a:latin typeface="Times New Roman" panose="02020603050405020304" pitchFamily="18" charset="0"/>
                <a:ea typeface="Calibri" panose="020F0502020204030204" pitchFamily="34" charset="0"/>
                <a:cs typeface="Times New Roman" panose="02020603050405020304" pitchFamily="18" charset="0"/>
              </a:rPr>
              <a:t>học</a:t>
            </a:r>
            <a:r>
              <a:rPr lang="en-US" sz="1200" b="1"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Tạo</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ra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gian</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doanh</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nghiệp</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quảng</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bá</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khóa</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học</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liên</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quan</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ngôn</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ngữ</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giúp</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thành</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viên</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diễn</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đàn</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dễ</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dàng</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tìm</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kiếm</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lựa</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chọn</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khóa</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học</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phù</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hợp</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Bên</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cạnh</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nếu</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nhu</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cầu</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thành</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viên</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tự</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quảng</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bá</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bài</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viết</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mình</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rộng</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rãi</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hơn</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mọi</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Times New Roman" panose="02020603050405020304" pitchFamily="18" charset="0"/>
              <a:buChar char="-"/>
              <a:tabLst>
                <a:tab pos="6286500" algn="r"/>
              </a:tabLst>
            </a:pPr>
            <a:r>
              <a:rPr lang="en-US" sz="1200" b="1" kern="100" dirty="0" err="1">
                <a:effectLst/>
                <a:latin typeface="Times New Roman" panose="02020603050405020304" pitchFamily="18" charset="0"/>
                <a:ea typeface="Calibri" panose="020F0502020204030204" pitchFamily="34" charset="0"/>
                <a:cs typeface="Times New Roman" panose="02020603050405020304" pitchFamily="18" charset="0"/>
              </a:rPr>
              <a:t>Tăng</a:t>
            </a:r>
            <a:r>
              <a:rPr lang="en-US" sz="12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1" kern="100" dirty="0" err="1">
                <a:effectLst/>
                <a:latin typeface="Times New Roman" panose="02020603050405020304" pitchFamily="18" charset="0"/>
                <a:ea typeface="Calibri" panose="020F0502020204030204" pitchFamily="34" charset="0"/>
                <a:cs typeface="Times New Roman" panose="02020603050405020304" pitchFamily="18" charset="0"/>
              </a:rPr>
              <a:t>cường</a:t>
            </a:r>
            <a:r>
              <a:rPr lang="en-US" sz="12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1" kern="100" dirty="0" err="1">
                <a:effectLst/>
                <a:latin typeface="Times New Roman" panose="02020603050405020304" pitchFamily="18" charset="0"/>
                <a:ea typeface="Calibri" panose="020F0502020204030204" pitchFamily="34" charset="0"/>
                <a:cs typeface="Times New Roman" panose="02020603050405020304" pitchFamily="18" charset="0"/>
              </a:rPr>
              <a:t>khả</a:t>
            </a:r>
            <a:r>
              <a:rPr lang="en-US" sz="12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1" kern="100" dirty="0" err="1">
                <a:effectLst/>
                <a:latin typeface="Times New Roman" panose="02020603050405020304" pitchFamily="18" charset="0"/>
                <a:ea typeface="Calibri" panose="020F0502020204030204" pitchFamily="34" charset="0"/>
                <a:cs typeface="Times New Roman" panose="02020603050405020304" pitchFamily="18" charset="0"/>
              </a:rPr>
              <a:t>năng</a:t>
            </a:r>
            <a:r>
              <a:rPr lang="en-US" sz="12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1" kern="100" dirty="0" err="1">
                <a:effectLst/>
                <a:latin typeface="Times New Roman" panose="02020603050405020304" pitchFamily="18" charset="0"/>
                <a:ea typeface="Calibri" panose="020F0502020204030204" pitchFamily="34" charset="0"/>
                <a:cs typeface="Times New Roman" panose="02020603050405020304" pitchFamily="18" charset="0"/>
              </a:rPr>
              <a:t>tìm</a:t>
            </a:r>
            <a:r>
              <a:rPr lang="en-US" sz="12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1" kern="100" dirty="0" err="1">
                <a:effectLst/>
                <a:latin typeface="Times New Roman" panose="02020603050405020304" pitchFamily="18" charset="0"/>
                <a:ea typeface="Calibri" panose="020F0502020204030204" pitchFamily="34" charset="0"/>
                <a:cs typeface="Times New Roman" panose="02020603050405020304" pitchFamily="18" charset="0"/>
              </a:rPr>
              <a:t>kiếm</a:t>
            </a:r>
            <a:r>
              <a:rPr lang="en-US" sz="12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1" kern="1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2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1" kern="100" dirty="0" err="1">
                <a:effectLst/>
                <a:latin typeface="Times New Roman" panose="02020603050405020304" pitchFamily="18" charset="0"/>
                <a:ea typeface="Calibri" panose="020F0502020204030204" pitchFamily="34" charset="0"/>
                <a:cs typeface="Times New Roman" panose="02020603050405020304" pitchFamily="18" charset="0"/>
              </a:rPr>
              <a:t>học</a:t>
            </a:r>
            <a:r>
              <a:rPr lang="en-US" sz="12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1" kern="100" dirty="0" err="1">
                <a:effectLst/>
                <a:latin typeface="Times New Roman" panose="02020603050405020304" pitchFamily="18" charset="0"/>
                <a:ea typeface="Calibri" panose="020F0502020204030204" pitchFamily="34" charset="0"/>
                <a:cs typeface="Times New Roman" panose="02020603050405020304" pitchFamily="18" charset="0"/>
              </a:rPr>
              <a:t>tập</a:t>
            </a:r>
            <a:r>
              <a:rPr lang="en-US" sz="1200" b="1"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kế</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giúp</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dễ</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dàng</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tìm</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kiếm</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tài</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khóa</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học</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cũng</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chia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sẻ</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kiến</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thức</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hỗ</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trợ</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quá</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học</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tập</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làm</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hiệu</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quả</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hơn</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Times New Roman" panose="02020603050405020304" pitchFamily="18" charset="0"/>
              <a:buChar char="-"/>
              <a:tabLst>
                <a:tab pos="6286500" algn="r"/>
              </a:tabLst>
            </a:pPr>
            <a:r>
              <a:rPr lang="en-US" sz="1200" b="1" kern="100" dirty="0" err="1">
                <a:effectLst/>
                <a:latin typeface="Times New Roman" panose="02020603050405020304" pitchFamily="18" charset="0"/>
                <a:ea typeface="Calibri" panose="020F0502020204030204" pitchFamily="34" charset="0"/>
                <a:cs typeface="Times New Roman" panose="02020603050405020304" pitchFamily="18" charset="0"/>
              </a:rPr>
              <a:t>Đảm</a:t>
            </a:r>
            <a:r>
              <a:rPr lang="en-US" sz="12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1" kern="100" dirty="0" err="1">
                <a:effectLst/>
                <a:latin typeface="Times New Roman" panose="02020603050405020304" pitchFamily="18" charset="0"/>
                <a:ea typeface="Calibri" panose="020F0502020204030204" pitchFamily="34" charset="0"/>
                <a:cs typeface="Times New Roman" panose="02020603050405020304" pitchFamily="18" charset="0"/>
              </a:rPr>
              <a:t>bảo</a:t>
            </a:r>
            <a:r>
              <a:rPr lang="en-US" sz="12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1" kern="100" dirty="0" err="1">
                <a:effectLst/>
                <a:latin typeface="Times New Roman" panose="02020603050405020304" pitchFamily="18" charset="0"/>
                <a:ea typeface="Calibri" panose="020F0502020204030204" pitchFamily="34" charset="0"/>
                <a:cs typeface="Times New Roman" panose="02020603050405020304" pitchFamily="18" charset="0"/>
              </a:rPr>
              <a:t>tính</a:t>
            </a:r>
            <a:r>
              <a:rPr lang="en-US" sz="12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1" kern="100" dirty="0" err="1">
                <a:effectLst/>
                <a:latin typeface="Times New Roman" panose="02020603050405020304" pitchFamily="18" charset="0"/>
                <a:ea typeface="Calibri" panose="020F0502020204030204" pitchFamily="34" charset="0"/>
                <a:cs typeface="Times New Roman" panose="02020603050405020304" pitchFamily="18" charset="0"/>
              </a:rPr>
              <a:t>bảo</a:t>
            </a:r>
            <a:r>
              <a:rPr lang="en-US" sz="12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1" kern="100" dirty="0" err="1">
                <a:effectLst/>
                <a:latin typeface="Times New Roman" panose="02020603050405020304" pitchFamily="18" charset="0"/>
                <a:ea typeface="Calibri" panose="020F0502020204030204" pitchFamily="34" charset="0"/>
                <a:cs typeface="Times New Roman" panose="02020603050405020304" pitchFamily="18" charset="0"/>
              </a:rPr>
              <a:t>mật</a:t>
            </a:r>
            <a:r>
              <a:rPr lang="en-US" sz="12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1" kern="1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2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1" kern="100" dirty="0" err="1">
                <a:effectLst/>
                <a:latin typeface="Times New Roman" panose="02020603050405020304" pitchFamily="18" charset="0"/>
                <a:ea typeface="Calibri" panose="020F0502020204030204" pitchFamily="34" charset="0"/>
                <a:cs typeface="Times New Roman" panose="02020603050405020304" pitchFamily="18" charset="0"/>
              </a:rPr>
              <a:t>quản</a:t>
            </a:r>
            <a:r>
              <a:rPr lang="en-US" sz="12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1" kern="1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200" b="1"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triển</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quản</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quyền</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truy</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cập</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vai</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trò</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thành</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viên</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đảm</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bảo</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tính</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bảo</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mật</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tin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quản</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trị</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diễn</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đàn</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hiệu</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quả</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Times New Roman" panose="02020603050405020304" pitchFamily="18" charset="0"/>
              <a:buChar char="-"/>
              <a:tabLst>
                <a:tab pos="6286500" algn="r"/>
              </a:tabLst>
            </a:pPr>
            <a:r>
              <a:rPr lang="en-US" sz="1200" b="1" kern="100" dirty="0" err="1">
                <a:effectLst/>
                <a:latin typeface="Times New Roman" panose="02020603050405020304" pitchFamily="18" charset="0"/>
                <a:ea typeface="Calibri" panose="020F0502020204030204" pitchFamily="34" charset="0"/>
                <a:cs typeface="Times New Roman" panose="02020603050405020304" pitchFamily="18" charset="0"/>
              </a:rPr>
              <a:t>Liên</a:t>
            </a:r>
            <a:r>
              <a:rPr lang="en-US" sz="12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1" kern="100" dirty="0" err="1">
                <a:effectLst/>
                <a:latin typeface="Times New Roman" panose="02020603050405020304" pitchFamily="18" charset="0"/>
                <a:ea typeface="Calibri" panose="020F0502020204030204" pitchFamily="34" charset="0"/>
                <a:cs typeface="Times New Roman" panose="02020603050405020304" pitchFamily="18" charset="0"/>
              </a:rPr>
              <a:t>tục</a:t>
            </a:r>
            <a:r>
              <a:rPr lang="en-US" sz="12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1" kern="100" dirty="0" err="1">
                <a:effectLst/>
                <a:latin typeface="Times New Roman" panose="02020603050405020304" pitchFamily="18" charset="0"/>
                <a:ea typeface="Calibri" panose="020F0502020204030204" pitchFamily="34" charset="0"/>
                <a:cs typeface="Times New Roman" panose="02020603050405020304" pitchFamily="18" charset="0"/>
              </a:rPr>
              <a:t>nâng</a:t>
            </a:r>
            <a:r>
              <a:rPr lang="en-US" sz="12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1" kern="100" dirty="0" err="1">
                <a:effectLst/>
                <a:latin typeface="Times New Roman" panose="02020603050405020304" pitchFamily="18" charset="0"/>
                <a:ea typeface="Calibri" panose="020F0502020204030204" pitchFamily="34" charset="0"/>
                <a:cs typeface="Times New Roman" panose="02020603050405020304" pitchFamily="18" charset="0"/>
              </a:rPr>
              <a:t>cấp</a:t>
            </a:r>
            <a:r>
              <a:rPr lang="en-US" sz="12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1" kern="1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2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1" kern="100" dirty="0" err="1">
                <a:effectLst/>
                <a:latin typeface="Times New Roman" panose="02020603050405020304" pitchFamily="18" charset="0"/>
                <a:ea typeface="Calibri" panose="020F0502020204030204" pitchFamily="34" charset="0"/>
                <a:cs typeface="Times New Roman" panose="02020603050405020304" pitchFamily="18" charset="0"/>
              </a:rPr>
              <a:t>tối</a:t>
            </a:r>
            <a:r>
              <a:rPr lang="en-US" sz="12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1" kern="100" dirty="0" err="1">
                <a:effectLst/>
                <a:latin typeface="Times New Roman" panose="02020603050405020304" pitchFamily="18" charset="0"/>
                <a:ea typeface="Calibri" panose="020F0502020204030204" pitchFamily="34" charset="0"/>
                <a:cs typeface="Times New Roman" panose="02020603050405020304" pitchFamily="18" charset="0"/>
              </a:rPr>
              <a:t>ưu</a:t>
            </a:r>
            <a:r>
              <a:rPr lang="en-US" sz="12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1" kern="100" dirty="0" err="1">
                <a:effectLst/>
                <a:latin typeface="Times New Roman" panose="02020603050405020304" pitchFamily="18" charset="0"/>
                <a:ea typeface="Calibri" panose="020F0502020204030204" pitchFamily="34" charset="0"/>
                <a:cs typeface="Times New Roman" panose="02020603050405020304" pitchFamily="18" charset="0"/>
              </a:rPr>
              <a:t>hóa</a:t>
            </a:r>
            <a:r>
              <a:rPr lang="en-US" sz="12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Đảm</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bảo</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diễn</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đàn</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luôn</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nâng</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cấp</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cải</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thiện</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áp</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công</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nghệ</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mới</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đáp</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nhu</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cầu</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thời</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gian</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dài</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95" name="Google Shape;595;p72"/>
          <p:cNvSpPr txBox="1"/>
          <p:nvPr/>
        </p:nvSpPr>
        <p:spPr>
          <a:xfrm>
            <a:off x="997024" y="1111377"/>
            <a:ext cx="7353077" cy="49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chemeClr val="dk1"/>
                </a:solidFill>
                <a:latin typeface="Vidaloka"/>
                <a:ea typeface="Vidaloka"/>
                <a:cs typeface="Vidaloka"/>
                <a:sym typeface="Vidaloka"/>
              </a:rPr>
              <a:t>Mục tiêu của đề tài</a:t>
            </a:r>
            <a:endParaRPr sz="1600" dirty="0">
              <a:solidFill>
                <a:schemeClr val="dk1"/>
              </a:solidFill>
              <a:latin typeface="Vidaloka"/>
              <a:ea typeface="Vidaloka"/>
              <a:cs typeface="Vidaloka"/>
              <a:sym typeface="Vidaloka"/>
            </a:endParaRPr>
          </a:p>
        </p:txBody>
      </p:sp>
    </p:spTree>
    <p:extLst>
      <p:ext uri="{BB962C8B-B14F-4D97-AF65-F5344CB8AC3E}">
        <p14:creationId xmlns:p14="http://schemas.microsoft.com/office/powerpoint/2010/main" val="2367524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72"/>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1. Tổng quan về đề tài</a:t>
            </a:r>
            <a:endParaRPr dirty="0"/>
          </a:p>
        </p:txBody>
      </p:sp>
      <p:sp>
        <p:nvSpPr>
          <p:cNvPr id="594" name="Google Shape;594;p72"/>
          <p:cNvSpPr txBox="1"/>
          <p:nvPr/>
        </p:nvSpPr>
        <p:spPr>
          <a:xfrm>
            <a:off x="989873" y="1488878"/>
            <a:ext cx="7717500" cy="618600"/>
          </a:xfrm>
          <a:prstGeom prst="rect">
            <a:avLst/>
          </a:prstGeom>
          <a:noFill/>
          <a:ln>
            <a:noFill/>
          </a:ln>
        </p:spPr>
        <p:txBody>
          <a:bodyPr spcFirstLastPara="1" wrap="square" lIns="91425" tIns="91425" rIns="91425" bIns="91425" anchor="t" anchorCtr="0">
            <a:noAutofit/>
          </a:bodyPr>
          <a:lstStyle/>
          <a:p>
            <a:pPr marL="342900" lvl="0" indent="-342900">
              <a:lnSpc>
                <a:spcPct val="115000"/>
              </a:lnSpc>
              <a:buFont typeface="Times New Roman" panose="02020603050405020304" pitchFamily="18" charset="0"/>
              <a:buChar char="-"/>
              <a:tabLst>
                <a:tab pos="6286500" algn="r"/>
              </a:tabLst>
            </a:pPr>
            <a:r>
              <a:rPr lang="vi-VN" sz="1600" kern="100" dirty="0">
                <a:effectLst/>
                <a:latin typeface="Times New Roman" panose="02020603050405020304" pitchFamily="18" charset="0"/>
                <a:ea typeface="Calibri" panose="020F0502020204030204" pitchFamily="34" charset="0"/>
                <a:cs typeface="Times New Roman" panose="02020603050405020304" pitchFamily="18" charset="0"/>
              </a:rPr>
              <a:t>- Tất cả những người có đam mê, muốn tìm hiểu, bổ sung kiến thức về các ngôn ngữ trên thế giới.</a:t>
            </a:r>
          </a:p>
          <a:p>
            <a:pPr marL="342900" lvl="0" indent="-342900">
              <a:lnSpc>
                <a:spcPct val="115000"/>
              </a:lnSpc>
              <a:buFont typeface="Times New Roman" panose="02020603050405020304" pitchFamily="18" charset="0"/>
              <a:buChar char="-"/>
              <a:tabLst>
                <a:tab pos="6286500" algn="r"/>
              </a:tabLst>
            </a:pPr>
            <a:r>
              <a:rPr lang="vi-VN" sz="1600" kern="100" dirty="0">
                <a:effectLst/>
                <a:latin typeface="Times New Roman" panose="02020603050405020304" pitchFamily="18" charset="0"/>
                <a:ea typeface="Calibri" panose="020F0502020204030204" pitchFamily="34" charset="0"/>
                <a:cs typeface="Times New Roman" panose="02020603050405020304" pitchFamily="18" charset="0"/>
              </a:rPr>
              <a:t>- Các tổ chức giáo dục</a:t>
            </a:r>
          </a:p>
          <a:p>
            <a:pPr marL="342900" lvl="0" indent="-342900">
              <a:lnSpc>
                <a:spcPct val="115000"/>
              </a:lnSpc>
              <a:buFont typeface="Times New Roman" panose="02020603050405020304" pitchFamily="18" charset="0"/>
              <a:buChar char="-"/>
              <a:tabLst>
                <a:tab pos="6286500" algn="r"/>
              </a:tabLst>
            </a:pPr>
            <a:r>
              <a:rPr lang="vi-VN" sz="1600" kern="100" dirty="0">
                <a:effectLst/>
                <a:latin typeface="Times New Roman" panose="02020603050405020304" pitchFamily="18" charset="0"/>
                <a:ea typeface="Calibri" panose="020F0502020204030204" pitchFamily="34" charset="0"/>
                <a:cs typeface="Times New Roman" panose="02020603050405020304" pitchFamily="18" charset="0"/>
              </a:rPr>
              <a:t>- Các doanh nghiệp muốn quảng bá khoá học về ngoại ngữ rộng rãi hơn</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95" name="Google Shape;595;p72"/>
          <p:cNvSpPr txBox="1"/>
          <p:nvPr/>
        </p:nvSpPr>
        <p:spPr>
          <a:xfrm>
            <a:off x="997024" y="1111377"/>
            <a:ext cx="7353077" cy="49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solidFill>
                  <a:schemeClr val="dk1"/>
                </a:solidFill>
                <a:latin typeface="Vidaloka"/>
                <a:ea typeface="Vidaloka"/>
                <a:cs typeface="Vidaloka"/>
                <a:sym typeface="Vidaloka"/>
              </a:rPr>
              <a:t>Đối tượng hướng đến</a:t>
            </a:r>
            <a:endParaRPr sz="1600" b="1" dirty="0">
              <a:solidFill>
                <a:schemeClr val="dk1"/>
              </a:solidFill>
              <a:latin typeface="Vidaloka"/>
              <a:ea typeface="Vidaloka"/>
              <a:cs typeface="Vidaloka"/>
              <a:sym typeface="Vidaloka"/>
            </a:endParaRPr>
          </a:p>
        </p:txBody>
      </p:sp>
    </p:spTree>
    <p:extLst>
      <p:ext uri="{BB962C8B-B14F-4D97-AF65-F5344CB8AC3E}">
        <p14:creationId xmlns:p14="http://schemas.microsoft.com/office/powerpoint/2010/main" val="2536561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72"/>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2. Cơ sở lý thuyết</a:t>
            </a:r>
            <a:endParaRPr dirty="0"/>
          </a:p>
        </p:txBody>
      </p:sp>
      <p:sp>
        <p:nvSpPr>
          <p:cNvPr id="594" name="Google Shape;594;p72"/>
          <p:cNvSpPr txBox="1"/>
          <p:nvPr/>
        </p:nvSpPr>
        <p:spPr>
          <a:xfrm>
            <a:off x="989873" y="1389642"/>
            <a:ext cx="7717500" cy="618600"/>
          </a:xfrm>
          <a:prstGeom prst="rect">
            <a:avLst/>
          </a:prstGeom>
          <a:noFill/>
          <a:ln>
            <a:noFill/>
          </a:ln>
        </p:spPr>
        <p:txBody>
          <a:bodyPr spcFirstLastPara="1" wrap="square" lIns="91425" tIns="91425" rIns="91425" bIns="91425" anchor="t" anchorCtr="0">
            <a:noAutofit/>
          </a:bodyPr>
          <a:lstStyle/>
          <a:p>
            <a:pPr marL="457200">
              <a:lnSpc>
                <a:spcPct val="115000"/>
              </a:lnSpc>
              <a:spcBef>
                <a:spcPts val="600"/>
              </a:spcBef>
              <a:spcAft>
                <a:spcPts val="600"/>
              </a:spcAft>
              <a:tabLst>
                <a:tab pos="6286500" algn="r"/>
              </a:tabLst>
            </a:pPr>
            <a:r>
              <a:rPr lang="en-US" sz="1100" b="1" kern="100" dirty="0">
                <a:effectLst/>
                <a:latin typeface="Times New Roman" panose="02020603050405020304" pitchFamily="18" charset="0"/>
                <a:ea typeface="Calibri" panose="020F0502020204030204" pitchFamily="34" charset="0"/>
                <a:cs typeface="Times New Roman" panose="02020603050405020304" pitchFamily="18" charset="0"/>
              </a:rPr>
              <a:t>Backend - Spring Boot</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Bef>
                <a:spcPts val="600"/>
              </a:spcBef>
              <a:spcAft>
                <a:spcPts val="600"/>
              </a:spcAft>
              <a:buFont typeface="Times New Roman" panose="02020603050405020304" pitchFamily="18" charset="0"/>
              <a:buChar char="-"/>
              <a:tabLst>
                <a:tab pos="6286500" algn="r"/>
              </a:tabLst>
            </a:pP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Java 17+ –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Ngôn</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ngữ</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lập</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chính</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hỗ</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trợ</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lập</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hướng</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đối</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tượng</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(OOP)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mạnh</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mẽ</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backend.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Bef>
                <a:spcPts val="600"/>
              </a:spcBef>
              <a:spcAft>
                <a:spcPts val="600"/>
              </a:spcAft>
              <a:buFont typeface="Times New Roman" panose="02020603050405020304" pitchFamily="18" charset="0"/>
              <a:buChar char="-"/>
              <a:tabLst>
                <a:tab pos="6286500" algn="r"/>
              </a:tabLst>
            </a:pP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Framework &amp;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Thư</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viện</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chính</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Bef>
                <a:spcPts val="600"/>
              </a:spcBef>
              <a:spcAft>
                <a:spcPts val="600"/>
              </a:spcAft>
              <a:buFont typeface="Times New Roman" panose="02020603050405020304" pitchFamily="18" charset="0"/>
              <a:buChar char="-"/>
              <a:tabLst>
                <a:tab pos="6286500" algn="r"/>
              </a:tabLst>
            </a:pP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Spring Boot  –  Framework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chính</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triển</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backend,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giúp</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đơn</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giản</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hóa</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cấu</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hình</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triển</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khai</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Bef>
                <a:spcPts val="600"/>
              </a:spcBef>
              <a:spcAft>
                <a:spcPts val="600"/>
              </a:spcAft>
              <a:buFont typeface="Times New Roman" panose="02020603050405020304" pitchFamily="18" charset="0"/>
              <a:buChar char="-"/>
              <a:tabLst>
                <a:tab pos="6286500" algn="r"/>
              </a:tabLst>
            </a:pP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Spring Security –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Cung</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cấp</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tính</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năng</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bảo</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mật</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xác</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phân</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quyền</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bảo</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vệ</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API.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Bef>
                <a:spcPts val="600"/>
              </a:spcBef>
              <a:spcAft>
                <a:spcPts val="600"/>
              </a:spcAft>
              <a:buFont typeface="Times New Roman" panose="02020603050405020304" pitchFamily="18" charset="0"/>
              <a:buChar char="-"/>
              <a:tabLst>
                <a:tab pos="6286500" algn="r"/>
              </a:tabLst>
            </a:pP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Spring Data JPA –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Hỗ</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trợ</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tương</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tác</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cơ</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sở</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MySQL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cách</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dễ</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dàng</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ORM (Object-Relational Mapping).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Bef>
                <a:spcPts val="600"/>
              </a:spcBef>
              <a:spcAft>
                <a:spcPts val="600"/>
              </a:spcAft>
              <a:buFont typeface="Times New Roman" panose="02020603050405020304" pitchFamily="18" charset="0"/>
              <a:buChar char="-"/>
              <a:tabLst>
                <a:tab pos="6286500" algn="r"/>
              </a:tabLst>
            </a:pP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Cơ</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sở</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liệu</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Bef>
                <a:spcPts val="600"/>
              </a:spcBef>
              <a:spcAft>
                <a:spcPts val="600"/>
              </a:spcAft>
              <a:buFont typeface="Times New Roman" panose="02020603050405020304" pitchFamily="18" charset="0"/>
              <a:buChar char="-"/>
              <a:tabLst>
                <a:tab pos="6286500" algn="r"/>
              </a:tabLst>
            </a:pP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MySQL (Relational SQL) –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quản</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trị</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cơ</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sở</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quan</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(RDBMS),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lưu</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trữ</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tin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chính</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95" name="Google Shape;595;p72"/>
          <p:cNvSpPr txBox="1"/>
          <p:nvPr/>
        </p:nvSpPr>
        <p:spPr>
          <a:xfrm>
            <a:off x="997024" y="1111377"/>
            <a:ext cx="7353077" cy="49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solidFill>
                  <a:schemeClr val="dk1"/>
                </a:solidFill>
                <a:latin typeface="Vidaloka"/>
                <a:ea typeface="Vidaloka"/>
                <a:cs typeface="Vidaloka"/>
                <a:sym typeface="Vidaloka"/>
              </a:rPr>
              <a:t>Những công nghệ được áp dụng trong dự án:</a:t>
            </a:r>
            <a:endParaRPr sz="1600" b="1" dirty="0">
              <a:solidFill>
                <a:schemeClr val="dk1"/>
              </a:solidFill>
              <a:latin typeface="Vidaloka"/>
              <a:ea typeface="Vidaloka"/>
              <a:cs typeface="Vidaloka"/>
              <a:sym typeface="Vidaloka"/>
            </a:endParaRPr>
          </a:p>
        </p:txBody>
      </p:sp>
    </p:spTree>
    <p:extLst>
      <p:ext uri="{BB962C8B-B14F-4D97-AF65-F5344CB8AC3E}">
        <p14:creationId xmlns:p14="http://schemas.microsoft.com/office/powerpoint/2010/main" val="1867029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72"/>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2. Cơ sở lý thuyết</a:t>
            </a:r>
            <a:endParaRPr dirty="0"/>
          </a:p>
        </p:txBody>
      </p:sp>
      <p:sp>
        <p:nvSpPr>
          <p:cNvPr id="594" name="Google Shape;594;p72"/>
          <p:cNvSpPr txBox="1"/>
          <p:nvPr/>
        </p:nvSpPr>
        <p:spPr>
          <a:xfrm>
            <a:off x="713225" y="893456"/>
            <a:ext cx="7717500" cy="618600"/>
          </a:xfrm>
          <a:prstGeom prst="rect">
            <a:avLst/>
          </a:prstGeom>
          <a:noFill/>
          <a:ln>
            <a:noFill/>
          </a:ln>
        </p:spPr>
        <p:txBody>
          <a:bodyPr spcFirstLastPara="1" wrap="square" lIns="91425" tIns="91425" rIns="91425" bIns="91425" anchor="t" anchorCtr="0">
            <a:noAutofit/>
          </a:bodyPr>
          <a:lstStyle/>
          <a:p>
            <a:pPr marL="457200">
              <a:lnSpc>
                <a:spcPct val="115000"/>
              </a:lnSpc>
              <a:spcBef>
                <a:spcPts val="600"/>
              </a:spcBef>
              <a:spcAft>
                <a:spcPts val="600"/>
              </a:spcAft>
              <a:tabLst>
                <a:tab pos="6286500" algn="r"/>
              </a:tabLst>
            </a:pPr>
            <a:r>
              <a:rPr lang="en-US" sz="1100" b="1" kern="100" dirty="0" err="1">
                <a:effectLst/>
                <a:latin typeface="Times New Roman" panose="02020603050405020304" pitchFamily="18" charset="0"/>
                <a:ea typeface="Calibri" panose="020F0502020204030204" pitchFamily="34" charset="0"/>
                <a:cs typeface="Times New Roman" panose="02020603050405020304" pitchFamily="18" charset="0"/>
              </a:rPr>
              <a:t>Công</a:t>
            </a:r>
            <a:r>
              <a:rPr lang="en-US" sz="11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b="1" kern="100" dirty="0" err="1">
                <a:effectLst/>
                <a:latin typeface="Times New Roman" panose="02020603050405020304" pitchFamily="18" charset="0"/>
                <a:ea typeface="Calibri" panose="020F0502020204030204" pitchFamily="34" charset="0"/>
                <a:cs typeface="Times New Roman" panose="02020603050405020304" pitchFamily="18" charset="0"/>
              </a:rPr>
              <a:t>nghệ</a:t>
            </a:r>
            <a:r>
              <a:rPr lang="en-US" sz="11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b="1" kern="100" dirty="0" err="1">
                <a:effectLst/>
                <a:latin typeface="Times New Roman" panose="02020603050405020304" pitchFamily="18" charset="0"/>
                <a:ea typeface="Calibri" panose="020F0502020204030204" pitchFamily="34" charset="0"/>
                <a:cs typeface="Times New Roman" panose="02020603050405020304" pitchFamily="18" charset="0"/>
              </a:rPr>
              <a:t>liên</a:t>
            </a:r>
            <a:r>
              <a:rPr lang="en-US" sz="11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b="1" kern="100" dirty="0" err="1">
                <a:effectLst/>
                <a:latin typeface="Times New Roman" panose="02020603050405020304" pitchFamily="18" charset="0"/>
                <a:ea typeface="Calibri" panose="020F0502020204030204" pitchFamily="34" charset="0"/>
                <a:cs typeface="Times New Roman" panose="02020603050405020304" pitchFamily="18" charset="0"/>
              </a:rPr>
              <a:t>quan</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Bef>
                <a:spcPts val="600"/>
              </a:spcBef>
              <a:spcAft>
                <a:spcPts val="600"/>
              </a:spcAft>
              <a:buFont typeface="Times New Roman" panose="02020603050405020304" pitchFamily="18" charset="0"/>
              <a:buChar char="-"/>
              <a:tabLst>
                <a:tab pos="6286500" algn="r"/>
              </a:tabLst>
            </a:pP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JWT (JSON Web Token) –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Cơ</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chế</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xác</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bảo</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mật</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API,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giúp</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xác</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mà</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cần</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lưu</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trạng</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thái</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server.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Bef>
                <a:spcPts val="600"/>
              </a:spcBef>
              <a:spcAft>
                <a:spcPts val="600"/>
              </a:spcAft>
              <a:buFont typeface="Times New Roman" panose="02020603050405020304" pitchFamily="18" charset="0"/>
              <a:buChar char="-"/>
              <a:tabLst>
                <a:tab pos="6286500" algn="r"/>
              </a:tabLst>
            </a:pP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Redis –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Lưu</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cache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giảm</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tải</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truy</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vấn</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trực</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MySQL,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tăng</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tốc</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phản</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hồi</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Bef>
                <a:spcPts val="600"/>
              </a:spcBef>
              <a:spcAft>
                <a:spcPts val="600"/>
              </a:spcAft>
              <a:buFont typeface="Times New Roman" panose="02020603050405020304" pitchFamily="18" charset="0"/>
              <a:buChar char="-"/>
              <a:tabLst>
                <a:tab pos="6286500" algn="r"/>
              </a:tabLst>
            </a:pP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WebSocket (Spring Messaging, STOMP)** – Giao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realtime</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giữa</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client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server,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nhắn</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tin.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Bef>
                <a:spcPts val="600"/>
              </a:spcBef>
              <a:spcAft>
                <a:spcPts val="600"/>
              </a:spcAft>
              <a:buFont typeface="Times New Roman" panose="02020603050405020304" pitchFamily="18" charset="0"/>
              <a:buChar char="-"/>
              <a:tabLst>
                <a:tab pos="6286500" algn="r"/>
              </a:tabLst>
            </a:pP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VNPay</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API –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Cổng</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thanh</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toán</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trực</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tuyến</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hỗ</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trợ</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thanh</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toán</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bằng</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thẻ</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ngân</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ví</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điện</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tử</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Bef>
                <a:spcPts val="600"/>
              </a:spcBef>
              <a:spcAft>
                <a:spcPts val="600"/>
              </a:spcAft>
              <a:buFont typeface="Times New Roman" panose="02020603050405020304" pitchFamily="18" charset="0"/>
              <a:buChar char="-"/>
              <a:tabLst>
                <a:tab pos="6286500" algn="r"/>
              </a:tabLst>
            </a:pP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ChatGPT</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API –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Tích</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hợp</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AI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hỗ</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trợ</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chatbot,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tự</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phản</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hồi</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tin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nhắn</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duyệt</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nội</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dung,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hoặc</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cung</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cấp</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gợi</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ý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minh</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Bef>
                <a:spcPts val="600"/>
              </a:spcBef>
              <a:spcAft>
                <a:spcPts val="600"/>
              </a:spcAft>
              <a:buFont typeface="Times New Roman" panose="02020603050405020304" pitchFamily="18" charset="0"/>
              <a:buChar char="-"/>
              <a:tabLst>
                <a:tab pos="6286500" algn="r"/>
              </a:tabLst>
            </a:pP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Cloudinary</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Lưu</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trữ</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hình</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ảnh</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Bef>
                <a:spcPts val="600"/>
              </a:spcBef>
              <a:spcAft>
                <a:spcPts val="600"/>
              </a:spcAft>
              <a:buFont typeface="Times New Roman" panose="02020603050405020304" pitchFamily="18" charset="0"/>
              <a:buChar char="-"/>
              <a:tabLst>
                <a:tab pos="6286500" algn="r"/>
              </a:tabLst>
            </a:pP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Swagger –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Công</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cụ</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tạo</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tài</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API,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giúp</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thử</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API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trực</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giao</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diện</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web.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Bef>
                <a:spcPts val="600"/>
              </a:spcBef>
              <a:spcAft>
                <a:spcPts val="600"/>
              </a:spcAft>
              <a:buFont typeface="Times New Roman" panose="02020603050405020304" pitchFamily="18" charset="0"/>
              <a:buChar char="-"/>
              <a:tabLst>
                <a:tab pos="6286500" algn="r"/>
              </a:tabLst>
            </a:pP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GitHub –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quản</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phiên</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bản</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hỗ</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trợ</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làm</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nhóm</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lưu</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trữ</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dõi</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lịch</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thay</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đổi</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mã</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nguồn</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Bef>
                <a:spcPts val="600"/>
              </a:spcBef>
              <a:spcAft>
                <a:spcPts val="600"/>
              </a:spcAft>
              <a:buFont typeface="Times New Roman" panose="02020603050405020304" pitchFamily="18" charset="0"/>
              <a:buChar char="-"/>
              <a:tabLst>
                <a:tab pos="6286500" algn="r"/>
              </a:tabLst>
            </a:pP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Docker –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Công</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cụ</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đóng</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gói</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triển</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khai</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môi</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trường</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ảo</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hóa</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nhẹ</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(container),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giúp</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dễ</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dàng</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triển</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khai</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VPS.</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61062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72"/>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2. Cơ sở lý thuyết</a:t>
            </a:r>
            <a:endParaRPr dirty="0"/>
          </a:p>
        </p:txBody>
      </p:sp>
      <p:sp>
        <p:nvSpPr>
          <p:cNvPr id="594" name="Google Shape;594;p72"/>
          <p:cNvSpPr txBox="1"/>
          <p:nvPr/>
        </p:nvSpPr>
        <p:spPr>
          <a:xfrm>
            <a:off x="793899" y="1388329"/>
            <a:ext cx="4175050" cy="618600"/>
          </a:xfrm>
          <a:prstGeom prst="rect">
            <a:avLst/>
          </a:prstGeom>
          <a:noFill/>
          <a:ln>
            <a:noFill/>
          </a:ln>
        </p:spPr>
        <p:txBody>
          <a:bodyPr spcFirstLastPara="1" wrap="square" lIns="91425" tIns="91425" rIns="91425" bIns="91425" anchor="t" anchorCtr="0">
            <a:noAutofit/>
          </a:bodyPr>
          <a:lstStyle/>
          <a:p>
            <a:pPr marL="457200">
              <a:lnSpc>
                <a:spcPct val="115000"/>
              </a:lnSpc>
              <a:spcBef>
                <a:spcPts val="600"/>
              </a:spcBef>
              <a:spcAft>
                <a:spcPts val="600"/>
              </a:spcAft>
              <a:tabLst>
                <a:tab pos="6286500" algn="r"/>
              </a:tabLst>
            </a:pPr>
            <a:r>
              <a:rPr lang="en-US" sz="1100" b="1" kern="100" dirty="0">
                <a:effectLst/>
                <a:latin typeface="Times New Roman" panose="02020603050405020304" pitchFamily="18" charset="0"/>
                <a:ea typeface="Calibri" panose="020F0502020204030204" pitchFamily="34" charset="0"/>
                <a:cs typeface="Times New Roman" panose="02020603050405020304" pitchFamily="18" charset="0"/>
              </a:rPr>
              <a:t>Front End - </a:t>
            </a:r>
            <a:r>
              <a:rPr lang="en-US" sz="1100" b="1" kern="100" dirty="0" err="1">
                <a:effectLst/>
                <a:latin typeface="Times New Roman" panose="02020603050405020304" pitchFamily="18" charset="0"/>
                <a:ea typeface="Calibri" panose="020F0502020204030204" pitchFamily="34" charset="0"/>
                <a:cs typeface="Times New Roman" panose="02020603050405020304" pitchFamily="18" charset="0"/>
              </a:rPr>
              <a:t>ReactJs</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spcBef>
                <a:spcPts val="600"/>
              </a:spcBef>
              <a:spcAft>
                <a:spcPts val="600"/>
              </a:spcAft>
              <a:tabLst>
                <a:tab pos="6286500" algn="r"/>
              </a:tabLst>
            </a:pPr>
            <a:r>
              <a:rPr lang="en-US" sz="1100" b="1" kern="100" dirty="0" err="1">
                <a:effectLst/>
                <a:latin typeface="Times New Roman" panose="02020603050405020304" pitchFamily="18" charset="0"/>
                <a:ea typeface="Calibri" panose="020F0502020204030204" pitchFamily="34" charset="0"/>
                <a:cs typeface="Times New Roman" panose="02020603050405020304" pitchFamily="18" charset="0"/>
              </a:rPr>
              <a:t>Ngôn</a:t>
            </a:r>
            <a:r>
              <a:rPr lang="en-US" sz="11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b="1" kern="100" dirty="0" err="1">
                <a:effectLst/>
                <a:latin typeface="Times New Roman" panose="02020603050405020304" pitchFamily="18" charset="0"/>
                <a:ea typeface="Calibri" panose="020F0502020204030204" pitchFamily="34" charset="0"/>
                <a:cs typeface="Times New Roman" panose="02020603050405020304" pitchFamily="18" charset="0"/>
              </a:rPr>
              <a:t>ngữ</a:t>
            </a:r>
            <a:r>
              <a:rPr lang="en-US" sz="11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b="1" kern="100" dirty="0" err="1">
                <a:effectLst/>
                <a:latin typeface="Times New Roman" panose="02020603050405020304" pitchFamily="18" charset="0"/>
                <a:ea typeface="Calibri" panose="020F0502020204030204" pitchFamily="34" charset="0"/>
                <a:cs typeface="Times New Roman" panose="02020603050405020304" pitchFamily="18" charset="0"/>
              </a:rPr>
              <a:t>lập</a:t>
            </a:r>
            <a:r>
              <a:rPr lang="en-US" sz="11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b="1" kern="100" dirty="0" err="1">
                <a:effectLst/>
                <a:latin typeface="Times New Roman" panose="02020603050405020304" pitchFamily="18" charset="0"/>
                <a:ea typeface="Calibri" panose="020F0502020204030204" pitchFamily="34" charset="0"/>
                <a:cs typeface="Times New Roman" panose="02020603050405020304" pitchFamily="18" charset="0"/>
              </a:rPr>
              <a:t>trình</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Bef>
                <a:spcPts val="600"/>
              </a:spcBef>
              <a:spcAft>
                <a:spcPts val="600"/>
              </a:spcAft>
              <a:buFont typeface="Times New Roman" panose="02020603050405020304" pitchFamily="18" charset="0"/>
              <a:buChar char="-"/>
              <a:tabLst>
                <a:tab pos="6286500" algn="r"/>
              </a:tabLst>
            </a:pP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JavaScript (ES6+):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Ngôn</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ngữ</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chính</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frontend.</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Bef>
                <a:spcPts val="600"/>
              </a:spcBef>
              <a:spcAft>
                <a:spcPts val="600"/>
              </a:spcAft>
              <a:buFont typeface="Times New Roman" panose="02020603050405020304" pitchFamily="18" charset="0"/>
              <a:buChar char="-"/>
              <a:tabLst>
                <a:tab pos="6286500" algn="r"/>
              </a:tabLst>
            </a:pP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ReactJS 18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Xây</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dựng</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giao</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diện</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Bef>
                <a:spcPts val="600"/>
              </a:spcBef>
              <a:spcAft>
                <a:spcPts val="600"/>
              </a:spcAft>
              <a:buFont typeface="Times New Roman" panose="02020603050405020304" pitchFamily="18" charset="0"/>
              <a:buChar char="-"/>
              <a:tabLst>
                <a:tab pos="6286500" algn="r"/>
              </a:tabLst>
            </a:pP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React Router DOM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Quản</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hướng</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Bef>
                <a:spcPts val="600"/>
              </a:spcBef>
              <a:spcAft>
                <a:spcPts val="600"/>
              </a:spcAft>
              <a:buFont typeface="Times New Roman" panose="02020603050405020304" pitchFamily="18" charset="0"/>
              <a:buChar char="-"/>
              <a:tabLst>
                <a:tab pos="6286500" algn="r"/>
              </a:tabLst>
            </a:pP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Axios</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Gửi</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request API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Backend)</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Bef>
                <a:spcPts val="600"/>
              </a:spcBef>
              <a:spcAft>
                <a:spcPts val="600"/>
              </a:spcAft>
              <a:buFont typeface="Times New Roman" panose="02020603050405020304" pitchFamily="18" charset="0"/>
              <a:buChar char="-"/>
              <a:tabLst>
                <a:tab pos="6286500" algn="r"/>
              </a:tabLst>
            </a:pP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i18next &amp; i18next-browser-languagedetector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Hỗ</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trợ</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đa</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ngôn</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ngữ</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Bef>
                <a:spcPts val="600"/>
              </a:spcBef>
              <a:spcAft>
                <a:spcPts val="600"/>
              </a:spcAft>
              <a:buFont typeface="Times New Roman" panose="02020603050405020304" pitchFamily="18" charset="0"/>
              <a:buChar char="-"/>
              <a:tabLst>
                <a:tab pos="6286500" algn="r"/>
              </a:tabLst>
            </a:pP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Tippy.js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Hiển</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thị</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tooltip UI)</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95" name="Google Shape;595;p72"/>
          <p:cNvSpPr txBox="1"/>
          <p:nvPr/>
        </p:nvSpPr>
        <p:spPr>
          <a:xfrm>
            <a:off x="997024" y="1111377"/>
            <a:ext cx="7353077" cy="49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solidFill>
                  <a:schemeClr val="dk1"/>
                </a:solidFill>
                <a:latin typeface="Vidaloka"/>
                <a:ea typeface="Vidaloka"/>
                <a:cs typeface="Vidaloka"/>
                <a:sym typeface="Vidaloka"/>
              </a:rPr>
              <a:t>Những công nghệ được áp dụng trong dự án:</a:t>
            </a:r>
            <a:endParaRPr sz="1600" b="1" dirty="0">
              <a:solidFill>
                <a:schemeClr val="dk1"/>
              </a:solidFill>
              <a:latin typeface="Vidaloka"/>
              <a:ea typeface="Vidaloka"/>
              <a:cs typeface="Vidaloka"/>
              <a:sym typeface="Vidaloka"/>
            </a:endParaRPr>
          </a:p>
        </p:txBody>
      </p:sp>
      <p:sp>
        <p:nvSpPr>
          <p:cNvPr id="5" name="Google Shape;594;p72">
            <a:extLst>
              <a:ext uri="{FF2B5EF4-FFF2-40B4-BE49-F238E27FC236}">
                <a16:creationId xmlns:a16="http://schemas.microsoft.com/office/drawing/2014/main" id="{77F42657-481B-4027-9656-E0F4C3167547}"/>
              </a:ext>
            </a:extLst>
          </p:cNvPr>
          <p:cNvSpPr txBox="1"/>
          <p:nvPr/>
        </p:nvSpPr>
        <p:spPr>
          <a:xfrm>
            <a:off x="5064644" y="1758839"/>
            <a:ext cx="4175050" cy="618600"/>
          </a:xfrm>
          <a:prstGeom prst="rect">
            <a:avLst/>
          </a:prstGeom>
          <a:noFill/>
          <a:ln>
            <a:noFill/>
          </a:ln>
        </p:spPr>
        <p:txBody>
          <a:bodyPr spcFirstLastPara="1" wrap="square" lIns="91425" tIns="91425" rIns="91425" bIns="91425" anchor="t" anchorCtr="0">
            <a:noAutofit/>
          </a:bodyPr>
          <a:lstStyle/>
          <a:p>
            <a:pPr marL="342900" lvl="0" indent="-342900">
              <a:lnSpc>
                <a:spcPct val="115000"/>
              </a:lnSpc>
              <a:spcBef>
                <a:spcPts val="600"/>
              </a:spcBef>
              <a:spcAft>
                <a:spcPts val="600"/>
              </a:spcAft>
              <a:buFont typeface="Times New Roman" panose="02020603050405020304" pitchFamily="18" charset="0"/>
              <a:buChar char="-"/>
              <a:tabLst>
                <a:tab pos="6286500" algn="r"/>
              </a:tabLst>
            </a:pP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date-</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fns</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thời</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gian</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Bef>
                <a:spcPts val="600"/>
              </a:spcBef>
              <a:spcAft>
                <a:spcPts val="600"/>
              </a:spcAft>
              <a:buFont typeface="Times New Roman" panose="02020603050405020304" pitchFamily="18" charset="0"/>
              <a:buChar char="-"/>
              <a:tabLst>
                <a:tab pos="6286500" algn="r"/>
              </a:tabLst>
            </a:pPr>
            <a:r>
              <a:rPr lang="fr-FR" sz="1100" kern="100" dirty="0" err="1">
                <a:effectLst/>
                <a:latin typeface="Times New Roman" panose="02020603050405020304" pitchFamily="18" charset="0"/>
                <a:ea typeface="Calibri" panose="020F0502020204030204" pitchFamily="34" charset="0"/>
                <a:cs typeface="Times New Roman" panose="02020603050405020304" pitchFamily="18" charset="0"/>
              </a:rPr>
              <a:t>Cơ</a:t>
            </a:r>
            <a:r>
              <a:rPr lang="fr-FR"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100" kern="100" dirty="0" err="1">
                <a:effectLst/>
                <a:latin typeface="Times New Roman" panose="02020603050405020304" pitchFamily="18" charset="0"/>
                <a:ea typeface="Calibri" panose="020F0502020204030204" pitchFamily="34" charset="0"/>
                <a:cs typeface="Times New Roman" panose="02020603050405020304" pitchFamily="18" charset="0"/>
              </a:rPr>
              <a:t>sở</a:t>
            </a:r>
            <a:r>
              <a:rPr lang="fr-FR"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100" kern="1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fr-FR"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100" kern="1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fr-FR"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100" kern="100" dirty="0" err="1">
                <a:effectLst/>
                <a:latin typeface="Times New Roman" panose="02020603050405020304" pitchFamily="18" charset="0"/>
                <a:ea typeface="Calibri" panose="020F0502020204030204" pitchFamily="34" charset="0"/>
                <a:cs typeface="Times New Roman" panose="02020603050405020304" pitchFamily="18" charset="0"/>
              </a:rPr>
              <a:t>Phía</a:t>
            </a:r>
            <a:r>
              <a:rPr lang="fr-FR"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100" kern="100" dirty="0" err="1">
                <a:effectLst/>
                <a:latin typeface="Times New Roman" panose="02020603050405020304" pitchFamily="18" charset="0"/>
                <a:ea typeface="Calibri" panose="020F0502020204030204" pitchFamily="34" charset="0"/>
                <a:cs typeface="Times New Roman" panose="02020603050405020304" pitchFamily="18" charset="0"/>
              </a:rPr>
              <a:t>FrontEnd</a:t>
            </a:r>
            <a:r>
              <a:rPr lang="fr-FR" sz="11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Bef>
                <a:spcPts val="600"/>
              </a:spcBef>
              <a:spcAft>
                <a:spcPts val="600"/>
              </a:spcAft>
              <a:buFont typeface="Times New Roman" panose="02020603050405020304" pitchFamily="18" charset="0"/>
              <a:buChar char="-"/>
              <a:tabLst>
                <a:tab pos="6286500" algn="r"/>
              </a:tabLst>
            </a:pPr>
            <a:r>
              <a:rPr lang="fr-FR" sz="1100" kern="100" dirty="0" err="1">
                <a:effectLst/>
                <a:latin typeface="Times New Roman" panose="02020603050405020304" pitchFamily="18" charset="0"/>
                <a:ea typeface="Calibri" panose="020F0502020204030204" pitchFamily="34" charset="0"/>
                <a:cs typeface="Times New Roman" panose="02020603050405020304" pitchFamily="18" charset="0"/>
              </a:rPr>
              <a:t>LocalStorage</a:t>
            </a:r>
            <a:r>
              <a:rPr lang="fr-FR"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100" kern="100" dirty="0" err="1">
                <a:effectLst/>
                <a:latin typeface="Times New Roman" panose="02020603050405020304" pitchFamily="18" charset="0"/>
                <a:ea typeface="Calibri" panose="020F0502020204030204" pitchFamily="34" charset="0"/>
                <a:cs typeface="Times New Roman" panose="02020603050405020304" pitchFamily="18" charset="0"/>
              </a:rPr>
              <a:t>Lưu</a:t>
            </a:r>
            <a:r>
              <a:rPr lang="fr-FR"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100" kern="100" dirty="0" err="1">
                <a:effectLst/>
                <a:latin typeface="Times New Roman" panose="02020603050405020304" pitchFamily="18" charset="0"/>
                <a:ea typeface="Calibri" panose="020F0502020204030204" pitchFamily="34" charset="0"/>
                <a:cs typeface="Times New Roman" panose="02020603050405020304" pitchFamily="18" charset="0"/>
              </a:rPr>
              <a:t>trữ</a:t>
            </a:r>
            <a:r>
              <a:rPr lang="fr-FR"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100" kern="1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fr-FR"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100" kern="1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fr-FR"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100" kern="1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fr-FR"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100" kern="1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fr-FR"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100" kern="100" dirty="0" err="1">
                <a:effectLst/>
                <a:latin typeface="Times New Roman" panose="02020603050405020304" pitchFamily="18" charset="0"/>
                <a:ea typeface="Calibri" panose="020F0502020204030204" pitchFamily="34" charset="0"/>
                <a:cs typeface="Times New Roman" panose="02020603050405020304" pitchFamily="18" charset="0"/>
              </a:rPr>
              <a:t>duyệt</a:t>
            </a:r>
            <a:r>
              <a:rPr lang="fr-FR"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100" kern="100"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fr-FR"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100" kern="100" dirty="0" err="1">
                <a:effectLst/>
                <a:latin typeface="Times New Roman" panose="02020603050405020304" pitchFamily="18" charset="0"/>
                <a:ea typeface="Calibri" panose="020F0502020204030204" pitchFamily="34" charset="0"/>
                <a:cs typeface="Times New Roman" panose="02020603050405020304" pitchFamily="18" charset="0"/>
              </a:rPr>
              <a:t>token</a:t>
            </a:r>
            <a:r>
              <a:rPr lang="fr-FR" sz="1100" kern="100" dirty="0">
                <a:effectLst/>
                <a:latin typeface="Times New Roman" panose="02020603050405020304" pitchFamily="18" charset="0"/>
                <a:ea typeface="Calibri" panose="020F0502020204030204" pitchFamily="34" charset="0"/>
                <a:cs typeface="Times New Roman" panose="02020603050405020304" pitchFamily="18" charset="0"/>
              </a:rPr>
              <a:t> JWT, </a:t>
            </a:r>
            <a:r>
              <a:rPr lang="fr-FR" sz="1100" kern="100" dirty="0" err="1">
                <a:effectLst/>
                <a:latin typeface="Times New Roman" panose="02020603050405020304" pitchFamily="18" charset="0"/>
                <a:ea typeface="Calibri" panose="020F0502020204030204" pitchFamily="34" charset="0"/>
                <a:cs typeface="Times New Roman" panose="02020603050405020304" pitchFamily="18" charset="0"/>
              </a:rPr>
              <a:t>cài</a:t>
            </a:r>
            <a:r>
              <a:rPr lang="fr-FR"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100" kern="100" dirty="0" err="1">
                <a:effectLst/>
                <a:latin typeface="Times New Roman" panose="02020603050405020304" pitchFamily="18" charset="0"/>
                <a:ea typeface="Calibri" panose="020F0502020204030204" pitchFamily="34" charset="0"/>
                <a:cs typeface="Times New Roman" panose="02020603050405020304" pitchFamily="18" charset="0"/>
              </a:rPr>
              <a:t>đặt</a:t>
            </a:r>
            <a:r>
              <a:rPr lang="fr-FR"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100" kern="1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fr-FR"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100" kern="100" dirty="0" err="1">
                <a:effectLst/>
                <a:latin typeface="Times New Roman" panose="02020603050405020304" pitchFamily="18" charset="0"/>
                <a:ea typeface="Calibri" panose="020F0502020204030204" pitchFamily="34" charset="0"/>
                <a:cs typeface="Times New Roman" panose="02020603050405020304" pitchFamily="18" charset="0"/>
              </a:rPr>
              <a:t>dùng</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Bef>
                <a:spcPts val="600"/>
              </a:spcBef>
              <a:spcAft>
                <a:spcPts val="600"/>
              </a:spcAft>
              <a:buFont typeface="Times New Roman" panose="02020603050405020304" pitchFamily="18" charset="0"/>
              <a:buChar char="-"/>
              <a:tabLst>
                <a:tab pos="6286500" algn="r"/>
              </a:tabLst>
            </a:pPr>
            <a:r>
              <a:rPr lang="fr-FR" sz="1100" kern="100" dirty="0" err="1">
                <a:effectLst/>
                <a:latin typeface="Times New Roman" panose="02020603050405020304" pitchFamily="18" charset="0"/>
                <a:ea typeface="Calibri" panose="020F0502020204030204" pitchFamily="34" charset="0"/>
                <a:cs typeface="Times New Roman" panose="02020603050405020304" pitchFamily="18" charset="0"/>
              </a:rPr>
              <a:t>Công</a:t>
            </a:r>
            <a:r>
              <a:rPr lang="fr-FR"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100" kern="100" dirty="0" err="1">
                <a:effectLst/>
                <a:latin typeface="Times New Roman" panose="02020603050405020304" pitchFamily="18" charset="0"/>
                <a:ea typeface="Calibri" panose="020F0502020204030204" pitchFamily="34" charset="0"/>
                <a:cs typeface="Times New Roman" panose="02020603050405020304" pitchFamily="18" charset="0"/>
              </a:rPr>
              <a:t>nghệ</a:t>
            </a:r>
            <a:r>
              <a:rPr lang="fr-FR"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100" kern="100" dirty="0" err="1">
                <a:effectLst/>
                <a:latin typeface="Times New Roman" panose="02020603050405020304" pitchFamily="18" charset="0"/>
                <a:ea typeface="Calibri" panose="020F0502020204030204" pitchFamily="34" charset="0"/>
                <a:cs typeface="Times New Roman" panose="02020603050405020304" pitchFamily="18" charset="0"/>
              </a:rPr>
              <a:t>liên</a:t>
            </a:r>
            <a:r>
              <a:rPr lang="fr-FR"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100" kern="100" dirty="0" err="1">
                <a:effectLst/>
                <a:latin typeface="Times New Roman" panose="02020603050405020304" pitchFamily="18" charset="0"/>
                <a:ea typeface="Calibri" panose="020F0502020204030204" pitchFamily="34" charset="0"/>
                <a:cs typeface="Times New Roman" panose="02020603050405020304" pitchFamily="18" charset="0"/>
              </a:rPr>
              <a:t>quan</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Bef>
                <a:spcPts val="600"/>
              </a:spcBef>
              <a:spcAft>
                <a:spcPts val="600"/>
              </a:spcAft>
              <a:buFont typeface="Times New Roman" panose="02020603050405020304" pitchFamily="18" charset="0"/>
              <a:buChar char="-"/>
              <a:tabLst>
                <a:tab pos="6286500" algn="r"/>
              </a:tabLst>
            </a:pPr>
            <a:r>
              <a:rPr lang="fr-FR" sz="1100" kern="100" dirty="0">
                <a:effectLst/>
                <a:latin typeface="Times New Roman" panose="02020603050405020304" pitchFamily="18" charset="0"/>
                <a:ea typeface="Calibri" panose="020F0502020204030204" pitchFamily="34" charset="0"/>
                <a:cs typeface="Times New Roman" panose="02020603050405020304" pitchFamily="18" charset="0"/>
              </a:rPr>
              <a:t>SASS/SCSS (</a:t>
            </a:r>
            <a:r>
              <a:rPr lang="fr-FR" sz="1100" kern="100" dirty="0" err="1">
                <a:effectLst/>
                <a:latin typeface="Times New Roman" panose="02020603050405020304" pitchFamily="18" charset="0"/>
                <a:ea typeface="Calibri" panose="020F0502020204030204" pitchFamily="34" charset="0"/>
                <a:cs typeface="Times New Roman" panose="02020603050405020304" pitchFamily="18" charset="0"/>
              </a:rPr>
              <a:t>Viết</a:t>
            </a:r>
            <a:r>
              <a:rPr lang="fr-FR" sz="1100" kern="100" dirty="0">
                <a:effectLst/>
                <a:latin typeface="Times New Roman" panose="02020603050405020304" pitchFamily="18" charset="0"/>
                <a:ea typeface="Calibri" panose="020F0502020204030204" pitchFamily="34" charset="0"/>
                <a:cs typeface="Times New Roman" panose="02020603050405020304" pitchFamily="18" charset="0"/>
              </a:rPr>
              <a:t> CSS </a:t>
            </a:r>
            <a:r>
              <a:rPr lang="fr-FR" sz="1100" kern="100" dirty="0" err="1">
                <a:effectLst/>
                <a:latin typeface="Times New Roman" panose="02020603050405020304" pitchFamily="18" charset="0"/>
                <a:ea typeface="Calibri" panose="020F0502020204030204" pitchFamily="34" charset="0"/>
                <a:cs typeface="Times New Roman" panose="02020603050405020304" pitchFamily="18" charset="0"/>
              </a:rPr>
              <a:t>nâng</a:t>
            </a:r>
            <a:r>
              <a:rPr lang="fr-FR"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100" kern="100" dirty="0" err="1">
                <a:effectLst/>
                <a:latin typeface="Times New Roman" panose="02020603050405020304" pitchFamily="18" charset="0"/>
                <a:ea typeface="Calibri" panose="020F0502020204030204" pitchFamily="34" charset="0"/>
                <a:cs typeface="Times New Roman" panose="02020603050405020304" pitchFamily="18" charset="0"/>
              </a:rPr>
              <a:t>cao</a:t>
            </a:r>
            <a:r>
              <a:rPr lang="fr-FR"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100" kern="1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fr-FR"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100" kern="100" dirty="0" err="1">
                <a:effectLst/>
                <a:latin typeface="Times New Roman" panose="02020603050405020304" pitchFamily="18" charset="0"/>
                <a:ea typeface="Calibri" panose="020F0502020204030204" pitchFamily="34" charset="0"/>
                <a:cs typeface="Times New Roman" panose="02020603050405020304" pitchFamily="18" charset="0"/>
              </a:rPr>
              <a:t>cấu</a:t>
            </a:r>
            <a:r>
              <a:rPr lang="fr-FR"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100" kern="100" dirty="0" err="1">
                <a:effectLst/>
                <a:latin typeface="Times New Roman" panose="02020603050405020304" pitchFamily="18" charset="0"/>
                <a:ea typeface="Calibri" panose="020F0502020204030204" pitchFamily="34" charset="0"/>
                <a:cs typeface="Times New Roman" panose="02020603050405020304" pitchFamily="18" charset="0"/>
              </a:rPr>
              <a:t>trúc</a:t>
            </a:r>
            <a:r>
              <a:rPr lang="fr-FR" sz="11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Bef>
                <a:spcPts val="600"/>
              </a:spcBef>
              <a:spcAft>
                <a:spcPts val="600"/>
              </a:spcAft>
              <a:buFont typeface="Times New Roman" panose="02020603050405020304" pitchFamily="18" charset="0"/>
              <a:buChar char="-"/>
              <a:tabLst>
                <a:tab pos="6286500" algn="r"/>
              </a:tabLst>
            </a:pPr>
            <a:r>
              <a:rPr lang="fr-FR" sz="1100" kern="100" dirty="0">
                <a:effectLst/>
                <a:latin typeface="Times New Roman" panose="02020603050405020304" pitchFamily="18" charset="0"/>
                <a:ea typeface="Calibri" panose="020F0502020204030204" pitchFamily="34" charset="0"/>
                <a:cs typeface="Times New Roman" panose="02020603050405020304" pitchFamily="18" charset="0"/>
              </a:rPr>
              <a:t>JWT (JSON Web </a:t>
            </a:r>
            <a:r>
              <a:rPr lang="fr-FR" sz="1100" kern="100" dirty="0" err="1">
                <a:effectLst/>
                <a:latin typeface="Times New Roman" panose="02020603050405020304" pitchFamily="18" charset="0"/>
                <a:ea typeface="Calibri" panose="020F0502020204030204" pitchFamily="34" charset="0"/>
                <a:cs typeface="Times New Roman" panose="02020603050405020304" pitchFamily="18" charset="0"/>
              </a:rPr>
              <a:t>Token</a:t>
            </a:r>
            <a:r>
              <a:rPr lang="fr-FR"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100" kern="100" dirty="0" err="1">
                <a:effectLst/>
                <a:latin typeface="Times New Roman" panose="02020603050405020304" pitchFamily="18" charset="0"/>
                <a:ea typeface="Calibri" panose="020F0502020204030204" pitchFamily="34" charset="0"/>
                <a:cs typeface="Times New Roman" panose="02020603050405020304" pitchFamily="18" charset="0"/>
              </a:rPr>
              <a:t>Xác</a:t>
            </a:r>
            <a:r>
              <a:rPr lang="fr-FR"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100" kern="1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fr-FR"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100" kern="1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fr-FR"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100" kern="1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fr-FR"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100" kern="1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fr-FR" sz="1100" kern="100" dirty="0">
                <a:effectLst/>
                <a:latin typeface="Times New Roman" panose="02020603050405020304" pitchFamily="18" charset="0"/>
                <a:ea typeface="Calibri" panose="020F0502020204030204" pitchFamily="34" charset="0"/>
                <a:cs typeface="Times New Roman" panose="02020603050405020304" pitchFamily="18" charset="0"/>
              </a:rPr>
              <a:t> Backend)</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Bef>
                <a:spcPts val="600"/>
              </a:spcBef>
              <a:spcAft>
                <a:spcPts val="600"/>
              </a:spcAft>
              <a:buFont typeface="Times New Roman" panose="02020603050405020304" pitchFamily="18" charset="0"/>
              <a:buChar char="-"/>
              <a:tabLst>
                <a:tab pos="6286500" algn="r"/>
              </a:tabLst>
            </a:pPr>
            <a:r>
              <a:rPr lang="fr-FR" sz="1100" kern="100" dirty="0">
                <a:effectLst/>
                <a:latin typeface="Times New Roman" panose="02020603050405020304" pitchFamily="18" charset="0"/>
                <a:ea typeface="Calibri" panose="020F0502020204030204" pitchFamily="34" charset="0"/>
                <a:cs typeface="Times New Roman" panose="02020603050405020304" pitchFamily="18" charset="0"/>
              </a:rPr>
              <a:t>normalize.css (</a:t>
            </a:r>
            <a:r>
              <a:rPr lang="fr-FR" sz="1100" kern="100" dirty="0" err="1">
                <a:effectLst/>
                <a:latin typeface="Times New Roman" panose="02020603050405020304" pitchFamily="18" charset="0"/>
                <a:ea typeface="Calibri" panose="020F0502020204030204" pitchFamily="34" charset="0"/>
                <a:cs typeface="Times New Roman" panose="02020603050405020304" pitchFamily="18" charset="0"/>
              </a:rPr>
              <a:t>Chuẩn</a:t>
            </a:r>
            <a:r>
              <a:rPr lang="fr-FR"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100" kern="100" dirty="0" err="1">
                <a:effectLst/>
                <a:latin typeface="Times New Roman" panose="02020603050405020304" pitchFamily="18" charset="0"/>
                <a:ea typeface="Calibri" panose="020F0502020204030204" pitchFamily="34" charset="0"/>
                <a:cs typeface="Times New Roman" panose="02020603050405020304" pitchFamily="18" charset="0"/>
              </a:rPr>
              <a:t>hóa</a:t>
            </a:r>
            <a:r>
              <a:rPr lang="fr-FR" sz="1100" kern="100" dirty="0">
                <a:effectLst/>
                <a:latin typeface="Times New Roman" panose="02020603050405020304" pitchFamily="18" charset="0"/>
                <a:ea typeface="Calibri" panose="020F0502020204030204" pitchFamily="34" charset="0"/>
                <a:cs typeface="Times New Roman" panose="02020603050405020304" pitchFamily="18" charset="0"/>
              </a:rPr>
              <a:t> CSS </a:t>
            </a:r>
            <a:r>
              <a:rPr lang="fr-FR" sz="1100" kern="1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fr-FR"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100" kern="100" dirty="0" err="1">
                <a:effectLst/>
                <a:latin typeface="Times New Roman" panose="02020603050405020304" pitchFamily="18" charset="0"/>
                <a:ea typeface="Calibri" panose="020F0502020204030204" pitchFamily="34" charset="0"/>
                <a:cs typeface="Times New Roman" panose="02020603050405020304" pitchFamily="18" charset="0"/>
              </a:rPr>
              <a:t>mọi</a:t>
            </a:r>
            <a:r>
              <a:rPr lang="fr-FR"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100" kern="1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fr-FR"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100" kern="100" dirty="0" err="1">
                <a:effectLst/>
                <a:latin typeface="Times New Roman" panose="02020603050405020304" pitchFamily="18" charset="0"/>
                <a:ea typeface="Calibri" panose="020F0502020204030204" pitchFamily="34" charset="0"/>
                <a:cs typeface="Times New Roman" panose="02020603050405020304" pitchFamily="18" charset="0"/>
              </a:rPr>
              <a:t>duyệt</a:t>
            </a:r>
            <a:r>
              <a:rPr lang="fr-FR" sz="11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92983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72"/>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2. Cơ sở lý thuyết</a:t>
            </a:r>
            <a:endParaRPr dirty="0"/>
          </a:p>
        </p:txBody>
      </p:sp>
      <p:sp>
        <p:nvSpPr>
          <p:cNvPr id="594" name="Google Shape;594;p72"/>
          <p:cNvSpPr txBox="1"/>
          <p:nvPr/>
        </p:nvSpPr>
        <p:spPr>
          <a:xfrm>
            <a:off x="793899" y="1388329"/>
            <a:ext cx="7414436" cy="618600"/>
          </a:xfrm>
          <a:prstGeom prst="rect">
            <a:avLst/>
          </a:prstGeom>
          <a:noFill/>
          <a:ln>
            <a:noFill/>
          </a:ln>
        </p:spPr>
        <p:txBody>
          <a:bodyPr spcFirstLastPara="1" wrap="square" lIns="91425" tIns="91425" rIns="91425" bIns="91425" anchor="t" anchorCtr="0">
            <a:noAutofit/>
          </a:bodyPr>
          <a:lstStyle/>
          <a:p>
            <a:pPr marL="457200">
              <a:lnSpc>
                <a:spcPct val="115000"/>
              </a:lnSpc>
              <a:spcBef>
                <a:spcPts val="600"/>
              </a:spcBef>
              <a:spcAft>
                <a:spcPts val="600"/>
              </a:spcAft>
              <a:tabLst>
                <a:tab pos="6286500" algn="r"/>
              </a:tabLst>
            </a:pPr>
            <a:r>
              <a:rPr lang="en-US" sz="1600" b="1" kern="100" dirty="0" err="1">
                <a:effectLst/>
                <a:latin typeface="Times New Roman" panose="02020603050405020304" pitchFamily="18" charset="0"/>
                <a:ea typeface="Calibri" panose="020F0502020204030204" pitchFamily="34" charset="0"/>
                <a:cs typeface="Times New Roman" panose="02020603050405020304" pitchFamily="18" charset="0"/>
              </a:rPr>
              <a:t>Công</a:t>
            </a: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kern="100" dirty="0" err="1">
                <a:effectLst/>
                <a:latin typeface="Times New Roman" panose="02020603050405020304" pitchFamily="18" charset="0"/>
                <a:ea typeface="Calibri" panose="020F0502020204030204" pitchFamily="34" charset="0"/>
                <a:cs typeface="Times New Roman" panose="02020603050405020304" pitchFamily="18" charset="0"/>
              </a:rPr>
              <a:t>cụ</a:t>
            </a:r>
            <a:r>
              <a:rPr lang="en-US" sz="1600" b="1" kern="100" dirty="0">
                <a:latin typeface="Times New Roman" panose="02020603050405020304" pitchFamily="18" charset="0"/>
                <a:ea typeface="Calibri" panose="020F0502020204030204" pitchFamily="34" charset="0"/>
                <a:cs typeface="Times New Roman" panose="02020603050405020304" pitchFamily="18" charset="0"/>
              </a:rPr>
              <a:t> &amp; </a:t>
            </a:r>
            <a:r>
              <a:rPr lang="en-US" sz="1600" b="1" kern="100" dirty="0" err="1">
                <a:latin typeface="Times New Roman" panose="02020603050405020304" pitchFamily="18" charset="0"/>
                <a:ea typeface="Calibri" panose="020F0502020204030204" pitchFamily="34" charset="0"/>
                <a:cs typeface="Times New Roman" panose="02020603050405020304" pitchFamily="18" charset="0"/>
              </a:rPr>
              <a:t>Công</a:t>
            </a:r>
            <a:r>
              <a:rPr lang="en-US" sz="1600" b="1" kern="100" dirty="0">
                <a:latin typeface="Times New Roman" panose="02020603050405020304" pitchFamily="18" charset="0"/>
                <a:ea typeface="Calibri" panose="020F0502020204030204" pitchFamily="34" charset="0"/>
                <a:cs typeface="Times New Roman" panose="02020603050405020304" pitchFamily="18" charset="0"/>
              </a:rPr>
              <a:t> </a:t>
            </a:r>
            <a:r>
              <a:rPr lang="en-US" sz="1600" b="1" kern="100" dirty="0" err="1">
                <a:latin typeface="Times New Roman" panose="02020603050405020304" pitchFamily="18" charset="0"/>
                <a:ea typeface="Calibri" panose="020F0502020204030204" pitchFamily="34" charset="0"/>
                <a:cs typeface="Times New Roman" panose="02020603050405020304" pitchFamily="18" charset="0"/>
              </a:rPr>
              <a:t>nghệ</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Bef>
                <a:spcPts val="600"/>
              </a:spcBef>
              <a:spcAft>
                <a:spcPts val="600"/>
              </a:spcAft>
              <a:buFont typeface="Times New Roman" panose="02020603050405020304" pitchFamily="18" charset="0"/>
              <a:buChar char="-"/>
              <a:tabLst>
                <a:tab pos="6286500" algn="r"/>
              </a:tabLst>
            </a:pPr>
            <a:r>
              <a:rPr lang="en-US" sz="1300" kern="100" dirty="0">
                <a:effectLst/>
                <a:latin typeface="Times New Roman" panose="02020603050405020304" pitchFamily="18" charset="0"/>
                <a:ea typeface="Calibri" panose="020F0502020204030204" pitchFamily="34" charset="0"/>
                <a:cs typeface="Times New Roman" panose="02020603050405020304" pitchFamily="18" charset="0"/>
              </a:rPr>
              <a:t>Postman, Swagger: Test API, </a:t>
            </a:r>
            <a:r>
              <a:rPr lang="en-US" sz="1300" kern="100" dirty="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13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effectLst/>
                <a:latin typeface="Times New Roman" panose="02020603050405020304" pitchFamily="18" charset="0"/>
                <a:ea typeface="Calibri" panose="020F0502020204030204" pitchFamily="34" charset="0"/>
                <a:cs typeface="Times New Roman" panose="02020603050405020304" pitchFamily="18" charset="0"/>
              </a:rPr>
              <a:t>tra</a:t>
            </a:r>
            <a:r>
              <a:rPr lang="en-US" sz="1300" kern="100" dirty="0">
                <a:effectLst/>
                <a:latin typeface="Times New Roman" panose="02020603050405020304" pitchFamily="18" charset="0"/>
                <a:ea typeface="Calibri" panose="020F0502020204030204" pitchFamily="34" charset="0"/>
                <a:cs typeface="Times New Roman" panose="02020603050405020304" pitchFamily="18" charset="0"/>
              </a:rPr>
              <a:t> request/response </a:t>
            </a:r>
            <a:r>
              <a:rPr lang="en-US" sz="1300" kern="100" dirty="0" err="1">
                <a:effectLst/>
                <a:latin typeface="Times New Roman" panose="02020603050405020304" pitchFamily="18" charset="0"/>
                <a:ea typeface="Calibri" panose="020F0502020204030204" pitchFamily="34" charset="0"/>
                <a:cs typeface="Times New Roman" panose="02020603050405020304" pitchFamily="18" charset="0"/>
              </a:rPr>
              <a:t>giữa</a:t>
            </a:r>
            <a:r>
              <a:rPr lang="en-US" sz="1300" kern="100" dirty="0">
                <a:effectLst/>
                <a:latin typeface="Times New Roman" panose="02020603050405020304" pitchFamily="18" charset="0"/>
                <a:ea typeface="Calibri" panose="020F0502020204030204" pitchFamily="34" charset="0"/>
                <a:cs typeface="Times New Roman" panose="02020603050405020304" pitchFamily="18" charset="0"/>
              </a:rPr>
              <a:t> FE &amp; BE.</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Bef>
                <a:spcPts val="600"/>
              </a:spcBef>
              <a:spcAft>
                <a:spcPts val="600"/>
              </a:spcAft>
              <a:buFont typeface="Times New Roman" panose="02020603050405020304" pitchFamily="18" charset="0"/>
              <a:buChar char="-"/>
              <a:tabLst>
                <a:tab pos="6286500" algn="r"/>
              </a:tabLst>
            </a:pPr>
            <a:r>
              <a:rPr lang="en-US" sz="1300" kern="100" dirty="0">
                <a:effectLst/>
                <a:latin typeface="Times New Roman" panose="02020603050405020304" pitchFamily="18" charset="0"/>
                <a:ea typeface="Calibri" panose="020F0502020204030204" pitchFamily="34" charset="0"/>
                <a:cs typeface="Times New Roman" panose="02020603050405020304" pitchFamily="18" charset="0"/>
              </a:rPr>
              <a:t>GitHub: </a:t>
            </a:r>
            <a:r>
              <a:rPr lang="en-US" sz="1300" kern="100" dirty="0" err="1">
                <a:effectLst/>
                <a:latin typeface="Times New Roman" panose="02020603050405020304" pitchFamily="18" charset="0"/>
                <a:ea typeface="Calibri" panose="020F0502020204030204" pitchFamily="34" charset="0"/>
                <a:cs typeface="Times New Roman" panose="02020603050405020304" pitchFamily="18" charset="0"/>
              </a:rPr>
              <a:t>Quản</a:t>
            </a:r>
            <a:r>
              <a:rPr lang="en-US" sz="13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3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effectLst/>
                <a:latin typeface="Times New Roman" panose="02020603050405020304" pitchFamily="18" charset="0"/>
                <a:ea typeface="Calibri" panose="020F0502020204030204" pitchFamily="34" charset="0"/>
                <a:cs typeface="Times New Roman" panose="02020603050405020304" pitchFamily="18" charset="0"/>
              </a:rPr>
              <a:t>phiên</a:t>
            </a:r>
            <a:r>
              <a:rPr lang="en-US" sz="13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effectLst/>
                <a:latin typeface="Times New Roman" panose="02020603050405020304" pitchFamily="18" charset="0"/>
                <a:ea typeface="Calibri" panose="020F0502020204030204" pitchFamily="34" charset="0"/>
                <a:cs typeface="Times New Roman" panose="02020603050405020304" pitchFamily="18" charset="0"/>
              </a:rPr>
              <a:t>bản</a:t>
            </a:r>
            <a:r>
              <a:rPr lang="en-US" sz="1300" kern="100" dirty="0">
                <a:effectLst/>
                <a:latin typeface="Times New Roman" panose="02020603050405020304" pitchFamily="18" charset="0"/>
                <a:ea typeface="Calibri" panose="020F0502020204030204" pitchFamily="34" charset="0"/>
                <a:cs typeface="Times New Roman" panose="02020603050405020304" pitchFamily="18" charset="0"/>
              </a:rPr>
              <a:t> code, </a:t>
            </a:r>
            <a:r>
              <a:rPr lang="en-US" sz="1300" kern="100" dirty="0" err="1">
                <a:effectLst/>
                <a:latin typeface="Times New Roman" panose="02020603050405020304" pitchFamily="18" charset="0"/>
                <a:ea typeface="Calibri" panose="020F0502020204030204" pitchFamily="34" charset="0"/>
                <a:cs typeface="Times New Roman" panose="02020603050405020304" pitchFamily="18" charset="0"/>
              </a:rPr>
              <a:t>hỗ</a:t>
            </a:r>
            <a:r>
              <a:rPr lang="en-US" sz="13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effectLst/>
                <a:latin typeface="Times New Roman" panose="02020603050405020304" pitchFamily="18" charset="0"/>
                <a:ea typeface="Calibri" panose="020F0502020204030204" pitchFamily="34" charset="0"/>
                <a:cs typeface="Times New Roman" panose="02020603050405020304" pitchFamily="18" charset="0"/>
              </a:rPr>
              <a:t>trợ</a:t>
            </a:r>
            <a:r>
              <a:rPr lang="en-US" sz="13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effectLst/>
                <a:latin typeface="Times New Roman" panose="02020603050405020304" pitchFamily="18" charset="0"/>
                <a:ea typeface="Calibri" panose="020F0502020204030204" pitchFamily="34" charset="0"/>
                <a:cs typeface="Times New Roman" panose="02020603050405020304" pitchFamily="18" charset="0"/>
              </a:rPr>
              <a:t>làm</a:t>
            </a:r>
            <a:r>
              <a:rPr lang="en-US" sz="13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3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effectLst/>
                <a:latin typeface="Times New Roman" panose="02020603050405020304" pitchFamily="18" charset="0"/>
                <a:ea typeface="Calibri" panose="020F0502020204030204" pitchFamily="34" charset="0"/>
                <a:cs typeface="Times New Roman" panose="02020603050405020304" pitchFamily="18" charset="0"/>
              </a:rPr>
              <a:t>nhóm</a:t>
            </a:r>
            <a:r>
              <a:rPr lang="en-US" sz="13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effectLst/>
                <a:latin typeface="Times New Roman" panose="02020603050405020304" pitchFamily="18" charset="0"/>
                <a:ea typeface="Calibri" panose="020F0502020204030204" pitchFamily="34" charset="0"/>
                <a:cs typeface="Times New Roman" panose="02020603050405020304" pitchFamily="18" charset="0"/>
              </a:rPr>
              <a:t>hiệu</a:t>
            </a:r>
            <a:r>
              <a:rPr lang="en-US" sz="13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effectLst/>
                <a:latin typeface="Times New Roman" panose="02020603050405020304" pitchFamily="18" charset="0"/>
                <a:ea typeface="Calibri" panose="020F0502020204030204" pitchFamily="34" charset="0"/>
                <a:cs typeface="Times New Roman" panose="02020603050405020304" pitchFamily="18" charset="0"/>
              </a:rPr>
              <a:t>quả</a:t>
            </a:r>
            <a:r>
              <a:rPr lang="en-US" sz="13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Bef>
                <a:spcPts val="600"/>
              </a:spcBef>
              <a:spcAft>
                <a:spcPts val="600"/>
              </a:spcAft>
              <a:buFont typeface="Times New Roman" panose="02020603050405020304" pitchFamily="18" charset="0"/>
              <a:buChar char="-"/>
              <a:tabLst>
                <a:tab pos="6286500" algn="r"/>
              </a:tabLst>
            </a:pPr>
            <a:r>
              <a:rPr lang="en-US" sz="1300" kern="100" dirty="0">
                <a:effectLst/>
                <a:latin typeface="Times New Roman" panose="02020603050405020304" pitchFamily="18" charset="0"/>
                <a:ea typeface="Calibri" panose="020F0502020204030204" pitchFamily="34" charset="0"/>
                <a:cs typeface="Times New Roman" panose="02020603050405020304" pitchFamily="18" charset="0"/>
              </a:rPr>
              <a:t>Code Review, Linting (</a:t>
            </a:r>
            <a:r>
              <a:rPr lang="en-US" sz="1300" kern="100" dirty="0" err="1">
                <a:effectLst/>
                <a:latin typeface="Times New Roman" panose="02020603050405020304" pitchFamily="18" charset="0"/>
                <a:ea typeface="Calibri" panose="020F0502020204030204" pitchFamily="34" charset="0"/>
                <a:cs typeface="Times New Roman" panose="02020603050405020304" pitchFamily="18" charset="0"/>
              </a:rPr>
              <a:t>ESLint</a:t>
            </a:r>
            <a:r>
              <a:rPr lang="en-US" sz="1300" kern="100" dirty="0">
                <a:effectLst/>
                <a:latin typeface="Times New Roman" panose="02020603050405020304" pitchFamily="18" charset="0"/>
                <a:ea typeface="Calibri" panose="020F0502020204030204" pitchFamily="34" charset="0"/>
                <a:cs typeface="Times New Roman" panose="02020603050405020304" pitchFamily="18" charset="0"/>
              </a:rPr>
              <a:t>, Prettier): </a:t>
            </a:r>
            <a:r>
              <a:rPr lang="en-US" sz="1300" kern="100" dirty="0" err="1">
                <a:effectLst/>
                <a:latin typeface="Times New Roman" panose="02020603050405020304" pitchFamily="18" charset="0"/>
                <a:ea typeface="Calibri" panose="020F0502020204030204" pitchFamily="34" charset="0"/>
                <a:cs typeface="Times New Roman" panose="02020603050405020304" pitchFamily="18" charset="0"/>
              </a:rPr>
              <a:t>Đảm</a:t>
            </a:r>
            <a:r>
              <a:rPr lang="en-US" sz="13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effectLst/>
                <a:latin typeface="Times New Roman" panose="02020603050405020304" pitchFamily="18" charset="0"/>
                <a:ea typeface="Calibri" panose="020F0502020204030204" pitchFamily="34" charset="0"/>
                <a:cs typeface="Times New Roman" panose="02020603050405020304" pitchFamily="18" charset="0"/>
              </a:rPr>
              <a:t>bảo</a:t>
            </a:r>
            <a:r>
              <a:rPr lang="en-US" sz="1300" kern="100" dirty="0">
                <a:effectLst/>
                <a:latin typeface="Times New Roman" panose="02020603050405020304" pitchFamily="18" charset="0"/>
                <a:ea typeface="Calibri" panose="020F0502020204030204" pitchFamily="34" charset="0"/>
                <a:cs typeface="Times New Roman" panose="02020603050405020304" pitchFamily="18" charset="0"/>
              </a:rPr>
              <a:t> code </a:t>
            </a:r>
            <a:r>
              <a:rPr lang="en-US" sz="1300" kern="100" dirty="0" err="1">
                <a:effectLst/>
                <a:latin typeface="Times New Roman" panose="02020603050405020304" pitchFamily="18" charset="0"/>
                <a:ea typeface="Calibri" panose="020F0502020204030204" pitchFamily="34" charset="0"/>
                <a:cs typeface="Times New Roman" panose="02020603050405020304" pitchFamily="18" charset="0"/>
              </a:rPr>
              <a:t>sạch</a:t>
            </a:r>
            <a:r>
              <a:rPr lang="en-US" sz="13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13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effectLst/>
                <a:latin typeface="Times New Roman" panose="02020603050405020304" pitchFamily="18" charset="0"/>
                <a:ea typeface="Calibri" panose="020F0502020204030204" pitchFamily="34" charset="0"/>
                <a:cs typeface="Times New Roman" panose="02020603050405020304" pitchFamily="18" charset="0"/>
              </a:rPr>
              <a:t>nhất</a:t>
            </a:r>
            <a:r>
              <a:rPr lang="en-US" sz="13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effectLst/>
                <a:latin typeface="Times New Roman" panose="02020603050405020304" pitchFamily="18" charset="0"/>
                <a:ea typeface="Calibri" panose="020F0502020204030204" pitchFamily="34" charset="0"/>
                <a:cs typeface="Times New Roman" panose="02020603050405020304" pitchFamily="18" charset="0"/>
              </a:rPr>
              <a:t>phong</a:t>
            </a:r>
            <a:r>
              <a:rPr lang="en-US" sz="13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effectLst/>
                <a:latin typeface="Times New Roman" panose="02020603050405020304" pitchFamily="18" charset="0"/>
                <a:ea typeface="Calibri" panose="020F0502020204030204" pitchFamily="34" charset="0"/>
                <a:cs typeface="Times New Roman" panose="02020603050405020304" pitchFamily="18" charset="0"/>
              </a:rPr>
              <a:t>cách</a:t>
            </a:r>
            <a:r>
              <a:rPr lang="en-US" sz="13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effectLst/>
                <a:latin typeface="Times New Roman" panose="02020603050405020304" pitchFamily="18" charset="0"/>
                <a:ea typeface="Calibri" panose="020F0502020204030204" pitchFamily="34" charset="0"/>
                <a:cs typeface="Times New Roman" panose="02020603050405020304" pitchFamily="18" charset="0"/>
              </a:rPr>
              <a:t>lập</a:t>
            </a:r>
            <a:r>
              <a:rPr lang="en-US" sz="13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kern="100" dirty="0" err="1">
                <a:effectLst/>
                <a:latin typeface="Times New Roman" panose="02020603050405020304" pitchFamily="18" charset="0"/>
                <a:ea typeface="Calibri" panose="020F0502020204030204" pitchFamily="34" charset="0"/>
                <a:cs typeface="Times New Roman" panose="02020603050405020304" pitchFamily="18" charset="0"/>
              </a:rPr>
              <a:t>trình</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95" name="Google Shape;595;p72"/>
          <p:cNvSpPr txBox="1"/>
          <p:nvPr/>
        </p:nvSpPr>
        <p:spPr>
          <a:xfrm>
            <a:off x="713225" y="1080937"/>
            <a:ext cx="7353077" cy="49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solidFill>
                  <a:schemeClr val="dk1"/>
                </a:solidFill>
                <a:latin typeface="Vidaloka"/>
                <a:ea typeface="Vidaloka"/>
                <a:cs typeface="Vidaloka"/>
                <a:sym typeface="Vidaloka"/>
              </a:rPr>
              <a:t>Những công nghệ được áp dụng trong dự án:</a:t>
            </a:r>
            <a:endParaRPr sz="1600" b="1" dirty="0">
              <a:solidFill>
                <a:schemeClr val="dk1"/>
              </a:solidFill>
              <a:latin typeface="Vidaloka"/>
              <a:ea typeface="Vidaloka"/>
              <a:cs typeface="Vidaloka"/>
              <a:sym typeface="Vidaloka"/>
            </a:endParaRPr>
          </a:p>
        </p:txBody>
      </p:sp>
    </p:spTree>
    <p:extLst>
      <p:ext uri="{BB962C8B-B14F-4D97-AF65-F5344CB8AC3E}">
        <p14:creationId xmlns:p14="http://schemas.microsoft.com/office/powerpoint/2010/main" val="1363884548"/>
      </p:ext>
    </p:extLst>
  </p:cSld>
  <p:clrMapOvr>
    <a:masterClrMapping/>
  </p:clrMapOvr>
</p:sld>
</file>

<file path=ppt/theme/theme1.xml><?xml version="1.0" encoding="utf-8"?>
<a:theme xmlns:a="http://schemas.openxmlformats.org/drawingml/2006/main"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1680</Words>
  <Application>Microsoft Office PowerPoint</Application>
  <PresentationFormat>On-screen Show (16:9)</PresentationFormat>
  <Paragraphs>109</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Vidaloka</vt:lpstr>
      <vt:lpstr>Arial</vt:lpstr>
      <vt:lpstr>VNI-Auchon</vt:lpstr>
      <vt:lpstr>Montserrat</vt:lpstr>
      <vt:lpstr>Times New Roman</vt:lpstr>
      <vt:lpstr>Calibri</vt:lpstr>
      <vt:lpstr>Minimalist Business Slides XL by Slidesgo</vt:lpstr>
      <vt:lpstr>BÁO CÁO KHOÁ LUẬN TỐT NGHIỆP</vt:lpstr>
      <vt:lpstr>Nội dung báo cáo</vt:lpstr>
      <vt:lpstr>1. Tổng quan về đề tài</vt:lpstr>
      <vt:lpstr>1. Tổng quan về đề tài</vt:lpstr>
      <vt:lpstr>1. Tổng quan về đề tài</vt:lpstr>
      <vt:lpstr>2. Cơ sở lý thuyết</vt:lpstr>
      <vt:lpstr>2. Cơ sở lý thuyết</vt:lpstr>
      <vt:lpstr>2. Cơ sở lý thuyết</vt:lpstr>
      <vt:lpstr>2. Cơ sở lý thuyết</vt:lpstr>
      <vt:lpstr>2. Cơ sở lý thuyết</vt:lpstr>
      <vt:lpstr>2. Cơ sở lý thuyết</vt:lpstr>
      <vt:lpstr>3. Nội dung thực hiện</vt:lpstr>
      <vt:lpstr>4. Kết luận</vt:lpstr>
      <vt:lpstr>4. Kết luận</vt:lpstr>
      <vt:lpstr>4. Kết luận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KHOÁ LUẬN TỐT NGHIỆP</dc:title>
  <cp:lastModifiedBy>Hữu Đô Trần</cp:lastModifiedBy>
  <cp:revision>8</cp:revision>
  <dcterms:modified xsi:type="dcterms:W3CDTF">2025-05-08T18:12:27Z</dcterms:modified>
</cp:coreProperties>
</file>