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72" r:id="rId2"/>
    <p:sldId id="257" r:id="rId3"/>
    <p:sldId id="258" r:id="rId4"/>
    <p:sldId id="273" r:id="rId5"/>
    <p:sldId id="274" r:id="rId6"/>
    <p:sldId id="259" r:id="rId7"/>
    <p:sldId id="275" r:id="rId8"/>
    <p:sldId id="276" r:id="rId9"/>
    <p:sldId id="296" r:id="rId10"/>
    <p:sldId id="277" r:id="rId11"/>
    <p:sldId id="279" r:id="rId12"/>
    <p:sldId id="278" r:id="rId13"/>
    <p:sldId id="297" r:id="rId14"/>
    <p:sldId id="280" r:id="rId15"/>
    <p:sldId id="298" r:id="rId16"/>
    <p:sldId id="281" r:id="rId17"/>
    <p:sldId id="283" r:id="rId18"/>
    <p:sldId id="282" r:id="rId19"/>
    <p:sldId id="284" r:id="rId20"/>
    <p:sldId id="285" r:id="rId21"/>
    <p:sldId id="286" r:id="rId22"/>
    <p:sldId id="287" r:id="rId23"/>
    <p:sldId id="288" r:id="rId24"/>
    <p:sldId id="289" r:id="rId25"/>
    <p:sldId id="290" r:id="rId26"/>
    <p:sldId id="291" r:id="rId27"/>
    <p:sldId id="292" r:id="rId28"/>
    <p:sldId id="270" r:id="rId29"/>
    <p:sldId id="293" r:id="rId30"/>
    <p:sldId id="294" r:id="rId31"/>
    <p:sldId id="268" r:id="rId32"/>
    <p:sldId id="295" r:id="rId33"/>
  </p:sldIdLst>
  <p:sldSz cx="18288000" cy="10287000"/>
  <p:notesSz cx="6858000" cy="9144000"/>
  <p:embeddedFontLst>
    <p:embeddedFont>
      <p:font typeface="Cabin" panose="020B0604020202020204" charset="0"/>
      <p:regular r:id="rId34"/>
    </p:embeddedFont>
    <p:embeddedFont>
      <p:font typeface="Wingdings 2" panose="05020102010507070707" pitchFamily="18" charset="2"/>
      <p:regular r:id="rId35"/>
    </p:embeddedFont>
    <p:embeddedFont>
      <p:font typeface="Montserrat" panose="020B0604020202020204" charset="0"/>
      <p:regular r:id="rId36"/>
      <p:bold r:id="rId37"/>
      <p:italic r:id="rId38"/>
      <p:boldItalic r:id="rId39"/>
    </p:embeddedFont>
    <p:embeddedFont>
      <p:font typeface="Cabin Semi-Bold" panose="020B0604020202020204" charset="0"/>
      <p:regular r:id="rId40"/>
    </p:embeddedFont>
    <p:embeddedFont>
      <p:font typeface="Cabin Medium" panose="020B0604020202020204" charset="0"/>
      <p:regular r:id="rId41"/>
    </p:embeddedFont>
    <p:embeddedFont>
      <p:font typeface="Calibri" panose="020F0502020204030204" pitchFamily="3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9" autoAdjust="0"/>
    <p:restoredTop sz="94622" autoAdjust="0"/>
  </p:normalViewPr>
  <p:slideViewPr>
    <p:cSldViewPr>
      <p:cViewPr varScale="1">
        <p:scale>
          <a:sx n="47" d="100"/>
          <a:sy n="47" d="100"/>
        </p:scale>
        <p:origin x="990"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5.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42900"/>
            <a:ext cx="18288000" cy="2400657"/>
          </a:xfrm>
          <a:prstGeom prst="rect">
            <a:avLst/>
          </a:prstGeom>
        </p:spPr>
        <p:txBody>
          <a:bodyPr wrap="square">
            <a:spAutoFit/>
          </a:bodyPr>
          <a:lstStyle/>
          <a:p>
            <a:pPr algn="ctr"/>
            <a:r>
              <a:rPr lang="en-US" sz="3000" b="1" dirty="0" smtClean="0">
                <a:solidFill>
                  <a:srgbClr val="002060"/>
                </a:solidFill>
                <a:latin typeface="Times New Roman" panose="02020603050405020304" pitchFamily="18" charset="0"/>
                <a:cs typeface="Times New Roman" panose="02020603050405020304" pitchFamily="18" charset="0"/>
              </a:rPr>
              <a:t> ĐẠI HỌC </a:t>
            </a:r>
            <a:r>
              <a:rPr lang="en-US" sz="3000" b="1" dirty="0">
                <a:solidFill>
                  <a:srgbClr val="002060"/>
                </a:solidFill>
                <a:latin typeface="Times New Roman" panose="02020603050405020304" pitchFamily="18" charset="0"/>
                <a:cs typeface="Times New Roman" panose="02020603050405020304" pitchFamily="18" charset="0"/>
              </a:rPr>
              <a:t>DUY </a:t>
            </a:r>
            <a:r>
              <a:rPr lang="en-US" sz="3000" b="1" dirty="0" smtClean="0">
                <a:solidFill>
                  <a:srgbClr val="002060"/>
                </a:solidFill>
                <a:latin typeface="Times New Roman" panose="02020603050405020304" pitchFamily="18" charset="0"/>
                <a:cs typeface="Times New Roman" panose="02020603050405020304" pitchFamily="18" charset="0"/>
              </a:rPr>
              <a:t>TÂN</a:t>
            </a:r>
          </a:p>
          <a:p>
            <a:pPr algn="ctr"/>
            <a:r>
              <a:rPr lang="en-US" sz="3000" b="1" dirty="0" smtClean="0">
                <a:solidFill>
                  <a:srgbClr val="002060"/>
                </a:solidFill>
                <a:latin typeface="Times New Roman" panose="02020603050405020304" pitchFamily="18" charset="0"/>
                <a:cs typeface="Times New Roman" panose="02020603050405020304" pitchFamily="18" charset="0"/>
              </a:rPr>
              <a:t>TRƯỜNG KHOA HỌC MÁY TÍNH</a:t>
            </a:r>
            <a:endParaRPr lang="en-US" sz="3000" b="1" dirty="0">
              <a:solidFill>
                <a:srgbClr val="002060"/>
              </a:solidFill>
              <a:latin typeface="Times New Roman" panose="02020603050405020304" pitchFamily="18" charset="0"/>
              <a:cs typeface="Times New Roman" panose="02020603050405020304" pitchFamily="18" charset="0"/>
            </a:endParaRPr>
          </a:p>
          <a:p>
            <a:pPr algn="ctr"/>
            <a:r>
              <a:rPr lang="en-US" sz="3000" b="1" dirty="0">
                <a:solidFill>
                  <a:srgbClr val="002060"/>
                </a:solidFill>
                <a:latin typeface="Times New Roman" panose="02020603050405020304" pitchFamily="18" charset="0"/>
                <a:cs typeface="Times New Roman" panose="02020603050405020304" pitchFamily="18" charset="0"/>
              </a:rPr>
              <a:t>KHOA </a:t>
            </a:r>
            <a:r>
              <a:rPr lang="en-US" sz="3000" b="1" dirty="0" smtClean="0">
                <a:solidFill>
                  <a:srgbClr val="002060"/>
                </a:solidFill>
                <a:latin typeface="Times New Roman" panose="02020603050405020304" pitchFamily="18" charset="0"/>
                <a:cs typeface="Times New Roman" panose="02020603050405020304" pitchFamily="18" charset="0"/>
              </a:rPr>
              <a:t>CÔNG NGHỆ THÔNG TIN</a:t>
            </a:r>
            <a:endParaRPr lang="en-US" sz="3000" b="1" dirty="0">
              <a:solidFill>
                <a:srgbClr val="002060"/>
              </a:solidFill>
              <a:latin typeface="Times New Roman" panose="02020603050405020304" pitchFamily="18" charset="0"/>
              <a:cs typeface="Times New Roman" panose="02020603050405020304" pitchFamily="18" charset="0"/>
            </a:endParaRPr>
          </a:p>
          <a:p>
            <a:pPr algn="ctr"/>
            <a:r>
              <a:rPr lang="en-US" sz="3000"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en-US" sz="3000"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Wingdings 2" panose="05020102010507070707" pitchFamily="18" charset="2"/>
              </a:rPr>
              <a:t></a:t>
            </a:r>
            <a:r>
              <a:rPr lang="en-US" sz="3000"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Wingdings" panose="05000000000000000000" pitchFamily="2" charset="2"/>
              </a:rPr>
              <a:t></a:t>
            </a:r>
            <a:r>
              <a:rPr lang="en-US" sz="3000"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sym typeface="Wingdings 2" panose="05020102010507070707" pitchFamily="18" charset="2"/>
              </a:rPr>
              <a:t> </a:t>
            </a:r>
            <a:r>
              <a:rPr lang="en-US" sz="3000"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en-US" sz="3000" dirty="0">
              <a:solidFill>
                <a:srgbClr val="002060"/>
              </a:solidFill>
              <a:latin typeface="Times New Roman" panose="02020603050405020304" pitchFamily="18" charset="0"/>
              <a:cs typeface="Times New Roman" panose="02020603050405020304" pitchFamily="18" charset="0"/>
            </a:endParaRPr>
          </a:p>
          <a:p>
            <a:pPr algn="ctr"/>
            <a:endParaRPr lang="en-US" sz="3000"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3543300" y="2568679"/>
            <a:ext cx="11201400" cy="707886"/>
          </a:xfrm>
          <a:prstGeom prst="rect">
            <a:avLst/>
          </a:prstGeom>
        </p:spPr>
        <p:txBody>
          <a:bodyPr wrap="square">
            <a:spAutoFit/>
          </a:bodyPr>
          <a:lstStyle/>
          <a:p>
            <a:pPr algn="ctr"/>
            <a:r>
              <a:rPr lang="en-US" sz="4000" b="1" dirty="0" smtClean="0">
                <a:solidFill>
                  <a:srgbClr val="FF0000"/>
                </a:solidFill>
                <a:latin typeface="Times New Roman" panose="02020603050405020304" pitchFamily="18" charset="0"/>
                <a:cs typeface="Times New Roman" panose="02020603050405020304" pitchFamily="18" charset="0"/>
              </a:rPr>
              <a:t>BÁO CÁO KHÓA LUẬN TỐT NGHIỆP</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2895600" y="3435648"/>
            <a:ext cx="12496800" cy="2246769"/>
          </a:xfrm>
          <a:prstGeom prst="rect">
            <a:avLst/>
          </a:prstGeom>
        </p:spPr>
        <p:txBody>
          <a:bodyPr wrap="square">
            <a:spAutoFit/>
          </a:bodyPr>
          <a:lstStyle/>
          <a:p>
            <a:pPr algn="ctr">
              <a:buNone/>
            </a:pPr>
            <a:r>
              <a:rPr lang="en-US" sz="3000" b="1" dirty="0" smtClean="0">
                <a:solidFill>
                  <a:schemeClr val="accent1"/>
                </a:solidFill>
                <a:latin typeface="Times New Roman" panose="02020603050405020304" pitchFamily="18" charset="0"/>
                <a:cs typeface="Times New Roman" panose="02020603050405020304" pitchFamily="18" charset="0"/>
              </a:rPr>
              <a:t>ĐỀ TÀI</a:t>
            </a:r>
          </a:p>
          <a:p>
            <a:pPr algn="ctr">
              <a:buNone/>
            </a:pPr>
            <a:r>
              <a:rPr lang="en-US" sz="3500" b="1" dirty="0" smtClean="0">
                <a:solidFill>
                  <a:srgbClr val="002060"/>
                </a:solidFill>
                <a:latin typeface="Times New Roman" panose="02020603050405020304" pitchFamily="18" charset="0"/>
                <a:cs typeface="Times New Roman" panose="02020603050405020304" pitchFamily="18" charset="0"/>
              </a:rPr>
              <a:t>XÂY DỰNG DIỄN ĐÀN CHIA SẺ KIẾN THỨC ĐA NGÔN NGỮ TÍCH HỢP AI HỖ TRỢ DUYỆT VÀ CẢNH BÁO NỘI DUNG KHÔNG LÀNH MẠNH</a:t>
            </a:r>
            <a:endParaRPr lang="en-US" sz="35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7391400" y="5983566"/>
            <a:ext cx="9982200" cy="3339376"/>
          </a:xfrm>
          <a:prstGeom prst="rect">
            <a:avLst/>
          </a:prstGeom>
        </p:spPr>
        <p:txBody>
          <a:bodyPr wrap="square">
            <a:spAutoFit/>
          </a:bodyPr>
          <a:lstStyle/>
          <a:p>
            <a:pPr>
              <a:buNone/>
            </a:pPr>
            <a:r>
              <a:rPr lang="en-US" sz="2500" b="1" dirty="0">
                <a:solidFill>
                  <a:srgbClr val="002060"/>
                </a:solidFill>
                <a:latin typeface="Times New Roman" panose="02020603050405020304" pitchFamily="18" charset="0"/>
                <a:cs typeface="Times New Roman" panose="02020603050405020304" pitchFamily="18" charset="0"/>
              </a:rPr>
              <a:t>GIẢNG VIÊN HƯỚNG DẪN</a:t>
            </a:r>
            <a:r>
              <a:rPr lang="en-US" sz="2500" dirty="0">
                <a:solidFill>
                  <a:srgbClr val="002060"/>
                </a:solidFill>
                <a:latin typeface="Times New Roman" panose="02020603050405020304" pitchFamily="18" charset="0"/>
                <a:cs typeface="Times New Roman" panose="02020603050405020304" pitchFamily="18" charset="0"/>
              </a:rPr>
              <a:t>: NGUYỄN HỮU </a:t>
            </a:r>
            <a:r>
              <a:rPr lang="en-US" sz="2500" dirty="0" smtClean="0">
                <a:solidFill>
                  <a:srgbClr val="002060"/>
                </a:solidFill>
                <a:latin typeface="Times New Roman" panose="02020603050405020304" pitchFamily="18" charset="0"/>
                <a:cs typeface="Times New Roman" panose="02020603050405020304" pitchFamily="18" charset="0"/>
              </a:rPr>
              <a:t>PHÚC</a:t>
            </a:r>
          </a:p>
          <a:p>
            <a:pPr>
              <a:buNone/>
            </a:pPr>
            <a:endParaRPr lang="en-US" sz="2500" dirty="0">
              <a:solidFill>
                <a:srgbClr val="002060"/>
              </a:solidFill>
              <a:latin typeface="Times New Roman" panose="02020603050405020304" pitchFamily="18" charset="0"/>
              <a:cs typeface="Times New Roman" panose="02020603050405020304" pitchFamily="18" charset="0"/>
            </a:endParaRPr>
          </a:p>
          <a:p>
            <a:pPr>
              <a:buNone/>
            </a:pPr>
            <a:r>
              <a:rPr lang="en-US" sz="2500" b="1" dirty="0">
                <a:solidFill>
                  <a:srgbClr val="002060"/>
                </a:solidFill>
                <a:latin typeface="Times New Roman" panose="02020603050405020304" pitchFamily="18" charset="0"/>
                <a:cs typeface="Times New Roman" panose="02020603050405020304" pitchFamily="18" charset="0"/>
              </a:rPr>
              <a:t>  SINH VIÊN THỰC HIỆN</a:t>
            </a:r>
            <a:r>
              <a:rPr lang="en-US" sz="2500" dirty="0">
                <a:solidFill>
                  <a:srgbClr val="002060"/>
                </a:solidFill>
                <a:latin typeface="Times New Roman" panose="02020603050405020304" pitchFamily="18" charset="0"/>
                <a:cs typeface="Times New Roman" panose="02020603050405020304" pitchFamily="18" charset="0"/>
              </a:rPr>
              <a:t>: </a:t>
            </a:r>
            <a:r>
              <a:rPr lang="en-US" sz="2500" dirty="0" smtClean="0">
                <a:solidFill>
                  <a:srgbClr val="002060"/>
                </a:solidFill>
                <a:latin typeface="Times New Roman" panose="02020603050405020304" pitchFamily="18" charset="0"/>
                <a:cs typeface="Times New Roman" panose="02020603050405020304" pitchFamily="18" charset="0"/>
              </a:rPr>
              <a:t>TRẦN HỮU ĐÔ </a:t>
            </a:r>
            <a:r>
              <a:rPr lang="en-US" sz="2500" b="1" dirty="0" smtClean="0">
                <a:solidFill>
                  <a:srgbClr val="002060"/>
                </a:solidFill>
                <a:latin typeface="Times New Roman" panose="02020603050405020304" pitchFamily="18" charset="0"/>
                <a:cs typeface="Times New Roman" panose="02020603050405020304" pitchFamily="18" charset="0"/>
              </a:rPr>
              <a:t>– </a:t>
            </a:r>
            <a:r>
              <a:rPr lang="en-US" sz="2500" dirty="0" smtClean="0">
                <a:solidFill>
                  <a:srgbClr val="002060"/>
                </a:solidFill>
                <a:latin typeface="Times New Roman" panose="02020603050405020304" pitchFamily="18" charset="0"/>
                <a:cs typeface="Times New Roman" panose="02020603050405020304" pitchFamily="18" charset="0"/>
              </a:rPr>
              <a:t>27211231484</a:t>
            </a:r>
          </a:p>
          <a:p>
            <a:pPr>
              <a:buNone/>
            </a:pPr>
            <a:r>
              <a:rPr lang="en-US" sz="2500" dirty="0" smtClean="0">
                <a:solidFill>
                  <a:srgbClr val="002060"/>
                </a:solidFill>
                <a:latin typeface="Times New Roman" panose="02020603050405020304" pitchFamily="18" charset="0"/>
                <a:cs typeface="Times New Roman" panose="02020603050405020304" pitchFamily="18" charset="0"/>
              </a:rPr>
              <a:t>                                                 MAI VĂN LỢI – 27211228850</a:t>
            </a:r>
          </a:p>
          <a:p>
            <a:pPr>
              <a:buNone/>
            </a:pPr>
            <a:r>
              <a:rPr lang="en-US" sz="2500" dirty="0" smtClean="0">
                <a:solidFill>
                  <a:srgbClr val="002060"/>
                </a:solidFill>
                <a:latin typeface="Times New Roman" panose="02020603050405020304" pitchFamily="18" charset="0"/>
                <a:cs typeface="Times New Roman" panose="02020603050405020304" pitchFamily="18" charset="0"/>
              </a:rPr>
              <a:t>                                                 BÙI VĂN KHANG – 27211231485</a:t>
            </a:r>
          </a:p>
          <a:p>
            <a:pPr>
              <a:buNone/>
            </a:pPr>
            <a:r>
              <a:rPr lang="en-US" sz="2500" dirty="0" smtClean="0">
                <a:solidFill>
                  <a:srgbClr val="002060"/>
                </a:solidFill>
                <a:latin typeface="Times New Roman" panose="02020603050405020304" pitchFamily="18" charset="0"/>
                <a:cs typeface="Times New Roman" panose="02020603050405020304" pitchFamily="18" charset="0"/>
              </a:rPr>
              <a:t>                                                 TRẦN ĐỖ TUẤN NGUYÊN – 27211253391</a:t>
            </a:r>
          </a:p>
          <a:p>
            <a:pPr>
              <a:buNone/>
            </a:pPr>
            <a:r>
              <a:rPr lang="en-US" sz="2500" dirty="0" smtClean="0">
                <a:solidFill>
                  <a:srgbClr val="002060"/>
                </a:solidFill>
                <a:latin typeface="Times New Roman" panose="02020603050405020304" pitchFamily="18" charset="0"/>
                <a:cs typeface="Times New Roman" panose="02020603050405020304" pitchFamily="18" charset="0"/>
              </a:rPr>
              <a:t>                                                 LÊ PHƯỚC VIỆT - </a:t>
            </a:r>
            <a:r>
              <a:rPr lang="en-US" sz="2500" dirty="0">
                <a:solidFill>
                  <a:srgbClr val="002060"/>
                </a:solidFill>
                <a:latin typeface="Times New Roman" panose="02020603050405020304" pitchFamily="18" charset="0"/>
                <a:cs typeface="Times New Roman" panose="02020603050405020304" pitchFamily="18" charset="0"/>
              </a:rPr>
              <a:t>27212137944</a:t>
            </a:r>
            <a:endParaRPr lang="en-US" sz="2500" dirty="0" smtClean="0">
              <a:solidFill>
                <a:srgbClr val="002060"/>
              </a:solidFill>
              <a:latin typeface="Times New Roman" panose="02020603050405020304" pitchFamily="18" charset="0"/>
              <a:cs typeface="Times New Roman" panose="02020603050405020304" pitchFamily="18" charset="0"/>
            </a:endParaRPr>
          </a:p>
          <a:p>
            <a:pPr algn="ctr">
              <a:buNone/>
            </a:pPr>
            <a:endParaRPr lang="en-US" b="1" dirty="0">
              <a:solidFill>
                <a:srgbClr val="002060"/>
              </a:solidFill>
              <a:latin typeface="Times New Roman" panose="02020603050405020304" pitchFamily="18" charset="0"/>
              <a:cs typeface="Times New Roman" panose="02020603050405020304" pitchFamily="18" charset="0"/>
            </a:endParaRPr>
          </a:p>
          <a:p>
            <a:pPr algn="ctr">
              <a:buNone/>
            </a:pPr>
            <a:r>
              <a:rPr lang="en-US" b="1" dirty="0">
                <a:solidFill>
                  <a:srgbClr val="002060"/>
                </a:solidFill>
                <a:latin typeface="Times New Roman" panose="02020603050405020304" pitchFamily="18" charset="0"/>
                <a:cs typeface="Times New Roman" panose="02020603050405020304" pitchFamily="18"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342900"/>
            <a:ext cx="3543300" cy="1334640"/>
          </a:xfrm>
          <a:prstGeom prst="rect">
            <a:avLst/>
          </a:prstGeom>
        </p:spPr>
      </p:pic>
      <p:sp>
        <p:nvSpPr>
          <p:cNvPr id="8" name="AutoShape 7"/>
          <p:cNvSpPr/>
          <p:nvPr/>
        </p:nvSpPr>
        <p:spPr>
          <a:xfrm>
            <a:off x="0" y="9791700"/>
            <a:ext cx="16445731" cy="495300"/>
          </a:xfrm>
          <a:prstGeom prst="rect">
            <a:avLst/>
          </a:prstGeom>
          <a:solidFill>
            <a:srgbClr val="1836B2"/>
          </a:solidFill>
        </p:spPr>
      </p:sp>
      <p:grpSp>
        <p:nvGrpSpPr>
          <p:cNvPr id="11" name="Group 10"/>
          <p:cNvGrpSpPr/>
          <p:nvPr/>
        </p:nvGrpSpPr>
        <p:grpSpPr>
          <a:xfrm rot="-10800000">
            <a:off x="14630400" y="9079636"/>
            <a:ext cx="3194047" cy="4221147"/>
            <a:chOff x="0" y="0"/>
            <a:chExt cx="4064946" cy="5372100"/>
          </a:xfrm>
        </p:grpSpPr>
        <p:sp>
          <p:nvSpPr>
            <p:cNvPr id="12" name="Freeform 11"/>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86C7ED"/>
            </a:solidFill>
          </p:spPr>
        </p:sp>
      </p:grpSp>
      <p:grpSp>
        <p:nvGrpSpPr>
          <p:cNvPr id="15" name="Group 8"/>
          <p:cNvGrpSpPr/>
          <p:nvPr/>
        </p:nvGrpSpPr>
        <p:grpSpPr>
          <a:xfrm rot="-10800000">
            <a:off x="16002000" y="9079636"/>
            <a:ext cx="3194047" cy="4221147"/>
            <a:chOff x="0" y="0"/>
            <a:chExt cx="4064946" cy="5372100"/>
          </a:xfrm>
        </p:grpSpPr>
        <p:sp>
          <p:nvSpPr>
            <p:cNvPr id="16" name="Freeform 9"/>
            <p:cNvSpPr/>
            <p:nvPr/>
          </p:nvSpPr>
          <p:spPr>
            <a:xfrm>
              <a:off x="0" y="0"/>
              <a:ext cx="4064946" cy="5372100"/>
            </a:xfrm>
            <a:custGeom>
              <a:avLst/>
              <a:gdLst/>
              <a:ahLst/>
              <a:cxnLst/>
              <a:rect l="l" t="t" r="r" b="b"/>
              <a:pathLst>
                <a:path w="4064946" h="5372100">
                  <a:moveTo>
                    <a:pt x="2514276" y="0"/>
                  </a:moveTo>
                  <a:lnTo>
                    <a:pt x="1550670" y="0"/>
                  </a:lnTo>
                  <a:lnTo>
                    <a:pt x="0" y="2686050"/>
                  </a:lnTo>
                  <a:lnTo>
                    <a:pt x="1550670" y="5372100"/>
                  </a:lnTo>
                  <a:lnTo>
                    <a:pt x="2514276" y="5372100"/>
                  </a:lnTo>
                  <a:lnTo>
                    <a:pt x="4064946" y="2686050"/>
                  </a:lnTo>
                  <a:lnTo>
                    <a:pt x="2514276" y="0"/>
                  </a:lnTo>
                  <a:close/>
                </a:path>
              </a:pathLst>
            </a:custGeom>
            <a:solidFill>
              <a:srgbClr val="A066CB"/>
            </a:solidFill>
          </p:spPr>
        </p:sp>
      </p:grpSp>
    </p:spTree>
    <p:extLst>
      <p:ext uri="{BB962C8B-B14F-4D97-AF65-F5344CB8AC3E}">
        <p14:creationId xmlns:p14="http://schemas.microsoft.com/office/powerpoint/2010/main" val="3205731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3" y="486842"/>
            <a:ext cx="9086762" cy="2205732"/>
          </a:xfrm>
          <a:prstGeom prst="rect">
            <a:avLst/>
          </a:prstGeom>
        </p:spPr>
        <p:txBody>
          <a:bodyPr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Mô</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tả</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quy</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trình</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&amp;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công</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nghệ</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sử</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dụng</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3254940893"/>
              </p:ext>
            </p:extLst>
          </p:nvPr>
        </p:nvGraphicFramePr>
        <p:xfrm>
          <a:off x="1028700" y="2596620"/>
          <a:ext cx="16230600" cy="7423679"/>
        </p:xfrm>
        <a:graphic>
          <a:graphicData uri="http://schemas.openxmlformats.org/drawingml/2006/table">
            <a:tbl>
              <a:tblPr/>
              <a:tblGrid>
                <a:gridCol w="16230600">
                  <a:extLst>
                    <a:ext uri="{9D8B030D-6E8A-4147-A177-3AD203B41FA5}">
                      <a16:colId xmlns:a16="http://schemas.microsoft.com/office/drawing/2014/main" val="20000"/>
                    </a:ext>
                  </a:extLst>
                </a:gridCol>
              </a:tblGrid>
              <a:tr h="1190769">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Ví</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điện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tử</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được</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áp</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dụng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trong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dự</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án</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232910">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0" name="Picture 2" descr="VNPAY">
            <a:extLst>
              <a:ext uri="{FF2B5EF4-FFF2-40B4-BE49-F238E27FC236}">
                <a16:creationId xmlns:a16="http://schemas.microsoft.com/office/drawing/2014/main" id="{22926EF6-7336-4F88-900A-7867AAFD9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215027"/>
            <a:ext cx="9906000" cy="5500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860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238267"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1972064393"/>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Thiết</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kế</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hệ</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thống</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4"/>
          <a:stretch>
            <a:fillRect/>
          </a:stretch>
        </p:blipFill>
        <p:spPr>
          <a:xfrm>
            <a:off x="2895600" y="3695700"/>
            <a:ext cx="12496800" cy="5791200"/>
          </a:xfrm>
          <a:prstGeom prst="rect">
            <a:avLst/>
          </a:prstGeom>
        </p:spPr>
      </p:pic>
    </p:spTree>
    <p:extLst>
      <p:ext uri="{BB962C8B-B14F-4D97-AF65-F5344CB8AC3E}">
        <p14:creationId xmlns:p14="http://schemas.microsoft.com/office/powerpoint/2010/main" val="2416462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559863"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1972064393"/>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Thiết</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kế</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hệ</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thống</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4"/>
          <a:stretch>
            <a:fillRect/>
          </a:stretch>
        </p:blipFill>
        <p:spPr>
          <a:xfrm>
            <a:off x="2819400" y="3298088"/>
            <a:ext cx="12649200" cy="6417412"/>
          </a:xfrm>
          <a:prstGeom prst="rect">
            <a:avLst/>
          </a:prstGeom>
        </p:spPr>
      </p:pic>
    </p:spTree>
    <p:extLst>
      <p:ext uri="{BB962C8B-B14F-4D97-AF65-F5344CB8AC3E}">
        <p14:creationId xmlns:p14="http://schemas.microsoft.com/office/powerpoint/2010/main" val="4196757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162067"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1972064393"/>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Thiết</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kế</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hệ</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thống</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4"/>
          <a:stretch>
            <a:fillRect/>
          </a:stretch>
        </p:blipFill>
        <p:spPr>
          <a:xfrm>
            <a:off x="3238500" y="3298088"/>
            <a:ext cx="11811000" cy="6210572"/>
          </a:xfrm>
          <a:prstGeom prst="rect">
            <a:avLst/>
          </a:prstGeom>
        </p:spPr>
      </p:pic>
    </p:spTree>
    <p:extLst>
      <p:ext uri="{BB962C8B-B14F-4D97-AF65-F5344CB8AC3E}">
        <p14:creationId xmlns:p14="http://schemas.microsoft.com/office/powerpoint/2010/main" val="27533851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3" y="486842"/>
            <a:ext cx="10216964"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568103728"/>
              </p:ext>
            </p:extLst>
          </p:nvPr>
        </p:nvGraphicFramePr>
        <p:xfrm>
          <a:off x="1028700" y="1409701"/>
          <a:ext cx="16230600" cy="8305800"/>
        </p:xfrm>
        <a:graphic>
          <a:graphicData uri="http://schemas.openxmlformats.org/drawingml/2006/table">
            <a:tbl>
              <a:tblPr/>
              <a:tblGrid>
                <a:gridCol w="16230600">
                  <a:extLst>
                    <a:ext uri="{9D8B030D-6E8A-4147-A177-3AD203B41FA5}">
                      <a16:colId xmlns:a16="http://schemas.microsoft.com/office/drawing/2014/main" val="20000"/>
                    </a:ext>
                  </a:extLst>
                </a:gridCol>
              </a:tblGrid>
              <a:tr h="1332263">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Thiết</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kế</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cơ</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sở</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dữ</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liệu</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973537">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36160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8"/>
          <p:cNvGraphicFramePr>
            <a:graphicFrameLocks noGrp="1"/>
          </p:cNvGraphicFramePr>
          <p:nvPr>
            <p:extLst>
              <p:ext uri="{D42A27DB-BD31-4B8C-83A1-F6EECF244321}">
                <p14:modId xmlns:p14="http://schemas.microsoft.com/office/powerpoint/2010/main" val="2813399775"/>
              </p:ext>
            </p:extLst>
          </p:nvPr>
        </p:nvGraphicFramePr>
        <p:xfrm>
          <a:off x="1028700" y="1409701"/>
          <a:ext cx="16230600" cy="8305800"/>
        </p:xfrm>
        <a:graphic>
          <a:graphicData uri="http://schemas.openxmlformats.org/drawingml/2006/table">
            <a:tbl>
              <a:tblPr/>
              <a:tblGrid>
                <a:gridCol w="16230600">
                  <a:extLst>
                    <a:ext uri="{9D8B030D-6E8A-4147-A177-3AD203B41FA5}">
                      <a16:colId xmlns:a16="http://schemas.microsoft.com/office/drawing/2014/main" val="20000"/>
                    </a:ext>
                  </a:extLst>
                </a:gridCol>
              </a:tblGrid>
              <a:tr h="1332263">
                <a:tc>
                  <a:txBody>
                    <a:bodyPr/>
                    <a:lstStyle/>
                    <a:p>
                      <a:pPr algn="l">
                        <a:lnSpc>
                          <a:spcPts val="3640"/>
                        </a:lnSpc>
                        <a:defRPr/>
                      </a:pP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973537">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6" name="Picture 5" descr="C:\Users\Admin\Documents\Zalo Received Files\databaseFinal.png"/>
          <p:cNvPicPr/>
          <p:nvPr/>
        </p:nvPicPr>
        <p:blipFill>
          <a:blip r:embed="rId2">
            <a:extLst>
              <a:ext uri="{28A0092B-C50C-407E-A947-70E740481C1C}">
                <a14:useLocalDpi xmlns:a14="http://schemas.microsoft.com/office/drawing/2010/main" val="0"/>
              </a:ext>
            </a:extLst>
          </a:blip>
          <a:srcRect/>
          <a:stretch>
            <a:fillRect/>
          </a:stretch>
        </p:blipFill>
        <p:spPr bwMode="auto">
          <a:xfrm>
            <a:off x="228600" y="190500"/>
            <a:ext cx="17754600" cy="9829800"/>
          </a:xfrm>
          <a:prstGeom prst="rect">
            <a:avLst/>
          </a:prstGeom>
          <a:noFill/>
          <a:ln>
            <a:noFill/>
          </a:ln>
        </p:spPr>
      </p:pic>
    </p:spTree>
    <p:extLst>
      <p:ext uri="{BB962C8B-B14F-4D97-AF65-F5344CB8AC3E}">
        <p14:creationId xmlns:p14="http://schemas.microsoft.com/office/powerpoint/2010/main" val="3481369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162067"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2136556926"/>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Thiết</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kế</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vài</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giao</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diện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chính</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giao</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diện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trang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chủ</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4"/>
          <a:stretch>
            <a:fillRect/>
          </a:stretch>
        </p:blipFill>
        <p:spPr>
          <a:xfrm>
            <a:off x="2514600" y="3437788"/>
            <a:ext cx="13258800" cy="6265012"/>
          </a:xfrm>
          <a:prstGeom prst="rect">
            <a:avLst/>
          </a:prstGeom>
        </p:spPr>
      </p:pic>
    </p:spTree>
    <p:extLst>
      <p:ext uri="{BB962C8B-B14F-4D97-AF65-F5344CB8AC3E}">
        <p14:creationId xmlns:p14="http://schemas.microsoft.com/office/powerpoint/2010/main" val="3845034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009667"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1237345146"/>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Thiết</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kế</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vài</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giao</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diện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chính</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giao</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diện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bài</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viết</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 name="Picture 3"/>
          <p:cNvPicPr>
            <a:picLocks noChangeAspect="1"/>
          </p:cNvPicPr>
          <p:nvPr/>
        </p:nvPicPr>
        <p:blipFill>
          <a:blip r:embed="rId4"/>
          <a:stretch>
            <a:fillRect/>
          </a:stretch>
        </p:blipFill>
        <p:spPr>
          <a:xfrm>
            <a:off x="3314700" y="3298088"/>
            <a:ext cx="11658600" cy="6277712"/>
          </a:xfrm>
          <a:prstGeom prst="rect">
            <a:avLst/>
          </a:prstGeom>
        </p:spPr>
      </p:pic>
    </p:spTree>
    <p:extLst>
      <p:ext uri="{BB962C8B-B14F-4D97-AF65-F5344CB8AC3E}">
        <p14:creationId xmlns:p14="http://schemas.microsoft.com/office/powerpoint/2010/main" val="1036309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009667"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2899425390"/>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Thiết</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kế</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vài</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giao</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diện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chính</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giao</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diện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đăng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bài</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viết</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4"/>
          <a:stretch>
            <a:fillRect/>
          </a:stretch>
        </p:blipFill>
        <p:spPr>
          <a:xfrm>
            <a:off x="2876550" y="3298088"/>
            <a:ext cx="12534900" cy="6417412"/>
          </a:xfrm>
          <a:prstGeom prst="rect">
            <a:avLst/>
          </a:prstGeom>
        </p:spPr>
      </p:pic>
    </p:spTree>
    <p:extLst>
      <p:ext uri="{BB962C8B-B14F-4D97-AF65-F5344CB8AC3E}">
        <p14:creationId xmlns:p14="http://schemas.microsoft.com/office/powerpoint/2010/main" val="15546161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085867"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51321230"/>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Thiết</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kế</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vài</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giao</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diện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chính</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giao</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diện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trang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cá</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nhân</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4"/>
          <a:stretch>
            <a:fillRect/>
          </a:stretch>
        </p:blipFill>
        <p:spPr>
          <a:xfrm>
            <a:off x="2895600" y="3205576"/>
            <a:ext cx="12115800" cy="6509924"/>
          </a:xfrm>
          <a:prstGeom prst="rect">
            <a:avLst/>
          </a:prstGeom>
        </p:spPr>
      </p:pic>
    </p:spTree>
    <p:extLst>
      <p:ext uri="{BB962C8B-B14F-4D97-AF65-F5344CB8AC3E}">
        <p14:creationId xmlns:p14="http://schemas.microsoft.com/office/powerpoint/2010/main" val="1544288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96802" y="571500"/>
            <a:ext cx="9964391" cy="997902"/>
          </a:xfrm>
          <a:prstGeom prst="rect">
            <a:avLst/>
          </a:prstGeom>
        </p:spPr>
        <p:txBody>
          <a:bodyPr lIns="0" tIns="0" rIns="0" bIns="0" rtlCol="0" anchor="t">
            <a:spAutoFit/>
          </a:bodyPr>
          <a:lstStyle/>
          <a:p>
            <a:pPr marL="0" lvl="0" indent="0" algn="l">
              <a:lnSpc>
                <a:spcPts val="8470"/>
              </a:lnSpc>
              <a:spcBef>
                <a:spcPct val="0"/>
              </a:spcBef>
            </a:pPr>
            <a:r>
              <a:rPr lang="en-US" sz="60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MỤC LỤC</a:t>
            </a:r>
            <a:endParaRPr lang="en-US" sz="60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grpSp>
        <p:nvGrpSpPr>
          <p:cNvPr id="3" name="Group 3"/>
          <p:cNvGrpSpPr/>
          <p:nvPr/>
        </p:nvGrpSpPr>
        <p:grpSpPr>
          <a:xfrm>
            <a:off x="13974953" y="-1217562"/>
            <a:ext cx="9852713" cy="11676274"/>
            <a:chOff x="0" y="0"/>
            <a:chExt cx="13136951" cy="15568366"/>
          </a:xfrm>
        </p:grpSpPr>
        <p:sp>
          <p:nvSpPr>
            <p:cNvPr id="4" name="Freeform 4"/>
            <p:cNvSpPr/>
            <p:nvPr/>
          </p:nvSpPr>
          <p:spPr>
            <a:xfrm flipV="1">
              <a:off x="0" y="0"/>
              <a:ext cx="10199044" cy="5823319"/>
            </a:xfrm>
            <a:custGeom>
              <a:avLst/>
              <a:gdLst/>
              <a:ahLst/>
              <a:cxnLst/>
              <a:rect l="l" t="t" r="r" b="b"/>
              <a:pathLst>
                <a:path w="10199044" h="5823319">
                  <a:moveTo>
                    <a:pt x="0" y="5823319"/>
                  </a:moveTo>
                  <a:lnTo>
                    <a:pt x="10199044" y="5823319"/>
                  </a:lnTo>
                  <a:lnTo>
                    <a:pt x="10199044" y="0"/>
                  </a:lnTo>
                  <a:lnTo>
                    <a:pt x="0" y="0"/>
                  </a:lnTo>
                  <a:lnTo>
                    <a:pt x="0" y="5823319"/>
                  </a:lnTo>
                  <a:close/>
                </a:path>
              </a:pathLst>
            </a:custGeom>
            <a:blipFill>
              <a:blip r:embed="rId2">
                <a:extLst>
                  <a:ext uri="{96DAC541-7B7A-43D3-8B79-37D633B846F1}">
                    <asvg:svgBlip xmlns:asvg="http://schemas.microsoft.com/office/drawing/2016/SVG/main" xmlns="" r:embed="rId3"/>
                  </a:ext>
                </a:extLst>
              </a:blip>
              <a:stretch>
                <a:fillRect t="-51576"/>
              </a:stretch>
            </a:blipFill>
          </p:spPr>
        </p:sp>
        <p:grpSp>
          <p:nvGrpSpPr>
            <p:cNvPr id="5" name="Group 5"/>
            <p:cNvGrpSpPr/>
            <p:nvPr/>
          </p:nvGrpSpPr>
          <p:grpSpPr>
            <a:xfrm rot="-10800000">
              <a:off x="2115666" y="3513875"/>
              <a:ext cx="11021285" cy="12054491"/>
              <a:chOff x="0" y="0"/>
              <a:chExt cx="4911651" cy="5372100"/>
            </a:xfrm>
          </p:grpSpPr>
          <p:sp>
            <p:nvSpPr>
              <p:cNvPr id="6" name="Freeform 6"/>
              <p:cNvSpPr/>
              <p:nvPr/>
            </p:nvSpPr>
            <p:spPr>
              <a:xfrm>
                <a:off x="0" y="0"/>
                <a:ext cx="4911651" cy="5372100"/>
              </a:xfrm>
              <a:custGeom>
                <a:avLst/>
                <a:gdLst/>
                <a:ahLst/>
                <a:cxnLst/>
                <a:rect l="l" t="t" r="r" b="b"/>
                <a:pathLst>
                  <a:path w="4911651" h="5372100">
                    <a:moveTo>
                      <a:pt x="3360981" y="0"/>
                    </a:moveTo>
                    <a:lnTo>
                      <a:pt x="1550670" y="0"/>
                    </a:lnTo>
                    <a:lnTo>
                      <a:pt x="0" y="2686050"/>
                    </a:lnTo>
                    <a:lnTo>
                      <a:pt x="1550670" y="5372100"/>
                    </a:lnTo>
                    <a:lnTo>
                      <a:pt x="3360981" y="5372100"/>
                    </a:lnTo>
                    <a:lnTo>
                      <a:pt x="4911651" y="2686050"/>
                    </a:lnTo>
                    <a:lnTo>
                      <a:pt x="3360981" y="0"/>
                    </a:lnTo>
                    <a:close/>
                  </a:path>
                </a:pathLst>
              </a:custGeom>
              <a:solidFill>
                <a:srgbClr val="1836B2"/>
              </a:solidFill>
            </p:spPr>
          </p:sp>
        </p:grpSp>
      </p:grpSp>
      <p:graphicFrame>
        <p:nvGraphicFramePr>
          <p:cNvPr id="14" name="Table 14"/>
          <p:cNvGraphicFramePr>
            <a:graphicFrameLocks noGrp="1"/>
          </p:cNvGraphicFramePr>
          <p:nvPr>
            <p:extLst>
              <p:ext uri="{D42A27DB-BD31-4B8C-83A1-F6EECF244321}">
                <p14:modId xmlns:p14="http://schemas.microsoft.com/office/powerpoint/2010/main" val="4013584901"/>
              </p:ext>
            </p:extLst>
          </p:nvPr>
        </p:nvGraphicFramePr>
        <p:xfrm>
          <a:off x="996801" y="1657649"/>
          <a:ext cx="13633598" cy="6362700"/>
        </p:xfrm>
        <a:graphic>
          <a:graphicData uri="http://schemas.openxmlformats.org/drawingml/2006/table">
            <a:tbl>
              <a:tblPr/>
              <a:tblGrid>
                <a:gridCol w="6816799">
                  <a:extLst>
                    <a:ext uri="{9D8B030D-6E8A-4147-A177-3AD203B41FA5}">
                      <a16:colId xmlns:a16="http://schemas.microsoft.com/office/drawing/2014/main" val="20000"/>
                    </a:ext>
                  </a:extLst>
                </a:gridCol>
                <a:gridCol w="6816799">
                  <a:extLst>
                    <a:ext uri="{9D8B030D-6E8A-4147-A177-3AD203B41FA5}">
                      <a16:colId xmlns:a16="http://schemas.microsoft.com/office/drawing/2014/main" val="20001"/>
                    </a:ext>
                  </a:extLst>
                </a:gridCol>
              </a:tblGrid>
              <a:tr h="2932141">
                <a:tc>
                  <a:txBody>
                    <a:bodyPr/>
                    <a:lstStyle/>
                    <a:p>
                      <a:pPr algn="l">
                        <a:lnSpc>
                          <a:spcPts val="5599"/>
                        </a:lnSpc>
                        <a:defRPr/>
                      </a:pPr>
                      <a:r>
                        <a:rPr lang="en-US" sz="3999" b="1" u="sng" dirty="0">
                          <a:solidFill>
                            <a:srgbClr val="000000"/>
                          </a:solidFill>
                          <a:latin typeface="Times New Roman" panose="02020603050405020304" pitchFamily="18" charset="0"/>
                          <a:ea typeface="Cabin Medium"/>
                          <a:cs typeface="Times New Roman" panose="02020603050405020304" pitchFamily="18" charset="0"/>
                          <a:sym typeface="Cabin Medium"/>
                        </a:rPr>
                        <a:t>I. </a:t>
                      </a:r>
                      <a:r>
                        <a:rPr lang="en-US" sz="3999" b="1" u="sng"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Giới</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thiệu</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đề</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tài</a:t>
                      </a:r>
                      <a:endParaRPr lang="en-US" sz="1100" dirty="0">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tc>
                  <a:txBody>
                    <a:bodyPr/>
                    <a:lstStyle/>
                    <a:p>
                      <a:pPr algn="l">
                        <a:lnSpc>
                          <a:spcPts val="5599"/>
                        </a:lnSpc>
                        <a:defRPr/>
                      </a:pPr>
                      <a:r>
                        <a:rPr lang="en-US" sz="3999" b="1" u="sng" dirty="0">
                          <a:solidFill>
                            <a:srgbClr val="000000"/>
                          </a:solidFill>
                          <a:latin typeface="Times New Roman" panose="02020603050405020304" pitchFamily="18" charset="0"/>
                          <a:ea typeface="Cabin Medium"/>
                          <a:cs typeface="Times New Roman" panose="02020603050405020304" pitchFamily="18" charset="0"/>
                          <a:sym typeface="Cabin Medium"/>
                        </a:rPr>
                        <a:t>II. </a:t>
                      </a:r>
                      <a:r>
                        <a:rPr lang="en-US" sz="3999" b="1" u="sng"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Mô</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tả</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quy</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trình</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và</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công</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nghệ</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sử</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dụng</a:t>
                      </a:r>
                      <a:endParaRPr lang="en-US" sz="1100" dirty="0">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3430559">
                <a:tc>
                  <a:txBody>
                    <a:bodyPr/>
                    <a:lstStyle/>
                    <a:p>
                      <a:pPr algn="l">
                        <a:lnSpc>
                          <a:spcPts val="5599"/>
                        </a:lnSpc>
                        <a:defRPr/>
                      </a:pPr>
                      <a:r>
                        <a:rPr lang="en-US" sz="3999" b="1" u="sng" dirty="0">
                          <a:solidFill>
                            <a:srgbClr val="000000"/>
                          </a:solidFill>
                          <a:latin typeface="Times New Roman" panose="02020603050405020304" pitchFamily="18" charset="0"/>
                          <a:ea typeface="Cabin Medium"/>
                          <a:cs typeface="Times New Roman" panose="02020603050405020304" pitchFamily="18" charset="0"/>
                          <a:sym typeface="Cabin Medium"/>
                        </a:rPr>
                        <a:t>III. </a:t>
                      </a:r>
                      <a:r>
                        <a:rPr lang="en-US" sz="3999" b="1" u="sng"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Nội</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dung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thực</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hiện</a:t>
                      </a:r>
                      <a:endPar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endParaRPr>
                    </a:p>
                    <a:p>
                      <a:pPr algn="l">
                        <a:lnSpc>
                          <a:spcPts val="5599"/>
                        </a:lnSpc>
                        <a:defRPr/>
                      </a:pPr>
                      <a:endParaRPr lang="en-US" sz="1100" dirty="0">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5599"/>
                        </a:lnSpc>
                        <a:defRPr/>
                      </a:pPr>
                      <a:r>
                        <a:rPr lang="en-US" sz="3999" b="1" u="sng" dirty="0">
                          <a:solidFill>
                            <a:srgbClr val="000000"/>
                          </a:solidFill>
                          <a:latin typeface="Times New Roman" panose="02020603050405020304" pitchFamily="18" charset="0"/>
                          <a:ea typeface="Cabin Medium"/>
                          <a:cs typeface="Times New Roman" panose="02020603050405020304" pitchFamily="18" charset="0"/>
                          <a:sym typeface="Cabin Medium"/>
                        </a:rPr>
                        <a:t>IV. </a:t>
                      </a:r>
                      <a:r>
                        <a:rPr lang="en-US" sz="3999" b="1" u="sng"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Kết</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r>
                        <a:rPr lang="en-US" sz="3999" b="1" u="sng" baseline="0" dirty="0" err="1" smtClean="0">
                          <a:solidFill>
                            <a:srgbClr val="000000"/>
                          </a:solidFill>
                          <a:latin typeface="Times New Roman" panose="02020603050405020304" pitchFamily="18" charset="0"/>
                          <a:ea typeface="Cabin Medium"/>
                          <a:cs typeface="Times New Roman" panose="02020603050405020304" pitchFamily="18" charset="0"/>
                          <a:sym typeface="Cabin Medium"/>
                        </a:rPr>
                        <a:t>luận</a:t>
                      </a:r>
                      <a:r>
                        <a:rPr lang="en-US" sz="3999" b="1" u="sng" baseline="0" dirty="0" smtClean="0">
                          <a:solidFill>
                            <a:srgbClr val="000000"/>
                          </a:solidFill>
                          <a:latin typeface="Times New Roman" panose="02020603050405020304" pitchFamily="18" charset="0"/>
                          <a:ea typeface="Cabin Medium"/>
                          <a:cs typeface="Times New Roman" panose="02020603050405020304" pitchFamily="18" charset="0"/>
                          <a:sym typeface="Cabin Medium"/>
                        </a:rPr>
                        <a:t> </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559863"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2154756145"/>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Thiết</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kế</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vài</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giao</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diện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chính</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giao</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diện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quản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lý</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người</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dùng</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 name="Picture 3"/>
          <p:cNvPicPr>
            <a:picLocks noChangeAspect="1"/>
          </p:cNvPicPr>
          <p:nvPr/>
        </p:nvPicPr>
        <p:blipFill>
          <a:blip r:embed="rId4"/>
          <a:stretch>
            <a:fillRect/>
          </a:stretch>
        </p:blipFill>
        <p:spPr>
          <a:xfrm>
            <a:off x="2971800" y="3298088"/>
            <a:ext cx="12344400" cy="6509925"/>
          </a:xfrm>
          <a:prstGeom prst="rect">
            <a:avLst/>
          </a:prstGeom>
        </p:spPr>
      </p:pic>
    </p:spTree>
    <p:extLst>
      <p:ext uri="{BB962C8B-B14F-4D97-AF65-F5344CB8AC3E}">
        <p14:creationId xmlns:p14="http://schemas.microsoft.com/office/powerpoint/2010/main" val="39202034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009667"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2064322077"/>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Thiết</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kế</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vài</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giao</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diện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chính</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giao</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diện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quản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lý</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bài</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viết</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4"/>
          <a:stretch>
            <a:fillRect/>
          </a:stretch>
        </p:blipFill>
        <p:spPr>
          <a:xfrm>
            <a:off x="2400300" y="3128622"/>
            <a:ext cx="13487400" cy="6548778"/>
          </a:xfrm>
          <a:prstGeom prst="rect">
            <a:avLst/>
          </a:prstGeom>
        </p:spPr>
      </p:pic>
    </p:spTree>
    <p:extLst>
      <p:ext uri="{BB962C8B-B14F-4D97-AF65-F5344CB8AC3E}">
        <p14:creationId xmlns:p14="http://schemas.microsoft.com/office/powerpoint/2010/main" val="36896398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559863"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1026844981"/>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Test Case Sprint 1</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 name="Picture 3"/>
          <p:cNvPicPr>
            <a:picLocks noChangeAspect="1"/>
          </p:cNvPicPr>
          <p:nvPr/>
        </p:nvPicPr>
        <p:blipFill>
          <a:blip r:embed="rId4"/>
          <a:stretch>
            <a:fillRect/>
          </a:stretch>
        </p:blipFill>
        <p:spPr>
          <a:xfrm>
            <a:off x="2743200" y="3298088"/>
            <a:ext cx="12420600" cy="6417412"/>
          </a:xfrm>
          <a:prstGeom prst="rect">
            <a:avLst/>
          </a:prstGeom>
        </p:spPr>
      </p:pic>
    </p:spTree>
    <p:extLst>
      <p:ext uri="{BB962C8B-B14F-4D97-AF65-F5344CB8AC3E}">
        <p14:creationId xmlns:p14="http://schemas.microsoft.com/office/powerpoint/2010/main" val="2812917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9933467"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700613826"/>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Test Case Sprint 2</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4"/>
          <a:stretch>
            <a:fillRect/>
          </a:stretch>
        </p:blipFill>
        <p:spPr>
          <a:xfrm>
            <a:off x="2705100" y="3298088"/>
            <a:ext cx="12877799" cy="6417412"/>
          </a:xfrm>
          <a:prstGeom prst="rect">
            <a:avLst/>
          </a:prstGeom>
        </p:spPr>
      </p:pic>
    </p:spTree>
    <p:extLst>
      <p:ext uri="{BB962C8B-B14F-4D97-AF65-F5344CB8AC3E}">
        <p14:creationId xmlns:p14="http://schemas.microsoft.com/office/powerpoint/2010/main" val="272014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162067"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3840996394"/>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Test Case Sprint 3</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 name="Picture 3"/>
          <p:cNvPicPr>
            <a:picLocks noChangeAspect="1"/>
          </p:cNvPicPr>
          <p:nvPr/>
        </p:nvPicPr>
        <p:blipFill>
          <a:blip r:embed="rId4"/>
          <a:stretch>
            <a:fillRect/>
          </a:stretch>
        </p:blipFill>
        <p:spPr>
          <a:xfrm>
            <a:off x="2933700" y="3193459"/>
            <a:ext cx="12420600" cy="6522041"/>
          </a:xfrm>
          <a:prstGeom prst="rect">
            <a:avLst/>
          </a:prstGeom>
        </p:spPr>
      </p:pic>
    </p:spTree>
    <p:extLst>
      <p:ext uri="{BB962C8B-B14F-4D97-AF65-F5344CB8AC3E}">
        <p14:creationId xmlns:p14="http://schemas.microsoft.com/office/powerpoint/2010/main" val="20535020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559864"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3010105911"/>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Burndown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Chart Sprint 1</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4"/>
          <a:stretch>
            <a:fillRect/>
          </a:stretch>
        </p:blipFill>
        <p:spPr>
          <a:xfrm>
            <a:off x="1981200" y="3298087"/>
            <a:ext cx="13868400" cy="6417413"/>
          </a:xfrm>
          <a:prstGeom prst="rect">
            <a:avLst/>
          </a:prstGeom>
        </p:spPr>
      </p:pic>
    </p:spTree>
    <p:extLst>
      <p:ext uri="{BB962C8B-B14F-4D97-AF65-F5344CB8AC3E}">
        <p14:creationId xmlns:p14="http://schemas.microsoft.com/office/powerpoint/2010/main" val="735569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559863"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3189612674"/>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Burndown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Chart Sprint 2</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4" name="Picture 3"/>
          <p:cNvPicPr>
            <a:picLocks noChangeAspect="1"/>
          </p:cNvPicPr>
          <p:nvPr/>
        </p:nvPicPr>
        <p:blipFill>
          <a:blip r:embed="rId4"/>
          <a:stretch>
            <a:fillRect/>
          </a:stretch>
        </p:blipFill>
        <p:spPr>
          <a:xfrm>
            <a:off x="2133600" y="3298089"/>
            <a:ext cx="14020800" cy="6417412"/>
          </a:xfrm>
          <a:prstGeom prst="rect">
            <a:avLst/>
          </a:prstGeom>
        </p:spPr>
      </p:pic>
    </p:spTree>
    <p:extLst>
      <p:ext uri="{BB962C8B-B14F-4D97-AF65-F5344CB8AC3E}">
        <p14:creationId xmlns:p14="http://schemas.microsoft.com/office/powerpoint/2010/main" val="1187035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10162067" cy="1102866"/>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Nội</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dung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thực</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hiện</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391627256"/>
              </p:ext>
            </p:extLst>
          </p:nvPr>
        </p:nvGraphicFramePr>
        <p:xfrm>
          <a:off x="1028700" y="1682221"/>
          <a:ext cx="16230600" cy="8033279"/>
        </p:xfrm>
        <a:graphic>
          <a:graphicData uri="http://schemas.openxmlformats.org/drawingml/2006/table">
            <a:tbl>
              <a:tblPr/>
              <a:tblGrid>
                <a:gridCol w="16230600">
                  <a:extLst>
                    <a:ext uri="{9D8B030D-6E8A-4147-A177-3AD203B41FA5}">
                      <a16:colId xmlns:a16="http://schemas.microsoft.com/office/drawing/2014/main" val="20000"/>
                    </a:ext>
                  </a:extLst>
                </a:gridCol>
              </a:tblGrid>
              <a:tr h="1288550">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Burndown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Chart Sprint 3</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744729">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4"/>
          <a:stretch>
            <a:fillRect/>
          </a:stretch>
        </p:blipFill>
        <p:spPr>
          <a:xfrm>
            <a:off x="1828800" y="3298089"/>
            <a:ext cx="14249400" cy="6417412"/>
          </a:xfrm>
          <a:prstGeom prst="rect">
            <a:avLst/>
          </a:prstGeom>
        </p:spPr>
      </p:pic>
    </p:spTree>
    <p:extLst>
      <p:ext uri="{BB962C8B-B14F-4D97-AF65-F5344CB8AC3E}">
        <p14:creationId xmlns:p14="http://schemas.microsoft.com/office/powerpoint/2010/main" val="13975155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49783" y="505493"/>
            <a:ext cx="6705600" cy="820738"/>
          </a:xfrm>
          <a:prstGeom prst="rect">
            <a:avLst/>
          </a:prstGeom>
        </p:spPr>
        <p:txBody>
          <a:bodyPr wrap="square" lIns="0" tIns="0" rIns="0" bIns="0" rtlCol="0" anchor="t">
            <a:spAutoFit/>
          </a:bodyPr>
          <a:lstStyle/>
          <a:p>
            <a:pPr marL="0" lvl="0" indent="0" algn="l">
              <a:lnSpc>
                <a:spcPts val="6439"/>
              </a:lnSpc>
              <a:spcBef>
                <a:spcPct val="0"/>
              </a:spcBef>
            </a:pPr>
            <a:r>
              <a:rPr lang="en-US" sz="9000" b="1" dirty="0" smtClean="0">
                <a:solidFill>
                  <a:srgbClr val="1836B2"/>
                </a:solidFill>
                <a:latin typeface="Times New Roman" panose="02020603050405020304" pitchFamily="18" charset="0"/>
                <a:ea typeface="Cabin Medium"/>
                <a:cs typeface="Times New Roman" panose="02020603050405020304" pitchFamily="18" charset="0"/>
                <a:sym typeface="Cabin Medium"/>
              </a:rPr>
              <a:t>IV. </a:t>
            </a:r>
            <a:r>
              <a:rPr lang="en-US" sz="9000" b="1" dirty="0" err="1" smtClean="0">
                <a:solidFill>
                  <a:srgbClr val="1836B2"/>
                </a:solidFill>
                <a:latin typeface="Times New Roman" panose="02020603050405020304" pitchFamily="18" charset="0"/>
                <a:ea typeface="Cabin Medium"/>
                <a:cs typeface="Times New Roman" panose="02020603050405020304" pitchFamily="18" charset="0"/>
                <a:sym typeface="Cabin Medium"/>
              </a:rPr>
              <a:t>Kết</a:t>
            </a:r>
            <a:r>
              <a:rPr lang="en-US" sz="9000" b="1" dirty="0" smtClean="0">
                <a:solidFill>
                  <a:srgbClr val="1836B2"/>
                </a:solidFill>
                <a:latin typeface="Times New Roman" panose="02020603050405020304" pitchFamily="18" charset="0"/>
                <a:ea typeface="Cabin Medium"/>
                <a:cs typeface="Times New Roman" panose="02020603050405020304" pitchFamily="18" charset="0"/>
                <a:sym typeface="Cabin Medium"/>
              </a:rPr>
              <a:t> </a:t>
            </a:r>
            <a:r>
              <a:rPr lang="en-US" sz="9000" b="1" dirty="0" err="1" smtClean="0">
                <a:solidFill>
                  <a:srgbClr val="1836B2"/>
                </a:solidFill>
                <a:latin typeface="Times New Roman" panose="02020603050405020304" pitchFamily="18" charset="0"/>
                <a:ea typeface="Cabin Medium"/>
                <a:cs typeface="Times New Roman" panose="02020603050405020304" pitchFamily="18" charset="0"/>
                <a:sym typeface="Cabin Medium"/>
              </a:rPr>
              <a:t>luận</a:t>
            </a:r>
            <a:endParaRPr lang="en-US" sz="9000" b="1" u="none" dirty="0">
              <a:solidFill>
                <a:srgbClr val="1836B2"/>
              </a:solidFill>
              <a:latin typeface="Times New Roman" panose="02020603050405020304" pitchFamily="18" charset="0"/>
              <a:ea typeface="Cabin Medium"/>
              <a:cs typeface="Times New Roman" panose="02020603050405020304" pitchFamily="18" charset="0"/>
              <a:sym typeface="Cabin Medium"/>
            </a:endParaRPr>
          </a:p>
        </p:txBody>
      </p:sp>
      <p:grpSp>
        <p:nvGrpSpPr>
          <p:cNvPr id="5" name="Group 5"/>
          <p:cNvGrpSpPr/>
          <p:nvPr/>
        </p:nvGrpSpPr>
        <p:grpSpPr>
          <a:xfrm>
            <a:off x="0" y="9305925"/>
            <a:ext cx="19280880" cy="1312977"/>
            <a:chOff x="0" y="0"/>
            <a:chExt cx="25707840" cy="1750636"/>
          </a:xfrm>
        </p:grpSpPr>
        <p:grpSp>
          <p:nvGrpSpPr>
            <p:cNvPr id="6" name="Group 6"/>
            <p:cNvGrpSpPr/>
            <p:nvPr/>
          </p:nvGrpSpPr>
          <p:grpSpPr>
            <a:xfrm rot="5400000">
              <a:off x="13125860" y="-10831345"/>
              <a:ext cx="1750636" cy="23413325"/>
              <a:chOff x="0" y="0"/>
              <a:chExt cx="3130550" cy="41868551"/>
            </a:xfrm>
          </p:grpSpPr>
          <p:sp>
            <p:nvSpPr>
              <p:cNvPr id="7" name="Freeform 7"/>
              <p:cNvSpPr/>
              <p:nvPr/>
            </p:nvSpPr>
            <p:spPr>
              <a:xfrm>
                <a:off x="0" y="0"/>
                <a:ext cx="3130550" cy="41868551"/>
              </a:xfrm>
              <a:custGeom>
                <a:avLst/>
                <a:gdLst/>
                <a:ahLst/>
                <a:cxnLst/>
                <a:rect l="l" t="t" r="r" b="b"/>
                <a:pathLst>
                  <a:path w="3130550" h="41868551">
                    <a:moveTo>
                      <a:pt x="0" y="1123950"/>
                    </a:moveTo>
                    <a:lnTo>
                      <a:pt x="0" y="41868551"/>
                    </a:lnTo>
                    <a:lnTo>
                      <a:pt x="3130550" y="41868551"/>
                    </a:lnTo>
                    <a:lnTo>
                      <a:pt x="3130550" y="0"/>
                    </a:lnTo>
                    <a:close/>
                  </a:path>
                </a:pathLst>
              </a:custGeom>
              <a:solidFill>
                <a:srgbClr val="1836B2"/>
              </a:solidFill>
            </p:spPr>
          </p:sp>
        </p:grpSp>
        <p:sp>
          <p:nvSpPr>
            <p:cNvPr id="8" name="Freeform 8"/>
            <p:cNvSpPr/>
            <p:nvPr/>
          </p:nvSpPr>
          <p:spPr>
            <a:xfrm>
              <a:off x="0" y="0"/>
              <a:ext cx="3066088" cy="1750636"/>
            </a:xfrm>
            <a:custGeom>
              <a:avLst/>
              <a:gdLst/>
              <a:ahLst/>
              <a:cxnLst/>
              <a:rect l="l" t="t" r="r" b="b"/>
              <a:pathLst>
                <a:path w="3066088" h="1750636">
                  <a:moveTo>
                    <a:pt x="0" y="0"/>
                  </a:moveTo>
                  <a:lnTo>
                    <a:pt x="3066088" y="0"/>
                  </a:lnTo>
                  <a:lnTo>
                    <a:pt x="3066088" y="1750636"/>
                  </a:lnTo>
                  <a:lnTo>
                    <a:pt x="0" y="1750636"/>
                  </a:lnTo>
                  <a:lnTo>
                    <a:pt x="0" y="0"/>
                  </a:lnTo>
                  <a:close/>
                </a:path>
              </a:pathLst>
            </a:custGeom>
            <a:blipFill>
              <a:blip r:embed="rId2">
                <a:extLst>
                  <a:ext uri="{96DAC541-7B7A-43D3-8B79-37D633B846F1}">
                    <asvg:svgBlip xmlns:asvg="http://schemas.microsoft.com/office/drawing/2016/SVG/main" xmlns="" r:embed="rId3"/>
                  </a:ext>
                </a:extLst>
              </a:blip>
              <a:stretch>
                <a:fillRect t="-51576"/>
              </a:stretch>
            </a:blipFill>
          </p:spPr>
        </p:sp>
      </p:grpSp>
      <p:graphicFrame>
        <p:nvGraphicFramePr>
          <p:cNvPr id="22" name="Table 8"/>
          <p:cNvGraphicFramePr>
            <a:graphicFrameLocks noGrp="1"/>
          </p:cNvGraphicFramePr>
          <p:nvPr>
            <p:extLst>
              <p:ext uri="{D42A27DB-BD31-4B8C-83A1-F6EECF244321}">
                <p14:modId xmlns:p14="http://schemas.microsoft.com/office/powerpoint/2010/main" val="645612875"/>
              </p:ext>
            </p:extLst>
          </p:nvPr>
        </p:nvGraphicFramePr>
        <p:xfrm>
          <a:off x="1028700" y="1682221"/>
          <a:ext cx="16230600" cy="7347479"/>
        </p:xfrm>
        <a:graphic>
          <a:graphicData uri="http://schemas.openxmlformats.org/drawingml/2006/table">
            <a:tbl>
              <a:tblPr/>
              <a:tblGrid>
                <a:gridCol w="16230600">
                  <a:extLst>
                    <a:ext uri="{9D8B030D-6E8A-4147-A177-3AD203B41FA5}">
                      <a16:colId xmlns:a16="http://schemas.microsoft.com/office/drawing/2014/main" val="20000"/>
                    </a:ext>
                  </a:extLst>
                </a:gridCol>
              </a:tblGrid>
              <a:tr h="1178547">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Kết</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quả</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đạt</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được</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168932">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r>
                        <a:rPr lang="vi-VN" sz="3000" dirty="0" smtClean="0">
                          <a:solidFill>
                            <a:srgbClr val="002060"/>
                          </a:solidFill>
                          <a:latin typeface="Times New Roman" panose="02020603050405020304" pitchFamily="18" charset="0"/>
                          <a:cs typeface="Times New Roman" panose="02020603050405020304" pitchFamily="18" charset="0"/>
                        </a:rPr>
                        <a:t>Nhóm đã áp dụng ngôn ngữ lập trình và công cụ đã học để lập kế hoạch, thiết kế và triển khai dự án theo quy trình Scrum. Các công việc được phân chia hợp lý, thực hiện song song, đảm bảo tiến độ. Trong quá trình làm, nhóm thường xuyên trao đổi với giáo viên hướng dẫn để giải quyết vấn đề, đồng thời rèn luyện kỹ năng giao tiếp và phối hợp nhóm hiệu quả.</a:t>
                      </a:r>
                      <a:endParaRPr lang="en-US" sz="3000" dirty="0">
                        <a:solidFill>
                          <a:srgbClr val="002060"/>
                        </a:solidFill>
                        <a:latin typeface="Times New Roman" panose="02020603050405020304" pitchFamily="18" charset="0"/>
                        <a:ea typeface="Cabin"/>
                        <a:cs typeface="Times New Roman" panose="02020603050405020304" pitchFamily="18" charset="0"/>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85343" y="643605"/>
            <a:ext cx="6705600" cy="820738"/>
          </a:xfrm>
          <a:prstGeom prst="rect">
            <a:avLst/>
          </a:prstGeom>
        </p:spPr>
        <p:txBody>
          <a:bodyPr wrap="square" lIns="0" tIns="0" rIns="0" bIns="0" rtlCol="0" anchor="t">
            <a:spAutoFit/>
          </a:bodyPr>
          <a:lstStyle/>
          <a:p>
            <a:pPr marL="0" lvl="0" indent="0" algn="l">
              <a:lnSpc>
                <a:spcPts val="6439"/>
              </a:lnSpc>
              <a:spcBef>
                <a:spcPct val="0"/>
              </a:spcBef>
            </a:pPr>
            <a:r>
              <a:rPr lang="en-US" sz="9000" b="1" dirty="0" smtClean="0">
                <a:solidFill>
                  <a:srgbClr val="1836B2"/>
                </a:solidFill>
                <a:latin typeface="Times New Roman" panose="02020603050405020304" pitchFamily="18" charset="0"/>
                <a:ea typeface="Cabin Medium"/>
                <a:cs typeface="Times New Roman" panose="02020603050405020304" pitchFamily="18" charset="0"/>
                <a:sym typeface="Cabin Medium"/>
              </a:rPr>
              <a:t>IV. </a:t>
            </a:r>
            <a:r>
              <a:rPr lang="en-US" sz="9000" b="1" dirty="0" err="1" smtClean="0">
                <a:solidFill>
                  <a:srgbClr val="1836B2"/>
                </a:solidFill>
                <a:latin typeface="Times New Roman" panose="02020603050405020304" pitchFamily="18" charset="0"/>
                <a:ea typeface="Cabin Medium"/>
                <a:cs typeface="Times New Roman" panose="02020603050405020304" pitchFamily="18" charset="0"/>
                <a:sym typeface="Cabin Medium"/>
              </a:rPr>
              <a:t>Kết</a:t>
            </a:r>
            <a:r>
              <a:rPr lang="en-US" sz="9000" b="1" dirty="0" smtClean="0">
                <a:solidFill>
                  <a:srgbClr val="1836B2"/>
                </a:solidFill>
                <a:latin typeface="Times New Roman" panose="02020603050405020304" pitchFamily="18" charset="0"/>
                <a:ea typeface="Cabin Medium"/>
                <a:cs typeface="Times New Roman" panose="02020603050405020304" pitchFamily="18" charset="0"/>
                <a:sym typeface="Cabin Medium"/>
              </a:rPr>
              <a:t> </a:t>
            </a:r>
            <a:r>
              <a:rPr lang="en-US" sz="9000" b="1" dirty="0" err="1" smtClean="0">
                <a:solidFill>
                  <a:srgbClr val="1836B2"/>
                </a:solidFill>
                <a:latin typeface="Times New Roman" panose="02020603050405020304" pitchFamily="18" charset="0"/>
                <a:ea typeface="Cabin Medium"/>
                <a:cs typeface="Times New Roman" panose="02020603050405020304" pitchFamily="18" charset="0"/>
                <a:sym typeface="Cabin Medium"/>
              </a:rPr>
              <a:t>luận</a:t>
            </a:r>
            <a:endParaRPr lang="en-US" sz="9000" b="1" u="none" dirty="0">
              <a:solidFill>
                <a:srgbClr val="1836B2"/>
              </a:solidFill>
              <a:latin typeface="Times New Roman" panose="02020603050405020304" pitchFamily="18" charset="0"/>
              <a:ea typeface="Cabin Medium"/>
              <a:cs typeface="Times New Roman" panose="02020603050405020304" pitchFamily="18" charset="0"/>
              <a:sym typeface="Cabin Medium"/>
            </a:endParaRPr>
          </a:p>
        </p:txBody>
      </p:sp>
      <p:grpSp>
        <p:nvGrpSpPr>
          <p:cNvPr id="5" name="Group 5"/>
          <p:cNvGrpSpPr/>
          <p:nvPr/>
        </p:nvGrpSpPr>
        <p:grpSpPr>
          <a:xfrm>
            <a:off x="0" y="9305925"/>
            <a:ext cx="19280880" cy="1312977"/>
            <a:chOff x="0" y="0"/>
            <a:chExt cx="25707840" cy="1750636"/>
          </a:xfrm>
        </p:grpSpPr>
        <p:grpSp>
          <p:nvGrpSpPr>
            <p:cNvPr id="6" name="Group 6"/>
            <p:cNvGrpSpPr/>
            <p:nvPr/>
          </p:nvGrpSpPr>
          <p:grpSpPr>
            <a:xfrm rot="5400000">
              <a:off x="13125860" y="-10831345"/>
              <a:ext cx="1750636" cy="23413325"/>
              <a:chOff x="0" y="0"/>
              <a:chExt cx="3130550" cy="41868551"/>
            </a:xfrm>
          </p:grpSpPr>
          <p:sp>
            <p:nvSpPr>
              <p:cNvPr id="7" name="Freeform 7"/>
              <p:cNvSpPr/>
              <p:nvPr/>
            </p:nvSpPr>
            <p:spPr>
              <a:xfrm>
                <a:off x="0" y="0"/>
                <a:ext cx="3130550" cy="41868551"/>
              </a:xfrm>
              <a:custGeom>
                <a:avLst/>
                <a:gdLst/>
                <a:ahLst/>
                <a:cxnLst/>
                <a:rect l="l" t="t" r="r" b="b"/>
                <a:pathLst>
                  <a:path w="3130550" h="41868551">
                    <a:moveTo>
                      <a:pt x="0" y="1123950"/>
                    </a:moveTo>
                    <a:lnTo>
                      <a:pt x="0" y="41868551"/>
                    </a:lnTo>
                    <a:lnTo>
                      <a:pt x="3130550" y="41868551"/>
                    </a:lnTo>
                    <a:lnTo>
                      <a:pt x="3130550" y="0"/>
                    </a:lnTo>
                    <a:close/>
                  </a:path>
                </a:pathLst>
              </a:custGeom>
              <a:solidFill>
                <a:srgbClr val="1836B2"/>
              </a:solidFill>
            </p:spPr>
          </p:sp>
        </p:grpSp>
        <p:sp>
          <p:nvSpPr>
            <p:cNvPr id="8" name="Freeform 8"/>
            <p:cNvSpPr/>
            <p:nvPr/>
          </p:nvSpPr>
          <p:spPr>
            <a:xfrm>
              <a:off x="0" y="0"/>
              <a:ext cx="3066088" cy="1750636"/>
            </a:xfrm>
            <a:custGeom>
              <a:avLst/>
              <a:gdLst/>
              <a:ahLst/>
              <a:cxnLst/>
              <a:rect l="l" t="t" r="r" b="b"/>
              <a:pathLst>
                <a:path w="3066088" h="1750636">
                  <a:moveTo>
                    <a:pt x="0" y="0"/>
                  </a:moveTo>
                  <a:lnTo>
                    <a:pt x="3066088" y="0"/>
                  </a:lnTo>
                  <a:lnTo>
                    <a:pt x="3066088" y="1750636"/>
                  </a:lnTo>
                  <a:lnTo>
                    <a:pt x="0" y="1750636"/>
                  </a:lnTo>
                  <a:lnTo>
                    <a:pt x="0" y="0"/>
                  </a:lnTo>
                  <a:close/>
                </a:path>
              </a:pathLst>
            </a:custGeom>
            <a:blipFill>
              <a:blip r:embed="rId2">
                <a:extLst>
                  <a:ext uri="{96DAC541-7B7A-43D3-8B79-37D633B846F1}">
                    <asvg:svgBlip xmlns:asvg="http://schemas.microsoft.com/office/drawing/2016/SVG/main" xmlns="" r:embed="rId3"/>
                  </a:ext>
                </a:extLst>
              </a:blip>
              <a:stretch>
                <a:fillRect t="-51576"/>
              </a:stretch>
            </a:blipFill>
          </p:spPr>
        </p:sp>
      </p:grpSp>
      <p:graphicFrame>
        <p:nvGraphicFramePr>
          <p:cNvPr id="22" name="Table 8"/>
          <p:cNvGraphicFramePr>
            <a:graphicFrameLocks noGrp="1"/>
          </p:cNvGraphicFramePr>
          <p:nvPr>
            <p:extLst>
              <p:ext uri="{D42A27DB-BD31-4B8C-83A1-F6EECF244321}">
                <p14:modId xmlns:p14="http://schemas.microsoft.com/office/powerpoint/2010/main" val="3250101801"/>
              </p:ext>
            </p:extLst>
          </p:nvPr>
        </p:nvGraphicFramePr>
        <p:xfrm>
          <a:off x="1028700" y="1682221"/>
          <a:ext cx="16230600" cy="7347479"/>
        </p:xfrm>
        <a:graphic>
          <a:graphicData uri="http://schemas.openxmlformats.org/drawingml/2006/table">
            <a:tbl>
              <a:tblPr/>
              <a:tblGrid>
                <a:gridCol w="16230600">
                  <a:extLst>
                    <a:ext uri="{9D8B030D-6E8A-4147-A177-3AD203B41FA5}">
                      <a16:colId xmlns:a16="http://schemas.microsoft.com/office/drawing/2014/main" val="20000"/>
                    </a:ext>
                  </a:extLst>
                </a:gridCol>
              </a:tblGrid>
              <a:tr h="1178547">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Hạn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chế</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168932">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r>
                        <a:rPr lang="vi-VN" sz="3000" dirty="0" smtClean="0">
                          <a:solidFill>
                            <a:srgbClr val="002060"/>
                          </a:solidFill>
                          <a:latin typeface="Times New Roman" panose="02020603050405020304" pitchFamily="18" charset="0"/>
                          <a:cs typeface="Times New Roman" panose="02020603050405020304" pitchFamily="18" charset="0"/>
                        </a:rPr>
                        <a:t>Ban đầu, do chưa nắm rõ quy trình Scrum nên các thành viên chưa theo kịp tiến độ dự án. Chất lượng phần mềm chưa được kiểm chứng, thiếu đánh giá khách quan từ phía người dùng và chưa có sự tương tác trực tiếp với khách hàng để hiểu rõ yêu cầu, dẫn đến sản phẩm chưa thật sự hoàn thiện.</a:t>
                      </a:r>
                      <a:endParaRPr lang="en-US" sz="3000" dirty="0">
                        <a:solidFill>
                          <a:srgbClr val="002060"/>
                        </a:solidFill>
                        <a:latin typeface="Times New Roman" panose="02020603050405020304" pitchFamily="18" charset="0"/>
                        <a:ea typeface="Cabin"/>
                        <a:cs typeface="Times New Roman" panose="02020603050405020304" pitchFamily="18" charset="0"/>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75551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2799463" y="-259279"/>
            <a:ext cx="7945947" cy="3511798"/>
            <a:chOff x="0" y="0"/>
            <a:chExt cx="12155147" cy="5372100"/>
          </a:xfrm>
        </p:grpSpPr>
        <p:sp>
          <p:nvSpPr>
            <p:cNvPr id="4" name="Freeform 4"/>
            <p:cNvSpPr/>
            <p:nvPr/>
          </p:nvSpPr>
          <p:spPr>
            <a:xfrm>
              <a:off x="0" y="0"/>
              <a:ext cx="12155147" cy="5372100"/>
            </a:xfrm>
            <a:custGeom>
              <a:avLst/>
              <a:gdLst/>
              <a:ahLst/>
              <a:cxnLst/>
              <a:rect l="l" t="t" r="r" b="b"/>
              <a:pathLst>
                <a:path w="12155147" h="5372100">
                  <a:moveTo>
                    <a:pt x="10604477" y="0"/>
                  </a:moveTo>
                  <a:lnTo>
                    <a:pt x="1550670" y="0"/>
                  </a:lnTo>
                  <a:lnTo>
                    <a:pt x="0" y="2686050"/>
                  </a:lnTo>
                  <a:lnTo>
                    <a:pt x="1550670" y="5372100"/>
                  </a:lnTo>
                  <a:lnTo>
                    <a:pt x="10604477" y="5372100"/>
                  </a:lnTo>
                  <a:lnTo>
                    <a:pt x="12155147" y="2686050"/>
                  </a:lnTo>
                  <a:lnTo>
                    <a:pt x="10604477" y="0"/>
                  </a:lnTo>
                  <a:close/>
                </a:path>
              </a:pathLst>
            </a:custGeom>
            <a:solidFill>
              <a:srgbClr val="1836B2"/>
            </a:solidFill>
          </p:spPr>
        </p:sp>
      </p:grpSp>
      <p:sp>
        <p:nvSpPr>
          <p:cNvPr id="6" name="TextBox 6"/>
          <p:cNvSpPr txBox="1"/>
          <p:nvPr/>
        </p:nvSpPr>
        <p:spPr>
          <a:xfrm>
            <a:off x="6778213" y="1800066"/>
            <a:ext cx="10221239" cy="1148818"/>
          </a:xfrm>
          <a:prstGeom prst="rect">
            <a:avLst/>
          </a:prstGeom>
        </p:spPr>
        <p:txBody>
          <a:bodyPr lIns="0" tIns="0" rIns="0" bIns="0" rtlCol="0" anchor="t">
            <a:spAutoFit/>
          </a:bodyPr>
          <a:lstStyle/>
          <a:p>
            <a:pPr marL="0" lvl="0" indent="0" algn="l">
              <a:lnSpc>
                <a:spcPts val="8717"/>
              </a:lnSpc>
              <a:spcBef>
                <a:spcPct val="0"/>
              </a:spcBef>
            </a:pP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 </a:t>
            </a:r>
            <a:r>
              <a:rPr lang="en-US" sz="7925"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Giới</a:t>
            </a: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25"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thiệu</a:t>
            </a: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25"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đề</a:t>
            </a: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25"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tài</a:t>
            </a: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endParaRPr lang="en-US" sz="7925"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graphicFrame>
        <p:nvGraphicFramePr>
          <p:cNvPr id="8" name="Table 8"/>
          <p:cNvGraphicFramePr>
            <a:graphicFrameLocks noGrp="1"/>
          </p:cNvGraphicFramePr>
          <p:nvPr>
            <p:extLst>
              <p:ext uri="{D42A27DB-BD31-4B8C-83A1-F6EECF244321}">
                <p14:modId xmlns:p14="http://schemas.microsoft.com/office/powerpoint/2010/main" val="794168860"/>
              </p:ext>
            </p:extLst>
          </p:nvPr>
        </p:nvGraphicFramePr>
        <p:xfrm>
          <a:off x="1066800" y="3695700"/>
          <a:ext cx="16230600" cy="6591300"/>
        </p:xfrm>
        <a:graphic>
          <a:graphicData uri="http://schemas.openxmlformats.org/drawingml/2006/table">
            <a:tbl>
              <a:tblPr/>
              <a:tblGrid>
                <a:gridCol w="16230600">
                  <a:extLst>
                    <a:ext uri="{9D8B030D-6E8A-4147-A177-3AD203B41FA5}">
                      <a16:colId xmlns:a16="http://schemas.microsoft.com/office/drawing/2014/main" val="20000"/>
                    </a:ext>
                  </a:extLst>
                </a:gridCol>
              </a:tblGrid>
              <a:tr h="1057254">
                <a:tc>
                  <a:txBody>
                    <a:bodyPr/>
                    <a:lstStyle/>
                    <a:p>
                      <a:pPr algn="l">
                        <a:lnSpc>
                          <a:spcPts val="3640"/>
                        </a:lnSpc>
                        <a:defRPr/>
                      </a:pPr>
                      <a:r>
                        <a:rPr lang="en-US" sz="3000" b="1" dirty="0" err="1" smtClean="0">
                          <a:solidFill>
                            <a:srgbClr val="002060"/>
                          </a:solidFill>
                          <a:latin typeface="Times New Roman" panose="02020603050405020304" pitchFamily="18" charset="0"/>
                          <a:cs typeface="Times New Roman" panose="02020603050405020304" pitchFamily="18" charset="0"/>
                          <a:sym typeface="Cabin Semi-Bold"/>
                        </a:rPr>
                        <a:t>Lý</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do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chọn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đề</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tài</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5534046">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r>
                        <a:rPr lang="vi-VN" sz="3000" dirty="0" smtClean="0">
                          <a:solidFill>
                            <a:srgbClr val="002060"/>
                          </a:solidFill>
                          <a:latin typeface="+mj-lt"/>
                          <a:ea typeface="Montserrat"/>
                          <a:cs typeface="Montserrat"/>
                          <a:sym typeface="Montserrat"/>
                        </a:rPr>
                        <a:t>- Hiện nay, </a:t>
                      </a:r>
                      <a:r>
                        <a:rPr lang="en-US" sz="3000" dirty="0" smtClean="0">
                          <a:solidFill>
                            <a:srgbClr val="002060"/>
                          </a:solidFill>
                          <a:latin typeface="+mj-lt"/>
                          <a:ea typeface="+mn-ea"/>
                          <a:cs typeface="+mn-cs"/>
                          <a:sym typeface="Montserrat"/>
                        </a:rPr>
                        <a:t>n</a:t>
                      </a:r>
                      <a:r>
                        <a:rPr lang="vi-VN" sz="3000" dirty="0" smtClean="0">
                          <a:solidFill>
                            <a:srgbClr val="002060"/>
                          </a:solidFill>
                          <a:latin typeface="+mj-lt"/>
                        </a:rPr>
                        <a:t>gôn ngữ đóng vai trò quan trọng trong giao tiếp và cuộc sống, nhưng các nền tảng hỗ trợ học tập ngôn ngữ hiện nay còn lạc hậu, thiếu đầu tư so với các website giải trí. Điều này khiến trải nghiệm người dùng bị hạn chế. Vì vậy, cần xây dựng một diễn đàn ngôn ngữ hiện đại, tích hợp công nghệ tiên tiến để đáp ứng nhu cầu học tập và chia sẻ ngày càng cao</a:t>
                      </a: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185343" y="643605"/>
            <a:ext cx="6705600" cy="820738"/>
          </a:xfrm>
          <a:prstGeom prst="rect">
            <a:avLst/>
          </a:prstGeom>
        </p:spPr>
        <p:txBody>
          <a:bodyPr wrap="square" lIns="0" tIns="0" rIns="0" bIns="0" rtlCol="0" anchor="t">
            <a:spAutoFit/>
          </a:bodyPr>
          <a:lstStyle/>
          <a:p>
            <a:pPr marL="0" lvl="0" indent="0" algn="l">
              <a:lnSpc>
                <a:spcPts val="6439"/>
              </a:lnSpc>
              <a:spcBef>
                <a:spcPct val="0"/>
              </a:spcBef>
            </a:pPr>
            <a:r>
              <a:rPr lang="en-US" sz="9000" b="1" dirty="0" smtClean="0">
                <a:solidFill>
                  <a:srgbClr val="1836B2"/>
                </a:solidFill>
                <a:latin typeface="Times New Roman" panose="02020603050405020304" pitchFamily="18" charset="0"/>
                <a:ea typeface="Cabin Medium"/>
                <a:cs typeface="Times New Roman" panose="02020603050405020304" pitchFamily="18" charset="0"/>
                <a:sym typeface="Cabin Medium"/>
              </a:rPr>
              <a:t>IV. </a:t>
            </a:r>
            <a:r>
              <a:rPr lang="en-US" sz="9000" b="1" dirty="0" err="1" smtClean="0">
                <a:solidFill>
                  <a:srgbClr val="1836B2"/>
                </a:solidFill>
                <a:latin typeface="Times New Roman" panose="02020603050405020304" pitchFamily="18" charset="0"/>
                <a:ea typeface="Cabin Medium"/>
                <a:cs typeface="Times New Roman" panose="02020603050405020304" pitchFamily="18" charset="0"/>
                <a:sym typeface="Cabin Medium"/>
              </a:rPr>
              <a:t>Kết</a:t>
            </a:r>
            <a:r>
              <a:rPr lang="en-US" sz="9000" b="1" dirty="0" smtClean="0">
                <a:solidFill>
                  <a:srgbClr val="1836B2"/>
                </a:solidFill>
                <a:latin typeface="Times New Roman" panose="02020603050405020304" pitchFamily="18" charset="0"/>
                <a:ea typeface="Cabin Medium"/>
                <a:cs typeface="Times New Roman" panose="02020603050405020304" pitchFamily="18" charset="0"/>
                <a:sym typeface="Cabin Medium"/>
              </a:rPr>
              <a:t> </a:t>
            </a:r>
            <a:r>
              <a:rPr lang="en-US" sz="9000" b="1" dirty="0" err="1" smtClean="0">
                <a:solidFill>
                  <a:srgbClr val="1836B2"/>
                </a:solidFill>
                <a:latin typeface="Times New Roman" panose="02020603050405020304" pitchFamily="18" charset="0"/>
                <a:ea typeface="Cabin Medium"/>
                <a:cs typeface="Times New Roman" panose="02020603050405020304" pitchFamily="18" charset="0"/>
                <a:sym typeface="Cabin Medium"/>
              </a:rPr>
              <a:t>luận</a:t>
            </a:r>
            <a:endParaRPr lang="en-US" sz="9000" b="1" u="none" dirty="0">
              <a:solidFill>
                <a:srgbClr val="1836B2"/>
              </a:solidFill>
              <a:latin typeface="Times New Roman" panose="02020603050405020304" pitchFamily="18" charset="0"/>
              <a:ea typeface="Cabin Medium"/>
              <a:cs typeface="Times New Roman" panose="02020603050405020304" pitchFamily="18" charset="0"/>
              <a:sym typeface="Cabin Medium"/>
            </a:endParaRPr>
          </a:p>
        </p:txBody>
      </p:sp>
      <p:grpSp>
        <p:nvGrpSpPr>
          <p:cNvPr id="5" name="Group 5"/>
          <p:cNvGrpSpPr/>
          <p:nvPr/>
        </p:nvGrpSpPr>
        <p:grpSpPr>
          <a:xfrm>
            <a:off x="0" y="9305925"/>
            <a:ext cx="19280880" cy="1312977"/>
            <a:chOff x="0" y="0"/>
            <a:chExt cx="25707840" cy="1750636"/>
          </a:xfrm>
        </p:grpSpPr>
        <p:grpSp>
          <p:nvGrpSpPr>
            <p:cNvPr id="6" name="Group 6"/>
            <p:cNvGrpSpPr/>
            <p:nvPr/>
          </p:nvGrpSpPr>
          <p:grpSpPr>
            <a:xfrm rot="5400000">
              <a:off x="13125860" y="-10831345"/>
              <a:ext cx="1750636" cy="23413325"/>
              <a:chOff x="0" y="0"/>
              <a:chExt cx="3130550" cy="41868551"/>
            </a:xfrm>
          </p:grpSpPr>
          <p:sp>
            <p:nvSpPr>
              <p:cNvPr id="7" name="Freeform 7"/>
              <p:cNvSpPr/>
              <p:nvPr/>
            </p:nvSpPr>
            <p:spPr>
              <a:xfrm>
                <a:off x="0" y="0"/>
                <a:ext cx="3130550" cy="41868551"/>
              </a:xfrm>
              <a:custGeom>
                <a:avLst/>
                <a:gdLst/>
                <a:ahLst/>
                <a:cxnLst/>
                <a:rect l="l" t="t" r="r" b="b"/>
                <a:pathLst>
                  <a:path w="3130550" h="41868551">
                    <a:moveTo>
                      <a:pt x="0" y="1123950"/>
                    </a:moveTo>
                    <a:lnTo>
                      <a:pt x="0" y="41868551"/>
                    </a:lnTo>
                    <a:lnTo>
                      <a:pt x="3130550" y="41868551"/>
                    </a:lnTo>
                    <a:lnTo>
                      <a:pt x="3130550" y="0"/>
                    </a:lnTo>
                    <a:close/>
                  </a:path>
                </a:pathLst>
              </a:custGeom>
              <a:solidFill>
                <a:srgbClr val="1836B2"/>
              </a:solidFill>
            </p:spPr>
          </p:sp>
        </p:grpSp>
        <p:sp>
          <p:nvSpPr>
            <p:cNvPr id="8" name="Freeform 8"/>
            <p:cNvSpPr/>
            <p:nvPr/>
          </p:nvSpPr>
          <p:spPr>
            <a:xfrm>
              <a:off x="0" y="0"/>
              <a:ext cx="3066088" cy="1750636"/>
            </a:xfrm>
            <a:custGeom>
              <a:avLst/>
              <a:gdLst/>
              <a:ahLst/>
              <a:cxnLst/>
              <a:rect l="l" t="t" r="r" b="b"/>
              <a:pathLst>
                <a:path w="3066088" h="1750636">
                  <a:moveTo>
                    <a:pt x="0" y="0"/>
                  </a:moveTo>
                  <a:lnTo>
                    <a:pt x="3066088" y="0"/>
                  </a:lnTo>
                  <a:lnTo>
                    <a:pt x="3066088" y="1750636"/>
                  </a:lnTo>
                  <a:lnTo>
                    <a:pt x="0" y="1750636"/>
                  </a:lnTo>
                  <a:lnTo>
                    <a:pt x="0" y="0"/>
                  </a:lnTo>
                  <a:close/>
                </a:path>
              </a:pathLst>
            </a:custGeom>
            <a:blipFill>
              <a:blip r:embed="rId2">
                <a:extLst>
                  <a:ext uri="{96DAC541-7B7A-43D3-8B79-37D633B846F1}">
                    <asvg:svgBlip xmlns:asvg="http://schemas.microsoft.com/office/drawing/2016/SVG/main" xmlns="" r:embed="rId3"/>
                  </a:ext>
                </a:extLst>
              </a:blip>
              <a:stretch>
                <a:fillRect t="-51576"/>
              </a:stretch>
            </a:blipFill>
          </p:spPr>
        </p:sp>
      </p:grpSp>
      <p:graphicFrame>
        <p:nvGraphicFramePr>
          <p:cNvPr id="22" name="Table 8"/>
          <p:cNvGraphicFramePr>
            <a:graphicFrameLocks noGrp="1"/>
          </p:cNvGraphicFramePr>
          <p:nvPr>
            <p:extLst>
              <p:ext uri="{D42A27DB-BD31-4B8C-83A1-F6EECF244321}">
                <p14:modId xmlns:p14="http://schemas.microsoft.com/office/powerpoint/2010/main" val="1719426376"/>
              </p:ext>
            </p:extLst>
          </p:nvPr>
        </p:nvGraphicFramePr>
        <p:xfrm>
          <a:off x="1028700" y="1682221"/>
          <a:ext cx="16230600" cy="7347479"/>
        </p:xfrm>
        <a:graphic>
          <a:graphicData uri="http://schemas.openxmlformats.org/drawingml/2006/table">
            <a:tbl>
              <a:tblPr/>
              <a:tblGrid>
                <a:gridCol w="16230600">
                  <a:extLst>
                    <a:ext uri="{9D8B030D-6E8A-4147-A177-3AD203B41FA5}">
                      <a16:colId xmlns:a16="http://schemas.microsoft.com/office/drawing/2014/main" val="20000"/>
                    </a:ext>
                  </a:extLst>
                </a:gridCol>
              </a:tblGrid>
              <a:tr h="1178547">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Định</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hướng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tương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lai</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168932">
                <a:tc>
                  <a:txBody>
                    <a:bodyPr/>
                    <a:lstStyle/>
                    <a:p>
                      <a:r>
                        <a:rPr lang="vi-VN" sz="3000" dirty="0" smtClean="0">
                          <a:solidFill>
                            <a:srgbClr val="002060"/>
                          </a:solidFill>
                          <a:latin typeface="Times New Roman" panose="02020603050405020304" pitchFamily="18" charset="0"/>
                          <a:cs typeface="Times New Roman" panose="02020603050405020304" pitchFamily="18" charset="0"/>
                        </a:rPr>
                        <a:t>Trong giai đoạn tiếp theo, nhóm sẽ tập trung vào việc hoàn thiện và mở rộng hệ thống với các mục tiêu sau:</a:t>
                      </a:r>
                    </a:p>
                    <a:p>
                      <a:r>
                        <a:rPr lang="vi-VN" sz="3000" b="1" dirty="0" smtClean="0">
                          <a:solidFill>
                            <a:srgbClr val="002060"/>
                          </a:solidFill>
                          <a:latin typeface="Times New Roman" panose="02020603050405020304" pitchFamily="18" charset="0"/>
                          <a:cs typeface="Times New Roman" panose="02020603050405020304" pitchFamily="18" charset="0"/>
                        </a:rPr>
                        <a:t>Nâng cao khả năng xử lý đa ngôn ngữ</a:t>
                      </a:r>
                      <a:r>
                        <a:rPr lang="vi-VN" sz="3000" dirty="0" smtClean="0">
                          <a:solidFill>
                            <a:srgbClr val="002060"/>
                          </a:solidFill>
                          <a:latin typeface="Times New Roman" panose="02020603050405020304" pitchFamily="18" charset="0"/>
                          <a:cs typeface="Times New Roman" panose="02020603050405020304" pitchFamily="18" charset="0"/>
                        </a:rPr>
                        <a:t>: Cải thiện chất lượng dịch tự động, hỗ trợ nhiều ngôn ngữ hơn, đặc biệt là các ngôn ngữ ít phổ biến.</a:t>
                      </a:r>
                    </a:p>
                    <a:p>
                      <a:r>
                        <a:rPr lang="vi-VN" sz="3000" b="1" dirty="0" smtClean="0">
                          <a:solidFill>
                            <a:srgbClr val="002060"/>
                          </a:solidFill>
                          <a:latin typeface="Times New Roman" panose="02020603050405020304" pitchFamily="18" charset="0"/>
                          <a:cs typeface="Times New Roman" panose="02020603050405020304" pitchFamily="18" charset="0"/>
                        </a:rPr>
                        <a:t>Tối ưu hóa AI kiểm duyệt nội dung</a:t>
                      </a:r>
                      <a:r>
                        <a:rPr lang="vi-VN" sz="3000" dirty="0" smtClean="0">
                          <a:solidFill>
                            <a:srgbClr val="002060"/>
                          </a:solidFill>
                          <a:latin typeface="Times New Roman" panose="02020603050405020304" pitchFamily="18" charset="0"/>
                          <a:cs typeface="Times New Roman" panose="02020603050405020304" pitchFamily="18" charset="0"/>
                        </a:rPr>
                        <a:t>: Tích hợp mô hình trí tuệ nhân tạo mạnh hơn để phân tích ngữ nghĩa và ngữ cảnh, từ đó phát hiện chính xác hơn các nội dung không lành mạnh, sai lệch hoặc mang tính kích động.</a:t>
                      </a:r>
                    </a:p>
                    <a:p>
                      <a:r>
                        <a:rPr lang="vi-VN" sz="3000" b="1" dirty="0" smtClean="0">
                          <a:solidFill>
                            <a:srgbClr val="002060"/>
                          </a:solidFill>
                          <a:latin typeface="Times New Roman" panose="02020603050405020304" pitchFamily="18" charset="0"/>
                          <a:cs typeface="Times New Roman" panose="02020603050405020304" pitchFamily="18" charset="0"/>
                        </a:rPr>
                        <a:t>Tích hợp chatbot hỗ trợ học tập</a:t>
                      </a:r>
                      <a:r>
                        <a:rPr lang="vi-VN" sz="3000" dirty="0" smtClean="0">
                          <a:solidFill>
                            <a:srgbClr val="002060"/>
                          </a:solidFill>
                          <a:latin typeface="Times New Roman" panose="02020603050405020304" pitchFamily="18" charset="0"/>
                          <a:cs typeface="Times New Roman" panose="02020603050405020304" pitchFamily="18" charset="0"/>
                        </a:rPr>
                        <a:t>: Hỗ trợ người dùng tra cứu kiến thức, hỏi – đáp nhanh và gợi ý tài liệu học tập phù hợp.</a:t>
                      </a:r>
                    </a:p>
                    <a:p>
                      <a:r>
                        <a:rPr lang="vi-VN" sz="3000" b="1" dirty="0" smtClean="0">
                          <a:solidFill>
                            <a:srgbClr val="002060"/>
                          </a:solidFill>
                          <a:latin typeface="Times New Roman" panose="02020603050405020304" pitchFamily="18" charset="0"/>
                          <a:cs typeface="Times New Roman" panose="02020603050405020304" pitchFamily="18" charset="0"/>
                        </a:rPr>
                        <a:t>Phát triển ứng dụng di động</a:t>
                      </a:r>
                      <a:r>
                        <a:rPr lang="vi-VN" sz="3000" dirty="0" smtClean="0">
                          <a:solidFill>
                            <a:srgbClr val="002060"/>
                          </a:solidFill>
                          <a:latin typeface="Times New Roman" panose="02020603050405020304" pitchFamily="18" charset="0"/>
                          <a:cs typeface="Times New Roman" panose="02020603050405020304" pitchFamily="18" charset="0"/>
                        </a:rPr>
                        <a:t>: Mở rộng phạm vi sử dụng, tăng tính tiện lợi và khả năng tiếp cận mọi lúc mọi nơi.</a:t>
                      </a:r>
                    </a:p>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Times New Roman" panose="02020603050405020304" pitchFamily="18" charset="0"/>
                        <a:ea typeface="Cabin"/>
                        <a:cs typeface="Times New Roman" panose="02020603050405020304" pitchFamily="18" charset="0"/>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301245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6858000" y="4991100"/>
            <a:ext cx="6096000" cy="1137363"/>
          </a:xfrm>
          <a:prstGeom prst="rect">
            <a:avLst/>
          </a:prstGeom>
        </p:spPr>
        <p:txBody>
          <a:bodyPr wrap="square" lIns="0" tIns="0" rIns="0" bIns="0" rtlCol="0" anchor="t">
            <a:spAutoFit/>
          </a:bodyPr>
          <a:lstStyle/>
          <a:p>
            <a:pPr marL="0" lvl="0" indent="0" algn="l">
              <a:lnSpc>
                <a:spcPts val="8717"/>
              </a:lnSpc>
              <a:spcBef>
                <a:spcPct val="0"/>
              </a:spcBef>
            </a:pPr>
            <a:r>
              <a:rPr lang="en-US" sz="100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DEMO</a:t>
            </a:r>
            <a:endParaRPr lang="en-US" sz="100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grpSp>
        <p:nvGrpSpPr>
          <p:cNvPr id="7" name="Group 7"/>
          <p:cNvGrpSpPr/>
          <p:nvPr/>
        </p:nvGrpSpPr>
        <p:grpSpPr>
          <a:xfrm rot="-10800000">
            <a:off x="2314816" y="-2086793"/>
            <a:ext cx="6208021" cy="4173585"/>
            <a:chOff x="0" y="0"/>
            <a:chExt cx="7990758" cy="5372100"/>
          </a:xfrm>
        </p:grpSpPr>
        <p:sp>
          <p:nvSpPr>
            <p:cNvPr id="8" name="Freeform 8"/>
            <p:cNvSpPr/>
            <p:nvPr/>
          </p:nvSpPr>
          <p:spPr>
            <a:xfrm>
              <a:off x="0" y="0"/>
              <a:ext cx="7990758" cy="5372100"/>
            </a:xfrm>
            <a:custGeom>
              <a:avLst/>
              <a:gdLst/>
              <a:ahLst/>
              <a:cxnLst/>
              <a:rect l="l" t="t" r="r" b="b"/>
              <a:pathLst>
                <a:path w="7990758" h="5372100">
                  <a:moveTo>
                    <a:pt x="6440088" y="0"/>
                  </a:moveTo>
                  <a:lnTo>
                    <a:pt x="1550670" y="0"/>
                  </a:lnTo>
                  <a:lnTo>
                    <a:pt x="0" y="2686050"/>
                  </a:lnTo>
                  <a:lnTo>
                    <a:pt x="1550670" y="5372100"/>
                  </a:lnTo>
                  <a:lnTo>
                    <a:pt x="6440088" y="5372100"/>
                  </a:lnTo>
                  <a:lnTo>
                    <a:pt x="7990758" y="2686050"/>
                  </a:lnTo>
                  <a:lnTo>
                    <a:pt x="6440088" y="0"/>
                  </a:lnTo>
                  <a:close/>
                </a:path>
              </a:pathLst>
            </a:custGeom>
            <a:solidFill>
              <a:srgbClr val="1836B2"/>
            </a:solidFill>
          </p:spPr>
        </p:sp>
      </p:grpSp>
      <p:grpSp>
        <p:nvGrpSpPr>
          <p:cNvPr id="9" name="Group 9"/>
          <p:cNvGrpSpPr/>
          <p:nvPr/>
        </p:nvGrpSpPr>
        <p:grpSpPr>
          <a:xfrm rot="-10800000">
            <a:off x="-1093063" y="7283541"/>
            <a:ext cx="2963586" cy="3459503"/>
            <a:chOff x="0" y="0"/>
            <a:chExt cx="4602013" cy="5372100"/>
          </a:xfrm>
        </p:grpSpPr>
        <p:sp>
          <p:nvSpPr>
            <p:cNvPr id="10" name="Freeform 10"/>
            <p:cNvSpPr/>
            <p:nvPr/>
          </p:nvSpPr>
          <p:spPr>
            <a:xfrm>
              <a:off x="0" y="0"/>
              <a:ext cx="4602013" cy="5372100"/>
            </a:xfrm>
            <a:custGeom>
              <a:avLst/>
              <a:gdLst/>
              <a:ahLst/>
              <a:cxnLst/>
              <a:rect l="l" t="t" r="r" b="b"/>
              <a:pathLst>
                <a:path w="4602013" h="5372100">
                  <a:moveTo>
                    <a:pt x="3051343" y="0"/>
                  </a:moveTo>
                  <a:lnTo>
                    <a:pt x="1550670" y="0"/>
                  </a:lnTo>
                  <a:lnTo>
                    <a:pt x="0" y="2686050"/>
                  </a:lnTo>
                  <a:lnTo>
                    <a:pt x="1550670" y="5372100"/>
                  </a:lnTo>
                  <a:lnTo>
                    <a:pt x="3051343" y="5372100"/>
                  </a:lnTo>
                  <a:lnTo>
                    <a:pt x="4602013" y="2686050"/>
                  </a:lnTo>
                  <a:lnTo>
                    <a:pt x="3051343" y="0"/>
                  </a:lnTo>
                  <a:close/>
                </a:path>
              </a:pathLst>
            </a:custGeom>
            <a:solidFill>
              <a:srgbClr val="A066CB"/>
            </a:solidFill>
          </p:spPr>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495800" y="3162300"/>
            <a:ext cx="11658600" cy="3218445"/>
          </a:xfrm>
          <a:prstGeom prst="rect">
            <a:avLst/>
          </a:prstGeom>
        </p:spPr>
        <p:txBody>
          <a:bodyPr wrap="square" lIns="0" tIns="0" rIns="0" bIns="0" rtlCol="0" anchor="t">
            <a:spAutoFit/>
          </a:bodyPr>
          <a:lstStyle/>
          <a:p>
            <a:pPr lvl="0">
              <a:lnSpc>
                <a:spcPts val="8717"/>
              </a:lnSpc>
              <a:spcBef>
                <a:spcPct val="0"/>
              </a:spcBef>
            </a:pPr>
            <a:r>
              <a:rPr lang="en-US" sz="5000" b="1" dirty="0" smtClean="0">
                <a:solidFill>
                  <a:srgbClr val="002060"/>
                </a:solidFill>
                <a:latin typeface="Times New Roman" panose="02020603050405020304" pitchFamily="18" charset="0"/>
                <a:cs typeface="Times New Roman" panose="02020603050405020304" pitchFamily="18" charset="0"/>
                <a:sym typeface="Cabin Semi-Bold"/>
              </a:rPr>
              <a:t>NHÓM XIN CHÂN THÀNH CẢM ƠN QUÝ THẦY CÔ VÀ CÁC BẠN ĐÃ LẮNG NGHE</a:t>
            </a:r>
            <a:endParaRPr lang="en-US" sz="5000" b="1" u="none" dirty="0">
              <a:solidFill>
                <a:srgbClr val="002060"/>
              </a:solidFill>
              <a:latin typeface="Times New Roman" panose="02020603050405020304" pitchFamily="18" charset="0"/>
              <a:ea typeface="Cabin Semi-Bold"/>
              <a:cs typeface="Times New Roman" panose="02020603050405020304" pitchFamily="18" charset="0"/>
              <a:sym typeface="Cabin Semi-Bold"/>
            </a:endParaRPr>
          </a:p>
        </p:txBody>
      </p:sp>
      <p:grpSp>
        <p:nvGrpSpPr>
          <p:cNvPr id="7" name="Group 7"/>
          <p:cNvGrpSpPr/>
          <p:nvPr/>
        </p:nvGrpSpPr>
        <p:grpSpPr>
          <a:xfrm rot="-10800000">
            <a:off x="2314816" y="-2086793"/>
            <a:ext cx="6208021" cy="4173585"/>
            <a:chOff x="0" y="0"/>
            <a:chExt cx="7990758" cy="5372100"/>
          </a:xfrm>
        </p:grpSpPr>
        <p:sp>
          <p:nvSpPr>
            <p:cNvPr id="8" name="Freeform 8"/>
            <p:cNvSpPr/>
            <p:nvPr/>
          </p:nvSpPr>
          <p:spPr>
            <a:xfrm>
              <a:off x="0" y="0"/>
              <a:ext cx="7990758" cy="5372100"/>
            </a:xfrm>
            <a:custGeom>
              <a:avLst/>
              <a:gdLst/>
              <a:ahLst/>
              <a:cxnLst/>
              <a:rect l="l" t="t" r="r" b="b"/>
              <a:pathLst>
                <a:path w="7990758" h="5372100">
                  <a:moveTo>
                    <a:pt x="6440088" y="0"/>
                  </a:moveTo>
                  <a:lnTo>
                    <a:pt x="1550670" y="0"/>
                  </a:lnTo>
                  <a:lnTo>
                    <a:pt x="0" y="2686050"/>
                  </a:lnTo>
                  <a:lnTo>
                    <a:pt x="1550670" y="5372100"/>
                  </a:lnTo>
                  <a:lnTo>
                    <a:pt x="6440088" y="5372100"/>
                  </a:lnTo>
                  <a:lnTo>
                    <a:pt x="7990758" y="2686050"/>
                  </a:lnTo>
                  <a:lnTo>
                    <a:pt x="6440088" y="0"/>
                  </a:lnTo>
                  <a:close/>
                </a:path>
              </a:pathLst>
            </a:custGeom>
            <a:solidFill>
              <a:srgbClr val="1836B2"/>
            </a:solidFill>
          </p:spPr>
        </p:sp>
      </p:grpSp>
      <p:grpSp>
        <p:nvGrpSpPr>
          <p:cNvPr id="9" name="Group 9"/>
          <p:cNvGrpSpPr/>
          <p:nvPr/>
        </p:nvGrpSpPr>
        <p:grpSpPr>
          <a:xfrm rot="-10800000">
            <a:off x="-1093063" y="7283541"/>
            <a:ext cx="2963586" cy="3459503"/>
            <a:chOff x="0" y="0"/>
            <a:chExt cx="4602013" cy="5372100"/>
          </a:xfrm>
        </p:grpSpPr>
        <p:sp>
          <p:nvSpPr>
            <p:cNvPr id="10" name="Freeform 10"/>
            <p:cNvSpPr/>
            <p:nvPr/>
          </p:nvSpPr>
          <p:spPr>
            <a:xfrm>
              <a:off x="0" y="0"/>
              <a:ext cx="4602013" cy="5372100"/>
            </a:xfrm>
            <a:custGeom>
              <a:avLst/>
              <a:gdLst/>
              <a:ahLst/>
              <a:cxnLst/>
              <a:rect l="l" t="t" r="r" b="b"/>
              <a:pathLst>
                <a:path w="4602013" h="5372100">
                  <a:moveTo>
                    <a:pt x="3051343" y="0"/>
                  </a:moveTo>
                  <a:lnTo>
                    <a:pt x="1550670" y="0"/>
                  </a:lnTo>
                  <a:lnTo>
                    <a:pt x="0" y="2686050"/>
                  </a:lnTo>
                  <a:lnTo>
                    <a:pt x="1550670" y="5372100"/>
                  </a:lnTo>
                  <a:lnTo>
                    <a:pt x="3051343" y="5372100"/>
                  </a:lnTo>
                  <a:lnTo>
                    <a:pt x="4602013" y="2686050"/>
                  </a:lnTo>
                  <a:lnTo>
                    <a:pt x="3051343" y="0"/>
                  </a:lnTo>
                  <a:close/>
                </a:path>
              </a:pathLst>
            </a:custGeom>
            <a:solidFill>
              <a:srgbClr val="A066CB"/>
            </a:solidFill>
          </p:spPr>
        </p:sp>
      </p:grpSp>
    </p:spTree>
    <p:extLst>
      <p:ext uri="{BB962C8B-B14F-4D97-AF65-F5344CB8AC3E}">
        <p14:creationId xmlns:p14="http://schemas.microsoft.com/office/powerpoint/2010/main" val="2107766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2799463" y="-259279"/>
            <a:ext cx="7945947" cy="3511798"/>
            <a:chOff x="0" y="0"/>
            <a:chExt cx="12155147" cy="5372100"/>
          </a:xfrm>
        </p:grpSpPr>
        <p:sp>
          <p:nvSpPr>
            <p:cNvPr id="4" name="Freeform 4"/>
            <p:cNvSpPr/>
            <p:nvPr/>
          </p:nvSpPr>
          <p:spPr>
            <a:xfrm>
              <a:off x="0" y="0"/>
              <a:ext cx="12155147" cy="5372100"/>
            </a:xfrm>
            <a:custGeom>
              <a:avLst/>
              <a:gdLst/>
              <a:ahLst/>
              <a:cxnLst/>
              <a:rect l="l" t="t" r="r" b="b"/>
              <a:pathLst>
                <a:path w="12155147" h="5372100">
                  <a:moveTo>
                    <a:pt x="10604477" y="0"/>
                  </a:moveTo>
                  <a:lnTo>
                    <a:pt x="1550670" y="0"/>
                  </a:lnTo>
                  <a:lnTo>
                    <a:pt x="0" y="2686050"/>
                  </a:lnTo>
                  <a:lnTo>
                    <a:pt x="1550670" y="5372100"/>
                  </a:lnTo>
                  <a:lnTo>
                    <a:pt x="10604477" y="5372100"/>
                  </a:lnTo>
                  <a:lnTo>
                    <a:pt x="12155147" y="2686050"/>
                  </a:lnTo>
                  <a:lnTo>
                    <a:pt x="10604477" y="0"/>
                  </a:lnTo>
                  <a:close/>
                </a:path>
              </a:pathLst>
            </a:custGeom>
            <a:solidFill>
              <a:srgbClr val="1836B2"/>
            </a:solidFill>
          </p:spPr>
        </p:sp>
      </p:grpSp>
      <p:sp>
        <p:nvSpPr>
          <p:cNvPr id="6" name="TextBox 6"/>
          <p:cNvSpPr txBox="1"/>
          <p:nvPr/>
        </p:nvSpPr>
        <p:spPr>
          <a:xfrm>
            <a:off x="6778213" y="1800066"/>
            <a:ext cx="10221239" cy="1148818"/>
          </a:xfrm>
          <a:prstGeom prst="rect">
            <a:avLst/>
          </a:prstGeom>
        </p:spPr>
        <p:txBody>
          <a:bodyPr lIns="0" tIns="0" rIns="0" bIns="0" rtlCol="0" anchor="t">
            <a:spAutoFit/>
          </a:bodyPr>
          <a:lstStyle/>
          <a:p>
            <a:pPr marL="0" lvl="0" indent="0" algn="l">
              <a:lnSpc>
                <a:spcPts val="8717"/>
              </a:lnSpc>
              <a:spcBef>
                <a:spcPct val="0"/>
              </a:spcBef>
            </a:pP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 </a:t>
            </a:r>
            <a:r>
              <a:rPr lang="en-US" sz="7925"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Giới</a:t>
            </a: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25"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thiệu</a:t>
            </a: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25"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đề</a:t>
            </a: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25"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tài</a:t>
            </a: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endParaRPr lang="en-US" sz="7925"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graphicFrame>
        <p:nvGraphicFramePr>
          <p:cNvPr id="8" name="Table 8"/>
          <p:cNvGraphicFramePr>
            <a:graphicFrameLocks noGrp="1"/>
          </p:cNvGraphicFramePr>
          <p:nvPr>
            <p:extLst>
              <p:ext uri="{D42A27DB-BD31-4B8C-83A1-F6EECF244321}">
                <p14:modId xmlns:p14="http://schemas.microsoft.com/office/powerpoint/2010/main" val="3868000032"/>
              </p:ext>
            </p:extLst>
          </p:nvPr>
        </p:nvGraphicFramePr>
        <p:xfrm>
          <a:off x="1066800" y="3695700"/>
          <a:ext cx="16230600" cy="6625188"/>
        </p:xfrm>
        <a:graphic>
          <a:graphicData uri="http://schemas.openxmlformats.org/drawingml/2006/table">
            <a:tbl>
              <a:tblPr/>
              <a:tblGrid>
                <a:gridCol w="16230600">
                  <a:extLst>
                    <a:ext uri="{9D8B030D-6E8A-4147-A177-3AD203B41FA5}">
                      <a16:colId xmlns:a16="http://schemas.microsoft.com/office/drawing/2014/main" val="20000"/>
                    </a:ext>
                  </a:extLst>
                </a:gridCol>
              </a:tblGrid>
              <a:tr h="1057254">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Mục</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tiêu</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đề</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tài</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5534046">
                <a:tc>
                  <a:txBody>
                    <a:bodyPr/>
                    <a:lstStyle/>
                    <a:p>
                      <a:r>
                        <a:rPr lang="vi-VN" sz="3000" b="1" dirty="0" smtClean="0">
                          <a:solidFill>
                            <a:srgbClr val="002060"/>
                          </a:solidFill>
                          <a:latin typeface="Times New Roman" panose="02020603050405020304" pitchFamily="18" charset="0"/>
                          <a:cs typeface="Times New Roman" panose="02020603050405020304" pitchFamily="18" charset="0"/>
                        </a:rPr>
                        <a:t>Xây dựng diễn đàn hiện đại, thân thiện người dùng</a:t>
                      </a:r>
                      <a:r>
                        <a:rPr lang="vi-VN" sz="3000" dirty="0" smtClean="0">
                          <a:solidFill>
                            <a:srgbClr val="002060"/>
                          </a:solidFill>
                          <a:latin typeface="Times New Roman" panose="02020603050405020304" pitchFamily="18" charset="0"/>
                          <a:cs typeface="Times New Roman" panose="02020603050405020304" pitchFamily="18" charset="0"/>
                        </a:rPr>
                        <a:t>: Giao diện thiết kế hiện đại, tối ưu trải nghiệm và hỗ trợ đa ngôn ngữ cho cộng đồng toàn cầu.</a:t>
                      </a:r>
                    </a:p>
                    <a:p>
                      <a:r>
                        <a:rPr lang="vi-VN" sz="3000" b="1" dirty="0" smtClean="0">
                          <a:solidFill>
                            <a:srgbClr val="002060"/>
                          </a:solidFill>
                          <a:latin typeface="Times New Roman" panose="02020603050405020304" pitchFamily="18" charset="0"/>
                          <a:cs typeface="Times New Roman" panose="02020603050405020304" pitchFamily="18" charset="0"/>
                        </a:rPr>
                        <a:t>Tích hợp AI kiểm duyệt nội dung</a:t>
                      </a:r>
                      <a:r>
                        <a:rPr lang="vi-VN" sz="3000" dirty="0" smtClean="0">
                          <a:solidFill>
                            <a:srgbClr val="002060"/>
                          </a:solidFill>
                          <a:latin typeface="Times New Roman" panose="02020603050405020304" pitchFamily="18" charset="0"/>
                          <a:cs typeface="Times New Roman" panose="02020603050405020304" pitchFamily="18" charset="0"/>
                        </a:rPr>
                        <a:t>: Ứng dụng trí tuệ nhân tạo để phát hiện, cảnh báo và xử lý nội dung vi phạm, giảm gánh nặng cho quản trị viên.</a:t>
                      </a:r>
                    </a:p>
                    <a:p>
                      <a:r>
                        <a:rPr lang="vi-VN" sz="3000" b="1" dirty="0" smtClean="0">
                          <a:solidFill>
                            <a:srgbClr val="002060"/>
                          </a:solidFill>
                          <a:latin typeface="Times New Roman" panose="02020603050405020304" pitchFamily="18" charset="0"/>
                          <a:cs typeface="Times New Roman" panose="02020603050405020304" pitchFamily="18" charset="0"/>
                        </a:rPr>
                        <a:t>Hệ thống quảng bá bài viết, khóa học</a:t>
                      </a:r>
                      <a:r>
                        <a:rPr lang="vi-VN" sz="3000" dirty="0" smtClean="0">
                          <a:solidFill>
                            <a:srgbClr val="002060"/>
                          </a:solidFill>
                          <a:latin typeface="Times New Roman" panose="02020603050405020304" pitchFamily="18" charset="0"/>
                          <a:cs typeface="Times New Roman" panose="02020603050405020304" pitchFamily="18" charset="0"/>
                        </a:rPr>
                        <a:t>: Tạo không gian cho doanh nghiệp và người dùng giới thiệu bài viết, khóa học ngôn ngữ phù hợp.</a:t>
                      </a:r>
                    </a:p>
                    <a:p>
                      <a:r>
                        <a:rPr lang="vi-VN" sz="3000" b="1" dirty="0" smtClean="0">
                          <a:solidFill>
                            <a:srgbClr val="002060"/>
                          </a:solidFill>
                          <a:latin typeface="Times New Roman" panose="02020603050405020304" pitchFamily="18" charset="0"/>
                          <a:cs typeface="Times New Roman" panose="02020603050405020304" pitchFamily="18" charset="0"/>
                        </a:rPr>
                        <a:t>Bảo mật và quản lý hiệu quả</a:t>
                      </a:r>
                      <a:r>
                        <a:rPr lang="vi-VN" sz="3000" dirty="0" smtClean="0">
                          <a:solidFill>
                            <a:srgbClr val="002060"/>
                          </a:solidFill>
                          <a:latin typeface="Times New Roman" panose="02020603050405020304" pitchFamily="18" charset="0"/>
                          <a:cs typeface="Times New Roman" panose="02020603050405020304" pitchFamily="18" charset="0"/>
                        </a:rPr>
                        <a:t>: Quản lý người dùng, phân quyền truy cập, đảm bảo an toàn thông tin và vận hành diễn đàn hiệu quả.</a:t>
                      </a:r>
                    </a:p>
                    <a:p>
                      <a:r>
                        <a:rPr lang="vi-VN" sz="3000" b="1" dirty="0" smtClean="0">
                          <a:solidFill>
                            <a:srgbClr val="002060"/>
                          </a:solidFill>
                          <a:latin typeface="Times New Roman" panose="02020603050405020304" pitchFamily="18" charset="0"/>
                          <a:cs typeface="Times New Roman" panose="02020603050405020304" pitchFamily="18" charset="0"/>
                        </a:rPr>
                        <a:t>Liên tục nâng cấp, tối ưu công nghệ</a:t>
                      </a:r>
                      <a:r>
                        <a:rPr lang="vi-VN" sz="3000" dirty="0" smtClean="0">
                          <a:solidFill>
                            <a:srgbClr val="002060"/>
                          </a:solidFill>
                          <a:latin typeface="Times New Roman" panose="02020603050405020304" pitchFamily="18" charset="0"/>
                          <a:cs typeface="Times New Roman" panose="02020603050405020304" pitchFamily="18" charset="0"/>
                        </a:rPr>
                        <a:t>: Cập nhật công nghệ mới, cải tiến nền tảng để đáp ứng nhu cầu người dùng lâu dài.</a:t>
                      </a:r>
                    </a:p>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959405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10800000">
            <a:off x="-2799463" y="-259279"/>
            <a:ext cx="7945947" cy="3511798"/>
            <a:chOff x="0" y="0"/>
            <a:chExt cx="12155147" cy="5372100"/>
          </a:xfrm>
        </p:grpSpPr>
        <p:sp>
          <p:nvSpPr>
            <p:cNvPr id="4" name="Freeform 4"/>
            <p:cNvSpPr/>
            <p:nvPr/>
          </p:nvSpPr>
          <p:spPr>
            <a:xfrm>
              <a:off x="0" y="0"/>
              <a:ext cx="12155147" cy="5372100"/>
            </a:xfrm>
            <a:custGeom>
              <a:avLst/>
              <a:gdLst/>
              <a:ahLst/>
              <a:cxnLst/>
              <a:rect l="l" t="t" r="r" b="b"/>
              <a:pathLst>
                <a:path w="12155147" h="5372100">
                  <a:moveTo>
                    <a:pt x="10604477" y="0"/>
                  </a:moveTo>
                  <a:lnTo>
                    <a:pt x="1550670" y="0"/>
                  </a:lnTo>
                  <a:lnTo>
                    <a:pt x="0" y="2686050"/>
                  </a:lnTo>
                  <a:lnTo>
                    <a:pt x="1550670" y="5372100"/>
                  </a:lnTo>
                  <a:lnTo>
                    <a:pt x="10604477" y="5372100"/>
                  </a:lnTo>
                  <a:lnTo>
                    <a:pt x="12155147" y="2686050"/>
                  </a:lnTo>
                  <a:lnTo>
                    <a:pt x="10604477" y="0"/>
                  </a:lnTo>
                  <a:close/>
                </a:path>
              </a:pathLst>
            </a:custGeom>
            <a:solidFill>
              <a:srgbClr val="1836B2"/>
            </a:solidFill>
          </p:spPr>
        </p:sp>
      </p:grpSp>
      <p:sp>
        <p:nvSpPr>
          <p:cNvPr id="6" name="TextBox 6"/>
          <p:cNvSpPr txBox="1"/>
          <p:nvPr/>
        </p:nvSpPr>
        <p:spPr>
          <a:xfrm>
            <a:off x="6778213" y="1800066"/>
            <a:ext cx="10221239" cy="1148818"/>
          </a:xfrm>
          <a:prstGeom prst="rect">
            <a:avLst/>
          </a:prstGeom>
        </p:spPr>
        <p:txBody>
          <a:bodyPr lIns="0" tIns="0" rIns="0" bIns="0" rtlCol="0" anchor="t">
            <a:spAutoFit/>
          </a:bodyPr>
          <a:lstStyle/>
          <a:p>
            <a:pPr marL="0" lvl="0" indent="0" algn="l">
              <a:lnSpc>
                <a:spcPts val="8717"/>
              </a:lnSpc>
              <a:spcBef>
                <a:spcPct val="0"/>
              </a:spcBef>
            </a:pP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 </a:t>
            </a:r>
            <a:r>
              <a:rPr lang="en-US" sz="7925"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Giới</a:t>
            </a: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25"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thiệu</a:t>
            </a: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25"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đề</a:t>
            </a: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25"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tài</a:t>
            </a:r>
            <a:r>
              <a:rPr lang="en-US" sz="7925"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endParaRPr lang="en-US" sz="7925"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graphicFrame>
        <p:nvGraphicFramePr>
          <p:cNvPr id="8" name="Table 8"/>
          <p:cNvGraphicFramePr>
            <a:graphicFrameLocks noGrp="1"/>
          </p:cNvGraphicFramePr>
          <p:nvPr>
            <p:extLst>
              <p:ext uri="{D42A27DB-BD31-4B8C-83A1-F6EECF244321}">
                <p14:modId xmlns:p14="http://schemas.microsoft.com/office/powerpoint/2010/main" val="1644853003"/>
              </p:ext>
            </p:extLst>
          </p:nvPr>
        </p:nvGraphicFramePr>
        <p:xfrm>
          <a:off x="1066800" y="3695700"/>
          <a:ext cx="16230600" cy="6591300"/>
        </p:xfrm>
        <a:graphic>
          <a:graphicData uri="http://schemas.openxmlformats.org/drawingml/2006/table">
            <a:tbl>
              <a:tblPr/>
              <a:tblGrid>
                <a:gridCol w="16230600">
                  <a:extLst>
                    <a:ext uri="{9D8B030D-6E8A-4147-A177-3AD203B41FA5}">
                      <a16:colId xmlns:a16="http://schemas.microsoft.com/office/drawing/2014/main" val="20000"/>
                    </a:ext>
                  </a:extLst>
                </a:gridCol>
              </a:tblGrid>
              <a:tr h="1057254">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Đối</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tượng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hướng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đến</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5534046">
                <a:tc>
                  <a:txBody>
                    <a:bodyPr/>
                    <a:lstStyle/>
                    <a:p>
                      <a:pPr marL="0" lvl="0" indent="0">
                        <a:lnSpc>
                          <a:spcPct val="150000"/>
                        </a:lnSpc>
                        <a:buFont typeface="Times New Roman" panose="02020603050405020304" pitchFamily="18" charset="0"/>
                        <a:buNone/>
                        <a:tabLst>
                          <a:tab pos="6286500" algn="r"/>
                        </a:tabLst>
                      </a:pPr>
                      <a:r>
                        <a:rPr lang="vi-VN" sz="3000" kern="100" dirty="0" smtClean="0">
                          <a:solidFill>
                            <a:srgbClr val="002060"/>
                          </a:solidFill>
                          <a:effectLst/>
                          <a:latin typeface="+mj-lt"/>
                          <a:ea typeface="Calibri" panose="020F0502020204030204" pitchFamily="34" charset="0"/>
                          <a:cs typeface="Times New Roman" panose="02020603050405020304" pitchFamily="18" charset="0"/>
                        </a:rPr>
                        <a:t>Tất cả những người có đam mê, muốn tìm hiểu, bổ sung kiến thức về các ngôn ngữ trên thế giới.</a:t>
                      </a:r>
                    </a:p>
                    <a:p>
                      <a:pPr marL="0" lvl="0" indent="0">
                        <a:lnSpc>
                          <a:spcPct val="150000"/>
                        </a:lnSpc>
                        <a:buFont typeface="Times New Roman" panose="02020603050405020304" pitchFamily="18" charset="0"/>
                        <a:buNone/>
                        <a:tabLst>
                          <a:tab pos="6286500" algn="r"/>
                        </a:tabLst>
                      </a:pPr>
                      <a:r>
                        <a:rPr lang="vi-VN" sz="3000" kern="100" dirty="0" smtClean="0">
                          <a:solidFill>
                            <a:srgbClr val="002060"/>
                          </a:solidFill>
                          <a:effectLst/>
                          <a:latin typeface="+mj-lt"/>
                          <a:ea typeface="Calibri" panose="020F0502020204030204" pitchFamily="34" charset="0"/>
                          <a:cs typeface="Times New Roman" panose="02020603050405020304" pitchFamily="18" charset="0"/>
                        </a:rPr>
                        <a:t>Các tổ chức giáo dục</a:t>
                      </a:r>
                    </a:p>
                    <a:p>
                      <a:pPr marL="0" lvl="0" indent="0">
                        <a:lnSpc>
                          <a:spcPct val="150000"/>
                        </a:lnSpc>
                        <a:buFont typeface="Times New Roman" panose="02020603050405020304" pitchFamily="18" charset="0"/>
                        <a:buNone/>
                        <a:tabLst>
                          <a:tab pos="6286500" algn="r"/>
                        </a:tabLst>
                      </a:pPr>
                      <a:r>
                        <a:rPr lang="vi-VN" sz="3000" kern="100" dirty="0" smtClean="0">
                          <a:solidFill>
                            <a:srgbClr val="002060"/>
                          </a:solidFill>
                          <a:effectLst/>
                          <a:latin typeface="+mj-lt"/>
                          <a:ea typeface="Calibri" panose="020F0502020204030204" pitchFamily="34" charset="0"/>
                          <a:cs typeface="Times New Roman" panose="02020603050405020304" pitchFamily="18" charset="0"/>
                        </a:rPr>
                        <a:t>Các doanh nghiệp muốn quảng bá khoá học về ngoại ngữ rộng rãi hơn</a:t>
                      </a:r>
                      <a:endParaRPr lang="en-US" sz="3000" kern="100" dirty="0" smtClean="0">
                        <a:solidFill>
                          <a:srgbClr val="002060"/>
                        </a:solidFill>
                        <a:effectLst/>
                        <a:latin typeface="+mj-lt"/>
                        <a:ea typeface="Calibri" panose="020F0502020204030204" pitchFamily="34" charset="0"/>
                        <a:cs typeface="Times New Roman" panose="02020603050405020304" pitchFamily="18" charset="0"/>
                      </a:endParaRPr>
                    </a:p>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28252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2" y="486842"/>
            <a:ext cx="9171467" cy="2205732"/>
          </a:xfrm>
          <a:prstGeom prst="rect">
            <a:avLst/>
          </a:prstGeom>
        </p:spPr>
        <p:txBody>
          <a:bodyPr wrap="square"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Mô</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tả</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quy</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trình</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a:solidFill>
                  <a:srgbClr val="1836B2"/>
                </a:solidFill>
                <a:latin typeface="Times New Roman" panose="02020603050405020304" pitchFamily="18" charset="0"/>
                <a:ea typeface="Cabin Semi-Bold"/>
                <a:cs typeface="Times New Roman" panose="02020603050405020304" pitchFamily="18" charset="0"/>
                <a:sym typeface="Cabin Semi-Bold"/>
              </a:rPr>
              <a:t>&amp;</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công</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nghệ</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sử</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dụng</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3922791941"/>
              </p:ext>
            </p:extLst>
          </p:nvPr>
        </p:nvGraphicFramePr>
        <p:xfrm>
          <a:off x="1028700" y="2596620"/>
          <a:ext cx="16230600" cy="7423679"/>
        </p:xfrm>
        <a:graphic>
          <a:graphicData uri="http://schemas.openxmlformats.org/drawingml/2006/table">
            <a:tbl>
              <a:tblPr/>
              <a:tblGrid>
                <a:gridCol w="16230600">
                  <a:extLst>
                    <a:ext uri="{9D8B030D-6E8A-4147-A177-3AD203B41FA5}">
                      <a16:colId xmlns:a16="http://schemas.microsoft.com/office/drawing/2014/main" val="20000"/>
                    </a:ext>
                  </a:extLst>
                </a:gridCol>
              </a:tblGrid>
              <a:tr h="1190769">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Mô</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hình</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áp</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dụng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trong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dự</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án</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232910">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23" name="Picture 22"/>
          <p:cNvPicPr/>
          <p:nvPr/>
        </p:nvPicPr>
        <p:blipFill>
          <a:blip r:embed="rId4">
            <a:extLst>
              <a:ext uri="{28A0092B-C50C-407E-A947-70E740481C1C}">
                <a14:useLocalDpi xmlns:a14="http://schemas.microsoft.com/office/drawing/2010/main" val="0"/>
              </a:ext>
            </a:extLst>
          </a:blip>
          <a:srcRect/>
          <a:stretch>
            <a:fillRect/>
          </a:stretch>
        </p:blipFill>
        <p:spPr bwMode="auto">
          <a:xfrm>
            <a:off x="3479171" y="4071752"/>
            <a:ext cx="11329658" cy="575398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3" y="486842"/>
            <a:ext cx="9086762" cy="2205732"/>
          </a:xfrm>
          <a:prstGeom prst="rect">
            <a:avLst/>
          </a:prstGeom>
        </p:spPr>
        <p:txBody>
          <a:bodyPr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Mô</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tả</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quy</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trình</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&amp;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công</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nghệ</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sử</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dụng</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3074102514"/>
              </p:ext>
            </p:extLst>
          </p:nvPr>
        </p:nvGraphicFramePr>
        <p:xfrm>
          <a:off x="1028700" y="2596620"/>
          <a:ext cx="16230600" cy="7423679"/>
        </p:xfrm>
        <a:graphic>
          <a:graphicData uri="http://schemas.openxmlformats.org/drawingml/2006/table">
            <a:tbl>
              <a:tblPr/>
              <a:tblGrid>
                <a:gridCol w="16230600">
                  <a:extLst>
                    <a:ext uri="{9D8B030D-6E8A-4147-A177-3AD203B41FA5}">
                      <a16:colId xmlns:a16="http://schemas.microsoft.com/office/drawing/2014/main" val="20000"/>
                    </a:ext>
                  </a:extLst>
                </a:gridCol>
              </a:tblGrid>
              <a:tr h="1190769">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Công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nghệ</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áp</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dụng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trong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dự</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án</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232910">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026" name="Picture 2" descr="Viết Ứng Dụng Đầu Tiên Với ReactJS | CodeLea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076700"/>
            <a:ext cx="45720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pring Boot là gì? Hướng dẫn Khởi tạo Project Spring Boot với Docker |  200Lab Blo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15000" y="6896099"/>
            <a:ext cx="5638800" cy="28194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iết kế web căn bản - HTML CSS JS | NenTang.vn - Hành trang tới tương la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96600" y="4070866"/>
            <a:ext cx="5638800" cy="252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101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3" y="486842"/>
            <a:ext cx="9086762" cy="2205732"/>
          </a:xfrm>
          <a:prstGeom prst="rect">
            <a:avLst/>
          </a:prstGeom>
        </p:spPr>
        <p:txBody>
          <a:bodyPr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Mô</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tả</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quy</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trình</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&amp;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công</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nghệ</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sử</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dụng</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2325753034"/>
              </p:ext>
            </p:extLst>
          </p:nvPr>
        </p:nvGraphicFramePr>
        <p:xfrm>
          <a:off x="1028700" y="2596620"/>
          <a:ext cx="16230600" cy="7423679"/>
        </p:xfrm>
        <a:graphic>
          <a:graphicData uri="http://schemas.openxmlformats.org/drawingml/2006/table">
            <a:tbl>
              <a:tblPr/>
              <a:tblGrid>
                <a:gridCol w="16230600">
                  <a:extLst>
                    <a:ext uri="{9D8B030D-6E8A-4147-A177-3AD203B41FA5}">
                      <a16:colId xmlns:a16="http://schemas.microsoft.com/office/drawing/2014/main" val="20000"/>
                    </a:ext>
                  </a:extLst>
                </a:gridCol>
              </a:tblGrid>
              <a:tr h="1190769">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Các</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công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cụ</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sử</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dụng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trong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dự</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án</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232910">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2050" name="Picture 2" descr="Visual Studio Code là gì? Tính năng của Visual Studio Co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784459"/>
            <a:ext cx="38862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ập tin:IntelliJ IDEA Icon.svg – Wikipedia tiếng Việ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0209" y="4802352"/>
            <a:ext cx="3617166" cy="26252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ocker là gì? Hướng dẫn cài đặt Docker cho các hệ điều hàn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7947" y="4455778"/>
            <a:ext cx="4122722" cy="2971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ysql Workbench là gì? Hướng dẫn cài đặt và sử dụng chi tiế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3184" y="4825212"/>
            <a:ext cx="4363394" cy="2602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08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39333" y="486842"/>
            <a:ext cx="9086762" cy="2205732"/>
          </a:xfrm>
          <a:prstGeom prst="rect">
            <a:avLst/>
          </a:prstGeom>
        </p:spPr>
        <p:txBody>
          <a:bodyPr lIns="0" tIns="0" rIns="0" bIns="0" rtlCol="0" anchor="t">
            <a:spAutoFit/>
          </a:bodyPr>
          <a:lstStyle/>
          <a:p>
            <a:pPr marL="0" lvl="0" indent="0" algn="l">
              <a:lnSpc>
                <a:spcPts val="8635"/>
              </a:lnSpc>
              <a:spcBef>
                <a:spcPct val="0"/>
              </a:spcBef>
            </a:pP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II.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Mô</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tả</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quy</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trình</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&amp;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công</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nghệ</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sử</a:t>
            </a:r>
            <a:r>
              <a:rPr lang="en-US" sz="7900" b="1" dirty="0" smtClean="0">
                <a:solidFill>
                  <a:srgbClr val="1836B2"/>
                </a:solidFill>
                <a:latin typeface="Times New Roman" panose="02020603050405020304" pitchFamily="18" charset="0"/>
                <a:ea typeface="Cabin Semi-Bold"/>
                <a:cs typeface="Times New Roman" panose="02020603050405020304" pitchFamily="18" charset="0"/>
                <a:sym typeface="Cabin Semi-Bold"/>
              </a:rPr>
              <a:t> </a:t>
            </a:r>
            <a:r>
              <a:rPr lang="en-US" sz="7900" b="1" dirty="0" err="1" smtClean="0">
                <a:solidFill>
                  <a:srgbClr val="1836B2"/>
                </a:solidFill>
                <a:latin typeface="Times New Roman" panose="02020603050405020304" pitchFamily="18" charset="0"/>
                <a:ea typeface="Cabin Semi-Bold"/>
                <a:cs typeface="Times New Roman" panose="02020603050405020304" pitchFamily="18" charset="0"/>
                <a:sym typeface="Cabin Semi-Bold"/>
              </a:rPr>
              <a:t>dụng</a:t>
            </a:r>
            <a:endParaRPr lang="en-US" sz="7900" b="1" u="none" dirty="0">
              <a:solidFill>
                <a:srgbClr val="1836B2"/>
              </a:solidFill>
              <a:latin typeface="Times New Roman" panose="02020603050405020304" pitchFamily="18" charset="0"/>
              <a:ea typeface="Cabin Semi-Bold"/>
              <a:cs typeface="Times New Roman" panose="02020603050405020304" pitchFamily="18" charset="0"/>
              <a:sym typeface="Cabin Semi-Bold"/>
            </a:endParaRPr>
          </a:p>
        </p:txBody>
      </p:sp>
      <p:sp>
        <p:nvSpPr>
          <p:cNvPr id="20" name="AutoShape 20"/>
          <p:cNvSpPr/>
          <p:nvPr/>
        </p:nvSpPr>
        <p:spPr>
          <a:xfrm>
            <a:off x="0" y="-446411"/>
            <a:ext cx="13497585" cy="791631"/>
          </a:xfrm>
          <a:prstGeom prst="rect">
            <a:avLst/>
          </a:prstGeom>
          <a:solidFill>
            <a:srgbClr val="1836B2"/>
          </a:solidFill>
        </p:spPr>
      </p:sp>
      <p:sp>
        <p:nvSpPr>
          <p:cNvPr id="21" name="Freeform 21"/>
          <p:cNvSpPr/>
          <p:nvPr/>
        </p:nvSpPr>
        <p:spPr>
          <a:xfrm flipV="1">
            <a:off x="11599196" y="-1270647"/>
            <a:ext cx="5660104" cy="3231734"/>
          </a:xfrm>
          <a:custGeom>
            <a:avLst/>
            <a:gdLst/>
            <a:ahLst/>
            <a:cxnLst/>
            <a:rect l="l" t="t" r="r" b="b"/>
            <a:pathLst>
              <a:path w="5660104" h="3231734">
                <a:moveTo>
                  <a:pt x="0" y="3231733"/>
                </a:moveTo>
                <a:lnTo>
                  <a:pt x="5660104" y="3231733"/>
                </a:lnTo>
                <a:lnTo>
                  <a:pt x="5660104" y="0"/>
                </a:lnTo>
                <a:lnTo>
                  <a:pt x="0" y="0"/>
                </a:lnTo>
                <a:lnTo>
                  <a:pt x="0" y="3231733"/>
                </a:lnTo>
                <a:close/>
              </a:path>
            </a:pathLst>
          </a:custGeom>
          <a:blipFill>
            <a:blip r:embed="rId2">
              <a:extLst>
                <a:ext uri="{96DAC541-7B7A-43D3-8B79-37D633B846F1}">
                  <asvg:svgBlip xmlns:asvg="http://schemas.microsoft.com/office/drawing/2016/SVG/main" xmlns="" r:embed="rId3"/>
                </a:ext>
              </a:extLst>
            </a:blip>
            <a:stretch>
              <a:fillRect t="-51576"/>
            </a:stretch>
          </a:blipFill>
        </p:spPr>
      </p:sp>
      <p:graphicFrame>
        <p:nvGraphicFramePr>
          <p:cNvPr id="22" name="Table 8"/>
          <p:cNvGraphicFramePr>
            <a:graphicFrameLocks noGrp="1"/>
          </p:cNvGraphicFramePr>
          <p:nvPr>
            <p:extLst>
              <p:ext uri="{D42A27DB-BD31-4B8C-83A1-F6EECF244321}">
                <p14:modId xmlns:p14="http://schemas.microsoft.com/office/powerpoint/2010/main" val="4289819197"/>
              </p:ext>
            </p:extLst>
          </p:nvPr>
        </p:nvGraphicFramePr>
        <p:xfrm>
          <a:off x="1028700" y="2596620"/>
          <a:ext cx="16230600" cy="7423679"/>
        </p:xfrm>
        <a:graphic>
          <a:graphicData uri="http://schemas.openxmlformats.org/drawingml/2006/table">
            <a:tbl>
              <a:tblPr/>
              <a:tblGrid>
                <a:gridCol w="16230600">
                  <a:extLst>
                    <a:ext uri="{9D8B030D-6E8A-4147-A177-3AD203B41FA5}">
                      <a16:colId xmlns:a16="http://schemas.microsoft.com/office/drawing/2014/main" val="20000"/>
                    </a:ext>
                  </a:extLst>
                </a:gridCol>
              </a:tblGrid>
              <a:tr h="1190769">
                <a:tc>
                  <a:txBody>
                    <a:bodyPr/>
                    <a:lstStyle/>
                    <a:p>
                      <a:pPr algn="l">
                        <a:lnSpc>
                          <a:spcPts val="3640"/>
                        </a:lnSpc>
                        <a:defRPr/>
                      </a:pP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Các</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công</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cụ</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quản</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lý</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dự</a:t>
                      </a:r>
                      <a:r>
                        <a:rPr lang="en-US" sz="3000" b="1" baseline="0" dirty="0" smtClean="0">
                          <a:solidFill>
                            <a:srgbClr val="002060"/>
                          </a:solidFill>
                          <a:latin typeface="Times New Roman" panose="02020603050405020304" pitchFamily="18" charset="0"/>
                          <a:cs typeface="Times New Roman" panose="02020603050405020304" pitchFamily="18" charset="0"/>
                          <a:sym typeface="Cabin Semi-Bold"/>
                        </a:rPr>
                        <a:t> </a:t>
                      </a:r>
                      <a:r>
                        <a:rPr lang="en-US" sz="3000" b="1" baseline="0" dirty="0" err="1" smtClean="0">
                          <a:solidFill>
                            <a:srgbClr val="002060"/>
                          </a:solidFill>
                          <a:latin typeface="Times New Roman" panose="02020603050405020304" pitchFamily="18" charset="0"/>
                          <a:cs typeface="Times New Roman" panose="02020603050405020304" pitchFamily="18" charset="0"/>
                          <a:sym typeface="Cabin Semi-Bold"/>
                        </a:rPr>
                        <a:t>án</a:t>
                      </a:r>
                      <a:endParaRPr lang="en-US" sz="3000" dirty="0">
                        <a:solidFill>
                          <a:srgbClr val="002060"/>
                        </a:solidFill>
                        <a:latin typeface="Times New Roman" panose="02020603050405020304" pitchFamily="18" charset="0"/>
                        <a:cs typeface="Times New Roman" panose="02020603050405020304" pitchFamily="18" charset="0"/>
                      </a:endParaRP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19050" cap="flat" cmpd="sng" algn="ctr">
                      <a:solidFill>
                        <a:srgbClr val="86C7ED"/>
                      </a:solidFill>
                      <a:prstDash val="solid"/>
                      <a:round/>
                      <a:headEnd type="none" w="med" len="med"/>
                      <a:tailEnd type="none" w="med" len="med"/>
                    </a:lnB>
                  </a:tcPr>
                </a:tc>
                <a:extLst>
                  <a:ext uri="{0D108BD9-81ED-4DB2-BD59-A6C34878D82A}">
                    <a16:rowId xmlns:a16="http://schemas.microsoft.com/office/drawing/2014/main" val="10000"/>
                  </a:ext>
                </a:extLst>
              </a:tr>
              <a:tr h="6232910">
                <a:tc>
                  <a:txBody>
                    <a:bodyPr/>
                    <a:lstStyle/>
                    <a:p>
                      <a:pPr marL="194310" marR="0" lvl="1" indent="0" algn="l" defTabSz="914400" rtl="0" eaLnBrk="1" fontAlgn="auto" latinLnBrk="0" hangingPunct="1">
                        <a:lnSpc>
                          <a:spcPct val="150000"/>
                        </a:lnSpc>
                        <a:spcBef>
                          <a:spcPts val="0"/>
                        </a:spcBef>
                        <a:spcAft>
                          <a:spcPts val="0"/>
                        </a:spcAft>
                        <a:buClrTx/>
                        <a:buSzTx/>
                        <a:buFont typeface="Arial"/>
                        <a:buNone/>
                        <a:tabLst/>
                        <a:defRPr/>
                      </a:pPr>
                      <a:endParaRPr lang="en-US" sz="3000" dirty="0">
                        <a:solidFill>
                          <a:srgbClr val="002060"/>
                        </a:solidFill>
                        <a:latin typeface="+mj-lt"/>
                        <a:ea typeface="Cabin"/>
                        <a:cs typeface="Cabin"/>
                        <a:sym typeface="Cabin"/>
                      </a:endParaRPr>
                    </a:p>
                  </a:txBody>
                  <a:tcPr marL="190500" marR="190500" marT="190500" marB="190500">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19050" cap="flat" cmpd="sng" algn="ctr">
                      <a:solidFill>
                        <a:srgbClr val="86C7ED"/>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026" name="Picture 2" descr="Github là gì và cách sử dụng Github chỉ trong một nốt nhạ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1100" y="4070865"/>
            <a:ext cx="8305800" cy="427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012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183</TotalTime>
  <Words>1114</Words>
  <Application>Microsoft Office PowerPoint</Application>
  <PresentationFormat>Custom</PresentationFormat>
  <Paragraphs>93</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Cabin</vt:lpstr>
      <vt:lpstr>Arial</vt:lpstr>
      <vt:lpstr>Wingdings 2</vt:lpstr>
      <vt:lpstr>Montserrat</vt:lpstr>
      <vt:lpstr>Cabin Semi-Bold</vt:lpstr>
      <vt:lpstr>Wingdings</vt:lpstr>
      <vt:lpstr>Cabin Medium</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Bản thuyết trình Công ty Đánh giá Dự án Doanh nghiệp Thông thường Xanh dương và Tím </dc:title>
  <cp:lastModifiedBy>Admin</cp:lastModifiedBy>
  <cp:revision>21</cp:revision>
  <dcterms:created xsi:type="dcterms:W3CDTF">2006-08-16T00:00:00Z</dcterms:created>
  <dcterms:modified xsi:type="dcterms:W3CDTF">2025-05-23T14:00:23Z</dcterms:modified>
  <dc:identifier>DAGoP7lQdUY</dc:identifier>
</cp:coreProperties>
</file>