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7559675" cy="106918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609480" y="1604520"/>
            <a:ext cx="109720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2" type="body"/>
          </p:nvPr>
        </p:nvSpPr>
        <p:spPr>
          <a:xfrm>
            <a:off x="609480" y="3682080"/>
            <a:ext cx="109720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609480" y="160452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2" type="body"/>
          </p:nvPr>
        </p:nvSpPr>
        <p:spPr>
          <a:xfrm>
            <a:off x="4319280" y="160452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3" type="body"/>
          </p:nvPr>
        </p:nvSpPr>
        <p:spPr>
          <a:xfrm>
            <a:off x="8028720" y="160452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4" type="body"/>
          </p:nvPr>
        </p:nvSpPr>
        <p:spPr>
          <a:xfrm>
            <a:off x="609480" y="368208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5" type="body"/>
          </p:nvPr>
        </p:nvSpPr>
        <p:spPr>
          <a:xfrm>
            <a:off x="4319280" y="368208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6" type="body"/>
          </p:nvPr>
        </p:nvSpPr>
        <p:spPr>
          <a:xfrm>
            <a:off x="8028720" y="368208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 type="subTitle"/>
          </p:nvPr>
        </p:nvSpPr>
        <p:spPr>
          <a:xfrm>
            <a:off x="609480" y="1604520"/>
            <a:ext cx="10972080" cy="397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17"/>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 type="body"/>
          </p:nvPr>
        </p:nvSpPr>
        <p:spPr>
          <a:xfrm>
            <a:off x="609480" y="1604520"/>
            <a:ext cx="109720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18"/>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8"/>
          <p:cNvSpPr txBox="1"/>
          <p:nvPr>
            <p:ph idx="2"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9"/>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20"/>
          <p:cNvSpPr txBox="1"/>
          <p:nvPr>
            <p:ph idx="1" type="subTitle"/>
          </p:nvPr>
        </p:nvSpPr>
        <p:spPr>
          <a:xfrm>
            <a:off x="1523880" y="1122480"/>
            <a:ext cx="9142920" cy="1106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21"/>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21"/>
          <p:cNvSpPr txBox="1"/>
          <p:nvPr>
            <p:ph idx="2"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3"/>
          <p:cNvSpPr txBox="1"/>
          <p:nvPr>
            <p:ph idx="1" type="subTitle"/>
          </p:nvPr>
        </p:nvSpPr>
        <p:spPr>
          <a:xfrm>
            <a:off x="609480" y="1604520"/>
            <a:ext cx="10972080" cy="397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22"/>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3"/>
          <p:cNvSpPr txBox="1"/>
          <p:nvPr>
            <p:ph idx="3" type="body"/>
          </p:nvPr>
        </p:nvSpPr>
        <p:spPr>
          <a:xfrm>
            <a:off x="609480" y="3682080"/>
            <a:ext cx="109720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24"/>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 type="body"/>
          </p:nvPr>
        </p:nvSpPr>
        <p:spPr>
          <a:xfrm>
            <a:off x="609480" y="1604520"/>
            <a:ext cx="109720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4"/>
          <p:cNvSpPr txBox="1"/>
          <p:nvPr>
            <p:ph idx="2" type="body"/>
          </p:nvPr>
        </p:nvSpPr>
        <p:spPr>
          <a:xfrm>
            <a:off x="609480" y="3682080"/>
            <a:ext cx="109720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25"/>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26"/>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 type="body"/>
          </p:nvPr>
        </p:nvSpPr>
        <p:spPr>
          <a:xfrm>
            <a:off x="609480" y="160452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6"/>
          <p:cNvSpPr txBox="1"/>
          <p:nvPr>
            <p:ph idx="2" type="body"/>
          </p:nvPr>
        </p:nvSpPr>
        <p:spPr>
          <a:xfrm>
            <a:off x="4319280" y="160452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6"/>
          <p:cNvSpPr txBox="1"/>
          <p:nvPr>
            <p:ph idx="3" type="body"/>
          </p:nvPr>
        </p:nvSpPr>
        <p:spPr>
          <a:xfrm>
            <a:off x="8028720" y="160452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6"/>
          <p:cNvSpPr txBox="1"/>
          <p:nvPr>
            <p:ph idx="4" type="body"/>
          </p:nvPr>
        </p:nvSpPr>
        <p:spPr>
          <a:xfrm>
            <a:off x="609480" y="368208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5" type="body"/>
          </p:nvPr>
        </p:nvSpPr>
        <p:spPr>
          <a:xfrm>
            <a:off x="4319280" y="368208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6" type="body"/>
          </p:nvPr>
        </p:nvSpPr>
        <p:spPr>
          <a:xfrm>
            <a:off x="8028720" y="3682080"/>
            <a:ext cx="35326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body"/>
          </p:nvPr>
        </p:nvSpPr>
        <p:spPr>
          <a:xfrm>
            <a:off x="609480" y="1604520"/>
            <a:ext cx="109720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
          <p:cNvSpPr txBox="1"/>
          <p:nvPr>
            <p:ph idx="2"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1523880" y="1122480"/>
            <a:ext cx="9142920" cy="1106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8"/>
          <p:cNvSpPr txBox="1"/>
          <p:nvPr>
            <p:ph idx="2"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3" type="body"/>
          </p:nvPr>
        </p:nvSpPr>
        <p:spPr>
          <a:xfrm>
            <a:off x="609480" y="3682080"/>
            <a:ext cx="109720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1523880" y="1122480"/>
            <a:ext cx="9142920" cy="238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14"/>
          <p:cNvSpPr txBox="1"/>
          <p:nvPr>
            <p:ph idx="1" type="body"/>
          </p:nvPr>
        </p:nvSpPr>
        <p:spPr>
          <a:xfrm>
            <a:off x="609480" y="1604520"/>
            <a:ext cx="10972080" cy="3976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p:nvPr/>
        </p:nvSpPr>
        <p:spPr>
          <a:xfrm>
            <a:off x="838080" y="365040"/>
            <a:ext cx="1051452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t</a:t>
            </a:r>
            <a:endParaRPr b="0" i="0" sz="4400" u="none" cap="none" strike="noStrike">
              <a:latin typeface="Arial"/>
              <a:ea typeface="Arial"/>
              <a:cs typeface="Arial"/>
              <a:sym typeface="Arial"/>
            </a:endParaRPr>
          </a:p>
        </p:txBody>
      </p:sp>
      <p:sp>
        <p:nvSpPr>
          <p:cNvPr id="112" name="Google Shape;112;p27"/>
          <p:cNvSpPr/>
          <p:nvPr/>
        </p:nvSpPr>
        <p:spPr>
          <a:xfrm>
            <a:off x="0" y="0"/>
            <a:ext cx="12191041" cy="68378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7"/>
          <p:cNvSpPr/>
          <p:nvPr/>
        </p:nvSpPr>
        <p:spPr>
          <a:xfrm>
            <a:off x="0" y="0"/>
            <a:ext cx="12152880" cy="68378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7"/>
          <p:cNvSpPr/>
          <p:nvPr/>
        </p:nvSpPr>
        <p:spPr>
          <a:xfrm>
            <a:off x="0" y="0"/>
            <a:ext cx="12152880" cy="68378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7"/>
          <p:cNvPicPr preferRelativeResize="0"/>
          <p:nvPr/>
        </p:nvPicPr>
        <p:blipFill rotWithShape="1">
          <a:blip r:embed="rId3">
            <a:alphaModFix/>
          </a:blip>
          <a:srcRect b="0" l="0" r="0" t="0"/>
          <a:stretch/>
        </p:blipFill>
        <p:spPr>
          <a:xfrm>
            <a:off x="0" y="0"/>
            <a:ext cx="12191040" cy="6837840"/>
          </a:xfrm>
          <a:prstGeom prst="rect">
            <a:avLst/>
          </a:prstGeom>
          <a:noFill/>
          <a:ln>
            <a:noFill/>
          </a:ln>
        </p:spPr>
      </p:pic>
      <p:pic>
        <p:nvPicPr>
          <p:cNvPr id="116" name="Google Shape;116;p27"/>
          <p:cNvPicPr preferRelativeResize="0"/>
          <p:nvPr/>
        </p:nvPicPr>
        <p:blipFill rotWithShape="1">
          <a:blip r:embed="rId4">
            <a:alphaModFix/>
          </a:blip>
          <a:srcRect b="0" l="0" r="0" t="0"/>
          <a:stretch/>
        </p:blipFill>
        <p:spPr>
          <a:xfrm>
            <a:off x="0" y="9360"/>
            <a:ext cx="12157560" cy="6837840"/>
          </a:xfrm>
          <a:prstGeom prst="rect">
            <a:avLst/>
          </a:prstGeom>
          <a:noFill/>
          <a:ln>
            <a:noFill/>
          </a:ln>
        </p:spPr>
      </p:pic>
      <p:grpSp>
        <p:nvGrpSpPr>
          <p:cNvPr id="117" name="Google Shape;117;p27"/>
          <p:cNvGrpSpPr/>
          <p:nvPr/>
        </p:nvGrpSpPr>
        <p:grpSpPr>
          <a:xfrm>
            <a:off x="3692520" y="2646360"/>
            <a:ext cx="4621680" cy="1153080"/>
            <a:chOff x="3692520" y="2646360"/>
            <a:chExt cx="4621680" cy="1153080"/>
          </a:xfrm>
        </p:grpSpPr>
        <p:sp>
          <p:nvSpPr>
            <p:cNvPr id="118" name="Google Shape;118;p27"/>
            <p:cNvSpPr/>
            <p:nvPr/>
          </p:nvSpPr>
          <p:spPr>
            <a:xfrm>
              <a:off x="4691160" y="2816280"/>
              <a:ext cx="189360" cy="207000"/>
            </a:xfrm>
            <a:custGeom>
              <a:rect b="b" l="l" r="r" t="t"/>
              <a:pathLst>
                <a:path extrusionOk="0" h="131" w="12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
            <p:cNvSpPr/>
            <p:nvPr/>
          </p:nvSpPr>
          <p:spPr>
            <a:xfrm>
              <a:off x="4697280" y="3089160"/>
              <a:ext cx="176760" cy="692640"/>
            </a:xfrm>
            <a:custGeom>
              <a:rect b="b" l="l" r="r" t="t"/>
              <a:pathLst>
                <a:path extrusionOk="0" h="439" w="113">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
            <p:cNvSpPr/>
            <p:nvPr/>
          </p:nvSpPr>
          <p:spPr>
            <a:xfrm>
              <a:off x="5030640" y="2813040"/>
              <a:ext cx="192600" cy="213120"/>
            </a:xfrm>
            <a:custGeom>
              <a:rect b="b" l="l" r="r" t="t"/>
              <a:pathLst>
                <a:path extrusionOk="0" h="135" w="122">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p:nvPr/>
          </p:nvSpPr>
          <p:spPr>
            <a:xfrm>
              <a:off x="5038560" y="3089160"/>
              <a:ext cx="178200" cy="692640"/>
            </a:xfrm>
            <a:custGeom>
              <a:rect b="b" l="l" r="r" t="t"/>
              <a:pathLst>
                <a:path extrusionOk="0" h="439" w="113">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p:nvPr/>
          </p:nvSpPr>
          <p:spPr>
            <a:xfrm>
              <a:off x="5365800" y="3070080"/>
              <a:ext cx="626040" cy="711720"/>
            </a:xfrm>
            <a:custGeom>
              <a:rect b="b" l="l" r="r" t="t"/>
              <a:pathLst>
                <a:path extrusionOk="0" h="451" w="396">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p:nvPr/>
          </p:nvSpPr>
          <p:spPr>
            <a:xfrm>
              <a:off x="6885000" y="3070080"/>
              <a:ext cx="687960" cy="727560"/>
            </a:xfrm>
            <a:custGeom>
              <a:rect b="b" l="l" r="r" t="t"/>
              <a:pathLst>
                <a:path extrusionOk="0" h="461" w="435">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p:nvPr/>
          </p:nvSpPr>
          <p:spPr>
            <a:xfrm>
              <a:off x="7626240" y="3070080"/>
              <a:ext cx="687960" cy="727560"/>
            </a:xfrm>
            <a:custGeom>
              <a:rect b="b" l="l" r="r" t="t"/>
              <a:pathLst>
                <a:path extrusionOk="0" h="461" w="435">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p:nvPr/>
          </p:nvSpPr>
          <p:spPr>
            <a:xfrm>
              <a:off x="3692520" y="2647800"/>
              <a:ext cx="927720" cy="1134000"/>
            </a:xfrm>
            <a:custGeom>
              <a:rect b="b" l="l" r="r" t="t"/>
              <a:pathLst>
                <a:path extrusionOk="0" h="717" w="58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7"/>
            <p:cNvSpPr/>
            <p:nvPr/>
          </p:nvSpPr>
          <p:spPr>
            <a:xfrm>
              <a:off x="6066000" y="2646360"/>
              <a:ext cx="687960" cy="1153080"/>
            </a:xfrm>
            <a:custGeom>
              <a:rect b="b" l="l" r="r" t="t"/>
              <a:pathLst>
                <a:path extrusionOk="0" h="729" w="435">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7"/>
          <p:cNvSpPr/>
          <p:nvPr/>
        </p:nvSpPr>
        <p:spPr>
          <a:xfrm>
            <a:off x="5867280" y="3881520"/>
            <a:ext cx="79200" cy="322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100" u="none" cap="none" strike="noStrike">
                <a:solidFill>
                  <a:srgbClr val="FFFFFF"/>
                </a:solidFill>
                <a:latin typeface="Arial"/>
                <a:ea typeface="Arial"/>
                <a:cs typeface="Arial"/>
                <a:sym typeface="Arial"/>
              </a:rPr>
              <a:t> </a:t>
            </a:r>
            <a:endParaRPr b="0" i="0" sz="2100" u="none" cap="none" strike="noStrike">
              <a:latin typeface="Arial"/>
              <a:ea typeface="Arial"/>
              <a:cs typeface="Arial"/>
              <a:sym typeface="Arial"/>
            </a:endParaRPr>
          </a:p>
        </p:txBody>
      </p:sp>
      <p:sp>
        <p:nvSpPr>
          <p:cNvPr id="128" name="Google Shape;128;p27"/>
          <p:cNvSpPr/>
          <p:nvPr/>
        </p:nvSpPr>
        <p:spPr>
          <a:xfrm>
            <a:off x="4013275" y="3849475"/>
            <a:ext cx="4437300" cy="761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100" u="none" cap="none" strike="noStrike">
                <a:solidFill>
                  <a:srgbClr val="FFFFFF"/>
                </a:solidFill>
                <a:latin typeface="Arial"/>
                <a:ea typeface="Arial"/>
                <a:cs typeface="Arial"/>
                <a:sym typeface="Arial"/>
              </a:rPr>
              <a:t>Powering Your Business Growth</a:t>
            </a:r>
            <a:endParaRPr b="0" i="0" sz="21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Cách đóng file</a:t>
            </a:r>
            <a:endParaRPr b="0" i="0" sz="4000" u="none" cap="none" strike="noStrike">
              <a:latin typeface="Arial"/>
              <a:ea typeface="Arial"/>
              <a:cs typeface="Arial"/>
              <a:sym typeface="Arial"/>
            </a:endParaRPr>
          </a:p>
        </p:txBody>
      </p:sp>
      <p:grpSp>
        <p:nvGrpSpPr>
          <p:cNvPr id="345" name="Google Shape;345;p36"/>
          <p:cNvGrpSpPr/>
          <p:nvPr/>
        </p:nvGrpSpPr>
        <p:grpSpPr>
          <a:xfrm>
            <a:off x="968400" y="412920"/>
            <a:ext cx="1024560" cy="253080"/>
            <a:chOff x="968400" y="412920"/>
            <a:chExt cx="1024560" cy="253080"/>
          </a:xfrm>
        </p:grpSpPr>
        <p:sp>
          <p:nvSpPr>
            <p:cNvPr id="346" name="Google Shape;346;p36"/>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6"/>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36"/>
          <p:cNvGrpSpPr/>
          <p:nvPr/>
        </p:nvGrpSpPr>
        <p:grpSpPr>
          <a:xfrm>
            <a:off x="8589960" y="-7920"/>
            <a:ext cx="3726360" cy="6864840"/>
            <a:chOff x="8589960" y="-7920"/>
            <a:chExt cx="3726360" cy="6864840"/>
          </a:xfrm>
        </p:grpSpPr>
        <p:pic>
          <p:nvPicPr>
            <p:cNvPr id="357" name="Google Shape;357;p36"/>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358" name="Google Shape;358;p36"/>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359" name="Google Shape;359;p36"/>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Khi chúng ta đã thao tác xong với dữ liệu trong file. Chúng ta cần phải đóng file để giải phóng dữ liệu và file này.</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Trong python, đối tượng file cung cấp cho chúng ta hàm </a:t>
            </a:r>
            <a:r>
              <a:rPr b="0" i="0" lang="en-US" sz="2400" u="none" cap="none" strike="noStrike">
                <a:solidFill>
                  <a:srgbClr val="C9211E"/>
                </a:solidFill>
                <a:latin typeface="Roboto"/>
                <a:ea typeface="Roboto"/>
                <a:cs typeface="Roboto"/>
                <a:sym typeface="Roboto"/>
              </a:rPr>
              <a:t>my_file</a:t>
            </a:r>
            <a:r>
              <a:rPr b="0" i="0" lang="en-US" sz="2400" u="none" cap="none" strike="noStrike">
                <a:latin typeface="Roboto"/>
                <a:ea typeface="Roboto"/>
                <a:cs typeface="Roboto"/>
                <a:sym typeface="Roboto"/>
              </a:rPr>
              <a:t>.</a:t>
            </a:r>
            <a:r>
              <a:rPr b="0" i="0" lang="en-US" sz="2400" u="none" cap="none" strike="noStrike">
                <a:solidFill>
                  <a:srgbClr val="3465A4"/>
                </a:solidFill>
                <a:latin typeface="Roboto"/>
                <a:ea typeface="Roboto"/>
                <a:cs typeface="Roboto"/>
                <a:sym typeface="Roboto"/>
              </a:rPr>
              <a:t>close()</a:t>
            </a:r>
            <a:r>
              <a:rPr b="0" i="0" lang="en-US" sz="2400" u="none" cap="none" strike="noStrike">
                <a:latin typeface="Roboto"/>
                <a:ea typeface="Roboto"/>
                <a:cs typeface="Roboto"/>
                <a:sym typeface="Roboto"/>
              </a:rPr>
              <a:t> để đóng file mà đối tượng này đang trỏ đến.</a:t>
            </a:r>
            <a:endParaRPr b="0" i="0" sz="2400" u="none" cap="none" strike="noStrike">
              <a:latin typeface="Arial"/>
              <a:ea typeface="Arial"/>
              <a:cs typeface="Arial"/>
              <a:sym typeface="Arial"/>
            </a:endParaRPr>
          </a:p>
        </p:txBody>
      </p:sp>
      <p:sp>
        <p:nvSpPr>
          <p:cNvPr id="361" name="Google Shape;361;p36"/>
          <p:cNvSpPr/>
          <p:nvPr/>
        </p:nvSpPr>
        <p:spPr>
          <a:xfrm>
            <a:off x="-664200" y="5816520"/>
            <a:ext cx="1740240" cy="174024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36"/>
          <p:cNvPicPr preferRelativeResize="0"/>
          <p:nvPr/>
        </p:nvPicPr>
        <p:blipFill rotWithShape="1">
          <a:blip r:embed="rId5">
            <a:alphaModFix/>
          </a:blip>
          <a:srcRect b="0" l="0" r="0" t="0"/>
          <a:stretch/>
        </p:blipFill>
        <p:spPr>
          <a:xfrm>
            <a:off x="1346947" y="4134240"/>
            <a:ext cx="6886081" cy="15188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Cách đóng file an toàn</a:t>
            </a:r>
            <a:endParaRPr b="0" i="0" sz="4000" u="none" cap="none" strike="noStrike">
              <a:latin typeface="Arial"/>
              <a:ea typeface="Arial"/>
              <a:cs typeface="Arial"/>
              <a:sym typeface="Arial"/>
            </a:endParaRPr>
          </a:p>
        </p:txBody>
      </p:sp>
      <p:grpSp>
        <p:nvGrpSpPr>
          <p:cNvPr id="371" name="Google Shape;371;p37"/>
          <p:cNvGrpSpPr/>
          <p:nvPr/>
        </p:nvGrpSpPr>
        <p:grpSpPr>
          <a:xfrm>
            <a:off x="968400" y="412920"/>
            <a:ext cx="1024560" cy="253080"/>
            <a:chOff x="968400" y="412920"/>
            <a:chExt cx="1024560" cy="253080"/>
          </a:xfrm>
        </p:grpSpPr>
        <p:sp>
          <p:nvSpPr>
            <p:cNvPr id="372" name="Google Shape;372;p37"/>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37"/>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37"/>
          <p:cNvGrpSpPr/>
          <p:nvPr/>
        </p:nvGrpSpPr>
        <p:grpSpPr>
          <a:xfrm>
            <a:off x="8589960" y="-7920"/>
            <a:ext cx="3726360" cy="6864840"/>
            <a:chOff x="8589960" y="-7920"/>
            <a:chExt cx="3726360" cy="6864840"/>
          </a:xfrm>
        </p:grpSpPr>
        <p:pic>
          <p:nvPicPr>
            <p:cNvPr id="383" name="Google Shape;383;p37"/>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384" name="Google Shape;384;p37"/>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385" name="Google Shape;385;p37"/>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664200" y="5816520"/>
            <a:ext cx="1740240" cy="174024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Với các thực thi như trước thì không thực sự an toàn và có thể chúng ta sẽ không đóng được file trong một số trường hợp.</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Chúng ta có thể sử dụng dạng câu lệnh </a:t>
            </a:r>
            <a:r>
              <a:rPr b="0" i="0" lang="en-US" sz="2400" u="none" cap="none" strike="noStrike">
                <a:solidFill>
                  <a:srgbClr val="C9211E"/>
                </a:solidFill>
                <a:latin typeface="Roboto"/>
                <a:ea typeface="Roboto"/>
                <a:cs typeface="Roboto"/>
                <a:sym typeface="Roboto"/>
              </a:rPr>
              <a:t>try...catch</a:t>
            </a:r>
            <a:r>
              <a:rPr b="0" i="0" lang="en-US" sz="2400" u="none" cap="none" strike="noStrike">
                <a:latin typeface="Roboto"/>
                <a:ea typeface="Roboto"/>
                <a:cs typeface="Roboto"/>
                <a:sym typeface="Roboto"/>
              </a:rPr>
              <a:t> để thực hiện mở và đóng file một cách an toàn</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Hoặc một cách ngắn gọn hơn là dùng với cú pháp </a:t>
            </a:r>
            <a:r>
              <a:rPr b="0" i="0" lang="en-US" sz="2400" u="none" cap="none" strike="noStrike">
                <a:solidFill>
                  <a:srgbClr val="C9211E"/>
                </a:solidFill>
                <a:latin typeface="Roboto"/>
                <a:ea typeface="Roboto"/>
                <a:cs typeface="Roboto"/>
                <a:sym typeface="Roboto"/>
              </a:rPr>
              <a:t>with</a:t>
            </a:r>
            <a:endParaRPr b="0" i="0" sz="2400" u="none" cap="none" strike="noStrike">
              <a:latin typeface="Arial"/>
              <a:ea typeface="Arial"/>
              <a:cs typeface="Arial"/>
              <a:sym typeface="Arial"/>
            </a:endParaRPr>
          </a:p>
        </p:txBody>
      </p:sp>
      <p:pic>
        <p:nvPicPr>
          <p:cNvPr id="388" name="Google Shape;388;p37"/>
          <p:cNvPicPr preferRelativeResize="0"/>
          <p:nvPr/>
        </p:nvPicPr>
        <p:blipFill rotWithShape="1">
          <a:blip r:embed="rId5">
            <a:alphaModFix/>
          </a:blip>
          <a:srcRect b="0" l="0" r="0" t="0"/>
          <a:stretch/>
        </p:blipFill>
        <p:spPr>
          <a:xfrm>
            <a:off x="1251980" y="4563325"/>
            <a:ext cx="6460919"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Cách ghi dữ liệu vào file</a:t>
            </a:r>
            <a:endParaRPr b="0" i="0" sz="4000" u="none" cap="none" strike="noStrike">
              <a:latin typeface="Arial"/>
              <a:ea typeface="Arial"/>
              <a:cs typeface="Arial"/>
              <a:sym typeface="Arial"/>
            </a:endParaRPr>
          </a:p>
        </p:txBody>
      </p:sp>
      <p:grpSp>
        <p:nvGrpSpPr>
          <p:cNvPr id="397" name="Google Shape;397;p38"/>
          <p:cNvGrpSpPr/>
          <p:nvPr/>
        </p:nvGrpSpPr>
        <p:grpSpPr>
          <a:xfrm>
            <a:off x="968400" y="412920"/>
            <a:ext cx="1024560" cy="253080"/>
            <a:chOff x="968400" y="412920"/>
            <a:chExt cx="1024560" cy="253080"/>
          </a:xfrm>
        </p:grpSpPr>
        <p:sp>
          <p:nvSpPr>
            <p:cNvPr id="398" name="Google Shape;398;p38"/>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38"/>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38"/>
          <p:cNvGrpSpPr/>
          <p:nvPr/>
        </p:nvGrpSpPr>
        <p:grpSpPr>
          <a:xfrm>
            <a:off x="8589960" y="-7920"/>
            <a:ext cx="3726360" cy="6864840"/>
            <a:chOff x="8589960" y="-7920"/>
            <a:chExt cx="3726360" cy="6864840"/>
          </a:xfrm>
        </p:grpSpPr>
        <p:pic>
          <p:nvPicPr>
            <p:cNvPr id="409" name="Google Shape;409;p38"/>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410" name="Google Shape;410;p38"/>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411" name="Google Shape;411;p38"/>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Khi chúng ta muốn ghi dữ liệu vào trong file thì file đó bắt buộc phải được mở bằng chế độ </a:t>
            </a:r>
            <a:r>
              <a:rPr b="1" i="0" lang="en-US" sz="2400" u="none" cap="none" strike="noStrike">
                <a:solidFill>
                  <a:srgbClr val="C9211E"/>
                </a:solidFill>
                <a:latin typeface="Roboto"/>
                <a:ea typeface="Roboto"/>
                <a:cs typeface="Roboto"/>
                <a:sym typeface="Roboto"/>
              </a:rPr>
              <a:t>w</a:t>
            </a:r>
            <a:r>
              <a:rPr b="0" i="0" lang="en-US" sz="2400" u="none" cap="none" strike="noStrike">
                <a:latin typeface="Roboto"/>
                <a:ea typeface="Roboto"/>
                <a:cs typeface="Roboto"/>
                <a:sym typeface="Roboto"/>
              </a:rPr>
              <a:t> hoặc </a:t>
            </a:r>
            <a:r>
              <a:rPr b="1" i="0" lang="en-US" sz="2400" u="none" cap="none" strike="noStrike">
                <a:solidFill>
                  <a:srgbClr val="C9211E"/>
                </a:solidFill>
                <a:latin typeface="Roboto"/>
                <a:ea typeface="Roboto"/>
                <a:cs typeface="Roboto"/>
                <a:sym typeface="Roboto"/>
              </a:rPr>
              <a:t>a</a:t>
            </a:r>
            <a:r>
              <a:rPr b="0" i="0" lang="en-US" sz="2400" u="none" cap="none" strike="noStrike">
                <a:latin typeface="Roboto"/>
                <a:ea typeface="Roboto"/>
                <a:cs typeface="Roboto"/>
                <a:sym typeface="Roboto"/>
              </a:rPr>
              <a:t> hoặc </a:t>
            </a:r>
            <a:r>
              <a:rPr b="1" i="0" lang="en-US" sz="2400" u="none" cap="none" strike="noStrike">
                <a:solidFill>
                  <a:srgbClr val="C9211E"/>
                </a:solidFill>
                <a:latin typeface="Roboto"/>
                <a:ea typeface="Roboto"/>
                <a:cs typeface="Roboto"/>
                <a:sym typeface="Roboto"/>
              </a:rPr>
              <a:t>x</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111111"/>
                </a:solidFill>
                <a:latin typeface="Roboto"/>
                <a:ea typeface="Roboto"/>
                <a:cs typeface="Roboto"/>
                <a:sym typeface="Roboto"/>
              </a:rPr>
              <a:t>Chúng ta sử dụng hàm </a:t>
            </a:r>
            <a:r>
              <a:rPr b="0" i="0" lang="en-US" sz="2400" u="none" cap="none" strike="noStrike">
                <a:solidFill>
                  <a:srgbClr val="FF3838"/>
                </a:solidFill>
                <a:latin typeface="Roboto"/>
                <a:ea typeface="Roboto"/>
                <a:cs typeface="Roboto"/>
                <a:sym typeface="Roboto"/>
              </a:rPr>
              <a:t>write()</a:t>
            </a:r>
            <a:r>
              <a:rPr b="0" i="0" lang="en-US" sz="2400" u="none" cap="none" strike="noStrike">
                <a:solidFill>
                  <a:srgbClr val="111111"/>
                </a:solidFill>
                <a:latin typeface="Roboto"/>
                <a:ea typeface="Roboto"/>
                <a:cs typeface="Roboto"/>
                <a:sym typeface="Roboto"/>
              </a:rPr>
              <a:t> để ghi dữ liệu vào file</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111111"/>
                </a:solidFill>
                <a:latin typeface="Roboto"/>
                <a:ea typeface="Roboto"/>
                <a:cs typeface="Roboto"/>
                <a:sym typeface="Roboto"/>
              </a:rPr>
              <a:t>chúng ta cần lưu ý khi sử dụng chế độ </a:t>
            </a:r>
            <a:r>
              <a:rPr b="1" i="0" lang="en-US" sz="2400" u="none" cap="none" strike="noStrike">
                <a:solidFill>
                  <a:srgbClr val="F10D0C"/>
                </a:solidFill>
                <a:latin typeface="Roboto"/>
                <a:ea typeface="Roboto"/>
                <a:cs typeface="Roboto"/>
                <a:sym typeface="Roboto"/>
              </a:rPr>
              <a:t>w</a:t>
            </a:r>
            <a:r>
              <a:rPr b="0" i="0" lang="en-US" sz="2400" u="none" cap="none" strike="noStrike">
                <a:solidFill>
                  <a:srgbClr val="111111"/>
                </a:solidFill>
                <a:latin typeface="Roboto"/>
                <a:ea typeface="Roboto"/>
                <a:cs typeface="Roboto"/>
                <a:sym typeface="Roboto"/>
              </a:rPr>
              <a:t> vì nó sẽ ghi đè lên file cũ và xóa hết dữ liệu.</a:t>
            </a:r>
            <a:endParaRPr b="0" i="0" sz="2400" u="none" cap="none" strike="noStrike">
              <a:latin typeface="Arial"/>
              <a:ea typeface="Arial"/>
              <a:cs typeface="Arial"/>
              <a:sym typeface="Arial"/>
            </a:endParaRPr>
          </a:p>
        </p:txBody>
      </p:sp>
      <p:pic>
        <p:nvPicPr>
          <p:cNvPr id="413" name="Google Shape;413;p38"/>
          <p:cNvPicPr preferRelativeResize="0"/>
          <p:nvPr/>
        </p:nvPicPr>
        <p:blipFill rotWithShape="1">
          <a:blip r:embed="rId5">
            <a:alphaModFix/>
          </a:blip>
          <a:srcRect b="0" l="0" r="0" t="0"/>
          <a:stretch/>
        </p:blipFill>
        <p:spPr>
          <a:xfrm>
            <a:off x="1056425" y="3333980"/>
            <a:ext cx="7061040" cy="182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9"/>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9"/>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Cách ghi dữ liệu vào file</a:t>
            </a:r>
            <a:endParaRPr b="0" i="0" sz="4000" u="none" cap="none" strike="noStrike">
              <a:latin typeface="Arial"/>
              <a:ea typeface="Arial"/>
              <a:cs typeface="Arial"/>
              <a:sym typeface="Arial"/>
            </a:endParaRPr>
          </a:p>
        </p:txBody>
      </p:sp>
      <p:grpSp>
        <p:nvGrpSpPr>
          <p:cNvPr id="422" name="Google Shape;422;p39"/>
          <p:cNvGrpSpPr/>
          <p:nvPr/>
        </p:nvGrpSpPr>
        <p:grpSpPr>
          <a:xfrm>
            <a:off x="968400" y="412920"/>
            <a:ext cx="1024560" cy="253080"/>
            <a:chOff x="968400" y="412920"/>
            <a:chExt cx="1024560" cy="253080"/>
          </a:xfrm>
        </p:grpSpPr>
        <p:sp>
          <p:nvSpPr>
            <p:cNvPr id="423" name="Google Shape;423;p39"/>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9"/>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39"/>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39"/>
          <p:cNvGrpSpPr/>
          <p:nvPr/>
        </p:nvGrpSpPr>
        <p:grpSpPr>
          <a:xfrm>
            <a:off x="8589960" y="-7920"/>
            <a:ext cx="3726360" cy="6864840"/>
            <a:chOff x="8589960" y="-7920"/>
            <a:chExt cx="3726360" cy="6864840"/>
          </a:xfrm>
        </p:grpSpPr>
        <p:pic>
          <p:nvPicPr>
            <p:cNvPr id="434" name="Google Shape;434;p39"/>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435" name="Google Shape;435;p39"/>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436" name="Google Shape;436;p39"/>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9"/>
          <p:cNvSpPr/>
          <p:nvPr/>
        </p:nvSpPr>
        <p:spPr>
          <a:xfrm>
            <a:off x="-664200" y="5816520"/>
            <a:ext cx="1740240" cy="174024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Python cung cấp hàm </a:t>
            </a:r>
            <a:r>
              <a:rPr b="0" i="0" lang="en-US" sz="2400" u="none" cap="none" strike="noStrike">
                <a:solidFill>
                  <a:srgbClr val="C9211E"/>
                </a:solidFill>
                <a:latin typeface="Roboto"/>
                <a:ea typeface="Roboto"/>
                <a:cs typeface="Roboto"/>
                <a:sym typeface="Roboto"/>
              </a:rPr>
              <a:t>writelines(list)</a:t>
            </a:r>
            <a:r>
              <a:rPr b="0" i="0" lang="en-US" sz="2400" u="none" cap="none" strike="noStrike">
                <a:latin typeface="Roboto"/>
                <a:ea typeface="Roboto"/>
                <a:cs typeface="Roboto"/>
                <a:sym typeface="Roboto"/>
              </a:rPr>
              <a:t> trong trường hợp chúng ra muốn ghi vào nhiều dòng đồng thời.</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Ngoài ra trong quá trình ghi, dữ liệu chưa thực sự được xả vào trong file. Nếu quá trình ghi bị gián đoạn, dữ liệu có thể sẽ không được lưu vào trong file.</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Để giải quyết vấn đề này. Python cung cấp hàm </a:t>
            </a:r>
            <a:r>
              <a:rPr b="0" i="0" lang="en-US" sz="2400" u="none" cap="none" strike="noStrike">
                <a:solidFill>
                  <a:srgbClr val="C9211E"/>
                </a:solidFill>
                <a:latin typeface="Roboto"/>
                <a:ea typeface="Roboto"/>
                <a:cs typeface="Roboto"/>
                <a:sym typeface="Roboto"/>
              </a:rPr>
              <a:t>flush()</a:t>
            </a:r>
            <a:r>
              <a:rPr b="0" i="0" lang="en-US" sz="2400" u="none" cap="none" strike="noStrike">
                <a:latin typeface="Roboto"/>
                <a:ea typeface="Roboto"/>
                <a:cs typeface="Roboto"/>
                <a:sym typeface="Roboto"/>
              </a:rPr>
              <a:t> để chúng ta tự xả dữ liệu thủ công.</a:t>
            </a:r>
            <a:endParaRPr b="0" i="0" sz="24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0"/>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Cách đọc dữ liệu từ file</a:t>
            </a:r>
            <a:endParaRPr b="0" i="0" sz="4000" u="none" cap="none" strike="noStrike">
              <a:latin typeface="Arial"/>
              <a:ea typeface="Arial"/>
              <a:cs typeface="Arial"/>
              <a:sym typeface="Arial"/>
            </a:endParaRPr>
          </a:p>
        </p:txBody>
      </p:sp>
      <p:grpSp>
        <p:nvGrpSpPr>
          <p:cNvPr id="447" name="Google Shape;447;p40"/>
          <p:cNvGrpSpPr/>
          <p:nvPr/>
        </p:nvGrpSpPr>
        <p:grpSpPr>
          <a:xfrm>
            <a:off x="968400" y="412920"/>
            <a:ext cx="1024560" cy="253080"/>
            <a:chOff x="968400" y="412920"/>
            <a:chExt cx="1024560" cy="253080"/>
          </a:xfrm>
        </p:grpSpPr>
        <p:sp>
          <p:nvSpPr>
            <p:cNvPr id="448" name="Google Shape;448;p40"/>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40"/>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40"/>
          <p:cNvGrpSpPr/>
          <p:nvPr/>
        </p:nvGrpSpPr>
        <p:grpSpPr>
          <a:xfrm>
            <a:off x="8589960" y="-7920"/>
            <a:ext cx="3726360" cy="6864840"/>
            <a:chOff x="8589960" y="-7920"/>
            <a:chExt cx="3726360" cy="6864840"/>
          </a:xfrm>
        </p:grpSpPr>
        <p:pic>
          <p:nvPicPr>
            <p:cNvPr id="459" name="Google Shape;459;p40"/>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460" name="Google Shape;460;p40"/>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461" name="Google Shape;461;p40"/>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Khi muốn đọc dữ liệu từ một file. Chúng ta bắt buộc phải mở file đó với chế độ </a:t>
            </a:r>
            <a:r>
              <a:rPr b="1" i="0" lang="en-US" sz="2400" u="none" cap="none" strike="noStrike">
                <a:solidFill>
                  <a:srgbClr val="C9211E"/>
                </a:solidFill>
                <a:latin typeface="Roboto"/>
                <a:ea typeface="Roboto"/>
                <a:cs typeface="Roboto"/>
                <a:sym typeface="Roboto"/>
              </a:rPr>
              <a:t>r</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Chúng ta có thể đọc dữ liệu trong file với hàm </a:t>
            </a:r>
            <a:r>
              <a:rPr b="0" i="0" lang="en-US" sz="2400" u="none" cap="none" strike="noStrike">
                <a:solidFill>
                  <a:srgbClr val="C9211E"/>
                </a:solidFill>
                <a:latin typeface="Roboto"/>
                <a:ea typeface="Roboto"/>
                <a:cs typeface="Roboto"/>
                <a:sym typeface="Roboto"/>
              </a:rPr>
              <a:t>read(size)</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p:txBody>
      </p:sp>
      <p:sp>
        <p:nvSpPr>
          <p:cNvPr id="463" name="Google Shape;463;p40"/>
          <p:cNvSpPr/>
          <p:nvPr/>
        </p:nvSpPr>
        <p:spPr>
          <a:xfrm>
            <a:off x="-664200" y="5816520"/>
            <a:ext cx="1740240" cy="174024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4" name="Google Shape;464;p40"/>
          <p:cNvPicPr preferRelativeResize="0"/>
          <p:nvPr/>
        </p:nvPicPr>
        <p:blipFill rotWithShape="1">
          <a:blip r:embed="rId5">
            <a:alphaModFix/>
          </a:blip>
          <a:srcRect b="0" l="0" r="0" t="0"/>
          <a:stretch/>
        </p:blipFill>
        <p:spPr>
          <a:xfrm>
            <a:off x="820080" y="4213440"/>
            <a:ext cx="7765560" cy="18381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1"/>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1"/>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1"/>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1"/>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Cách đọc dữ liệu từ file</a:t>
            </a:r>
            <a:endParaRPr b="0" i="0" sz="4000" u="none" cap="none" strike="noStrike">
              <a:latin typeface="Arial"/>
              <a:ea typeface="Arial"/>
              <a:cs typeface="Arial"/>
              <a:sym typeface="Arial"/>
            </a:endParaRPr>
          </a:p>
        </p:txBody>
      </p:sp>
      <p:grpSp>
        <p:nvGrpSpPr>
          <p:cNvPr id="473" name="Google Shape;473;p41"/>
          <p:cNvGrpSpPr/>
          <p:nvPr/>
        </p:nvGrpSpPr>
        <p:grpSpPr>
          <a:xfrm>
            <a:off x="968400" y="412920"/>
            <a:ext cx="1024560" cy="253080"/>
            <a:chOff x="968400" y="412920"/>
            <a:chExt cx="1024560" cy="253080"/>
          </a:xfrm>
        </p:grpSpPr>
        <p:sp>
          <p:nvSpPr>
            <p:cNvPr id="474" name="Google Shape;474;p41"/>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1"/>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1"/>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1"/>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41"/>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41"/>
          <p:cNvGrpSpPr/>
          <p:nvPr/>
        </p:nvGrpSpPr>
        <p:grpSpPr>
          <a:xfrm>
            <a:off x="8589960" y="-7920"/>
            <a:ext cx="3726360" cy="6864840"/>
            <a:chOff x="8589960" y="-7920"/>
            <a:chExt cx="3726360" cy="6864840"/>
          </a:xfrm>
        </p:grpSpPr>
        <p:pic>
          <p:nvPicPr>
            <p:cNvPr id="485" name="Google Shape;485;p41"/>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486" name="Google Shape;486;p41"/>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487" name="Google Shape;487;p41"/>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1"/>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Chúng ta có thể đọc một lượng dữ liệu nhất định với hàm </a:t>
            </a:r>
            <a:r>
              <a:rPr b="0" i="0" lang="en-US" sz="2400" u="none" cap="none" strike="noStrike">
                <a:solidFill>
                  <a:srgbClr val="C9211E"/>
                </a:solidFill>
                <a:latin typeface="Roboto"/>
                <a:ea typeface="Roboto"/>
                <a:cs typeface="Roboto"/>
                <a:sym typeface="Roboto"/>
              </a:rPr>
              <a:t>read(size)</a:t>
            </a:r>
            <a:r>
              <a:rPr b="0" i="0" lang="en-US" sz="2400" u="none" cap="none" strike="noStrike">
                <a:latin typeface="Roboto"/>
                <a:ea typeface="Roboto"/>
                <a:cs typeface="Roboto"/>
                <a:sym typeface="Roboto"/>
              </a:rPr>
              <a:t> khi truyền vào một tham số được xác định</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Lưu ý: hàm read trả về dòng mới với kí tự </a:t>
            </a:r>
            <a:r>
              <a:rPr b="0" i="0" lang="en-US" sz="2400" u="none" cap="none" strike="noStrike">
                <a:solidFill>
                  <a:srgbClr val="C9211E"/>
                </a:solidFill>
                <a:latin typeface="Roboto"/>
                <a:ea typeface="Roboto"/>
                <a:cs typeface="Roboto"/>
                <a:sym typeface="Roboto"/>
              </a:rPr>
              <a:t>\n</a:t>
            </a:r>
            <a:r>
              <a:rPr b="0" i="0" lang="en-US" sz="2400" u="none" cap="none" strike="noStrike">
                <a:latin typeface="Roboto"/>
                <a:ea typeface="Roboto"/>
                <a:cs typeface="Roboto"/>
                <a:sym typeface="Roboto"/>
              </a:rPr>
              <a:t> mà khi không còn dữ liệu sẽ trả về rỗng.</a:t>
            </a:r>
            <a:endParaRPr b="0" i="0" sz="2400" u="none" cap="none" strike="noStrike">
              <a:latin typeface="Arial"/>
              <a:ea typeface="Arial"/>
              <a:cs typeface="Arial"/>
              <a:sym typeface="Arial"/>
            </a:endParaRPr>
          </a:p>
        </p:txBody>
      </p:sp>
      <p:pic>
        <p:nvPicPr>
          <p:cNvPr id="489" name="Google Shape;489;p41"/>
          <p:cNvPicPr preferRelativeResize="0"/>
          <p:nvPr/>
        </p:nvPicPr>
        <p:blipFill rotWithShape="1">
          <a:blip r:embed="rId5">
            <a:alphaModFix/>
          </a:blip>
          <a:srcRect b="0" l="0" r="0" t="0"/>
          <a:stretch/>
        </p:blipFill>
        <p:spPr>
          <a:xfrm>
            <a:off x="732465" y="2771493"/>
            <a:ext cx="7674120" cy="18799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2"/>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2"/>
          <p:cNvSpPr/>
          <p:nvPr/>
        </p:nvSpPr>
        <p:spPr>
          <a:xfrm>
            <a:off x="457200" y="746280"/>
            <a:ext cx="8778240" cy="6145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Thao tác với File</a:t>
            </a:r>
            <a:endParaRPr b="0" i="0" sz="4000" u="none" cap="none" strike="noStrike">
              <a:latin typeface="Arial"/>
              <a:ea typeface="Arial"/>
              <a:cs typeface="Arial"/>
              <a:sym typeface="Arial"/>
            </a:endParaRPr>
          </a:p>
        </p:txBody>
      </p:sp>
      <p:grpSp>
        <p:nvGrpSpPr>
          <p:cNvPr id="498" name="Google Shape;498;p42"/>
          <p:cNvGrpSpPr/>
          <p:nvPr/>
        </p:nvGrpSpPr>
        <p:grpSpPr>
          <a:xfrm>
            <a:off x="968400" y="412920"/>
            <a:ext cx="1024560" cy="253080"/>
            <a:chOff x="968400" y="412920"/>
            <a:chExt cx="1024560" cy="253080"/>
          </a:xfrm>
        </p:grpSpPr>
        <p:sp>
          <p:nvSpPr>
            <p:cNvPr id="499" name="Google Shape;499;p42"/>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2"/>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2"/>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2"/>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2"/>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2"/>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42"/>
          <p:cNvSpPr/>
          <p:nvPr/>
        </p:nvSpPr>
        <p:spPr>
          <a:xfrm>
            <a:off x="4325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42"/>
          <p:cNvGrpSpPr/>
          <p:nvPr/>
        </p:nvGrpSpPr>
        <p:grpSpPr>
          <a:xfrm>
            <a:off x="9417960" y="-7920"/>
            <a:ext cx="3726360" cy="6864840"/>
            <a:chOff x="9417960" y="-7920"/>
            <a:chExt cx="3726360" cy="6864840"/>
          </a:xfrm>
        </p:grpSpPr>
        <p:pic>
          <p:nvPicPr>
            <p:cNvPr id="510" name="Google Shape;510;p42"/>
            <p:cNvPicPr preferRelativeResize="0"/>
            <p:nvPr/>
          </p:nvPicPr>
          <p:blipFill rotWithShape="1">
            <a:blip r:embed="rId3">
              <a:alphaModFix/>
            </a:blip>
            <a:srcRect b="7408" l="0" r="0" t="0"/>
            <a:stretch/>
          </p:blipFill>
          <p:spPr>
            <a:xfrm>
              <a:off x="9417960" y="-7920"/>
              <a:ext cx="3726360" cy="6864840"/>
            </a:xfrm>
            <a:prstGeom prst="rect">
              <a:avLst/>
            </a:prstGeom>
            <a:noFill/>
            <a:ln>
              <a:noFill/>
            </a:ln>
          </p:spPr>
        </p:pic>
        <p:pic>
          <p:nvPicPr>
            <p:cNvPr id="511" name="Google Shape;511;p42"/>
            <p:cNvPicPr preferRelativeResize="0"/>
            <p:nvPr/>
          </p:nvPicPr>
          <p:blipFill rotWithShape="1">
            <a:blip r:embed="rId4">
              <a:alphaModFix/>
            </a:blip>
            <a:srcRect b="0" l="0" r="0" t="0"/>
            <a:stretch/>
          </p:blipFill>
          <p:spPr>
            <a:xfrm>
              <a:off x="12351600" y="995400"/>
              <a:ext cx="790920" cy="1780200"/>
            </a:xfrm>
            <a:prstGeom prst="rect">
              <a:avLst/>
            </a:prstGeom>
            <a:noFill/>
            <a:ln>
              <a:noFill/>
            </a:ln>
          </p:spPr>
        </p:pic>
      </p:grpSp>
      <p:sp>
        <p:nvSpPr>
          <p:cNvPr id="512" name="Google Shape;512;p42"/>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2"/>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Hàm </a:t>
            </a:r>
            <a:r>
              <a:rPr b="0" i="0" lang="en-US" sz="2400" u="none" cap="none" strike="noStrike">
                <a:solidFill>
                  <a:srgbClr val="C9211E"/>
                </a:solidFill>
                <a:latin typeface="Roboto"/>
                <a:ea typeface="Roboto"/>
                <a:cs typeface="Roboto"/>
                <a:sym typeface="Roboto"/>
              </a:rPr>
              <a:t>tell()</a:t>
            </a:r>
            <a:r>
              <a:rPr b="0" i="0" lang="en-US" sz="2400" u="none" cap="none" strike="noStrike">
                <a:latin typeface="Roboto"/>
                <a:ea typeface="Roboto"/>
                <a:cs typeface="Roboto"/>
                <a:sym typeface="Roboto"/>
              </a:rPr>
              <a:t> cung cấp cho chúng ta vị trí con trỏ đọc hiện tại và tính theo đơn vị là byte.</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Hàm </a:t>
            </a:r>
            <a:r>
              <a:rPr b="0" i="0" lang="en-US" sz="2400" u="none" cap="none" strike="noStrike">
                <a:solidFill>
                  <a:srgbClr val="C9211E"/>
                </a:solidFill>
                <a:latin typeface="Roboto"/>
                <a:ea typeface="Roboto"/>
                <a:cs typeface="Roboto"/>
                <a:sym typeface="Roboto"/>
              </a:rPr>
              <a:t>seek(</a:t>
            </a:r>
            <a:r>
              <a:rPr b="0" i="0" lang="en-US" sz="2400" u="none" cap="none" strike="noStrike">
                <a:solidFill>
                  <a:srgbClr val="3465A4"/>
                </a:solidFill>
                <a:latin typeface="Roboto"/>
                <a:ea typeface="Roboto"/>
                <a:cs typeface="Roboto"/>
                <a:sym typeface="Roboto"/>
              </a:rPr>
              <a:t>int</a:t>
            </a:r>
            <a:r>
              <a:rPr b="0" i="0" lang="en-US" sz="2400" u="none" cap="none" strike="noStrike">
                <a:solidFill>
                  <a:srgbClr val="C9211E"/>
                </a:solidFill>
                <a:latin typeface="Roboto"/>
                <a:ea typeface="Roboto"/>
                <a:cs typeface="Roboto"/>
                <a:sym typeface="Roboto"/>
              </a:rPr>
              <a:t>)</a:t>
            </a:r>
            <a:r>
              <a:rPr b="0" i="0" lang="en-US" sz="2400" u="none" cap="none" strike="noStrike">
                <a:latin typeface="Roboto"/>
                <a:ea typeface="Roboto"/>
                <a:cs typeface="Roboto"/>
                <a:sym typeface="Roboto"/>
              </a:rPr>
              <a:t> cho phép chúng ta chuyển con trỏ đọc về một vị trí được nhập vào. </a:t>
            </a:r>
            <a:endParaRPr b="0" i="0" sz="2400" u="none" cap="none" strike="noStrike">
              <a:latin typeface="Arial"/>
              <a:ea typeface="Arial"/>
              <a:cs typeface="Arial"/>
              <a:sym typeface="Arial"/>
            </a:endParaRPr>
          </a:p>
        </p:txBody>
      </p:sp>
      <p:pic>
        <p:nvPicPr>
          <p:cNvPr id="514" name="Google Shape;514;p42"/>
          <p:cNvPicPr preferRelativeResize="0"/>
          <p:nvPr/>
        </p:nvPicPr>
        <p:blipFill rotWithShape="1">
          <a:blip r:embed="rId5">
            <a:alphaModFix/>
          </a:blip>
          <a:srcRect b="0" l="0" r="0" t="0"/>
          <a:stretch/>
        </p:blipFill>
        <p:spPr>
          <a:xfrm>
            <a:off x="1840855" y="2547440"/>
            <a:ext cx="6100560" cy="1097280"/>
          </a:xfrm>
          <a:prstGeom prst="rect">
            <a:avLst/>
          </a:prstGeom>
          <a:noFill/>
          <a:ln>
            <a:noFill/>
          </a:ln>
        </p:spPr>
      </p:pic>
      <p:pic>
        <p:nvPicPr>
          <p:cNvPr id="515" name="Google Shape;515;p42"/>
          <p:cNvPicPr preferRelativeResize="0"/>
          <p:nvPr/>
        </p:nvPicPr>
        <p:blipFill rotWithShape="1">
          <a:blip r:embed="rId6">
            <a:alphaModFix/>
          </a:blip>
          <a:srcRect b="0" l="0" r="0" t="0"/>
          <a:stretch/>
        </p:blipFill>
        <p:spPr>
          <a:xfrm>
            <a:off x="1865880" y="5081760"/>
            <a:ext cx="6089400" cy="14842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3"/>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3"/>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3"/>
          <p:cNvSpPr/>
          <p:nvPr/>
        </p:nvSpPr>
        <p:spPr>
          <a:xfrm>
            <a:off x="457200" y="746280"/>
            <a:ext cx="8778240" cy="6145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Thao tác với File</a:t>
            </a:r>
            <a:endParaRPr b="0" i="0" sz="4000" u="none" cap="none" strike="noStrike">
              <a:latin typeface="Arial"/>
              <a:ea typeface="Arial"/>
              <a:cs typeface="Arial"/>
              <a:sym typeface="Arial"/>
            </a:endParaRPr>
          </a:p>
        </p:txBody>
      </p:sp>
      <p:grpSp>
        <p:nvGrpSpPr>
          <p:cNvPr id="524" name="Google Shape;524;p43"/>
          <p:cNvGrpSpPr/>
          <p:nvPr/>
        </p:nvGrpSpPr>
        <p:grpSpPr>
          <a:xfrm>
            <a:off x="968400" y="412920"/>
            <a:ext cx="1024560" cy="253080"/>
            <a:chOff x="968400" y="412920"/>
            <a:chExt cx="1024560" cy="253080"/>
          </a:xfrm>
        </p:grpSpPr>
        <p:sp>
          <p:nvSpPr>
            <p:cNvPr id="525" name="Google Shape;525;p43"/>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3"/>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3"/>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3"/>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3"/>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3"/>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3"/>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3"/>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3"/>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43"/>
          <p:cNvSpPr/>
          <p:nvPr/>
        </p:nvSpPr>
        <p:spPr>
          <a:xfrm>
            <a:off x="4325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43"/>
          <p:cNvGrpSpPr/>
          <p:nvPr/>
        </p:nvGrpSpPr>
        <p:grpSpPr>
          <a:xfrm>
            <a:off x="9417960" y="-7920"/>
            <a:ext cx="3726360" cy="6864840"/>
            <a:chOff x="9417960" y="-7920"/>
            <a:chExt cx="3726360" cy="6864840"/>
          </a:xfrm>
        </p:grpSpPr>
        <p:pic>
          <p:nvPicPr>
            <p:cNvPr id="536" name="Google Shape;536;p43"/>
            <p:cNvPicPr preferRelativeResize="0"/>
            <p:nvPr/>
          </p:nvPicPr>
          <p:blipFill rotWithShape="1">
            <a:blip r:embed="rId3">
              <a:alphaModFix/>
            </a:blip>
            <a:srcRect b="7408" l="0" r="0" t="0"/>
            <a:stretch/>
          </p:blipFill>
          <p:spPr>
            <a:xfrm>
              <a:off x="9417960" y="-7920"/>
              <a:ext cx="3726360" cy="6864840"/>
            </a:xfrm>
            <a:prstGeom prst="rect">
              <a:avLst/>
            </a:prstGeom>
            <a:noFill/>
            <a:ln>
              <a:noFill/>
            </a:ln>
          </p:spPr>
        </p:pic>
        <p:pic>
          <p:nvPicPr>
            <p:cNvPr id="537" name="Google Shape;537;p43"/>
            <p:cNvPicPr preferRelativeResize="0"/>
            <p:nvPr/>
          </p:nvPicPr>
          <p:blipFill rotWithShape="1">
            <a:blip r:embed="rId4">
              <a:alphaModFix/>
            </a:blip>
            <a:srcRect b="0" l="0" r="0" t="0"/>
            <a:stretch/>
          </p:blipFill>
          <p:spPr>
            <a:xfrm>
              <a:off x="12351600" y="995400"/>
              <a:ext cx="790920" cy="1780200"/>
            </a:xfrm>
            <a:prstGeom prst="rect">
              <a:avLst/>
            </a:prstGeom>
            <a:noFill/>
            <a:ln>
              <a:noFill/>
            </a:ln>
          </p:spPr>
        </p:pic>
      </p:grpSp>
      <p:sp>
        <p:nvSpPr>
          <p:cNvPr id="538" name="Google Shape;538;p43"/>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3"/>
          <p:cNvSpPr/>
          <p:nvPr/>
        </p:nvSpPr>
        <p:spPr>
          <a:xfrm>
            <a:off x="345240" y="1540800"/>
            <a:ext cx="962172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Ngoài cách đọc với hàm </a:t>
            </a:r>
            <a:r>
              <a:rPr b="0" i="0" lang="en-US" sz="2400" u="none" cap="none" strike="noStrike">
                <a:solidFill>
                  <a:srgbClr val="C9211E"/>
                </a:solidFill>
                <a:latin typeface="Roboto"/>
                <a:ea typeface="Roboto"/>
                <a:cs typeface="Roboto"/>
                <a:sym typeface="Roboto"/>
              </a:rPr>
              <a:t>read()</a:t>
            </a:r>
            <a:r>
              <a:rPr b="0" i="0" lang="en-US" sz="2400" u="none" cap="none" strike="noStrike">
                <a:latin typeface="Roboto"/>
                <a:ea typeface="Roboto"/>
                <a:cs typeface="Roboto"/>
                <a:sym typeface="Roboto"/>
              </a:rPr>
              <a:t> chúng ta có thể đùng vòng lặp </a:t>
            </a:r>
            <a:r>
              <a:rPr b="0" i="0" lang="en-US" sz="2400" u="none" cap="none" strike="noStrike">
                <a:solidFill>
                  <a:srgbClr val="C9211E"/>
                </a:solidFill>
                <a:latin typeface="Roboto"/>
                <a:ea typeface="Roboto"/>
                <a:cs typeface="Roboto"/>
                <a:sym typeface="Roboto"/>
              </a:rPr>
              <a:t>for</a:t>
            </a:r>
            <a:r>
              <a:rPr b="0" i="0" lang="en-US" sz="2400" u="none" cap="none" strike="noStrike">
                <a:latin typeface="Roboto"/>
                <a:ea typeface="Roboto"/>
                <a:cs typeface="Roboto"/>
                <a:sym typeface="Roboto"/>
              </a:rPr>
              <a:t> để đọc từng dòng trong file.</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Lưu ý: mỗi dòng trong python được quy định phân tách bởi </a:t>
            </a:r>
            <a:r>
              <a:rPr b="0" i="0" lang="en-US" sz="2400" u="none" cap="none" strike="noStrike">
                <a:solidFill>
                  <a:srgbClr val="C9211E"/>
                </a:solidFill>
                <a:latin typeface="Roboto"/>
                <a:ea typeface="Roboto"/>
                <a:cs typeface="Roboto"/>
                <a:sym typeface="Roboto"/>
              </a:rPr>
              <a:t>/n</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p:txBody>
      </p:sp>
      <p:pic>
        <p:nvPicPr>
          <p:cNvPr id="540" name="Google Shape;540;p43"/>
          <p:cNvPicPr preferRelativeResize="0"/>
          <p:nvPr/>
        </p:nvPicPr>
        <p:blipFill rotWithShape="1">
          <a:blip r:embed="rId5">
            <a:alphaModFix/>
          </a:blip>
          <a:srcRect b="0" l="0" r="0" t="0"/>
          <a:stretch/>
        </p:blipFill>
        <p:spPr>
          <a:xfrm>
            <a:off x="2730972" y="2721195"/>
            <a:ext cx="4230720" cy="3061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4"/>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p:nvPr/>
        </p:nvSpPr>
        <p:spPr>
          <a:xfrm>
            <a:off x="457200" y="746280"/>
            <a:ext cx="8778240" cy="6145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Thao tác với File</a:t>
            </a:r>
            <a:endParaRPr b="0" i="0" sz="4000" u="none" cap="none" strike="noStrike">
              <a:latin typeface="Arial"/>
              <a:ea typeface="Arial"/>
              <a:cs typeface="Arial"/>
              <a:sym typeface="Arial"/>
            </a:endParaRPr>
          </a:p>
        </p:txBody>
      </p:sp>
      <p:grpSp>
        <p:nvGrpSpPr>
          <p:cNvPr id="549" name="Google Shape;549;p44"/>
          <p:cNvGrpSpPr/>
          <p:nvPr/>
        </p:nvGrpSpPr>
        <p:grpSpPr>
          <a:xfrm>
            <a:off x="968400" y="412920"/>
            <a:ext cx="1024560" cy="253080"/>
            <a:chOff x="968400" y="412920"/>
            <a:chExt cx="1024560" cy="253080"/>
          </a:xfrm>
        </p:grpSpPr>
        <p:sp>
          <p:nvSpPr>
            <p:cNvPr id="550" name="Google Shape;550;p44"/>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4"/>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4"/>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4"/>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4"/>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4"/>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4"/>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4"/>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4"/>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44"/>
          <p:cNvSpPr/>
          <p:nvPr/>
        </p:nvSpPr>
        <p:spPr>
          <a:xfrm>
            <a:off x="4325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44"/>
          <p:cNvGrpSpPr/>
          <p:nvPr/>
        </p:nvGrpSpPr>
        <p:grpSpPr>
          <a:xfrm>
            <a:off x="9417960" y="-7920"/>
            <a:ext cx="3726360" cy="6864840"/>
            <a:chOff x="9417960" y="-7920"/>
            <a:chExt cx="3726360" cy="6864840"/>
          </a:xfrm>
        </p:grpSpPr>
        <p:pic>
          <p:nvPicPr>
            <p:cNvPr id="561" name="Google Shape;561;p44"/>
            <p:cNvPicPr preferRelativeResize="0"/>
            <p:nvPr/>
          </p:nvPicPr>
          <p:blipFill rotWithShape="1">
            <a:blip r:embed="rId3">
              <a:alphaModFix/>
            </a:blip>
            <a:srcRect b="7408" l="0" r="0" t="0"/>
            <a:stretch/>
          </p:blipFill>
          <p:spPr>
            <a:xfrm>
              <a:off x="9417960" y="-7920"/>
              <a:ext cx="3726360" cy="6864840"/>
            </a:xfrm>
            <a:prstGeom prst="rect">
              <a:avLst/>
            </a:prstGeom>
            <a:noFill/>
            <a:ln>
              <a:noFill/>
            </a:ln>
          </p:spPr>
        </p:pic>
        <p:pic>
          <p:nvPicPr>
            <p:cNvPr id="562" name="Google Shape;562;p44"/>
            <p:cNvPicPr preferRelativeResize="0"/>
            <p:nvPr/>
          </p:nvPicPr>
          <p:blipFill rotWithShape="1">
            <a:blip r:embed="rId4">
              <a:alphaModFix/>
            </a:blip>
            <a:srcRect b="0" l="0" r="0" t="0"/>
            <a:stretch/>
          </p:blipFill>
          <p:spPr>
            <a:xfrm>
              <a:off x="12351600" y="995400"/>
              <a:ext cx="790920" cy="1780200"/>
            </a:xfrm>
            <a:prstGeom prst="rect">
              <a:avLst/>
            </a:prstGeom>
            <a:noFill/>
            <a:ln>
              <a:noFill/>
            </a:ln>
          </p:spPr>
        </p:pic>
      </p:grpSp>
      <p:sp>
        <p:nvSpPr>
          <p:cNvPr id="563" name="Google Shape;563;p44"/>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4"/>
          <p:cNvSpPr/>
          <p:nvPr/>
        </p:nvSpPr>
        <p:spPr>
          <a:xfrm>
            <a:off x="345240" y="1540800"/>
            <a:ext cx="962172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Ngoài ra để đọc từng dòng chúng ta còn có thể dùng hàm </a:t>
            </a:r>
            <a:r>
              <a:rPr b="0" i="0" lang="en-US" sz="2400" u="none" cap="none" strike="noStrike">
                <a:solidFill>
                  <a:srgbClr val="C9211E"/>
                </a:solidFill>
                <a:latin typeface="Roboto"/>
                <a:ea typeface="Roboto"/>
                <a:cs typeface="Roboto"/>
                <a:sym typeface="Roboto"/>
              </a:rPr>
              <a:t>readline()</a:t>
            </a:r>
            <a:r>
              <a:rPr b="0" i="0" lang="en-US" sz="2400" u="none" cap="none" strike="noStrike">
                <a:latin typeface="Roboto"/>
                <a:ea typeface="Roboto"/>
                <a:cs typeface="Roboto"/>
                <a:sym typeface="Roboto"/>
              </a:rPr>
              <a:t> để đọc từng dòng</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hoặc hàm </a:t>
            </a:r>
            <a:r>
              <a:rPr b="0" i="0" lang="en-US" sz="2400" u="none" cap="none" strike="noStrike">
                <a:solidFill>
                  <a:srgbClr val="C9211E"/>
                </a:solidFill>
                <a:latin typeface="Roboto"/>
                <a:ea typeface="Roboto"/>
                <a:cs typeface="Roboto"/>
                <a:sym typeface="Roboto"/>
              </a:rPr>
              <a:t>readlines()</a:t>
            </a:r>
            <a:r>
              <a:rPr b="0" i="0" lang="en-US" sz="2400" u="none" cap="none" strike="noStrike">
                <a:latin typeface="Roboto"/>
                <a:ea typeface="Roboto"/>
                <a:cs typeface="Roboto"/>
                <a:sym typeface="Roboto"/>
              </a:rPr>
              <a:t> để trả về một chuỗi với mỗi phần tử là một dòng.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p:txBody>
      </p:sp>
      <p:pic>
        <p:nvPicPr>
          <p:cNvPr id="565" name="Google Shape;565;p44"/>
          <p:cNvPicPr preferRelativeResize="0"/>
          <p:nvPr/>
        </p:nvPicPr>
        <p:blipFill rotWithShape="1">
          <a:blip r:embed="rId5">
            <a:alphaModFix/>
          </a:blip>
          <a:srcRect b="0" l="0" r="0" t="0"/>
          <a:stretch/>
        </p:blipFill>
        <p:spPr>
          <a:xfrm>
            <a:off x="2642155" y="2661770"/>
            <a:ext cx="4114440" cy="951120"/>
          </a:xfrm>
          <a:prstGeom prst="rect">
            <a:avLst/>
          </a:prstGeom>
          <a:noFill/>
          <a:ln>
            <a:noFill/>
          </a:ln>
        </p:spPr>
      </p:pic>
      <p:pic>
        <p:nvPicPr>
          <p:cNvPr id="566" name="Google Shape;566;p44"/>
          <p:cNvPicPr preferRelativeResize="0"/>
          <p:nvPr/>
        </p:nvPicPr>
        <p:blipFill rotWithShape="1">
          <a:blip r:embed="rId6">
            <a:alphaModFix/>
          </a:blip>
          <a:srcRect b="0" l="0" r="0" t="0"/>
          <a:stretch/>
        </p:blipFill>
        <p:spPr>
          <a:xfrm>
            <a:off x="633783" y="5047120"/>
            <a:ext cx="9044639" cy="10227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5"/>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5"/>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5"/>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5"/>
          <p:cNvSpPr/>
          <p:nvPr/>
        </p:nvSpPr>
        <p:spPr>
          <a:xfrm>
            <a:off x="457200" y="746280"/>
            <a:ext cx="8778240" cy="6145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Thao tác với File</a:t>
            </a:r>
            <a:endParaRPr b="0" i="0" sz="4000" u="none" cap="none" strike="noStrike">
              <a:latin typeface="Arial"/>
              <a:ea typeface="Arial"/>
              <a:cs typeface="Arial"/>
              <a:sym typeface="Arial"/>
            </a:endParaRPr>
          </a:p>
        </p:txBody>
      </p:sp>
      <p:grpSp>
        <p:nvGrpSpPr>
          <p:cNvPr id="575" name="Google Shape;575;p45"/>
          <p:cNvGrpSpPr/>
          <p:nvPr/>
        </p:nvGrpSpPr>
        <p:grpSpPr>
          <a:xfrm>
            <a:off x="968400" y="412920"/>
            <a:ext cx="1024560" cy="253080"/>
            <a:chOff x="968400" y="412920"/>
            <a:chExt cx="1024560" cy="253080"/>
          </a:xfrm>
        </p:grpSpPr>
        <p:sp>
          <p:nvSpPr>
            <p:cNvPr id="576" name="Google Shape;576;p45"/>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5"/>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5"/>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5"/>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5"/>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45"/>
          <p:cNvSpPr/>
          <p:nvPr/>
        </p:nvSpPr>
        <p:spPr>
          <a:xfrm>
            <a:off x="4325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6" name="Google Shape;586;p45"/>
          <p:cNvGrpSpPr/>
          <p:nvPr/>
        </p:nvGrpSpPr>
        <p:grpSpPr>
          <a:xfrm>
            <a:off x="9417960" y="-7920"/>
            <a:ext cx="3726360" cy="6864840"/>
            <a:chOff x="9417960" y="-7920"/>
            <a:chExt cx="3726360" cy="6864840"/>
          </a:xfrm>
        </p:grpSpPr>
        <p:pic>
          <p:nvPicPr>
            <p:cNvPr id="587" name="Google Shape;587;p45"/>
            <p:cNvPicPr preferRelativeResize="0"/>
            <p:nvPr/>
          </p:nvPicPr>
          <p:blipFill rotWithShape="1">
            <a:blip r:embed="rId3">
              <a:alphaModFix/>
            </a:blip>
            <a:srcRect b="7408" l="0" r="0" t="0"/>
            <a:stretch/>
          </p:blipFill>
          <p:spPr>
            <a:xfrm>
              <a:off x="9417960" y="-7920"/>
              <a:ext cx="3726360" cy="6864840"/>
            </a:xfrm>
            <a:prstGeom prst="rect">
              <a:avLst/>
            </a:prstGeom>
            <a:noFill/>
            <a:ln>
              <a:noFill/>
            </a:ln>
          </p:spPr>
        </p:pic>
        <p:pic>
          <p:nvPicPr>
            <p:cNvPr id="588" name="Google Shape;588;p45"/>
            <p:cNvPicPr preferRelativeResize="0"/>
            <p:nvPr/>
          </p:nvPicPr>
          <p:blipFill rotWithShape="1">
            <a:blip r:embed="rId4">
              <a:alphaModFix/>
            </a:blip>
            <a:srcRect b="0" l="0" r="0" t="0"/>
            <a:stretch/>
          </p:blipFill>
          <p:spPr>
            <a:xfrm>
              <a:off x="12351600" y="995400"/>
              <a:ext cx="790920" cy="1780200"/>
            </a:xfrm>
            <a:prstGeom prst="rect">
              <a:avLst/>
            </a:prstGeom>
            <a:noFill/>
            <a:ln>
              <a:noFill/>
            </a:ln>
          </p:spPr>
        </p:pic>
      </p:grpSp>
      <p:sp>
        <p:nvSpPr>
          <p:cNvPr id="589" name="Google Shape;589;p45"/>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a:off x="345240" y="1540800"/>
            <a:ext cx="962172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Hàm </a:t>
            </a:r>
            <a:r>
              <a:rPr b="0" i="0" lang="en-US" sz="2400" u="none" cap="none" strike="noStrike">
                <a:solidFill>
                  <a:srgbClr val="C9211E"/>
                </a:solidFill>
                <a:latin typeface="Roboto"/>
                <a:ea typeface="Roboto"/>
                <a:cs typeface="Roboto"/>
                <a:sym typeface="Roboto"/>
              </a:rPr>
              <a:t>readable()</a:t>
            </a:r>
            <a:r>
              <a:rPr b="0" i="0" lang="en-US" sz="2400" u="none" cap="none" strike="noStrike">
                <a:latin typeface="Roboto"/>
                <a:ea typeface="Roboto"/>
                <a:cs typeface="Roboto"/>
                <a:sym typeface="Roboto"/>
              </a:rPr>
              <a:t> để kiểm tra một đối tượng file có thể đọc được hay không</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Hàm </a:t>
            </a:r>
            <a:r>
              <a:rPr b="0" i="0" lang="en-US" sz="2400" u="none" cap="none" strike="noStrike">
                <a:solidFill>
                  <a:srgbClr val="C9211E"/>
                </a:solidFill>
                <a:latin typeface="Roboto"/>
                <a:ea typeface="Roboto"/>
                <a:cs typeface="Roboto"/>
                <a:sym typeface="Roboto"/>
              </a:rPr>
              <a:t>writeable()</a:t>
            </a:r>
            <a:r>
              <a:rPr b="0" i="0" lang="en-US" sz="2400" u="none" cap="none" strike="noStrike">
                <a:latin typeface="Roboto"/>
                <a:ea typeface="Roboto"/>
                <a:cs typeface="Roboto"/>
                <a:sym typeface="Roboto"/>
              </a:rPr>
              <a:t> để kiểm tra một đối tượng file có thể ghi được hay không.</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p:nvPr/>
        </p:nvSpPr>
        <p:spPr>
          <a:xfrm>
            <a:off x="838080" y="365040"/>
            <a:ext cx="10514520" cy="1324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8"/>
          <p:cNvSpPr/>
          <p:nvPr/>
        </p:nvSpPr>
        <p:spPr>
          <a:xfrm>
            <a:off x="-12600" y="0"/>
            <a:ext cx="12203640" cy="686628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8"/>
          <p:cNvSpPr/>
          <p:nvPr/>
        </p:nvSpPr>
        <p:spPr>
          <a:xfrm>
            <a:off x="-12600" y="0"/>
            <a:ext cx="12203640" cy="6866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8"/>
          <p:cNvPicPr preferRelativeResize="0"/>
          <p:nvPr/>
        </p:nvPicPr>
        <p:blipFill rotWithShape="1">
          <a:blip r:embed="rId3">
            <a:alphaModFix/>
          </a:blip>
          <a:srcRect b="0" l="0" r="0" t="0"/>
          <a:stretch/>
        </p:blipFill>
        <p:spPr>
          <a:xfrm>
            <a:off x="1714680" y="0"/>
            <a:ext cx="10476360" cy="6983640"/>
          </a:xfrm>
          <a:prstGeom prst="rect">
            <a:avLst/>
          </a:prstGeom>
          <a:noFill/>
          <a:ln>
            <a:noFill/>
          </a:ln>
        </p:spPr>
      </p:pic>
      <p:sp>
        <p:nvSpPr>
          <p:cNvPr id="137" name="Google Shape;137;p28"/>
          <p:cNvSpPr/>
          <p:nvPr/>
        </p:nvSpPr>
        <p:spPr>
          <a:xfrm>
            <a:off x="-12600" y="0"/>
            <a:ext cx="12203640" cy="6866640"/>
          </a:xfrm>
          <a:prstGeom prst="rect">
            <a:avLst/>
          </a:prstGeom>
          <a:solidFill>
            <a:srgbClr val="C3C3C3">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p:nvPr/>
        </p:nvSpPr>
        <p:spPr>
          <a:xfrm rot="-1341000">
            <a:off x="3310920" y="-760320"/>
            <a:ext cx="3237480" cy="5850360"/>
          </a:xfrm>
          <a:prstGeom prst="roundRect">
            <a:avLst>
              <a:gd fmla="val 28622" name="adj"/>
            </a:avLst>
          </a:prstGeom>
          <a:solidFill>
            <a:srgbClr val="7D13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8"/>
          <p:cNvSpPr/>
          <p:nvPr/>
        </p:nvSpPr>
        <p:spPr>
          <a:xfrm rot="-887400">
            <a:off x="-1239120" y="-813600"/>
            <a:ext cx="7570440" cy="8002800"/>
          </a:xfrm>
          <a:prstGeom prst="roundRect">
            <a:avLst>
              <a:gd fmla="val 11180" name="adj"/>
            </a:avLst>
          </a:prstGeom>
          <a:gradFill>
            <a:gsLst>
              <a:gs pos="0">
                <a:srgbClr val="16656F"/>
              </a:gs>
              <a:gs pos="8000">
                <a:srgbClr val="16656F"/>
              </a:gs>
              <a:gs pos="100000">
                <a:srgbClr val="02B6C8"/>
              </a:gs>
            </a:gsLst>
            <a:lin ang="7512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8"/>
          <p:cNvGrpSpPr/>
          <p:nvPr/>
        </p:nvGrpSpPr>
        <p:grpSpPr>
          <a:xfrm>
            <a:off x="10672920" y="352440"/>
            <a:ext cx="1132199" cy="281520"/>
            <a:chOff x="10672920" y="352440"/>
            <a:chExt cx="1132199" cy="281520"/>
          </a:xfrm>
        </p:grpSpPr>
        <p:sp>
          <p:nvSpPr>
            <p:cNvPr id="141" name="Google Shape;141;p28"/>
            <p:cNvSpPr/>
            <p:nvPr/>
          </p:nvSpPr>
          <p:spPr>
            <a:xfrm>
              <a:off x="10917360" y="393840"/>
              <a:ext cx="46440" cy="51480"/>
            </a:xfrm>
            <a:custGeom>
              <a:rect b="b" l="l" r="r" t="t"/>
              <a:pathLst>
                <a:path extrusionOk="0" h="33" w="30">
                  <a:moveTo>
                    <a:pt x="0" y="16"/>
                  </a:moveTo>
                  <a:cubicBezTo>
                    <a:pt x="0" y="14"/>
                    <a:pt x="0" y="12"/>
                    <a:pt x="1" y="10"/>
                  </a:cubicBezTo>
                  <a:cubicBezTo>
                    <a:pt x="3" y="6"/>
                    <a:pt x="5" y="3"/>
                    <a:pt x="9" y="1"/>
                  </a:cubicBezTo>
                  <a:cubicBezTo>
                    <a:pt x="13" y="0"/>
                    <a:pt x="17" y="0"/>
                    <a:pt x="20" y="1"/>
                  </a:cubicBezTo>
                  <a:cubicBezTo>
                    <a:pt x="22" y="2"/>
                    <a:pt x="24" y="3"/>
                    <a:pt x="25" y="5"/>
                  </a:cubicBezTo>
                  <a:cubicBezTo>
                    <a:pt x="27" y="6"/>
                    <a:pt x="28" y="8"/>
                    <a:pt x="28" y="10"/>
                  </a:cubicBezTo>
                  <a:cubicBezTo>
                    <a:pt x="29" y="12"/>
                    <a:pt x="30" y="14"/>
                    <a:pt x="30" y="16"/>
                  </a:cubicBezTo>
                  <a:cubicBezTo>
                    <a:pt x="30" y="18"/>
                    <a:pt x="29" y="20"/>
                    <a:pt x="28" y="22"/>
                  </a:cubicBezTo>
                  <a:cubicBezTo>
                    <a:pt x="28" y="24"/>
                    <a:pt x="27" y="26"/>
                    <a:pt x="25" y="27"/>
                  </a:cubicBezTo>
                  <a:cubicBezTo>
                    <a:pt x="24" y="29"/>
                    <a:pt x="22" y="30"/>
                    <a:pt x="20" y="31"/>
                  </a:cubicBezTo>
                  <a:cubicBezTo>
                    <a:pt x="17" y="33"/>
                    <a:pt x="13" y="33"/>
                    <a:pt x="9" y="31"/>
                  </a:cubicBezTo>
                  <a:cubicBezTo>
                    <a:pt x="7" y="30"/>
                    <a:pt x="6" y="29"/>
                    <a:pt x="4" y="27"/>
                  </a:cubicBezTo>
                  <a:cubicBezTo>
                    <a:pt x="3" y="26"/>
                    <a:pt x="2" y="24"/>
                    <a:pt x="1" y="22"/>
                  </a:cubicBezTo>
                  <a:cubicBezTo>
                    <a:pt x="0" y="20"/>
                    <a:pt x="0" y="18"/>
                    <a:pt x="0" y="16"/>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10918800" y="460440"/>
              <a:ext cx="43200" cy="168840"/>
            </a:xfrm>
            <a:custGeom>
              <a:rect b="b" l="l" r="r" t="t"/>
              <a:pathLst>
                <a:path extrusionOk="0" h="107" w="28">
                  <a:moveTo>
                    <a:pt x="28" y="92"/>
                  </a:moveTo>
                  <a:cubicBezTo>
                    <a:pt x="28" y="94"/>
                    <a:pt x="27" y="96"/>
                    <a:pt x="27" y="98"/>
                  </a:cubicBezTo>
                  <a:cubicBezTo>
                    <a:pt x="26" y="100"/>
                    <a:pt x="25" y="101"/>
                    <a:pt x="24" y="103"/>
                  </a:cubicBezTo>
                  <a:cubicBezTo>
                    <a:pt x="22" y="104"/>
                    <a:pt x="21" y="105"/>
                    <a:pt x="19" y="106"/>
                  </a:cubicBezTo>
                  <a:cubicBezTo>
                    <a:pt x="16" y="107"/>
                    <a:pt x="12" y="107"/>
                    <a:pt x="9"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9" y="1"/>
                  </a:cubicBezTo>
                  <a:cubicBezTo>
                    <a:pt x="10" y="0"/>
                    <a:pt x="12" y="0"/>
                    <a:pt x="14" y="0"/>
                  </a:cubicBezTo>
                  <a:cubicBezTo>
                    <a:pt x="16" y="0"/>
                    <a:pt x="18" y="0"/>
                    <a:pt x="19" y="1"/>
                  </a:cubicBezTo>
                  <a:cubicBezTo>
                    <a:pt x="21" y="2"/>
                    <a:pt x="23" y="3"/>
                    <a:pt x="24" y="4"/>
                  </a:cubicBezTo>
                  <a:cubicBezTo>
                    <a:pt x="25" y="6"/>
                    <a:pt x="26" y="7"/>
                    <a:pt x="27" y="9"/>
                  </a:cubicBezTo>
                  <a:cubicBezTo>
                    <a:pt x="27" y="11"/>
                    <a:pt x="28" y="13"/>
                    <a:pt x="28" y="15"/>
                  </a:cubicBezTo>
                  <a:lnTo>
                    <a:pt x="28" y="92"/>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11001240" y="393840"/>
              <a:ext cx="45000" cy="51480"/>
            </a:xfrm>
            <a:custGeom>
              <a:rect b="b" l="l" r="r" t="t"/>
              <a:pathLst>
                <a:path extrusionOk="0" h="33" w="29">
                  <a:moveTo>
                    <a:pt x="0" y="16"/>
                  </a:moveTo>
                  <a:cubicBezTo>
                    <a:pt x="0" y="14"/>
                    <a:pt x="0" y="12"/>
                    <a:pt x="1" y="10"/>
                  </a:cubicBezTo>
                  <a:cubicBezTo>
                    <a:pt x="2" y="6"/>
                    <a:pt x="5" y="3"/>
                    <a:pt x="9" y="1"/>
                  </a:cubicBezTo>
                  <a:cubicBezTo>
                    <a:pt x="12" y="0"/>
                    <a:pt x="16" y="0"/>
                    <a:pt x="20" y="1"/>
                  </a:cubicBezTo>
                  <a:cubicBezTo>
                    <a:pt x="22" y="2"/>
                    <a:pt x="23" y="3"/>
                    <a:pt x="25" y="5"/>
                  </a:cubicBezTo>
                  <a:cubicBezTo>
                    <a:pt x="26" y="6"/>
                    <a:pt x="27" y="8"/>
                    <a:pt x="28" y="10"/>
                  </a:cubicBezTo>
                  <a:cubicBezTo>
                    <a:pt x="29" y="12"/>
                    <a:pt x="29" y="14"/>
                    <a:pt x="29" y="16"/>
                  </a:cubicBezTo>
                  <a:cubicBezTo>
                    <a:pt x="29" y="18"/>
                    <a:pt x="29" y="20"/>
                    <a:pt x="28" y="22"/>
                  </a:cubicBezTo>
                  <a:cubicBezTo>
                    <a:pt x="27" y="24"/>
                    <a:pt x="26" y="26"/>
                    <a:pt x="25" y="27"/>
                  </a:cubicBezTo>
                  <a:cubicBezTo>
                    <a:pt x="23" y="29"/>
                    <a:pt x="22" y="30"/>
                    <a:pt x="20" y="31"/>
                  </a:cubicBezTo>
                  <a:cubicBezTo>
                    <a:pt x="16" y="33"/>
                    <a:pt x="12" y="33"/>
                    <a:pt x="9" y="31"/>
                  </a:cubicBezTo>
                  <a:cubicBezTo>
                    <a:pt x="7" y="30"/>
                    <a:pt x="5" y="29"/>
                    <a:pt x="4" y="27"/>
                  </a:cubicBezTo>
                  <a:cubicBezTo>
                    <a:pt x="3" y="26"/>
                    <a:pt x="1" y="24"/>
                    <a:pt x="1" y="22"/>
                  </a:cubicBezTo>
                  <a:cubicBezTo>
                    <a:pt x="0" y="20"/>
                    <a:pt x="0" y="18"/>
                    <a:pt x="0" y="16"/>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11003040" y="460440"/>
              <a:ext cx="41760" cy="168840"/>
            </a:xfrm>
            <a:custGeom>
              <a:rect b="b" l="l" r="r" t="t"/>
              <a:pathLst>
                <a:path extrusionOk="0" h="107" w="27">
                  <a:moveTo>
                    <a:pt x="27" y="92"/>
                  </a:moveTo>
                  <a:cubicBezTo>
                    <a:pt x="27" y="94"/>
                    <a:pt x="27" y="96"/>
                    <a:pt x="26" y="98"/>
                  </a:cubicBezTo>
                  <a:cubicBezTo>
                    <a:pt x="26" y="100"/>
                    <a:pt x="25" y="101"/>
                    <a:pt x="23" y="103"/>
                  </a:cubicBezTo>
                  <a:cubicBezTo>
                    <a:pt x="22" y="104"/>
                    <a:pt x="21" y="105"/>
                    <a:pt x="19" y="106"/>
                  </a:cubicBezTo>
                  <a:cubicBezTo>
                    <a:pt x="15" y="107"/>
                    <a:pt x="12" y="107"/>
                    <a:pt x="8"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8" y="1"/>
                  </a:cubicBezTo>
                  <a:cubicBezTo>
                    <a:pt x="10" y="0"/>
                    <a:pt x="12" y="0"/>
                    <a:pt x="14" y="0"/>
                  </a:cubicBezTo>
                  <a:cubicBezTo>
                    <a:pt x="16" y="0"/>
                    <a:pt x="17" y="0"/>
                    <a:pt x="19" y="1"/>
                  </a:cubicBezTo>
                  <a:cubicBezTo>
                    <a:pt x="21" y="2"/>
                    <a:pt x="22" y="3"/>
                    <a:pt x="23" y="4"/>
                  </a:cubicBezTo>
                  <a:cubicBezTo>
                    <a:pt x="25" y="6"/>
                    <a:pt x="26" y="7"/>
                    <a:pt x="26" y="9"/>
                  </a:cubicBezTo>
                  <a:cubicBezTo>
                    <a:pt x="27" y="11"/>
                    <a:pt x="27" y="13"/>
                    <a:pt x="27" y="15"/>
                  </a:cubicBezTo>
                  <a:lnTo>
                    <a:pt x="27" y="92"/>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11082240" y="455760"/>
              <a:ext cx="153000" cy="173520"/>
            </a:xfrm>
            <a:custGeom>
              <a:rect b="b" l="l" r="r" t="t"/>
              <a:pathLst>
                <a:path extrusionOk="0" h="110" w="97">
                  <a:moveTo>
                    <a:pt x="97" y="96"/>
                  </a:moveTo>
                  <a:cubicBezTo>
                    <a:pt x="97" y="98"/>
                    <a:pt x="96" y="100"/>
                    <a:pt x="96" y="101"/>
                  </a:cubicBezTo>
                  <a:cubicBezTo>
                    <a:pt x="95" y="103"/>
                    <a:pt x="94" y="105"/>
                    <a:pt x="93" y="106"/>
                  </a:cubicBezTo>
                  <a:cubicBezTo>
                    <a:pt x="92" y="107"/>
                    <a:pt x="90" y="108"/>
                    <a:pt x="89" y="109"/>
                  </a:cubicBezTo>
                  <a:cubicBezTo>
                    <a:pt x="87" y="110"/>
                    <a:pt x="85" y="110"/>
                    <a:pt x="83" y="110"/>
                  </a:cubicBezTo>
                  <a:cubicBezTo>
                    <a:pt x="81" y="110"/>
                    <a:pt x="80" y="110"/>
                    <a:pt x="78" y="109"/>
                  </a:cubicBezTo>
                  <a:cubicBezTo>
                    <a:pt x="76" y="108"/>
                    <a:pt x="75" y="107"/>
                    <a:pt x="73" y="106"/>
                  </a:cubicBezTo>
                  <a:cubicBezTo>
                    <a:pt x="71" y="103"/>
                    <a:pt x="69" y="99"/>
                    <a:pt x="69" y="96"/>
                  </a:cubicBezTo>
                  <a:cubicBezTo>
                    <a:pt x="69" y="55"/>
                    <a:pt x="69" y="55"/>
                    <a:pt x="69" y="55"/>
                  </a:cubicBezTo>
                  <a:cubicBezTo>
                    <a:pt x="69" y="54"/>
                    <a:pt x="69" y="54"/>
                    <a:pt x="69" y="54"/>
                  </a:cubicBezTo>
                  <a:cubicBezTo>
                    <a:pt x="69" y="51"/>
                    <a:pt x="69" y="48"/>
                    <a:pt x="67" y="45"/>
                  </a:cubicBezTo>
                  <a:cubicBezTo>
                    <a:pt x="66" y="43"/>
                    <a:pt x="65" y="40"/>
                    <a:pt x="63" y="38"/>
                  </a:cubicBezTo>
                  <a:cubicBezTo>
                    <a:pt x="61" y="36"/>
                    <a:pt x="59" y="34"/>
                    <a:pt x="57" y="33"/>
                  </a:cubicBezTo>
                  <a:cubicBezTo>
                    <a:pt x="54" y="32"/>
                    <a:pt x="51" y="32"/>
                    <a:pt x="48" y="32"/>
                  </a:cubicBezTo>
                  <a:cubicBezTo>
                    <a:pt x="46" y="32"/>
                    <a:pt x="43" y="32"/>
                    <a:pt x="40" y="33"/>
                  </a:cubicBezTo>
                  <a:cubicBezTo>
                    <a:pt x="38" y="34"/>
                    <a:pt x="35" y="36"/>
                    <a:pt x="34" y="38"/>
                  </a:cubicBezTo>
                  <a:cubicBezTo>
                    <a:pt x="32" y="40"/>
                    <a:pt x="30" y="43"/>
                    <a:pt x="29" y="46"/>
                  </a:cubicBezTo>
                  <a:cubicBezTo>
                    <a:pt x="28" y="48"/>
                    <a:pt x="28" y="52"/>
                    <a:pt x="28" y="55"/>
                  </a:cubicBezTo>
                  <a:cubicBezTo>
                    <a:pt x="28" y="96"/>
                    <a:pt x="28" y="96"/>
                    <a:pt x="28" y="96"/>
                  </a:cubicBezTo>
                  <a:cubicBezTo>
                    <a:pt x="28" y="98"/>
                    <a:pt x="28" y="100"/>
                    <a:pt x="27" y="101"/>
                  </a:cubicBezTo>
                  <a:cubicBezTo>
                    <a:pt x="26" y="103"/>
                    <a:pt x="25" y="105"/>
                    <a:pt x="24" y="106"/>
                  </a:cubicBezTo>
                  <a:cubicBezTo>
                    <a:pt x="23" y="107"/>
                    <a:pt x="21" y="108"/>
                    <a:pt x="20" y="109"/>
                  </a:cubicBezTo>
                  <a:cubicBezTo>
                    <a:pt x="18" y="110"/>
                    <a:pt x="16" y="110"/>
                    <a:pt x="15" y="110"/>
                  </a:cubicBezTo>
                  <a:cubicBezTo>
                    <a:pt x="13" y="110"/>
                    <a:pt x="11" y="110"/>
                    <a:pt x="9" y="109"/>
                  </a:cubicBezTo>
                  <a:cubicBezTo>
                    <a:pt x="7" y="108"/>
                    <a:pt x="6" y="107"/>
                    <a:pt x="5" y="106"/>
                  </a:cubicBezTo>
                  <a:cubicBezTo>
                    <a:pt x="3" y="105"/>
                    <a:pt x="2" y="103"/>
                    <a:pt x="2" y="101"/>
                  </a:cubicBezTo>
                  <a:cubicBezTo>
                    <a:pt x="1" y="100"/>
                    <a:pt x="0" y="98"/>
                    <a:pt x="0" y="96"/>
                  </a:cubicBezTo>
                  <a:cubicBezTo>
                    <a:pt x="0" y="55"/>
                    <a:pt x="0" y="55"/>
                    <a:pt x="0" y="55"/>
                  </a:cubicBezTo>
                  <a:cubicBezTo>
                    <a:pt x="0" y="48"/>
                    <a:pt x="2" y="41"/>
                    <a:pt x="4" y="34"/>
                  </a:cubicBezTo>
                  <a:cubicBezTo>
                    <a:pt x="6" y="28"/>
                    <a:pt x="10" y="22"/>
                    <a:pt x="14" y="17"/>
                  </a:cubicBezTo>
                  <a:cubicBezTo>
                    <a:pt x="19" y="12"/>
                    <a:pt x="24" y="8"/>
                    <a:pt x="30" y="6"/>
                  </a:cubicBezTo>
                  <a:cubicBezTo>
                    <a:pt x="42" y="0"/>
                    <a:pt x="55" y="0"/>
                    <a:pt x="67" y="6"/>
                  </a:cubicBezTo>
                  <a:cubicBezTo>
                    <a:pt x="73" y="9"/>
                    <a:pt x="79" y="12"/>
                    <a:pt x="83" y="17"/>
                  </a:cubicBezTo>
                  <a:cubicBezTo>
                    <a:pt x="87" y="22"/>
                    <a:pt x="91" y="28"/>
                    <a:pt x="93" y="34"/>
                  </a:cubicBezTo>
                  <a:cubicBezTo>
                    <a:pt x="96" y="41"/>
                    <a:pt x="97" y="48"/>
                    <a:pt x="97" y="55"/>
                  </a:cubicBezTo>
                  <a:cubicBezTo>
                    <a:pt x="97" y="96"/>
                    <a:pt x="97" y="96"/>
                    <a:pt x="97" y="96"/>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11457000" y="455760"/>
              <a:ext cx="167040" cy="178200"/>
            </a:xfrm>
            <a:custGeom>
              <a:rect b="b" l="l" r="r" t="t"/>
              <a:pathLst>
                <a:path extrusionOk="0" h="113" w="106">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5" y="85"/>
                    <a:pt x="0" y="71"/>
                    <a:pt x="0" y="56"/>
                  </a:cubicBezTo>
                  <a:close/>
                  <a:moveTo>
                    <a:pt x="27" y="56"/>
                  </a:moveTo>
                  <a:cubicBezTo>
                    <a:pt x="27" y="60"/>
                    <a:pt x="28" y="63"/>
                    <a:pt x="29" y="66"/>
                  </a:cubicBezTo>
                  <a:cubicBezTo>
                    <a:pt x="30" y="69"/>
                    <a:pt x="32" y="72"/>
                    <a:pt x="34" y="74"/>
                  </a:cubicBezTo>
                  <a:cubicBezTo>
                    <a:pt x="36" y="76"/>
                    <a:pt x="39" y="78"/>
                    <a:pt x="41" y="79"/>
                  </a:cubicBezTo>
                  <a:cubicBezTo>
                    <a:pt x="44" y="81"/>
                    <a:pt x="47" y="81"/>
                    <a:pt x="50" y="81"/>
                  </a:cubicBezTo>
                  <a:cubicBezTo>
                    <a:pt x="53" y="81"/>
                    <a:pt x="56" y="81"/>
                    <a:pt x="59" y="79"/>
                  </a:cubicBezTo>
                  <a:cubicBezTo>
                    <a:pt x="62" y="78"/>
                    <a:pt x="65" y="76"/>
                    <a:pt x="67" y="74"/>
                  </a:cubicBezTo>
                  <a:cubicBezTo>
                    <a:pt x="76" y="64"/>
                    <a:pt x="76" y="49"/>
                    <a:pt x="67" y="39"/>
                  </a:cubicBezTo>
                  <a:cubicBezTo>
                    <a:pt x="65" y="37"/>
                    <a:pt x="62" y="35"/>
                    <a:pt x="59" y="33"/>
                  </a:cubicBezTo>
                  <a:cubicBezTo>
                    <a:pt x="56" y="32"/>
                    <a:pt x="53" y="32"/>
                    <a:pt x="50" y="32"/>
                  </a:cubicBezTo>
                  <a:cubicBezTo>
                    <a:pt x="47" y="32"/>
                    <a:pt x="44" y="32"/>
                    <a:pt x="41"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11638080" y="455760"/>
              <a:ext cx="167040" cy="178200"/>
            </a:xfrm>
            <a:custGeom>
              <a:rect b="b" l="l" r="r" t="t"/>
              <a:pathLst>
                <a:path extrusionOk="0" h="113" w="106">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10" y="90"/>
                    <a:pt x="6" y="84"/>
                    <a:pt x="4" y="78"/>
                  </a:cubicBezTo>
                  <a:cubicBezTo>
                    <a:pt x="1" y="71"/>
                    <a:pt x="0" y="64"/>
                    <a:pt x="0" y="56"/>
                  </a:cubicBezTo>
                  <a:close/>
                  <a:moveTo>
                    <a:pt x="27" y="56"/>
                  </a:moveTo>
                  <a:cubicBezTo>
                    <a:pt x="27" y="60"/>
                    <a:pt x="28" y="63"/>
                    <a:pt x="29" y="66"/>
                  </a:cubicBezTo>
                  <a:cubicBezTo>
                    <a:pt x="30" y="69"/>
                    <a:pt x="32" y="72"/>
                    <a:pt x="34" y="74"/>
                  </a:cubicBezTo>
                  <a:cubicBezTo>
                    <a:pt x="36" y="76"/>
                    <a:pt x="39" y="78"/>
                    <a:pt x="42" y="79"/>
                  </a:cubicBezTo>
                  <a:cubicBezTo>
                    <a:pt x="44" y="81"/>
                    <a:pt x="47" y="81"/>
                    <a:pt x="50" y="81"/>
                  </a:cubicBezTo>
                  <a:cubicBezTo>
                    <a:pt x="54" y="81"/>
                    <a:pt x="57" y="81"/>
                    <a:pt x="59" y="79"/>
                  </a:cubicBezTo>
                  <a:cubicBezTo>
                    <a:pt x="62" y="78"/>
                    <a:pt x="65" y="76"/>
                    <a:pt x="67" y="74"/>
                  </a:cubicBezTo>
                  <a:cubicBezTo>
                    <a:pt x="69" y="72"/>
                    <a:pt x="70" y="69"/>
                    <a:pt x="72" y="66"/>
                  </a:cubicBezTo>
                  <a:cubicBezTo>
                    <a:pt x="74" y="60"/>
                    <a:pt x="74" y="53"/>
                    <a:pt x="72" y="47"/>
                  </a:cubicBezTo>
                  <a:cubicBezTo>
                    <a:pt x="70" y="44"/>
                    <a:pt x="69" y="41"/>
                    <a:pt x="67" y="39"/>
                  </a:cubicBezTo>
                  <a:cubicBezTo>
                    <a:pt x="65" y="37"/>
                    <a:pt x="62" y="35"/>
                    <a:pt x="59" y="33"/>
                  </a:cubicBezTo>
                  <a:cubicBezTo>
                    <a:pt x="57" y="32"/>
                    <a:pt x="54" y="32"/>
                    <a:pt x="50" y="32"/>
                  </a:cubicBezTo>
                  <a:cubicBezTo>
                    <a:pt x="47" y="32"/>
                    <a:pt x="44" y="32"/>
                    <a:pt x="42"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10672920" y="352440"/>
              <a:ext cx="226080" cy="276840"/>
            </a:xfrm>
            <a:custGeom>
              <a:rect b="b" l="l" r="r" t="t"/>
              <a:pathLst>
                <a:path extrusionOk="0" h="175" w="143">
                  <a:moveTo>
                    <a:pt x="1" y="25"/>
                  </a:moveTo>
                  <a:cubicBezTo>
                    <a:pt x="0" y="22"/>
                    <a:pt x="0" y="20"/>
                    <a:pt x="0" y="18"/>
                  </a:cubicBezTo>
                  <a:cubicBezTo>
                    <a:pt x="0" y="15"/>
                    <a:pt x="0" y="13"/>
                    <a:pt x="1" y="11"/>
                  </a:cubicBezTo>
                  <a:cubicBezTo>
                    <a:pt x="2" y="9"/>
                    <a:pt x="3" y="7"/>
                    <a:pt x="5" y="5"/>
                  </a:cubicBezTo>
                  <a:cubicBezTo>
                    <a:pt x="6" y="4"/>
                    <a:pt x="8" y="2"/>
                    <a:pt x="10" y="2"/>
                  </a:cubicBezTo>
                  <a:cubicBezTo>
                    <a:pt x="12" y="1"/>
                    <a:pt x="14" y="0"/>
                    <a:pt x="16" y="0"/>
                  </a:cubicBezTo>
                  <a:cubicBezTo>
                    <a:pt x="19" y="0"/>
                    <a:pt x="21" y="1"/>
                    <a:pt x="22" y="2"/>
                  </a:cubicBezTo>
                  <a:cubicBezTo>
                    <a:pt x="24" y="2"/>
                    <a:pt x="26" y="4"/>
                    <a:pt x="28" y="5"/>
                  </a:cubicBezTo>
                  <a:cubicBezTo>
                    <a:pt x="29" y="7"/>
                    <a:pt x="30" y="9"/>
                    <a:pt x="31" y="11"/>
                  </a:cubicBezTo>
                  <a:cubicBezTo>
                    <a:pt x="31" y="11"/>
                    <a:pt x="68" y="104"/>
                    <a:pt x="69" y="106"/>
                  </a:cubicBezTo>
                  <a:cubicBezTo>
                    <a:pt x="69" y="107"/>
                    <a:pt x="71" y="108"/>
                    <a:pt x="73" y="107"/>
                  </a:cubicBezTo>
                  <a:cubicBezTo>
                    <a:pt x="74" y="107"/>
                    <a:pt x="74" y="107"/>
                    <a:pt x="75" y="106"/>
                  </a:cubicBezTo>
                  <a:cubicBezTo>
                    <a:pt x="75" y="104"/>
                    <a:pt x="112" y="11"/>
                    <a:pt x="112" y="11"/>
                  </a:cubicBezTo>
                  <a:cubicBezTo>
                    <a:pt x="113" y="9"/>
                    <a:pt x="114" y="7"/>
                    <a:pt x="115" y="5"/>
                  </a:cubicBezTo>
                  <a:cubicBezTo>
                    <a:pt x="117" y="4"/>
                    <a:pt x="119" y="3"/>
                    <a:pt x="121" y="2"/>
                  </a:cubicBezTo>
                  <a:cubicBezTo>
                    <a:pt x="123" y="1"/>
                    <a:pt x="125" y="0"/>
                    <a:pt x="127" y="0"/>
                  </a:cubicBezTo>
                  <a:cubicBezTo>
                    <a:pt x="129" y="0"/>
                    <a:pt x="131" y="1"/>
                    <a:pt x="133" y="2"/>
                  </a:cubicBezTo>
                  <a:cubicBezTo>
                    <a:pt x="135" y="2"/>
                    <a:pt x="137" y="4"/>
                    <a:pt x="138" y="5"/>
                  </a:cubicBezTo>
                  <a:cubicBezTo>
                    <a:pt x="140" y="7"/>
                    <a:pt x="141" y="9"/>
                    <a:pt x="142" y="11"/>
                  </a:cubicBezTo>
                  <a:cubicBezTo>
                    <a:pt x="143" y="13"/>
                    <a:pt x="143" y="15"/>
                    <a:pt x="143" y="18"/>
                  </a:cubicBezTo>
                  <a:cubicBezTo>
                    <a:pt x="143" y="20"/>
                    <a:pt x="143" y="22"/>
                    <a:pt x="142" y="25"/>
                  </a:cubicBezTo>
                  <a:cubicBezTo>
                    <a:pt x="87" y="164"/>
                    <a:pt x="87" y="164"/>
                    <a:pt x="87" y="164"/>
                  </a:cubicBezTo>
                  <a:cubicBezTo>
                    <a:pt x="86" y="168"/>
                    <a:pt x="83" y="170"/>
                    <a:pt x="81" y="172"/>
                  </a:cubicBezTo>
                  <a:cubicBezTo>
                    <a:pt x="78" y="174"/>
                    <a:pt x="75" y="175"/>
                    <a:pt x="72" y="175"/>
                  </a:cubicBezTo>
                  <a:cubicBezTo>
                    <a:pt x="71" y="175"/>
                    <a:pt x="71" y="175"/>
                    <a:pt x="71" y="175"/>
                  </a:cubicBezTo>
                  <a:cubicBezTo>
                    <a:pt x="69" y="175"/>
                    <a:pt x="69" y="175"/>
                    <a:pt x="69" y="175"/>
                  </a:cubicBezTo>
                  <a:cubicBezTo>
                    <a:pt x="66" y="175"/>
                    <a:pt x="64" y="173"/>
                    <a:pt x="62" y="172"/>
                  </a:cubicBezTo>
                  <a:cubicBezTo>
                    <a:pt x="59" y="170"/>
                    <a:pt x="57" y="167"/>
                    <a:pt x="56" y="164"/>
                  </a:cubicBezTo>
                  <a:lnTo>
                    <a:pt x="1" y="25"/>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11253960" y="352440"/>
              <a:ext cx="168840" cy="281520"/>
            </a:xfrm>
            <a:custGeom>
              <a:rect b="b" l="l" r="r" t="t"/>
              <a:pathLst>
                <a:path extrusionOk="0" h="178" w="106">
                  <a:moveTo>
                    <a:pt x="106" y="22"/>
                  </a:moveTo>
                  <a:cubicBezTo>
                    <a:pt x="106" y="16"/>
                    <a:pt x="106" y="16"/>
                    <a:pt x="106" y="16"/>
                  </a:cubicBezTo>
                  <a:cubicBezTo>
                    <a:pt x="106" y="14"/>
                    <a:pt x="106" y="12"/>
                    <a:pt x="105" y="10"/>
                  </a:cubicBezTo>
                  <a:cubicBezTo>
                    <a:pt x="105" y="8"/>
                    <a:pt x="104" y="6"/>
                    <a:pt x="102" y="5"/>
                  </a:cubicBezTo>
                  <a:cubicBezTo>
                    <a:pt x="101" y="3"/>
                    <a:pt x="100" y="2"/>
                    <a:pt x="98" y="2"/>
                  </a:cubicBezTo>
                  <a:cubicBezTo>
                    <a:pt x="94" y="0"/>
                    <a:pt x="90" y="0"/>
                    <a:pt x="87" y="2"/>
                  </a:cubicBezTo>
                  <a:cubicBezTo>
                    <a:pt x="84" y="3"/>
                    <a:pt x="81" y="6"/>
                    <a:pt x="80" y="10"/>
                  </a:cubicBezTo>
                  <a:cubicBezTo>
                    <a:pt x="79" y="12"/>
                    <a:pt x="79" y="14"/>
                    <a:pt x="79" y="16"/>
                  </a:cubicBezTo>
                  <a:cubicBezTo>
                    <a:pt x="79" y="73"/>
                    <a:pt x="79" y="73"/>
                    <a:pt x="79" y="73"/>
                  </a:cubicBezTo>
                  <a:cubicBezTo>
                    <a:pt x="75" y="71"/>
                    <a:pt x="72" y="69"/>
                    <a:pt x="68" y="68"/>
                  </a:cubicBezTo>
                  <a:cubicBezTo>
                    <a:pt x="64" y="67"/>
                    <a:pt x="60" y="67"/>
                    <a:pt x="56" y="67"/>
                  </a:cubicBezTo>
                  <a:cubicBezTo>
                    <a:pt x="49" y="67"/>
                    <a:pt x="42" y="68"/>
                    <a:pt x="36" y="71"/>
                  </a:cubicBezTo>
                  <a:cubicBezTo>
                    <a:pt x="30" y="74"/>
                    <a:pt x="25" y="78"/>
                    <a:pt x="20" y="83"/>
                  </a:cubicBezTo>
                  <a:cubicBezTo>
                    <a:pt x="0" y="105"/>
                    <a:pt x="0" y="138"/>
                    <a:pt x="20" y="160"/>
                  </a:cubicBezTo>
                  <a:cubicBezTo>
                    <a:pt x="25" y="165"/>
                    <a:pt x="30" y="169"/>
                    <a:pt x="36" y="172"/>
                  </a:cubicBezTo>
                  <a:cubicBezTo>
                    <a:pt x="48" y="178"/>
                    <a:pt x="63" y="178"/>
                    <a:pt x="75" y="172"/>
                  </a:cubicBezTo>
                  <a:cubicBezTo>
                    <a:pt x="81" y="169"/>
                    <a:pt x="87" y="165"/>
                    <a:pt x="91" y="161"/>
                  </a:cubicBezTo>
                  <a:cubicBezTo>
                    <a:pt x="96" y="155"/>
                    <a:pt x="100" y="150"/>
                    <a:pt x="102" y="143"/>
                  </a:cubicBezTo>
                  <a:cubicBezTo>
                    <a:pt x="105" y="137"/>
                    <a:pt x="106" y="130"/>
                    <a:pt x="106" y="122"/>
                  </a:cubicBezTo>
                  <a:cubicBezTo>
                    <a:pt x="106" y="22"/>
                    <a:pt x="106" y="22"/>
                    <a:pt x="106" y="22"/>
                  </a:cubicBezTo>
                  <a:close/>
                  <a:moveTo>
                    <a:pt x="77" y="131"/>
                  </a:moveTo>
                  <a:cubicBezTo>
                    <a:pt x="76" y="134"/>
                    <a:pt x="74" y="137"/>
                    <a:pt x="72" y="139"/>
                  </a:cubicBezTo>
                  <a:cubicBezTo>
                    <a:pt x="70" y="141"/>
                    <a:pt x="67" y="143"/>
                    <a:pt x="65" y="144"/>
                  </a:cubicBezTo>
                  <a:cubicBezTo>
                    <a:pt x="62" y="146"/>
                    <a:pt x="59" y="146"/>
                    <a:pt x="56" y="146"/>
                  </a:cubicBezTo>
                  <a:cubicBezTo>
                    <a:pt x="53" y="146"/>
                    <a:pt x="50" y="146"/>
                    <a:pt x="47" y="144"/>
                  </a:cubicBezTo>
                  <a:cubicBezTo>
                    <a:pt x="44" y="143"/>
                    <a:pt x="42" y="141"/>
                    <a:pt x="40" y="139"/>
                  </a:cubicBezTo>
                  <a:cubicBezTo>
                    <a:pt x="37" y="137"/>
                    <a:pt x="36" y="134"/>
                    <a:pt x="35" y="131"/>
                  </a:cubicBezTo>
                  <a:cubicBezTo>
                    <a:pt x="31" y="122"/>
                    <a:pt x="33" y="111"/>
                    <a:pt x="40" y="104"/>
                  </a:cubicBezTo>
                  <a:cubicBezTo>
                    <a:pt x="42" y="102"/>
                    <a:pt x="44" y="100"/>
                    <a:pt x="47" y="98"/>
                  </a:cubicBezTo>
                  <a:cubicBezTo>
                    <a:pt x="50" y="97"/>
                    <a:pt x="53" y="97"/>
                    <a:pt x="56" y="97"/>
                  </a:cubicBezTo>
                  <a:cubicBezTo>
                    <a:pt x="59" y="97"/>
                    <a:pt x="62" y="97"/>
                    <a:pt x="65" y="98"/>
                  </a:cubicBezTo>
                  <a:cubicBezTo>
                    <a:pt x="67" y="100"/>
                    <a:pt x="70" y="102"/>
                    <a:pt x="72" y="104"/>
                  </a:cubicBezTo>
                  <a:cubicBezTo>
                    <a:pt x="74" y="106"/>
                    <a:pt x="76" y="109"/>
                    <a:pt x="77" y="112"/>
                  </a:cubicBezTo>
                  <a:cubicBezTo>
                    <a:pt x="79" y="118"/>
                    <a:pt x="79" y="125"/>
                    <a:pt x="77" y="131"/>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8"/>
          <p:cNvSpPr/>
          <p:nvPr/>
        </p:nvSpPr>
        <p:spPr>
          <a:xfrm>
            <a:off x="557280" y="3233880"/>
            <a:ext cx="4753440" cy="360"/>
          </a:xfrm>
          <a:custGeom>
            <a:rect b="b" l="l" r="r" t="t"/>
            <a:pathLst>
              <a:path extrusionOk="0" h="21600" w="21600">
                <a:moveTo>
                  <a:pt x="0" y="0"/>
                </a:moveTo>
                <a:lnTo>
                  <a:pt x="21600" y="21600"/>
                </a:lnTo>
              </a:path>
            </a:pathLst>
          </a:custGeom>
          <a:noFill/>
          <a:ln cap="flat" cmpd="sng" w="12600">
            <a:solidFill>
              <a:srgbClr val="FFFFFF"/>
            </a:solidFill>
            <a:prstDash val="solid"/>
            <a:miter lim="8000"/>
            <a:headEnd len="sm" w="sm" type="none"/>
            <a:tailEnd len="sm" w="sm" type="none"/>
          </a:ln>
        </p:spPr>
      </p:sp>
      <p:sp>
        <p:nvSpPr>
          <p:cNvPr id="151" name="Google Shape;151;p28"/>
          <p:cNvSpPr/>
          <p:nvPr/>
        </p:nvSpPr>
        <p:spPr>
          <a:xfrm>
            <a:off x="554040" y="5251320"/>
            <a:ext cx="138600" cy="14004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801720" y="5251320"/>
            <a:ext cx="138600" cy="14004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1055520" y="5257800"/>
            <a:ext cx="126000" cy="127440"/>
          </a:xfrm>
          <a:prstGeom prst="ellipse">
            <a:avLst/>
          </a:prstGeom>
          <a:noFill/>
          <a:ln cap="flat" cmpd="sng" w="126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p:nvPr/>
        </p:nvSpPr>
        <p:spPr>
          <a:xfrm>
            <a:off x="538200" y="1408320"/>
            <a:ext cx="4993920" cy="16610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400" u="none" cap="none" strike="noStrike">
                <a:solidFill>
                  <a:srgbClr val="FFFFFF"/>
                </a:solidFill>
                <a:latin typeface="Roboto"/>
                <a:ea typeface="Roboto"/>
                <a:cs typeface="Roboto"/>
                <a:sym typeface="Roboto"/>
              </a:rPr>
              <a:t>Python Basic</a:t>
            </a:r>
            <a:endParaRPr b="0" i="0" sz="5400" u="none" cap="none" strike="noStrike">
              <a:latin typeface="Arial"/>
              <a:ea typeface="Arial"/>
              <a:cs typeface="Arial"/>
              <a:sym typeface="Arial"/>
            </a:endParaRPr>
          </a:p>
        </p:txBody>
      </p:sp>
      <p:sp>
        <p:nvSpPr>
          <p:cNvPr id="155" name="Google Shape;155;p28"/>
          <p:cNvSpPr/>
          <p:nvPr/>
        </p:nvSpPr>
        <p:spPr>
          <a:xfrm>
            <a:off x="461160" y="3403440"/>
            <a:ext cx="4560120" cy="170712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200" u="none" cap="none" strike="noStrike">
                <a:solidFill>
                  <a:srgbClr val="FFFFFF"/>
                </a:solidFill>
                <a:latin typeface="Roboto"/>
                <a:ea typeface="Roboto"/>
                <a:cs typeface="Roboto"/>
                <a:sym typeface="Roboto"/>
              </a:rPr>
              <a:t>File I/O</a:t>
            </a:r>
            <a:endParaRPr b="0" i="0" sz="2200" u="none" cap="none" strike="noStrike">
              <a:latin typeface="Arial"/>
              <a:ea typeface="Arial"/>
              <a:cs typeface="Arial"/>
              <a:sym typeface="Arial"/>
            </a:endParaRPr>
          </a:p>
        </p:txBody>
      </p:sp>
      <p:sp>
        <p:nvSpPr>
          <p:cNvPr id="156" name="Google Shape;156;p28"/>
          <p:cNvSpPr/>
          <p:nvPr/>
        </p:nvSpPr>
        <p:spPr>
          <a:xfrm>
            <a:off x="3502080" y="-1014120"/>
            <a:ext cx="1583640" cy="1555920"/>
          </a:xfrm>
          <a:prstGeom prst="ellipse">
            <a:avLst/>
          </a:prstGeom>
          <a:noFill/>
          <a:ln cap="flat" cmpd="sng" w="196900">
            <a:solidFill>
              <a:srgbClr val="02B6C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351360" y="6347520"/>
            <a:ext cx="683280" cy="683280"/>
          </a:xfrm>
          <a:prstGeom prst="ellipse">
            <a:avLst/>
          </a:prstGeom>
          <a:noFill/>
          <a:ln cap="flat" cmpd="sng" w="196900">
            <a:solidFill>
              <a:srgbClr val="136E7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5086440" y="4842720"/>
            <a:ext cx="1025640" cy="1007640"/>
          </a:xfrm>
          <a:prstGeom prst="ellipse">
            <a:avLst/>
          </a:prstGeom>
          <a:noFill/>
          <a:ln cap="flat" cmpd="sng" w="196900">
            <a:solidFill>
              <a:srgbClr val="02B6C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File là gì?   I/O là gì?</a:t>
            </a:r>
            <a:endParaRPr b="0" i="0" sz="4000" u="none" cap="none" strike="noStrike">
              <a:latin typeface="Arial"/>
              <a:ea typeface="Arial"/>
              <a:cs typeface="Arial"/>
              <a:sym typeface="Arial"/>
            </a:endParaRPr>
          </a:p>
        </p:txBody>
      </p:sp>
      <p:grpSp>
        <p:nvGrpSpPr>
          <p:cNvPr id="167" name="Google Shape;167;p29"/>
          <p:cNvGrpSpPr/>
          <p:nvPr/>
        </p:nvGrpSpPr>
        <p:grpSpPr>
          <a:xfrm>
            <a:off x="968400" y="412920"/>
            <a:ext cx="1024560" cy="253080"/>
            <a:chOff x="968400" y="412920"/>
            <a:chExt cx="1024560" cy="253080"/>
          </a:xfrm>
        </p:grpSpPr>
        <p:sp>
          <p:nvSpPr>
            <p:cNvPr id="168" name="Google Shape;168;p29"/>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9"/>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29"/>
          <p:cNvGrpSpPr/>
          <p:nvPr/>
        </p:nvGrpSpPr>
        <p:grpSpPr>
          <a:xfrm>
            <a:off x="8589960" y="-7920"/>
            <a:ext cx="3726360" cy="6864840"/>
            <a:chOff x="8589960" y="-7920"/>
            <a:chExt cx="3726360" cy="6864840"/>
          </a:xfrm>
        </p:grpSpPr>
        <p:pic>
          <p:nvPicPr>
            <p:cNvPr id="179" name="Google Shape;179;p29"/>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180" name="Google Shape;180;p29"/>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181" name="Google Shape;181;p29"/>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345240" y="1684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File: là dữ liệu được lưu trữ trong bộ nhớ máy tính và có địa chỉ để truy cập rõ ràng.</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I/O: là viết tắt của Input và Output. Ám chỉ tác vụ đầu vào và đầu ra.</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p:txBody>
      </p:sp>
      <p:sp>
        <p:nvSpPr>
          <p:cNvPr id="183" name="Google Shape;183;p29"/>
          <p:cNvSpPr/>
          <p:nvPr/>
        </p:nvSpPr>
        <p:spPr>
          <a:xfrm>
            <a:off x="-664200" y="5816520"/>
            <a:ext cx="1740240" cy="174024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Tại sao phải dùng File I/O?</a:t>
            </a:r>
            <a:endParaRPr b="0" i="0" sz="4000" u="none" cap="none" strike="noStrike">
              <a:latin typeface="Arial"/>
              <a:ea typeface="Arial"/>
              <a:cs typeface="Arial"/>
              <a:sym typeface="Arial"/>
            </a:endParaRPr>
          </a:p>
        </p:txBody>
      </p:sp>
      <p:grpSp>
        <p:nvGrpSpPr>
          <p:cNvPr id="192" name="Google Shape;192;p30"/>
          <p:cNvGrpSpPr/>
          <p:nvPr/>
        </p:nvGrpSpPr>
        <p:grpSpPr>
          <a:xfrm>
            <a:off x="968400" y="412920"/>
            <a:ext cx="1024560" cy="253080"/>
            <a:chOff x="968400" y="412920"/>
            <a:chExt cx="1024560" cy="253080"/>
          </a:xfrm>
        </p:grpSpPr>
        <p:sp>
          <p:nvSpPr>
            <p:cNvPr id="193" name="Google Shape;193;p30"/>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30"/>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30"/>
          <p:cNvGrpSpPr/>
          <p:nvPr/>
        </p:nvGrpSpPr>
        <p:grpSpPr>
          <a:xfrm>
            <a:off x="8589960" y="-7920"/>
            <a:ext cx="3726360" cy="6864840"/>
            <a:chOff x="8589960" y="-7920"/>
            <a:chExt cx="3726360" cy="6864840"/>
          </a:xfrm>
        </p:grpSpPr>
        <p:pic>
          <p:nvPicPr>
            <p:cNvPr id="204" name="Google Shape;204;p30"/>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205" name="Google Shape;205;p30"/>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206" name="Google Shape;206;p30"/>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Khi chúng ta chạy chương trình, dữ liệu sẽ được lưu trữ trong bộ nhớ RAM ( bộ nhớ khả biến ). Nhưng khi tắt chương trình hoặc mất nguồn điện thì dữ liệu lưu trên đây sẽ mất.</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Vì vậy chúng ta sử dụng file để lưu trữ vĩnh viễn các thông tin sẽ được sử dụng trong các lần chạy tiếp theo.</a:t>
            </a:r>
            <a:endParaRPr b="0" i="0" sz="2400" u="none" cap="none" strike="noStrike">
              <a:latin typeface="Arial"/>
              <a:ea typeface="Arial"/>
              <a:cs typeface="Arial"/>
              <a:sym typeface="Arial"/>
            </a:endParaRPr>
          </a:p>
        </p:txBody>
      </p:sp>
      <p:sp>
        <p:nvSpPr>
          <p:cNvPr id="208" name="Google Shape;208;p30"/>
          <p:cNvSpPr/>
          <p:nvPr/>
        </p:nvSpPr>
        <p:spPr>
          <a:xfrm>
            <a:off x="-664200" y="5816520"/>
            <a:ext cx="1740240" cy="174024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Cách sử dụng File I/O</a:t>
            </a:r>
            <a:endParaRPr b="0" i="0" sz="4000" u="none" cap="none" strike="noStrike">
              <a:latin typeface="Arial"/>
              <a:ea typeface="Arial"/>
              <a:cs typeface="Arial"/>
              <a:sym typeface="Arial"/>
            </a:endParaRPr>
          </a:p>
        </p:txBody>
      </p:sp>
      <p:grpSp>
        <p:nvGrpSpPr>
          <p:cNvPr id="217" name="Google Shape;217;p31"/>
          <p:cNvGrpSpPr/>
          <p:nvPr/>
        </p:nvGrpSpPr>
        <p:grpSpPr>
          <a:xfrm>
            <a:off x="968400" y="412920"/>
            <a:ext cx="1024560" cy="253080"/>
            <a:chOff x="968400" y="412920"/>
            <a:chExt cx="1024560" cy="253080"/>
          </a:xfrm>
        </p:grpSpPr>
        <p:sp>
          <p:nvSpPr>
            <p:cNvPr id="218" name="Google Shape;218;p31"/>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31"/>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31"/>
          <p:cNvGrpSpPr/>
          <p:nvPr/>
        </p:nvGrpSpPr>
        <p:grpSpPr>
          <a:xfrm>
            <a:off x="8589960" y="-7920"/>
            <a:ext cx="3726360" cy="6864840"/>
            <a:chOff x="8589960" y="-7920"/>
            <a:chExt cx="3726360" cy="6864840"/>
          </a:xfrm>
        </p:grpSpPr>
        <p:pic>
          <p:nvPicPr>
            <p:cNvPr id="229" name="Google Shape;229;p31"/>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230" name="Google Shape;230;p31"/>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231" name="Google Shape;231;p31"/>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664200" y="6045120"/>
            <a:ext cx="1740300" cy="174030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330890" y="1528550"/>
            <a:ext cx="8889600" cy="50430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Khi chúng ta muốn truy cập dữ liệu từ một file. Đầu tiên chúng ta cần mở file đó và sau khi thao tác xong thì đóng lại để giải phóng tài nguyên đó.</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Trong Python thì việc sử dụng file diễn ra trong 3 bước:</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1, Mở file</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2, Đọc hoặc ghi file (các tác vụ liên quan)</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3, Đóng file</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2"/>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Mở file</a:t>
            </a:r>
            <a:endParaRPr b="0" i="0" sz="4000" u="none" cap="none" strike="noStrike">
              <a:latin typeface="Arial"/>
              <a:ea typeface="Arial"/>
              <a:cs typeface="Arial"/>
              <a:sym typeface="Arial"/>
            </a:endParaRPr>
          </a:p>
        </p:txBody>
      </p:sp>
      <p:grpSp>
        <p:nvGrpSpPr>
          <p:cNvPr id="242" name="Google Shape;242;p32"/>
          <p:cNvGrpSpPr/>
          <p:nvPr/>
        </p:nvGrpSpPr>
        <p:grpSpPr>
          <a:xfrm>
            <a:off x="968400" y="412920"/>
            <a:ext cx="1024560" cy="253080"/>
            <a:chOff x="968400" y="412920"/>
            <a:chExt cx="1024560" cy="253080"/>
          </a:xfrm>
        </p:grpSpPr>
        <p:sp>
          <p:nvSpPr>
            <p:cNvPr id="243" name="Google Shape;243;p32"/>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2"/>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2"/>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32"/>
          <p:cNvGrpSpPr/>
          <p:nvPr/>
        </p:nvGrpSpPr>
        <p:grpSpPr>
          <a:xfrm>
            <a:off x="8589960" y="-7920"/>
            <a:ext cx="3726360" cy="6864840"/>
            <a:chOff x="8589960" y="-7920"/>
            <a:chExt cx="3726360" cy="6864840"/>
          </a:xfrm>
        </p:grpSpPr>
        <p:pic>
          <p:nvPicPr>
            <p:cNvPr id="254" name="Google Shape;254;p32"/>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255" name="Google Shape;255;p32"/>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256" name="Google Shape;256;p32"/>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2"/>
          <p:cNvSpPr/>
          <p:nvPr/>
        </p:nvSpPr>
        <p:spPr>
          <a:xfrm>
            <a:off x="648890" y="1528550"/>
            <a:ext cx="8889600" cy="50430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Python cung cấp một hàm có sẵn là </a:t>
            </a:r>
            <a:r>
              <a:rPr b="0" i="0" lang="en-US" sz="2400" u="none" cap="none" strike="noStrike">
                <a:solidFill>
                  <a:srgbClr val="3465A4"/>
                </a:solidFill>
                <a:latin typeface="Roboto"/>
                <a:ea typeface="Roboto"/>
                <a:cs typeface="Roboto"/>
                <a:sym typeface="Roboto"/>
              </a:rPr>
              <a:t>open(…)</a:t>
            </a:r>
            <a:r>
              <a:rPr b="0" i="0" lang="en-US" sz="2400" u="none" cap="none" strike="noStrike">
                <a:solidFill>
                  <a:srgbClr val="727373"/>
                </a:solidFill>
                <a:latin typeface="Roboto"/>
                <a:ea typeface="Roboto"/>
                <a:cs typeface="Roboto"/>
                <a:sym typeface="Roboto"/>
              </a:rPr>
              <a:t> cho phép chúng ta mở một file bất kì nếu có quyền.</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Hàm trên trả về một đối tượng file để chúng ta có thể thao tác trên nó.</a:t>
            </a:r>
            <a:endParaRPr b="0" i="0" sz="2400" u="none" cap="none" strike="noStrike">
              <a:latin typeface="Arial"/>
              <a:ea typeface="Arial"/>
              <a:cs typeface="Arial"/>
              <a:sym typeface="Arial"/>
            </a:endParaRPr>
          </a:p>
        </p:txBody>
      </p:sp>
      <p:sp>
        <p:nvSpPr>
          <p:cNvPr id="258" name="Google Shape;258;p32"/>
          <p:cNvSpPr/>
          <p:nvPr/>
        </p:nvSpPr>
        <p:spPr>
          <a:xfrm>
            <a:off x="-893750" y="5931295"/>
            <a:ext cx="1740300" cy="174030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32"/>
          <p:cNvPicPr preferRelativeResize="0"/>
          <p:nvPr/>
        </p:nvPicPr>
        <p:blipFill rotWithShape="1">
          <a:blip r:embed="rId5">
            <a:alphaModFix/>
          </a:blip>
          <a:srcRect b="0" l="0" r="0" t="0"/>
          <a:stretch/>
        </p:blipFill>
        <p:spPr>
          <a:xfrm>
            <a:off x="1512000" y="3389040"/>
            <a:ext cx="5986080" cy="15544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2093760" y="170280"/>
            <a:ext cx="6684480" cy="6145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Các chế độ khi mở file</a:t>
            </a:r>
            <a:endParaRPr b="0" i="0" sz="4000" u="none" cap="none" strike="noStrike">
              <a:latin typeface="Arial"/>
              <a:ea typeface="Arial"/>
              <a:cs typeface="Arial"/>
              <a:sym typeface="Arial"/>
            </a:endParaRPr>
          </a:p>
        </p:txBody>
      </p:sp>
      <p:grpSp>
        <p:nvGrpSpPr>
          <p:cNvPr id="268" name="Google Shape;268;p33"/>
          <p:cNvGrpSpPr/>
          <p:nvPr/>
        </p:nvGrpSpPr>
        <p:grpSpPr>
          <a:xfrm>
            <a:off x="968400" y="412920"/>
            <a:ext cx="1024560" cy="253080"/>
            <a:chOff x="968400" y="412920"/>
            <a:chExt cx="1024560" cy="253080"/>
          </a:xfrm>
        </p:grpSpPr>
        <p:sp>
          <p:nvSpPr>
            <p:cNvPr id="269" name="Google Shape;269;p33"/>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33"/>
          <p:cNvSpPr/>
          <p:nvPr/>
        </p:nvSpPr>
        <p:spPr>
          <a:xfrm>
            <a:off x="4685760" y="819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3"/>
          <p:cNvGrpSpPr/>
          <p:nvPr/>
        </p:nvGrpSpPr>
        <p:grpSpPr>
          <a:xfrm>
            <a:off x="8589960" y="-7920"/>
            <a:ext cx="3726360" cy="6864840"/>
            <a:chOff x="8589960" y="-7920"/>
            <a:chExt cx="3726360" cy="6864840"/>
          </a:xfrm>
        </p:grpSpPr>
        <p:pic>
          <p:nvPicPr>
            <p:cNvPr id="280" name="Google Shape;280;p33"/>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281" name="Google Shape;281;p33"/>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282" name="Google Shape;282;p33"/>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412925" y="1004300"/>
            <a:ext cx="8889600" cy="52179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Chế độ mặc định khi mở file là </a:t>
            </a:r>
            <a:r>
              <a:rPr b="0" i="0" lang="en-US" sz="2400" u="none" cap="none" strike="noStrike">
                <a:solidFill>
                  <a:srgbClr val="C9211E"/>
                </a:solidFill>
                <a:latin typeface="Roboto"/>
                <a:ea typeface="Roboto"/>
                <a:cs typeface="Roboto"/>
                <a:sym typeface="Roboto"/>
              </a:rPr>
              <a:t>`r`</a:t>
            </a:r>
            <a:r>
              <a:rPr b="0" i="0" lang="en-US" sz="2400" u="none" cap="none" strike="noStrike">
                <a:latin typeface="Roboto"/>
                <a:ea typeface="Roboto"/>
                <a:cs typeface="Roboto"/>
                <a:sym typeface="Roboto"/>
              </a:rPr>
              <a:t> viết tăt của read.</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Chúng ta có thể đặt một hoặc nhiều chế độ khi mở file. </a:t>
            </a:r>
            <a:endParaRPr b="0" i="0" sz="2400" u="none" cap="none" strike="noStrike">
              <a:latin typeface="Arial"/>
              <a:ea typeface="Arial"/>
              <a:cs typeface="Arial"/>
              <a:sym typeface="Arial"/>
            </a:endParaRPr>
          </a:p>
        </p:txBody>
      </p:sp>
      <p:sp>
        <p:nvSpPr>
          <p:cNvPr id="284" name="Google Shape;284;p33"/>
          <p:cNvSpPr/>
          <p:nvPr/>
        </p:nvSpPr>
        <p:spPr>
          <a:xfrm>
            <a:off x="-664200" y="5816520"/>
            <a:ext cx="1740240" cy="174024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33"/>
          <p:cNvPicPr preferRelativeResize="0"/>
          <p:nvPr/>
        </p:nvPicPr>
        <p:blipFill rotWithShape="1">
          <a:blip r:embed="rId5">
            <a:alphaModFix/>
          </a:blip>
          <a:srcRect b="0" l="0" r="0" t="0"/>
          <a:stretch/>
        </p:blipFill>
        <p:spPr>
          <a:xfrm>
            <a:off x="571880" y="2172600"/>
            <a:ext cx="8318159" cy="4466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Ví dụ mở file</a:t>
            </a:r>
            <a:endParaRPr b="0" i="0" sz="4000" u="none" cap="none" strike="noStrike">
              <a:latin typeface="Arial"/>
              <a:ea typeface="Arial"/>
              <a:cs typeface="Arial"/>
              <a:sym typeface="Arial"/>
            </a:endParaRPr>
          </a:p>
        </p:txBody>
      </p:sp>
      <p:grpSp>
        <p:nvGrpSpPr>
          <p:cNvPr id="294" name="Google Shape;294;p34"/>
          <p:cNvGrpSpPr/>
          <p:nvPr/>
        </p:nvGrpSpPr>
        <p:grpSpPr>
          <a:xfrm>
            <a:off x="968400" y="412920"/>
            <a:ext cx="1024560" cy="253080"/>
            <a:chOff x="968400" y="412920"/>
            <a:chExt cx="1024560" cy="253080"/>
          </a:xfrm>
        </p:grpSpPr>
        <p:sp>
          <p:nvSpPr>
            <p:cNvPr id="295" name="Google Shape;295;p34"/>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34"/>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4"/>
          <p:cNvGrpSpPr/>
          <p:nvPr/>
        </p:nvGrpSpPr>
        <p:grpSpPr>
          <a:xfrm>
            <a:off x="8589960" y="-7920"/>
            <a:ext cx="3726360" cy="6864840"/>
            <a:chOff x="8589960" y="-7920"/>
            <a:chExt cx="3726360" cy="6864840"/>
          </a:xfrm>
        </p:grpSpPr>
        <p:pic>
          <p:nvPicPr>
            <p:cNvPr id="306" name="Google Shape;306;p34"/>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307" name="Google Shape;307;p34"/>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308" name="Google Shape;308;p34"/>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solidFill>
                  <a:srgbClr val="727373"/>
                </a:solidFill>
                <a:latin typeface="Roboto"/>
                <a:ea typeface="Roboto"/>
                <a:cs typeface="Roboto"/>
                <a:sym typeface="Roboto"/>
              </a:rPr>
              <a:t>Python cung cấp một hàm có sẵn là </a:t>
            </a:r>
            <a:r>
              <a:rPr b="0" i="0" lang="en-US" sz="2400" u="none" cap="none" strike="noStrike">
                <a:solidFill>
                  <a:srgbClr val="3465A4"/>
                </a:solidFill>
                <a:latin typeface="Roboto"/>
                <a:ea typeface="Roboto"/>
                <a:cs typeface="Roboto"/>
                <a:sym typeface="Roboto"/>
              </a:rPr>
              <a:t>open(…)</a:t>
            </a:r>
            <a:r>
              <a:rPr b="0" i="0" lang="en-US" sz="2400" u="none" cap="none" strike="noStrike">
                <a:solidFill>
                  <a:srgbClr val="727373"/>
                </a:solidFill>
                <a:latin typeface="Roboto"/>
                <a:ea typeface="Roboto"/>
                <a:cs typeface="Roboto"/>
                <a:sym typeface="Roboto"/>
              </a:rPr>
              <a:t> cho phép chúng ta mở một file bất kì nếu có quyền.</a:t>
            </a:r>
            <a:endParaRPr b="0" i="0" sz="2400" u="none" cap="none" strike="noStrike">
              <a:latin typeface="Arial"/>
              <a:ea typeface="Arial"/>
              <a:cs typeface="Arial"/>
              <a:sym typeface="Arial"/>
            </a:endParaRPr>
          </a:p>
        </p:txBody>
      </p:sp>
      <p:sp>
        <p:nvSpPr>
          <p:cNvPr id="310" name="Google Shape;310;p34"/>
          <p:cNvSpPr/>
          <p:nvPr/>
        </p:nvSpPr>
        <p:spPr>
          <a:xfrm>
            <a:off x="-664200" y="5816520"/>
            <a:ext cx="1740240" cy="174024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4"/>
          <p:cNvPicPr preferRelativeResize="0"/>
          <p:nvPr/>
        </p:nvPicPr>
        <p:blipFill rotWithShape="1">
          <a:blip r:embed="rId5">
            <a:alphaModFix/>
          </a:blip>
          <a:srcRect b="0" l="0" r="0" t="0"/>
          <a:stretch/>
        </p:blipFill>
        <p:spPr>
          <a:xfrm>
            <a:off x="1084320" y="3013920"/>
            <a:ext cx="6920640" cy="32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p:nvPr/>
        </p:nvSpPr>
        <p:spPr>
          <a:xfrm>
            <a:off x="0" y="71280"/>
            <a:ext cx="13311720" cy="741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411120" y="-4680"/>
            <a:ext cx="11806920" cy="6644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412920" y="-3240"/>
            <a:ext cx="11873520" cy="664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1409760" y="746280"/>
            <a:ext cx="7367760" cy="614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000" u="none" cap="none" strike="noStrike">
                <a:solidFill>
                  <a:srgbClr val="727373"/>
                </a:solidFill>
                <a:latin typeface="Arial"/>
                <a:ea typeface="Arial"/>
                <a:cs typeface="Arial"/>
                <a:sym typeface="Arial"/>
              </a:rPr>
              <a:t>Lưu ý khi mở file</a:t>
            </a:r>
            <a:endParaRPr b="0" i="0" sz="4000" u="none" cap="none" strike="noStrike">
              <a:latin typeface="Arial"/>
              <a:ea typeface="Arial"/>
              <a:cs typeface="Arial"/>
              <a:sym typeface="Arial"/>
            </a:endParaRPr>
          </a:p>
        </p:txBody>
      </p:sp>
      <p:grpSp>
        <p:nvGrpSpPr>
          <p:cNvPr id="320" name="Google Shape;320;p35"/>
          <p:cNvGrpSpPr/>
          <p:nvPr/>
        </p:nvGrpSpPr>
        <p:grpSpPr>
          <a:xfrm>
            <a:off x="968400" y="412920"/>
            <a:ext cx="1024560" cy="253080"/>
            <a:chOff x="968400" y="412920"/>
            <a:chExt cx="1024560" cy="253080"/>
          </a:xfrm>
        </p:grpSpPr>
        <p:sp>
          <p:nvSpPr>
            <p:cNvPr id="321" name="Google Shape;321;p35"/>
            <p:cNvSpPr/>
            <p:nvPr/>
          </p:nvSpPr>
          <p:spPr>
            <a:xfrm>
              <a:off x="1190520" y="449280"/>
              <a:ext cx="41760" cy="45000"/>
            </a:xfrm>
            <a:custGeom>
              <a:rect b="b" l="l" r="r" t="t"/>
              <a:pathLst>
                <a:path extrusionOk="0" h="30" w="28">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192320" y="509760"/>
              <a:ext cx="38520" cy="153000"/>
            </a:xfrm>
            <a:custGeom>
              <a:rect b="b" l="l" r="r" t="t"/>
              <a:pathLst>
                <a:path extrusionOk="0" h="101" w="26">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1265400" y="449280"/>
              <a:ext cx="41760" cy="45000"/>
            </a:xfrm>
            <a:custGeom>
              <a:rect b="b" l="l" r="r" t="t"/>
              <a:pathLst>
                <a:path extrusionOk="0" h="30" w="28">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1266840" y="509760"/>
              <a:ext cx="38520" cy="153000"/>
            </a:xfrm>
            <a:custGeom>
              <a:rect b="b" l="l" r="r" t="t"/>
              <a:pathLst>
                <a:path extrusionOk="0" h="101" w="26">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1339920" y="506520"/>
              <a:ext cx="138600" cy="156240"/>
            </a:xfrm>
            <a:custGeom>
              <a:rect b="b" l="l" r="r" t="t"/>
              <a:pathLst>
                <a:path extrusionOk="0" h="103" w="91">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677960" y="506520"/>
              <a:ext cx="151200" cy="159120"/>
            </a:xfrm>
            <a:custGeom>
              <a:rect b="b" l="l" r="r" t="t"/>
              <a:pathLst>
                <a:path extrusionOk="0" h="105" w="99">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1839960" y="506520"/>
              <a:ext cx="153000" cy="159120"/>
            </a:xfrm>
            <a:custGeom>
              <a:rect b="b" l="l" r="r" t="t"/>
              <a:pathLst>
                <a:path extrusionOk="0" h="105" w="100">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968400" y="412920"/>
              <a:ext cx="205200" cy="249840"/>
            </a:xfrm>
            <a:custGeom>
              <a:rect b="b" l="l" r="r" t="t"/>
              <a:pathLst>
                <a:path extrusionOk="0" h="164" w="13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494000" y="412920"/>
              <a:ext cx="153000" cy="253080"/>
            </a:xfrm>
            <a:custGeom>
              <a:rect b="b" l="l" r="r" t="t"/>
              <a:pathLst>
                <a:path extrusionOk="0" h="166" w="100">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5"/>
          <p:cNvSpPr/>
          <p:nvPr/>
        </p:nvSpPr>
        <p:spPr>
          <a:xfrm>
            <a:off x="1409760" y="1467720"/>
            <a:ext cx="1130760" cy="60840"/>
          </a:xfrm>
          <a:prstGeom prst="rect">
            <a:avLst/>
          </a:prstGeom>
          <a:solidFill>
            <a:srgbClr val="7C4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35"/>
          <p:cNvGrpSpPr/>
          <p:nvPr/>
        </p:nvGrpSpPr>
        <p:grpSpPr>
          <a:xfrm>
            <a:off x="8589960" y="-7920"/>
            <a:ext cx="3726360" cy="6864840"/>
            <a:chOff x="8589960" y="-7920"/>
            <a:chExt cx="3726360" cy="6864840"/>
          </a:xfrm>
        </p:grpSpPr>
        <p:pic>
          <p:nvPicPr>
            <p:cNvPr id="332" name="Google Shape;332;p35"/>
            <p:cNvPicPr preferRelativeResize="0"/>
            <p:nvPr/>
          </p:nvPicPr>
          <p:blipFill rotWithShape="1">
            <a:blip r:embed="rId3">
              <a:alphaModFix/>
            </a:blip>
            <a:srcRect b="7408" l="0" r="0" t="0"/>
            <a:stretch/>
          </p:blipFill>
          <p:spPr>
            <a:xfrm>
              <a:off x="8589960" y="-7920"/>
              <a:ext cx="3726360" cy="6864840"/>
            </a:xfrm>
            <a:prstGeom prst="rect">
              <a:avLst/>
            </a:prstGeom>
            <a:noFill/>
            <a:ln>
              <a:noFill/>
            </a:ln>
          </p:spPr>
        </p:pic>
        <p:pic>
          <p:nvPicPr>
            <p:cNvPr id="333" name="Google Shape;333;p35"/>
            <p:cNvPicPr preferRelativeResize="0"/>
            <p:nvPr/>
          </p:nvPicPr>
          <p:blipFill rotWithShape="1">
            <a:blip r:embed="rId4">
              <a:alphaModFix/>
            </a:blip>
            <a:srcRect b="0" l="0" r="0" t="0"/>
            <a:stretch/>
          </p:blipFill>
          <p:spPr>
            <a:xfrm>
              <a:off x="11523600" y="995400"/>
              <a:ext cx="790920" cy="1780200"/>
            </a:xfrm>
            <a:prstGeom prst="rect">
              <a:avLst/>
            </a:prstGeom>
            <a:noFill/>
            <a:ln>
              <a:noFill/>
            </a:ln>
          </p:spPr>
        </p:pic>
      </p:grpSp>
      <p:sp>
        <p:nvSpPr>
          <p:cNvPr id="334" name="Google Shape;334;p35"/>
          <p:cNvSpPr/>
          <p:nvPr/>
        </p:nvSpPr>
        <p:spPr>
          <a:xfrm>
            <a:off x="411120" y="5653080"/>
            <a:ext cx="1338840" cy="986400"/>
          </a:xfrm>
          <a:custGeom>
            <a:rect b="b" l="l" r="r" t="t"/>
            <a:pathLst>
              <a:path extrusionOk="0" h="642" w="87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345240" y="1540800"/>
            <a:ext cx="8889480" cy="504288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US" sz="2400" u="none" cap="none" strike="noStrike">
                <a:latin typeface="Roboto"/>
                <a:ea typeface="Roboto"/>
                <a:cs typeface="Roboto"/>
                <a:sym typeface="Roboto"/>
              </a:rPr>
              <a:t>Trong python, dạng mã hóa khi mở file trong các hệ thống là khác nhau. Ví dụ trong windows thì là </a:t>
            </a:r>
            <a:r>
              <a:rPr b="0" i="0" lang="en-US" sz="2400" u="none" cap="none" strike="noStrike">
                <a:solidFill>
                  <a:srgbClr val="C9211E"/>
                </a:solidFill>
                <a:latin typeface="Roboto"/>
                <a:ea typeface="Roboto"/>
                <a:cs typeface="Roboto"/>
                <a:sym typeface="Roboto"/>
              </a:rPr>
              <a:t>cp1285</a:t>
            </a:r>
            <a:r>
              <a:rPr b="0" i="0" lang="en-US" sz="2400" u="none" cap="none" strike="noStrike">
                <a:latin typeface="Roboto"/>
                <a:ea typeface="Roboto"/>
                <a:cs typeface="Roboto"/>
                <a:sym typeface="Roboto"/>
              </a:rPr>
              <a:t> trong khi linux là là </a:t>
            </a:r>
            <a:r>
              <a:rPr b="0" i="0" lang="en-US" sz="2400" u="none" cap="none" strike="noStrike">
                <a:solidFill>
                  <a:srgbClr val="C9211E"/>
                </a:solidFill>
                <a:latin typeface="Roboto"/>
                <a:ea typeface="Roboto"/>
                <a:cs typeface="Roboto"/>
                <a:sym typeface="Roboto"/>
              </a:rPr>
              <a:t>utf-8</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111111"/>
                </a:solidFill>
                <a:latin typeface="Roboto"/>
                <a:ea typeface="Roboto"/>
                <a:cs typeface="Roboto"/>
                <a:sym typeface="Roboto"/>
              </a:rPr>
              <a:t>Vì vậy chúng ta không nên dựa vào định dạng mã hóa mặc định khi code để đảm bảo đoạn code không có các hành vi khác nhau khi ở trên các hệ thông khác nhau.</a:t>
            </a:r>
            <a:endParaRPr b="0" i="0" sz="2400" u="none" cap="none" strike="noStrike">
              <a:latin typeface="Arial"/>
              <a:ea typeface="Arial"/>
              <a:cs typeface="Arial"/>
              <a:sym typeface="Arial"/>
            </a:endParaRPr>
          </a:p>
          <a:p>
            <a:pPr indent="0" lvl="0" marL="0" marR="0" rtl="0" algn="l">
              <a:lnSpc>
                <a:spcPct val="150000"/>
              </a:lnSpc>
              <a:spcBef>
                <a:spcPts val="0"/>
              </a:spcBef>
              <a:spcAft>
                <a:spcPts val="0"/>
              </a:spcAft>
              <a:buNone/>
            </a:pPr>
            <a:r>
              <a:rPr b="0" i="0" lang="en-US" sz="2400" u="none" cap="none" strike="noStrike">
                <a:solidFill>
                  <a:srgbClr val="111111"/>
                </a:solidFill>
                <a:latin typeface="Roboto"/>
                <a:ea typeface="Roboto"/>
                <a:cs typeface="Roboto"/>
                <a:sym typeface="Roboto"/>
              </a:rPr>
              <a:t>Khi đọc file với chế độ kí tự, được khuyến cáo nên chỉ rõ định dang mã hóa. Ví dụ: </a:t>
            </a:r>
            <a:r>
              <a:rPr b="0" i="0" lang="en-US" sz="2400" u="none" cap="none" strike="noStrike">
                <a:solidFill>
                  <a:srgbClr val="3465A4"/>
                </a:solidFill>
                <a:latin typeface="Roboto"/>
                <a:ea typeface="Roboto"/>
                <a:cs typeface="Roboto"/>
                <a:sym typeface="Roboto"/>
              </a:rPr>
              <a:t>open</a:t>
            </a:r>
            <a:r>
              <a:rPr b="0" i="0" lang="en-US" sz="2400" u="none" cap="none" strike="noStrike">
                <a:solidFill>
                  <a:srgbClr val="111111"/>
                </a:solidFill>
                <a:latin typeface="Roboto"/>
                <a:ea typeface="Roboto"/>
                <a:cs typeface="Roboto"/>
                <a:sym typeface="Roboto"/>
              </a:rPr>
              <a:t>(‘</a:t>
            </a:r>
            <a:r>
              <a:rPr b="0" i="0" lang="en-US" sz="2400" u="none" cap="none" strike="noStrike">
                <a:solidFill>
                  <a:srgbClr val="168253"/>
                </a:solidFill>
                <a:latin typeface="Roboto"/>
                <a:ea typeface="Roboto"/>
                <a:cs typeface="Roboto"/>
                <a:sym typeface="Roboto"/>
              </a:rPr>
              <a:t>test</a:t>
            </a:r>
            <a:r>
              <a:rPr b="0" i="0" lang="en-US" sz="2400" u="none" cap="none" strike="noStrike">
                <a:solidFill>
                  <a:srgbClr val="111111"/>
                </a:solidFill>
                <a:latin typeface="Roboto"/>
                <a:ea typeface="Roboto"/>
                <a:cs typeface="Roboto"/>
                <a:sym typeface="Roboto"/>
              </a:rPr>
              <a:t>’, </a:t>
            </a:r>
            <a:r>
              <a:rPr b="0" i="0" lang="en-US" sz="2400" u="none" cap="none" strike="noStrike">
                <a:solidFill>
                  <a:srgbClr val="FF860D"/>
                </a:solidFill>
                <a:latin typeface="Roboto"/>
                <a:ea typeface="Roboto"/>
                <a:cs typeface="Roboto"/>
                <a:sym typeface="Roboto"/>
              </a:rPr>
              <a:t>encoding=</a:t>
            </a:r>
            <a:r>
              <a:rPr b="0" i="0" lang="en-US" sz="2400" u="none" cap="none" strike="noStrike">
                <a:solidFill>
                  <a:srgbClr val="111111"/>
                </a:solidFill>
                <a:latin typeface="Roboto"/>
                <a:ea typeface="Roboto"/>
                <a:cs typeface="Roboto"/>
                <a:sym typeface="Roboto"/>
              </a:rPr>
              <a:t>’</a:t>
            </a:r>
            <a:r>
              <a:rPr b="0" i="0" lang="en-US" sz="2400" u="none" cap="none" strike="noStrike">
                <a:solidFill>
                  <a:srgbClr val="168253"/>
                </a:solidFill>
                <a:latin typeface="Roboto"/>
                <a:ea typeface="Roboto"/>
                <a:cs typeface="Roboto"/>
                <a:sym typeface="Roboto"/>
              </a:rPr>
              <a:t>utf-8</a:t>
            </a:r>
            <a:r>
              <a:rPr b="0" i="0" lang="en-US" sz="2400" u="none" cap="none" strike="noStrike">
                <a:solidFill>
                  <a:srgbClr val="111111"/>
                </a:solidFill>
                <a:latin typeface="Roboto"/>
                <a:ea typeface="Roboto"/>
                <a:cs typeface="Roboto"/>
                <a:sym typeface="Roboto"/>
              </a:rPr>
              <a:t>’)</a:t>
            </a:r>
            <a:endParaRPr b="0" i="0" sz="2400" u="none" cap="none" strike="noStrike">
              <a:latin typeface="Arial"/>
              <a:ea typeface="Arial"/>
              <a:cs typeface="Arial"/>
              <a:sym typeface="Arial"/>
            </a:endParaRPr>
          </a:p>
        </p:txBody>
      </p:sp>
      <p:sp>
        <p:nvSpPr>
          <p:cNvPr id="336" name="Google Shape;336;p35"/>
          <p:cNvSpPr/>
          <p:nvPr/>
        </p:nvSpPr>
        <p:spPr>
          <a:xfrm>
            <a:off x="-664200" y="5816520"/>
            <a:ext cx="1740240" cy="1740240"/>
          </a:xfrm>
          <a:prstGeom prst="ellipse">
            <a:avLst/>
          </a:prstGeom>
          <a:noFill/>
          <a:ln cap="flat" cmpd="sng" w="282600">
            <a:solidFill>
              <a:srgbClr val="02B6C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