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3"/>
  </p:notesMasterIdLst>
  <p:sldIdLst>
    <p:sldId id="257" r:id="rId5"/>
    <p:sldId id="525" r:id="rId6"/>
    <p:sldId id="471"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526" r:id="rId34"/>
    <p:sldId id="470"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 id="422"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461" r:id="rId87"/>
    <p:sldId id="462" r:id="rId88"/>
    <p:sldId id="463" r:id="rId89"/>
    <p:sldId id="464" r:id="rId90"/>
    <p:sldId id="466" r:id="rId91"/>
    <p:sldId id="467"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BCC128-C9FC-4365-AC9C-74EE0B773932}">
          <p14:sldIdLst>
            <p14:sldId id="257"/>
          </p14:sldIdLst>
        </p14:section>
        <p14:section name="Cây đỏ đen" id="{62ECA0F0-1E6D-4235-8724-32E89FAF2876}">
          <p14:sldIdLst>
            <p14:sldId id="525"/>
            <p14:sldId id="471"/>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Lst>
        </p14:section>
        <p14:section name="Cây B-Tree" id="{0039A28B-145C-4F65-9F2E-3696AD4F5992}">
          <p14:sldIdLst>
            <p14:sldId id="526"/>
            <p14:sldId id="470"/>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6"/>
            <p14:sldId id="4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varScale="1">
        <p:scale>
          <a:sx n="82" d="100"/>
          <a:sy n="82" d="100"/>
        </p:scale>
        <p:origin x="4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E7FDB-B56D-495D-AF5B-8EB475CE3C81}" type="datetimeFigureOut">
              <a:rPr lang="en-US" smtClean="0"/>
              <a:t>19/11/2022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745A3-603B-4A3F-985B-C5156379754B}" type="slidenum">
              <a:rPr lang="en-US" smtClean="0"/>
              <a:t>‹#›</a:t>
            </a:fld>
            <a:endParaRPr lang="en-US"/>
          </a:p>
        </p:txBody>
      </p:sp>
    </p:spTree>
    <p:extLst>
      <p:ext uri="{BB962C8B-B14F-4D97-AF65-F5344CB8AC3E}">
        <p14:creationId xmlns:p14="http://schemas.microsoft.com/office/powerpoint/2010/main" val="294104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472224"/>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Arial" panose="020B0604020202020204" pitchFamily="34" charset="0"/>
                <a:cs typeface="Arial" panose="020B0604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a:t>
            </a:fld>
            <a:endParaRPr lang="en-US"/>
          </a:p>
        </p:txBody>
      </p:sp>
      <p:cxnSp>
        <p:nvCxnSpPr>
          <p:cNvPr id="9" name="Straight Connector 8"/>
          <p:cNvCxnSpPr/>
          <p:nvPr/>
        </p:nvCxnSpPr>
        <p:spPr>
          <a:xfrm>
            <a:off x="1207658" y="4343400"/>
            <a:ext cx="9875520"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232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341363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2682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vi-VN"/>
          </a:p>
        </p:txBody>
      </p:sp>
    </p:spTree>
    <p:extLst>
      <p:ext uri="{BB962C8B-B14F-4D97-AF65-F5344CB8AC3E}">
        <p14:creationId xmlns:p14="http://schemas.microsoft.com/office/powerpoint/2010/main" val="2748435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vi-VN"/>
          </a:p>
        </p:txBody>
      </p:sp>
    </p:spTree>
    <p:extLst>
      <p:ext uri="{BB962C8B-B14F-4D97-AF65-F5344CB8AC3E}">
        <p14:creationId xmlns:p14="http://schemas.microsoft.com/office/powerpoint/2010/main" val="1829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vi-VN"/>
          </a:p>
        </p:txBody>
      </p:sp>
    </p:spTree>
    <p:extLst>
      <p:ext uri="{BB962C8B-B14F-4D97-AF65-F5344CB8AC3E}">
        <p14:creationId xmlns:p14="http://schemas.microsoft.com/office/powerpoint/2010/main" val="6055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4700" y="32604"/>
            <a:ext cx="10642600" cy="703747"/>
          </a:xfrm>
        </p:spPr>
        <p:txBody>
          <a:bodyPr/>
          <a:lstStyle>
            <a:lvl1pPr algn="ctr">
              <a:defRPr b="1"/>
            </a:lvl1pPr>
          </a:lstStyle>
          <a:p>
            <a:r>
              <a:rPr lang="en-US"/>
              <a:t>Click to edit Master title style</a:t>
            </a:r>
            <a:endParaRPr lang="en-US" dirty="0"/>
          </a:p>
        </p:txBody>
      </p:sp>
      <p:sp>
        <p:nvSpPr>
          <p:cNvPr id="3" name="Content Placeholder 2"/>
          <p:cNvSpPr>
            <a:spLocks noGrp="1"/>
          </p:cNvSpPr>
          <p:nvPr>
            <p:ph idx="1"/>
          </p:nvPr>
        </p:nvSpPr>
        <p:spPr>
          <a:xfrm>
            <a:off x="774700" y="914400"/>
            <a:ext cx="10642600" cy="5384800"/>
          </a:xfrm>
        </p:spPr>
        <p:txBody>
          <a:bodyPr/>
          <a:lstStyle>
            <a:lvl1pPr marL="91440" indent="-91440" algn="just">
              <a:buFont typeface="Wingdings" panose="05000000000000000000" pitchFamily="2" charset="2"/>
              <a:buChar char="v"/>
              <a:defRPr sz="3200"/>
            </a:lvl1pPr>
            <a:lvl2pPr marL="384048" indent="-182880" algn="just">
              <a:buFont typeface="Wingdings" panose="05000000000000000000" pitchFamily="2" charset="2"/>
              <a:buChar char="v"/>
              <a:defRPr/>
            </a:lvl2pPr>
            <a:lvl3pPr marL="566928" indent="-182880" algn="just">
              <a:buFont typeface="Wingdings" panose="05000000000000000000" pitchFamily="2" charset="2"/>
              <a:buChar char="v"/>
              <a:defRPr sz="2800"/>
            </a:lvl3pPr>
            <a:lvl4pPr marL="749808" indent="-182880" algn="just">
              <a:buFont typeface="Wingdings" panose="05000000000000000000" pitchFamily="2" charset="2"/>
              <a:buChar char="v"/>
              <a:defRPr/>
            </a:lvl4pPr>
            <a:lvl5pPr marL="932688" indent="-182880" algn="just">
              <a:buFont typeface="Wingdings" panose="05000000000000000000" pitchFamily="2" charset="2"/>
              <a:buChar char="v"/>
              <a:defRPr sz="2400"/>
            </a:lvl5pPr>
            <a:lvl7pPr marL="1298575" indent="-269875">
              <a:defRPr sz="2000"/>
            </a:lvl7pPr>
            <a:lvl8pPr>
              <a:defRPr sz="1600"/>
            </a:lvl8pPr>
          </a:lstStyle>
          <a:p>
            <a:pPr lvl="0"/>
            <a:r>
              <a:rPr lang="en-US"/>
              <a:t>Edit Master text styles</a:t>
            </a:r>
          </a:p>
          <a:p>
            <a:pPr lvl="2"/>
            <a:r>
              <a:rPr lang="en-US"/>
              <a:t>Second level</a:t>
            </a:r>
          </a:p>
          <a:p>
            <a:pPr lvl="4"/>
            <a:r>
              <a:rPr lang="en-US"/>
              <a:t>Third level</a:t>
            </a:r>
          </a:p>
          <a:p>
            <a:pPr lvl="6"/>
            <a:r>
              <a:rPr lang="en-US"/>
              <a:t>Fourth level</a:t>
            </a:r>
          </a:p>
          <a:p>
            <a:pPr lvl="7"/>
            <a:r>
              <a:rPr lang="en-US"/>
              <a:t>Fifth level</a:t>
            </a:r>
            <a:endParaRPr lang="en-US" dirty="0"/>
          </a:p>
        </p:txBody>
      </p:sp>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169707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42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16301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BM Công nghệ phần mềm</a:t>
            </a:r>
          </a:p>
        </p:txBody>
      </p:sp>
      <p:sp>
        <p:nvSpPr>
          <p:cNvPr id="9" name="Slide Number Placeholder 8"/>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27190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331235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BM Công nghệ phần mềm</a:t>
            </a:r>
          </a:p>
        </p:txBody>
      </p:sp>
      <p:sp>
        <p:nvSpPr>
          <p:cNvPr id="9" name="Slide Number Placeholder 8"/>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329366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BM Công nghệ phần mềm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5A313A-BB42-4E34-8E5F-18065357EDED}" type="slidenum">
              <a:rPr lang="en-US" smtClean="0"/>
              <a:t>‹#›</a:t>
            </a:fld>
            <a:endParaRPr lang="en-US"/>
          </a:p>
        </p:txBody>
      </p:sp>
    </p:spTree>
    <p:extLst>
      <p:ext uri="{BB962C8B-B14F-4D97-AF65-F5344CB8AC3E}">
        <p14:creationId xmlns:p14="http://schemas.microsoft.com/office/powerpoint/2010/main" val="385443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a:t>
            </a:fld>
            <a:endParaRPr lang="en-US"/>
          </a:p>
        </p:txBody>
      </p:sp>
    </p:spTree>
    <p:extLst>
      <p:ext uri="{BB962C8B-B14F-4D97-AF65-F5344CB8AC3E}">
        <p14:creationId xmlns:p14="http://schemas.microsoft.com/office/powerpoint/2010/main" val="344145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63600" y="32604"/>
            <a:ext cx="10541000" cy="721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3600" y="884641"/>
            <a:ext cx="10541000" cy="5447199"/>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097280" y="6459785"/>
            <a:ext cx="4031311" cy="365125"/>
          </a:xfrm>
          <a:prstGeom prst="rect">
            <a:avLst/>
          </a:prstGeom>
        </p:spPr>
        <p:txBody>
          <a:bodyPr vert="horz" lIns="91440" tIns="45720" rIns="91440" bIns="45720" rtlCol="0" anchor="ctr"/>
          <a:lstStyle>
            <a:lvl1pPr algn="ctr">
              <a:defRPr sz="1200" cap="all" baseline="0">
                <a:solidFill>
                  <a:srgbClr val="FFFFFF"/>
                </a:solidFill>
                <a:latin typeface="Arial" panose="020B0604020202020204" pitchFamily="34" charset="0"/>
                <a:cs typeface="Arial" panose="020B0604020202020204" pitchFamily="34" charset="0"/>
              </a:defRPr>
            </a:lvl1pPr>
          </a:lstStyle>
          <a:p>
            <a:r>
              <a:rPr lang="en-US"/>
              <a:t>BM Công nghệ phần mềm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latin typeface="Arial" panose="020B0604020202020204" pitchFamily="34" charset="0"/>
                <a:cs typeface="Arial" panose="020B0604020202020204" pitchFamily="34" charset="0"/>
              </a:defRPr>
            </a:lvl1pPr>
          </a:lstStyle>
          <a:p>
            <a:fld id="{325A313A-BB42-4E34-8E5F-18065357EDED}" type="slidenum">
              <a:rPr lang="en-US" smtClean="0"/>
              <a:t>‹#›</a:t>
            </a:fld>
            <a:endParaRPr lang="en-US"/>
          </a:p>
        </p:txBody>
      </p:sp>
      <p:cxnSp>
        <p:nvCxnSpPr>
          <p:cNvPr id="10" name="Straight Connector 9"/>
          <p:cNvCxnSpPr/>
          <p:nvPr/>
        </p:nvCxnSpPr>
        <p:spPr>
          <a:xfrm>
            <a:off x="863600" y="825655"/>
            <a:ext cx="10541000"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666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defTabSz="914400" rtl="0" eaLnBrk="1" latinLnBrk="0" hangingPunct="1">
        <a:lnSpc>
          <a:spcPct val="85000"/>
        </a:lnSpc>
        <a:spcBef>
          <a:spcPct val="0"/>
        </a:spcBef>
        <a:buNone/>
        <a:defRPr sz="4000" b="1" kern="1200" spc="-50" baseline="0">
          <a:solidFill>
            <a:srgbClr val="0000CC"/>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88.xml"/><Relationship Id="rId4" Type="http://schemas.openxmlformats.org/officeDocument/2006/relationships/slide" Target="slide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88.xml"/><Relationship Id="rId4" Type="http://schemas.openxmlformats.org/officeDocument/2006/relationships/slide" Target="slide49.xml"/></Relationships>
</file>

<file path=ppt/slides/_rels/slide31.xml.rels><?xml version="1.0" encoding="UTF-8" standalone="yes"?>
<Relationships xmlns="http://schemas.openxmlformats.org/package/2006/relationships"><Relationship Id="rId2" Type="http://schemas.openxmlformats.org/officeDocument/2006/relationships/hyperlink" Target="https://www.cs.usfca.edu/~galles/visualization/BTre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 y="1846385"/>
            <a:ext cx="11971420" cy="2366205"/>
          </a:xfrm>
        </p:spPr>
        <p:txBody>
          <a:bodyPr>
            <a:noAutofit/>
          </a:bodyPr>
          <a:lstStyle/>
          <a:p>
            <a:pPr algn="ctr">
              <a:lnSpc>
                <a:spcPct val="150000"/>
              </a:lnSpc>
              <a:defRPr/>
            </a:pPr>
            <a:r>
              <a:rPr sz="3400" i="1" dirty="0" err="1">
                <a:solidFill>
                  <a:srgbClr val="00B0F0"/>
                </a:solidFill>
              </a:rPr>
              <a:t>Chương</a:t>
            </a:r>
            <a:r>
              <a:rPr sz="3400" i="1" dirty="0">
                <a:solidFill>
                  <a:srgbClr val="00B0F0"/>
                </a:solidFill>
              </a:rPr>
              <a:t> </a:t>
            </a:r>
            <a:r>
              <a:rPr lang="en-US" sz="3400" i="1" dirty="0">
                <a:solidFill>
                  <a:srgbClr val="00B0F0"/>
                </a:solidFill>
              </a:rPr>
              <a:t>3</a:t>
            </a:r>
            <a:br>
              <a:rPr lang="en-US" sz="5400" dirty="0">
                <a:solidFill>
                  <a:srgbClr val="00B0F0"/>
                </a:solidFill>
              </a:rPr>
            </a:br>
            <a:r>
              <a:rPr lang="en-US" sz="5400" b="1" dirty="0">
                <a:solidFill>
                  <a:srgbClr val="00B0F0"/>
                </a:solidFill>
              </a:rPr>
              <a:t>CÂY</a:t>
            </a:r>
            <a:endParaRPr sz="5400" b="1" dirty="0">
              <a:solidFill>
                <a:srgbClr val="00B0F0"/>
              </a:solidFill>
            </a:endParaRPr>
          </a:p>
        </p:txBody>
      </p:sp>
      <p:sp>
        <p:nvSpPr>
          <p:cNvPr id="3" name="AutoShape 2" descr="Nhận diện thương hiệu HUFI"/>
          <p:cNvSpPr>
            <a:spLocks noChangeAspect="1" noChangeArrowheads="1"/>
          </p:cNvSpPr>
          <p:nvPr/>
        </p:nvSpPr>
        <p:spPr bwMode="auto">
          <a:xfrm>
            <a:off x="542436" y="1486486"/>
            <a:ext cx="1685651" cy="16856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6" name="Subtitle 2"/>
          <p:cNvSpPr>
            <a:spLocks noGrp="1"/>
          </p:cNvSpPr>
          <p:nvPr>
            <p:ph type="subTitle" idx="1"/>
          </p:nvPr>
        </p:nvSpPr>
        <p:spPr>
          <a:xfrm>
            <a:off x="75437" y="127610"/>
            <a:ext cx="11971420" cy="1837668"/>
          </a:xfrm>
          <a:solidFill>
            <a:schemeClr val="accent1">
              <a:lumMod val="20000"/>
              <a:lumOff val="80000"/>
            </a:schemeClr>
          </a:solidFill>
        </p:spPr>
        <p:txBody>
          <a:bodyPr>
            <a:noAutofit/>
          </a:bodyPr>
          <a:lstStyle/>
          <a:p>
            <a:pPr marL="1377950" algn="ctr"/>
            <a:r>
              <a:rPr lang="en-US" sz="32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CẤU TRÚC DỮ LIỆU &amp; GIẢI THUẬT</a:t>
            </a:r>
          </a:p>
          <a:p>
            <a:pPr marL="1377950" algn="ctr"/>
            <a:r>
              <a:rPr lang="en-US" sz="32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(DATA STRUCTURES &amp; ALGORITHMS)</a:t>
            </a:r>
          </a:p>
          <a:p>
            <a:pPr algn="ctr" eaLnBrk="1" hangingPunct="1"/>
            <a:endParaRPr lang="en-US" sz="32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335424" y="187056"/>
            <a:ext cx="1741898" cy="1718775"/>
          </a:xfrm>
          <a:prstGeom prst="rect">
            <a:avLst/>
          </a:prstGeom>
        </p:spPr>
      </p:pic>
      <p:sp>
        <p:nvSpPr>
          <p:cNvPr id="6" name="Footer Placeholder 5"/>
          <p:cNvSpPr>
            <a:spLocks noGrp="1"/>
          </p:cNvSpPr>
          <p:nvPr>
            <p:ph type="ftr" sz="quarter" idx="11"/>
          </p:nvPr>
        </p:nvSpPr>
        <p:spPr/>
        <p:txBody>
          <a:bodyPr/>
          <a:lstStyle/>
          <a:p>
            <a:pPr algn="l"/>
            <a:r>
              <a:rPr lang="en-US"/>
              <a:t>BM Công nghệ phần mềm</a:t>
            </a:r>
            <a:endParaRPr lang="en-US" dirty="0"/>
          </a:p>
        </p:txBody>
      </p:sp>
      <p:sp>
        <p:nvSpPr>
          <p:cNvPr id="7" name="Rectangle 6"/>
          <p:cNvSpPr/>
          <p:nvPr/>
        </p:nvSpPr>
        <p:spPr>
          <a:xfrm>
            <a:off x="3307847" y="4625424"/>
            <a:ext cx="5506600" cy="1384995"/>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err="1">
                <a:ln/>
                <a:solidFill>
                  <a:schemeClr val="accent3"/>
                </a:solidFill>
              </a:rPr>
              <a:t>Khoa</a:t>
            </a:r>
            <a:r>
              <a:rPr lang="en-US" sz="2800" b="1" dirty="0">
                <a:ln/>
                <a:solidFill>
                  <a:schemeClr val="accent3"/>
                </a:solidFill>
              </a:rPr>
              <a:t> </a:t>
            </a:r>
            <a:r>
              <a:rPr lang="en-US" sz="2800" b="1" dirty="0" err="1">
                <a:ln/>
                <a:solidFill>
                  <a:schemeClr val="accent3"/>
                </a:solidFill>
              </a:rPr>
              <a:t>Công</a:t>
            </a:r>
            <a:r>
              <a:rPr lang="en-US" sz="2800" b="1" dirty="0">
                <a:ln/>
                <a:solidFill>
                  <a:schemeClr val="accent3"/>
                </a:solidFill>
              </a:rPr>
              <a:t> </a:t>
            </a:r>
            <a:r>
              <a:rPr lang="en-US" sz="2800" b="1" dirty="0" err="1">
                <a:ln/>
                <a:solidFill>
                  <a:schemeClr val="accent3"/>
                </a:solidFill>
              </a:rPr>
              <a:t>nghệ</a:t>
            </a:r>
            <a:r>
              <a:rPr lang="en-US" sz="2800" b="1" dirty="0">
                <a:ln/>
                <a:solidFill>
                  <a:schemeClr val="accent3"/>
                </a:solidFill>
              </a:rPr>
              <a:t> </a:t>
            </a:r>
            <a:r>
              <a:rPr lang="en-US" sz="2800" b="1" dirty="0" err="1">
                <a:ln/>
                <a:solidFill>
                  <a:schemeClr val="accent3"/>
                </a:solidFill>
              </a:rPr>
              <a:t>thông</a:t>
            </a:r>
            <a:r>
              <a:rPr lang="en-US" sz="2800" b="1" dirty="0">
                <a:ln/>
                <a:solidFill>
                  <a:schemeClr val="accent3"/>
                </a:solidFill>
              </a:rPr>
              <a:t> tin</a:t>
            </a:r>
          </a:p>
          <a:p>
            <a:pPr algn="ctr"/>
            <a:r>
              <a:rPr lang="en-US" sz="2800" b="1" dirty="0" err="1">
                <a:ln/>
                <a:solidFill>
                  <a:schemeClr val="accent3"/>
                </a:solidFill>
              </a:rPr>
              <a:t>Bộ</a:t>
            </a:r>
            <a:r>
              <a:rPr lang="en-US" sz="2800" b="1" dirty="0">
                <a:ln/>
                <a:solidFill>
                  <a:schemeClr val="accent3"/>
                </a:solidFill>
              </a:rPr>
              <a:t> </a:t>
            </a:r>
            <a:r>
              <a:rPr lang="en-US" sz="2800" b="1" dirty="0" err="1">
                <a:ln/>
                <a:solidFill>
                  <a:schemeClr val="accent3"/>
                </a:solidFill>
              </a:rPr>
              <a:t>môn</a:t>
            </a:r>
            <a:r>
              <a:rPr lang="en-US" sz="2800" b="1" dirty="0">
                <a:ln/>
                <a:solidFill>
                  <a:schemeClr val="accent3"/>
                </a:solidFill>
              </a:rPr>
              <a:t> </a:t>
            </a:r>
            <a:r>
              <a:rPr lang="en-US" sz="2800" b="1" dirty="0" err="1">
                <a:ln/>
                <a:solidFill>
                  <a:schemeClr val="accent3"/>
                </a:solidFill>
              </a:rPr>
              <a:t>Công</a:t>
            </a:r>
            <a:r>
              <a:rPr lang="en-US" sz="2800" b="1" dirty="0">
                <a:ln/>
                <a:solidFill>
                  <a:schemeClr val="accent3"/>
                </a:solidFill>
              </a:rPr>
              <a:t> </a:t>
            </a:r>
            <a:r>
              <a:rPr lang="en-US" sz="2800" b="1" dirty="0" err="1">
                <a:ln/>
                <a:solidFill>
                  <a:schemeClr val="accent3"/>
                </a:solidFill>
              </a:rPr>
              <a:t>nghệ</a:t>
            </a:r>
            <a:r>
              <a:rPr lang="en-US" sz="2800" b="1" dirty="0">
                <a:ln/>
                <a:solidFill>
                  <a:schemeClr val="accent3"/>
                </a:solidFill>
              </a:rPr>
              <a:t> </a:t>
            </a:r>
            <a:r>
              <a:rPr lang="en-US" sz="2800" b="1" dirty="0" err="1">
                <a:ln/>
                <a:solidFill>
                  <a:schemeClr val="accent3"/>
                </a:solidFill>
              </a:rPr>
              <a:t>phần</a:t>
            </a:r>
            <a:r>
              <a:rPr lang="en-US" sz="2800" b="1" dirty="0">
                <a:ln/>
                <a:solidFill>
                  <a:schemeClr val="accent3"/>
                </a:solidFill>
              </a:rPr>
              <a:t> </a:t>
            </a:r>
            <a:r>
              <a:rPr lang="en-US" sz="2800" b="1" dirty="0" err="1">
                <a:ln/>
                <a:solidFill>
                  <a:schemeClr val="accent3"/>
                </a:solidFill>
              </a:rPr>
              <a:t>mềm</a:t>
            </a:r>
            <a:r>
              <a:rPr lang="en-US" sz="2800" b="1" dirty="0">
                <a:ln/>
                <a:solidFill>
                  <a:schemeClr val="accent3"/>
                </a:solidFill>
              </a:rPr>
              <a:t> </a:t>
            </a:r>
          </a:p>
          <a:p>
            <a:pPr algn="ctr"/>
            <a:endParaRPr lang="en-US" sz="2800" b="1" dirty="0">
              <a:ln/>
              <a:solidFill>
                <a:schemeClr val="accent3"/>
              </a:solidFill>
            </a:endParaRPr>
          </a:p>
        </p:txBody>
      </p:sp>
      <p:sp>
        <p:nvSpPr>
          <p:cNvPr id="8" name="Slide Number Placeholder 7"/>
          <p:cNvSpPr>
            <a:spLocks noGrp="1"/>
          </p:cNvSpPr>
          <p:nvPr>
            <p:ph type="sldNum" sz="quarter" idx="12"/>
          </p:nvPr>
        </p:nvSpPr>
        <p:spPr/>
        <p:txBody>
          <a:bodyPr/>
          <a:lstStyle/>
          <a:p>
            <a:fld id="{325A313A-BB42-4E34-8E5F-18065357EDED}" type="slidenum">
              <a:rPr lang="en-US" smtClean="0"/>
              <a:t>1</a:t>
            </a:fld>
            <a:endParaRPr lang="en-US"/>
          </a:p>
        </p:txBody>
      </p:sp>
    </p:spTree>
    <p:extLst>
      <p:ext uri="{BB962C8B-B14F-4D97-AF65-F5344CB8AC3E}">
        <p14:creationId xmlns:p14="http://schemas.microsoft.com/office/powerpoint/2010/main" val="286757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10</a:t>
            </a:fld>
            <a:endParaRPr lang="en-US"/>
          </a:p>
        </p:txBody>
      </p:sp>
      <p:sp>
        <p:nvSpPr>
          <p:cNvPr id="7" name="Content Placeholder 2"/>
          <p:cNvSpPr>
            <a:spLocks noGrp="1"/>
          </p:cNvSpPr>
          <p:nvPr>
            <p:ph idx="1"/>
          </p:nvPr>
        </p:nvSpPr>
        <p:spPr/>
        <p:txBody>
          <a:bodyPr>
            <a:normAutofit/>
          </a:bodyPr>
          <a:lstStyle/>
          <a:p>
            <a:pPr>
              <a:lnSpc>
                <a:spcPct val="100000"/>
              </a:lnSpc>
              <a:spcBef>
                <a:spcPts val="600"/>
              </a:spcBef>
            </a:pPr>
            <a:r>
              <a:rPr lang="vi-VN" b="1">
                <a:solidFill>
                  <a:srgbClr val="0070C0"/>
                </a:solidFill>
              </a:rPr>
              <a:t>T</a:t>
            </a:r>
            <a:r>
              <a:rPr lang="en-US" b="1">
                <a:solidFill>
                  <a:srgbClr val="0070C0"/>
                </a:solidFill>
              </a:rPr>
              <a:t>H</a:t>
            </a:r>
            <a:r>
              <a:rPr lang="vi-VN" b="1">
                <a:solidFill>
                  <a:srgbClr val="0070C0"/>
                </a:solidFill>
              </a:rPr>
              <a:t>2</a:t>
            </a:r>
            <a:r>
              <a:rPr lang="vi-VN" b="1" dirty="0">
                <a:solidFill>
                  <a:srgbClr val="0070C0"/>
                </a:solidFill>
              </a:rPr>
              <a:t>:</a:t>
            </a:r>
            <a:r>
              <a:rPr lang="vi-VN" dirty="0"/>
              <a:t> Nút cha </a:t>
            </a:r>
            <a:r>
              <a:rPr lang="vi-VN" b="1" dirty="0"/>
              <a:t>P</a:t>
            </a:r>
            <a:r>
              <a:rPr lang="vi-VN" dirty="0"/>
              <a:t> của nút mới thêm là đen, khi đó Tính chất 4 (Cả hai nút con của nút đỏ là đen) không bị vi phạm vì nút mới thêm có hai con là "null' là đen. Tính chất 5 cũng không vi phạm vì nút mới thêm là đỏ không </a:t>
            </a:r>
            <a:r>
              <a:rPr lang="en-US" dirty="0"/>
              <a:t>ả</a:t>
            </a:r>
            <a:r>
              <a:rPr lang="vi-VN" dirty="0"/>
              <a:t>nh hưởng tới số nút đen trên tất cả đường đi.</a:t>
            </a:r>
            <a:endParaRPr lang="en-US" dirty="0"/>
          </a:p>
        </p:txBody>
      </p:sp>
    </p:spTree>
    <p:extLst>
      <p:ext uri="{BB962C8B-B14F-4D97-AF65-F5344CB8AC3E}">
        <p14:creationId xmlns:p14="http://schemas.microsoft.com/office/powerpoint/2010/main" val="129084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11</a:t>
            </a:fld>
            <a:endParaRPr lang="en-US"/>
          </a:p>
        </p:txBody>
      </p:sp>
      <p:sp>
        <p:nvSpPr>
          <p:cNvPr id="7" name="Content Placeholder 2"/>
          <p:cNvSpPr>
            <a:spLocks noGrp="1"/>
          </p:cNvSpPr>
          <p:nvPr>
            <p:ph idx="1"/>
          </p:nvPr>
        </p:nvSpPr>
        <p:spPr/>
        <p:txBody>
          <a:bodyPr>
            <a:normAutofit/>
          </a:bodyPr>
          <a:lstStyle/>
          <a:p>
            <a:pPr marL="0" indent="0">
              <a:buNone/>
            </a:pPr>
            <a:r>
              <a:rPr lang="vi-VN" sz="3200" dirty="0">
                <a:latin typeface="Consolas" panose="020B0609020204030204" pitchFamily="49" charset="0"/>
              </a:rPr>
              <a:t>void </a:t>
            </a:r>
            <a:r>
              <a:rPr lang="vi-VN" sz="3200" b="1" dirty="0">
                <a:solidFill>
                  <a:srgbClr val="00B0F0"/>
                </a:solidFill>
                <a:latin typeface="Consolas" panose="020B0609020204030204" pitchFamily="49" charset="0"/>
              </a:rPr>
              <a:t>insert_case2</a:t>
            </a:r>
            <a:r>
              <a:rPr lang="vi-VN" sz="3200" dirty="0">
                <a:latin typeface="Consolas" panose="020B0609020204030204" pitchFamily="49" charset="0"/>
              </a:rPr>
              <a:t>(struct node *n) {</a:t>
            </a:r>
            <a:endParaRPr lang="en-US" sz="3200" dirty="0">
              <a:latin typeface="Consolas" panose="020B0609020204030204" pitchFamily="49" charset="0"/>
            </a:endParaRPr>
          </a:p>
          <a:p>
            <a:pPr marL="0" indent="0">
              <a:buNone/>
            </a:pPr>
            <a:r>
              <a:rPr lang="vi-VN" sz="3200" dirty="0">
                <a:latin typeface="Consolas" panose="020B0609020204030204" pitchFamily="49" charset="0"/>
              </a:rPr>
              <a:t> 	if (n-&gt;parent-&gt;color == BLACK)</a:t>
            </a:r>
            <a:endParaRPr lang="en-US" sz="3200" dirty="0">
              <a:latin typeface="Consolas" panose="020B0609020204030204" pitchFamily="49" charset="0"/>
            </a:endParaRPr>
          </a:p>
          <a:p>
            <a:pPr marL="0" indent="0">
              <a:buNone/>
            </a:pPr>
            <a:r>
              <a:rPr lang="vi-VN" sz="3200" dirty="0">
                <a:latin typeface="Consolas" panose="020B0609020204030204" pitchFamily="49" charset="0"/>
              </a:rPr>
              <a:t> 		return; </a:t>
            </a:r>
            <a:r>
              <a:rPr lang="vi-VN" sz="3200" dirty="0">
                <a:solidFill>
                  <a:srgbClr val="00B050"/>
                </a:solidFill>
                <a:latin typeface="Consolas" panose="020B0609020204030204" pitchFamily="49" charset="0"/>
              </a:rPr>
              <a:t>/* Tree is still valid */</a:t>
            </a:r>
            <a:endParaRPr lang="en-US" sz="3200" dirty="0">
              <a:solidFill>
                <a:srgbClr val="00B050"/>
              </a:solidFill>
              <a:latin typeface="Consolas" panose="020B0609020204030204" pitchFamily="49" charset="0"/>
            </a:endParaRPr>
          </a:p>
          <a:p>
            <a:pPr marL="0" indent="0">
              <a:buNone/>
            </a:pPr>
            <a:r>
              <a:rPr lang="vi-VN" sz="3200" dirty="0">
                <a:latin typeface="Consolas" panose="020B0609020204030204" pitchFamily="49" charset="0"/>
              </a:rPr>
              <a:t>	 else</a:t>
            </a:r>
            <a:endParaRPr lang="en-US" sz="3200" dirty="0">
              <a:latin typeface="Consolas" panose="020B0609020204030204" pitchFamily="49" charset="0"/>
            </a:endParaRPr>
          </a:p>
          <a:p>
            <a:pPr marL="0" indent="0">
              <a:buNone/>
            </a:pPr>
            <a:r>
              <a:rPr lang="vi-VN" sz="3200" dirty="0">
                <a:latin typeface="Consolas" panose="020B0609020204030204" pitchFamily="49" charset="0"/>
              </a:rPr>
              <a:t> 		insert_case3(n);</a:t>
            </a:r>
            <a:endParaRPr lang="en-US" sz="3200" dirty="0">
              <a:latin typeface="Consolas" panose="020B0609020204030204" pitchFamily="49" charset="0"/>
            </a:endParaRPr>
          </a:p>
          <a:p>
            <a:pPr marL="0" indent="0">
              <a:buNone/>
            </a:pPr>
            <a:r>
              <a:rPr lang="vi-VN" sz="3200">
                <a:latin typeface="Consolas" panose="020B0609020204030204" pitchFamily="49" charset="0"/>
              </a:rPr>
              <a:t>}</a:t>
            </a:r>
            <a:endParaRPr lang="en-US" sz="3200" dirty="0">
              <a:latin typeface="Consolas" panose="020B0609020204030204" pitchFamily="49" charset="0"/>
            </a:endParaRPr>
          </a:p>
        </p:txBody>
      </p:sp>
    </p:spTree>
    <p:extLst>
      <p:ext uri="{BB962C8B-B14F-4D97-AF65-F5344CB8AC3E}">
        <p14:creationId xmlns:p14="http://schemas.microsoft.com/office/powerpoint/2010/main" val="146368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12</a:t>
            </a:fld>
            <a:endParaRPr lang="en-US"/>
          </a:p>
        </p:txBody>
      </p:sp>
      <p:sp>
        <p:nvSpPr>
          <p:cNvPr id="7" name="Content Placeholder 2"/>
          <p:cNvSpPr>
            <a:spLocks noGrp="1"/>
          </p:cNvSpPr>
          <p:nvPr>
            <p:ph idx="1"/>
          </p:nvPr>
        </p:nvSpPr>
        <p:spPr/>
        <p:txBody>
          <a:bodyPr>
            <a:normAutofit/>
          </a:bodyPr>
          <a:lstStyle/>
          <a:p>
            <a:pPr>
              <a:lnSpc>
                <a:spcPct val="100000"/>
              </a:lnSpc>
              <a:spcBef>
                <a:spcPts val="600"/>
              </a:spcBef>
            </a:pPr>
            <a:r>
              <a:rPr lang="vi-VN" b="1">
                <a:solidFill>
                  <a:srgbClr val="0070C0"/>
                </a:solidFill>
              </a:rPr>
              <a:t>TH3</a:t>
            </a:r>
            <a:r>
              <a:rPr lang="vi-VN" b="1" dirty="0">
                <a:solidFill>
                  <a:srgbClr val="0070C0"/>
                </a:solidFill>
              </a:rPr>
              <a:t>:</a:t>
            </a:r>
            <a:r>
              <a:rPr lang="vi-VN" dirty="0"/>
              <a:t> Cả cha </a:t>
            </a:r>
            <a:r>
              <a:rPr lang="vi-VN" b="1" dirty="0"/>
              <a:t>P</a:t>
            </a:r>
            <a:r>
              <a:rPr lang="vi-VN" dirty="0"/>
              <a:t> và bác </a:t>
            </a:r>
            <a:r>
              <a:rPr lang="vi-VN" b="1" dirty="0"/>
              <a:t>U</a:t>
            </a:r>
            <a:r>
              <a:rPr lang="vi-VN" dirty="0"/>
              <a:t> là đỏ, thì đổi cả hai thành đen còn </a:t>
            </a:r>
            <a:r>
              <a:rPr lang="vi-VN" b="1" dirty="0"/>
              <a:t>G</a:t>
            </a:r>
            <a:r>
              <a:rPr lang="vi-VN" dirty="0"/>
              <a:t> thành đỏ (để bảo toàn tính chất 5) .Khi đó nút mới </a:t>
            </a:r>
            <a:r>
              <a:rPr lang="vi-VN" b="1" dirty="0"/>
              <a:t>N</a:t>
            </a:r>
            <a:r>
              <a:rPr lang="vi-VN" dirty="0"/>
              <a:t> có cha đen. Vì đường đi bất kỳ đi qua cha và bác của "N" phải đi qua ông của </a:t>
            </a:r>
            <a:r>
              <a:rPr lang="vi-VN" i="1" dirty="0"/>
              <a:t>N</a:t>
            </a:r>
            <a:r>
              <a:rPr lang="vi-VN" dirty="0"/>
              <a:t> nên số các nút đen trên đường đi này không thay đổi. </a:t>
            </a:r>
            <a:endParaRPr lang="en-US" dirty="0"/>
          </a:p>
          <a:p>
            <a:pPr>
              <a:lnSpc>
                <a:spcPct val="100000"/>
              </a:lnSpc>
              <a:spcBef>
                <a:spcPts val="600"/>
              </a:spcBef>
            </a:pPr>
            <a:r>
              <a:rPr lang="vi-VN" dirty="0"/>
              <a:t>Để sửa chữa trường hợp này gọi một thủ tục đệ quy trên </a:t>
            </a:r>
            <a:r>
              <a:rPr lang="vi-VN" b="1" dirty="0"/>
              <a:t>G</a:t>
            </a:r>
            <a:r>
              <a:rPr lang="vi-VN" dirty="0"/>
              <a:t> từ trường hợp 1. </a:t>
            </a:r>
            <a:endParaRPr lang="en-US" dirty="0"/>
          </a:p>
        </p:txBody>
      </p:sp>
    </p:spTree>
    <p:extLst>
      <p:ext uri="{BB962C8B-B14F-4D97-AF65-F5344CB8AC3E}">
        <p14:creationId xmlns:p14="http://schemas.microsoft.com/office/powerpoint/2010/main" val="205754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171" y="1447800"/>
            <a:ext cx="8650618" cy="4008120"/>
          </a:xfrm>
        </p:spPr>
      </p:pic>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13</a:t>
            </a:fld>
            <a:endParaRPr lang="en-US"/>
          </a:p>
        </p:txBody>
      </p:sp>
    </p:spTree>
    <p:extLst>
      <p:ext uri="{BB962C8B-B14F-4D97-AF65-F5344CB8AC3E}">
        <p14:creationId xmlns:p14="http://schemas.microsoft.com/office/powerpoint/2010/main" val="37652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14</a:t>
            </a:fld>
            <a:endParaRPr lang="en-US"/>
          </a:p>
        </p:txBody>
      </p:sp>
      <p:sp>
        <p:nvSpPr>
          <p:cNvPr id="7" name="Content Placeholder 2"/>
          <p:cNvSpPr>
            <a:spLocks noGrp="1"/>
          </p:cNvSpPr>
          <p:nvPr>
            <p:ph idx="1"/>
          </p:nvPr>
        </p:nvSpPr>
        <p:spPr/>
        <p:txBody>
          <a:bodyPr>
            <a:noAutofit/>
          </a:bodyPr>
          <a:lstStyle/>
          <a:p>
            <a:pPr marL="0" indent="0">
              <a:buNone/>
              <a:tabLst>
                <a:tab pos="571500" algn="l"/>
                <a:tab pos="1143000" algn="l"/>
                <a:tab pos="1714500" algn="l"/>
                <a:tab pos="2286000" algn="l"/>
              </a:tabLst>
            </a:pPr>
            <a:r>
              <a:rPr lang="vi-VN" sz="3000" dirty="0">
                <a:latin typeface="Consolas" panose="020B0609020204030204" pitchFamily="49" charset="0"/>
              </a:rPr>
              <a:t>void </a:t>
            </a:r>
            <a:r>
              <a:rPr lang="vi-VN" sz="3000" b="1" dirty="0">
                <a:solidFill>
                  <a:srgbClr val="00B0F0"/>
                </a:solidFill>
                <a:latin typeface="Consolas" panose="020B0609020204030204" pitchFamily="49" charset="0"/>
              </a:rPr>
              <a:t>insert_case3</a:t>
            </a:r>
            <a:r>
              <a:rPr lang="vi-VN" sz="3000" dirty="0">
                <a:latin typeface="Consolas" panose="020B0609020204030204" pitchFamily="49" charset="0"/>
              </a:rPr>
              <a:t>(struct node *n) {</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en-US" sz="3000">
                <a:latin typeface="Consolas" panose="020B0609020204030204" pitchFamily="49" charset="0"/>
              </a:rPr>
              <a:t>	i</a:t>
            </a:r>
            <a:r>
              <a:rPr lang="vi-VN" sz="3000" dirty="0">
                <a:latin typeface="Consolas" panose="020B0609020204030204" pitchFamily="49" charset="0"/>
              </a:rPr>
              <a:t>f (uncle(n)!= NULL &amp;&amp; uncle(n)-&gt;color == </a:t>
            </a:r>
            <a:r>
              <a:rPr lang="vi-VN" sz="3000">
                <a:latin typeface="Consolas" panose="020B0609020204030204" pitchFamily="49" charset="0"/>
              </a:rPr>
              <a:t>RED)</a:t>
            </a:r>
            <a:r>
              <a:rPr lang="en-US" sz="3000">
                <a:latin typeface="Consolas" panose="020B0609020204030204" pitchFamily="49" charset="0"/>
              </a:rPr>
              <a:t> </a:t>
            </a:r>
            <a:r>
              <a:rPr lang="vi-VN" sz="3000">
                <a:latin typeface="Consolas" panose="020B0609020204030204" pitchFamily="49" charset="0"/>
              </a:rPr>
              <a:t> </a:t>
            </a:r>
            <a:r>
              <a:rPr lang="en-US" sz="3000">
                <a:latin typeface="Consolas" panose="020B0609020204030204" pitchFamily="49" charset="0"/>
              </a:rPr>
              <a:t>	</a:t>
            </a:r>
            <a:r>
              <a:rPr lang="vi-VN" sz="3000">
                <a:latin typeface="Consolas" panose="020B0609020204030204" pitchFamily="49" charset="0"/>
              </a:rPr>
              <a:t>{</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 </a:t>
            </a:r>
            <a:r>
              <a:rPr lang="en-US" sz="3000" dirty="0">
                <a:latin typeface="Consolas" panose="020B0609020204030204" pitchFamily="49" charset="0"/>
              </a:rPr>
              <a:t>		</a:t>
            </a:r>
            <a:r>
              <a:rPr lang="vi-VN" sz="3000" dirty="0">
                <a:latin typeface="Consolas" panose="020B0609020204030204" pitchFamily="49" charset="0"/>
              </a:rPr>
              <a:t>n-&gt;parent-&gt;color = BLACK;</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 </a:t>
            </a:r>
            <a:r>
              <a:rPr lang="en-US" sz="3000" dirty="0">
                <a:latin typeface="Consolas" panose="020B0609020204030204" pitchFamily="49" charset="0"/>
              </a:rPr>
              <a:t>		</a:t>
            </a:r>
            <a:r>
              <a:rPr lang="vi-VN" sz="3000" dirty="0">
                <a:latin typeface="Consolas" panose="020B0609020204030204" pitchFamily="49" charset="0"/>
              </a:rPr>
              <a:t>uncle(n)-&gt;color = BLACK;</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 </a:t>
            </a:r>
            <a:r>
              <a:rPr lang="en-US" sz="3000" dirty="0">
                <a:latin typeface="Consolas" panose="020B0609020204030204" pitchFamily="49" charset="0"/>
              </a:rPr>
              <a:t>		</a:t>
            </a:r>
            <a:r>
              <a:rPr lang="vi-VN" sz="3000" dirty="0">
                <a:latin typeface="Consolas" panose="020B0609020204030204" pitchFamily="49" charset="0"/>
              </a:rPr>
              <a:t>grandparent(n)-&gt;color = RED;</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 </a:t>
            </a:r>
            <a:r>
              <a:rPr lang="en-US" sz="3000" dirty="0">
                <a:latin typeface="Consolas" panose="020B0609020204030204" pitchFamily="49" charset="0"/>
              </a:rPr>
              <a:t>		</a:t>
            </a:r>
            <a:r>
              <a:rPr lang="vi-VN" sz="3000" dirty="0">
                <a:latin typeface="Consolas" panose="020B0609020204030204" pitchFamily="49" charset="0"/>
              </a:rPr>
              <a:t>insert_case1(grandparent(n));</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 </a:t>
            </a:r>
            <a:r>
              <a:rPr lang="en-US" sz="3000" dirty="0">
                <a:latin typeface="Consolas" panose="020B0609020204030204" pitchFamily="49" charset="0"/>
              </a:rPr>
              <a:t>	</a:t>
            </a:r>
            <a:r>
              <a:rPr lang="vi-VN" sz="3000" dirty="0">
                <a:latin typeface="Consolas" panose="020B0609020204030204" pitchFamily="49" charset="0"/>
              </a:rPr>
              <a:t>} else</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en-US" sz="3000" dirty="0">
                <a:latin typeface="Consolas" panose="020B0609020204030204" pitchFamily="49" charset="0"/>
              </a:rPr>
              <a:t>		</a:t>
            </a:r>
            <a:r>
              <a:rPr lang="vi-VN" sz="3000" dirty="0">
                <a:latin typeface="Consolas" panose="020B0609020204030204" pitchFamily="49" charset="0"/>
              </a:rPr>
              <a:t>insert_case4(n);</a:t>
            </a:r>
            <a:endParaRPr lang="en-US" sz="3000" dirty="0">
              <a:latin typeface="Consolas" panose="020B0609020204030204" pitchFamily="49" charset="0"/>
            </a:endParaRPr>
          </a:p>
          <a:p>
            <a:pPr marL="0" indent="0">
              <a:buNone/>
              <a:tabLst>
                <a:tab pos="571500" algn="l"/>
                <a:tab pos="1143000" algn="l"/>
                <a:tab pos="1714500" algn="l"/>
                <a:tab pos="2286000" algn="l"/>
              </a:tabLst>
            </a:pPr>
            <a:r>
              <a:rPr lang="vi-VN" sz="3000" dirty="0">
                <a:latin typeface="Consolas" panose="020B0609020204030204" pitchFamily="49" charset="0"/>
              </a:rPr>
              <a:t>}</a:t>
            </a:r>
            <a:endParaRPr lang="en-US" sz="3000" dirty="0">
              <a:latin typeface="Consolas" panose="020B0609020204030204" pitchFamily="49" charset="0"/>
            </a:endParaRPr>
          </a:p>
          <a:p>
            <a:pPr>
              <a:tabLst>
                <a:tab pos="571500" algn="l"/>
                <a:tab pos="1143000" algn="l"/>
                <a:tab pos="1714500" algn="l"/>
                <a:tab pos="2286000" algn="l"/>
              </a:tabLst>
            </a:pPr>
            <a:endParaRPr lang="en-US" sz="3000" dirty="0">
              <a:latin typeface="Consolas" panose="020B0609020204030204" pitchFamily="49" charset="0"/>
            </a:endParaRPr>
          </a:p>
        </p:txBody>
      </p:sp>
    </p:spTree>
    <p:extLst>
      <p:ext uri="{BB962C8B-B14F-4D97-AF65-F5344CB8AC3E}">
        <p14:creationId xmlns:p14="http://schemas.microsoft.com/office/powerpoint/2010/main" val="352670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15</a:t>
            </a:fld>
            <a:endParaRPr lang="en-US"/>
          </a:p>
        </p:txBody>
      </p:sp>
      <p:sp>
        <p:nvSpPr>
          <p:cNvPr id="7" name="Content Placeholder 2"/>
          <p:cNvSpPr>
            <a:spLocks noGrp="1"/>
          </p:cNvSpPr>
          <p:nvPr>
            <p:ph idx="1"/>
          </p:nvPr>
        </p:nvSpPr>
        <p:spPr/>
        <p:txBody>
          <a:bodyPr>
            <a:normAutofit lnSpcReduction="10000"/>
          </a:bodyPr>
          <a:lstStyle/>
          <a:p>
            <a:pPr>
              <a:lnSpc>
                <a:spcPct val="110000"/>
              </a:lnSpc>
              <a:spcBef>
                <a:spcPts val="600"/>
              </a:spcBef>
            </a:pPr>
            <a:r>
              <a:rPr lang="vi-VN" b="1">
                <a:solidFill>
                  <a:srgbClr val="0070C0"/>
                </a:solidFill>
              </a:rPr>
              <a:t>T</a:t>
            </a:r>
            <a:r>
              <a:rPr lang="en-US" b="1">
                <a:solidFill>
                  <a:srgbClr val="0070C0"/>
                </a:solidFill>
              </a:rPr>
              <a:t>H</a:t>
            </a:r>
            <a:r>
              <a:rPr lang="vi-VN" b="1">
                <a:solidFill>
                  <a:srgbClr val="0070C0"/>
                </a:solidFill>
              </a:rPr>
              <a:t>4</a:t>
            </a:r>
            <a:r>
              <a:rPr lang="vi-VN" b="1" dirty="0">
                <a:solidFill>
                  <a:srgbClr val="0070C0"/>
                </a:solidFill>
              </a:rPr>
              <a:t>:</a:t>
            </a:r>
            <a:r>
              <a:rPr lang="vi-VN" dirty="0"/>
              <a:t> Nút cha </a:t>
            </a:r>
            <a:r>
              <a:rPr lang="vi-VN" b="1" dirty="0"/>
              <a:t>P</a:t>
            </a:r>
            <a:r>
              <a:rPr lang="vi-VN" dirty="0"/>
              <a:t> là đỏ nhưng nút chú bác </a:t>
            </a:r>
            <a:r>
              <a:rPr lang="vi-VN" b="1" dirty="0"/>
              <a:t>U</a:t>
            </a:r>
            <a:r>
              <a:rPr lang="vi-VN" dirty="0"/>
              <a:t> là đen, nút mới </a:t>
            </a:r>
            <a:r>
              <a:rPr lang="vi-VN" b="1" dirty="0"/>
              <a:t>N</a:t>
            </a:r>
            <a:r>
              <a:rPr lang="vi-VN" dirty="0"/>
              <a:t> là con phải của nút </a:t>
            </a:r>
            <a:r>
              <a:rPr lang="vi-VN" b="1" dirty="0"/>
              <a:t>P</a:t>
            </a:r>
            <a:r>
              <a:rPr lang="vi-VN" dirty="0"/>
              <a:t>, và </a:t>
            </a:r>
            <a:r>
              <a:rPr lang="vi-VN" b="1" dirty="0"/>
              <a:t>P</a:t>
            </a:r>
            <a:r>
              <a:rPr lang="vi-VN" dirty="0"/>
              <a:t> là con trái của nút </a:t>
            </a:r>
            <a:r>
              <a:rPr lang="vi-VN" b="1" dirty="0"/>
              <a:t>G</a:t>
            </a:r>
            <a:r>
              <a:rPr lang="vi-VN" dirty="0"/>
              <a:t>. </a:t>
            </a:r>
            <a:endParaRPr lang="en-US" dirty="0"/>
          </a:p>
          <a:p>
            <a:pPr>
              <a:lnSpc>
                <a:spcPct val="110000"/>
              </a:lnSpc>
              <a:spcBef>
                <a:spcPts val="600"/>
              </a:spcBef>
            </a:pPr>
            <a:r>
              <a:rPr lang="en-US" dirty="0"/>
              <a:t>T</a:t>
            </a:r>
            <a:r>
              <a:rPr lang="vi-VN" dirty="0"/>
              <a:t>hực hiện</a:t>
            </a:r>
            <a:r>
              <a:rPr lang="en-US" dirty="0"/>
              <a:t> quay </a:t>
            </a:r>
            <a:r>
              <a:rPr lang="en-US" dirty="0" err="1"/>
              <a:t>trái</a:t>
            </a:r>
            <a:r>
              <a:rPr lang="en-US" dirty="0"/>
              <a:t> </a:t>
            </a:r>
            <a:r>
              <a:rPr lang="vi-VN" dirty="0"/>
              <a:t>chuyển đổi vai trò của nút mới </a:t>
            </a:r>
            <a:r>
              <a:rPr lang="vi-VN" b="1" dirty="0"/>
              <a:t>N</a:t>
            </a:r>
            <a:r>
              <a:rPr lang="vi-VN" dirty="0"/>
              <a:t> và nút cha </a:t>
            </a:r>
            <a:r>
              <a:rPr lang="vi-VN" b="1" dirty="0"/>
              <a:t>P</a:t>
            </a:r>
            <a:r>
              <a:rPr lang="vi-VN" dirty="0"/>
              <a:t> do đó định dạng lại nút </a:t>
            </a:r>
            <a:r>
              <a:rPr lang="vi-VN" b="1" dirty="0"/>
              <a:t>P</a:t>
            </a:r>
            <a:r>
              <a:rPr lang="vi-VN" dirty="0"/>
              <a:t> bằng Trường hợp 5 (đổi vai trò </a:t>
            </a:r>
            <a:r>
              <a:rPr lang="vi-VN" b="1" dirty="0"/>
              <a:t>N</a:t>
            </a:r>
            <a:r>
              <a:rPr lang="vi-VN" dirty="0"/>
              <a:t> và </a:t>
            </a:r>
            <a:r>
              <a:rPr lang="vi-VN" b="1" dirty="0"/>
              <a:t>P</a:t>
            </a:r>
            <a:r>
              <a:rPr lang="vi-VN" dirty="0"/>
              <a:t>) vì tính chất 4 bị vi phạm (Cả hai con của nút đỏ là đen). </a:t>
            </a:r>
            <a:endParaRPr lang="en-US" dirty="0"/>
          </a:p>
          <a:p>
            <a:pPr>
              <a:lnSpc>
                <a:spcPct val="110000"/>
              </a:lnSpc>
              <a:spcBef>
                <a:spcPts val="600"/>
              </a:spcBef>
            </a:pPr>
            <a:r>
              <a:rPr lang="vi-VN" dirty="0"/>
              <a:t>Phép quay cũng làm thay đổi một vài đường đi (các đường đi qua cây con nhãn "1") phải đi qua thêm nút mới </a:t>
            </a:r>
            <a:r>
              <a:rPr lang="vi-VN" b="1" dirty="0"/>
              <a:t>N</a:t>
            </a:r>
            <a:r>
              <a:rPr lang="vi-VN" dirty="0"/>
              <a:t>, nhưng vì </a:t>
            </a:r>
            <a:r>
              <a:rPr lang="vi-VN" b="1" dirty="0"/>
              <a:t>N</a:t>
            </a:r>
            <a:r>
              <a:rPr lang="vi-VN" dirty="0"/>
              <a:t> là đỏ nên không làm chúng vi pham tính chất 5</a:t>
            </a:r>
            <a:endParaRPr lang="en-US" dirty="0"/>
          </a:p>
        </p:txBody>
      </p:sp>
    </p:spTree>
    <p:extLst>
      <p:ext uri="{BB962C8B-B14F-4D97-AF65-F5344CB8AC3E}">
        <p14:creationId xmlns:p14="http://schemas.microsoft.com/office/powerpoint/2010/main" val="178697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716" y="1276151"/>
            <a:ext cx="8254273" cy="4025052"/>
          </a:xfrm>
        </p:spPr>
      </p:pic>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16</a:t>
            </a:fld>
            <a:endParaRPr lang="en-US"/>
          </a:p>
        </p:txBody>
      </p:sp>
    </p:spTree>
    <p:extLst>
      <p:ext uri="{BB962C8B-B14F-4D97-AF65-F5344CB8AC3E}">
        <p14:creationId xmlns:p14="http://schemas.microsoft.com/office/powerpoint/2010/main" val="37082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17</a:t>
            </a:fld>
            <a:endParaRPr lang="en-US"/>
          </a:p>
        </p:txBody>
      </p:sp>
      <p:sp>
        <p:nvSpPr>
          <p:cNvPr id="7" name="Content Placeholder 2"/>
          <p:cNvSpPr>
            <a:spLocks noGrp="1"/>
          </p:cNvSpPr>
          <p:nvPr>
            <p:ph idx="1"/>
          </p:nvPr>
        </p:nvSpPr>
        <p:spPr/>
        <p:txBody>
          <a:bodyPr>
            <a:noAutofit/>
          </a:bodyPr>
          <a:lstStyle/>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void </a:t>
            </a:r>
            <a:r>
              <a:rPr lang="vi-VN" sz="2400" b="1" dirty="0">
                <a:solidFill>
                  <a:srgbClr val="00B0F0"/>
                </a:solidFill>
                <a:latin typeface="Consolas" panose="020B0609020204030204" pitchFamily="49" charset="0"/>
              </a:rPr>
              <a:t>insert_case4</a:t>
            </a:r>
            <a:r>
              <a:rPr lang="vi-VN" sz="2400" dirty="0">
                <a:latin typeface="Consolas" panose="020B0609020204030204" pitchFamily="49" charset="0"/>
              </a:rPr>
              <a:t>(struct node *n) {</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en-US" sz="2400">
                <a:latin typeface="Consolas" panose="020B0609020204030204" pitchFamily="49" charset="0"/>
              </a:rPr>
              <a:t>	</a:t>
            </a:r>
            <a:r>
              <a:rPr lang="vi-VN" sz="2400">
                <a:latin typeface="Consolas" panose="020B0609020204030204" pitchFamily="49" charset="0"/>
              </a:rPr>
              <a:t>if(n==n-</a:t>
            </a:r>
            <a:r>
              <a:rPr lang="vi-VN" sz="2400" dirty="0">
                <a:latin typeface="Consolas" panose="020B0609020204030204" pitchFamily="49" charset="0"/>
              </a:rPr>
              <a:t>&gt;parent-&gt;right &amp;&amp; n-</a:t>
            </a:r>
            <a:r>
              <a:rPr lang="vi-VN" sz="2400">
                <a:latin typeface="Consolas" panose="020B0609020204030204" pitchFamily="49" charset="0"/>
              </a:rPr>
              <a:t>&gt;parent==grandparent(n</a:t>
            </a:r>
            <a:r>
              <a:rPr lang="vi-VN" sz="2400" dirty="0">
                <a:latin typeface="Consolas" panose="020B0609020204030204" pitchFamily="49" charset="0"/>
              </a:rPr>
              <a:t>)-&gt;left</a:t>
            </a:r>
            <a:r>
              <a:rPr lang="vi-VN" sz="2400">
                <a:latin typeface="Consolas" panose="020B0609020204030204" pitchFamily="49" charset="0"/>
              </a:rPr>
              <a:t>) </a:t>
            </a:r>
            <a:r>
              <a:rPr lang="en-US" sz="2400">
                <a:latin typeface="Consolas" panose="020B0609020204030204" pitchFamily="49" charset="0"/>
              </a:rPr>
              <a:t>	</a:t>
            </a:r>
            <a:r>
              <a:rPr lang="vi-VN" sz="240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rotate_left(n-&gt;parent);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n = n-&gt;left;</a:t>
            </a:r>
            <a:endParaRPr lang="en-US" sz="2400" dirty="0">
              <a:latin typeface="Consolas" panose="020B0609020204030204" pitchFamily="49" charset="0"/>
            </a:endParaRPr>
          </a:p>
          <a:p>
            <a:pPr marL="0" indent="0" algn="l">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a:t>
            </a:r>
            <a:r>
              <a:rPr lang="vi-VN" sz="2400">
                <a:latin typeface="Consolas" panose="020B0609020204030204" pitchFamily="49" charset="0"/>
              </a:rPr>
              <a:t>	}</a:t>
            </a:r>
            <a:r>
              <a:rPr lang="en-US" sz="2400">
                <a:latin typeface="Consolas" panose="020B0609020204030204" pitchFamily="49" charset="0"/>
              </a:rPr>
              <a:t> </a:t>
            </a:r>
            <a:r>
              <a:rPr lang="vi-VN" sz="2400">
                <a:latin typeface="Consolas" panose="020B0609020204030204" pitchFamily="49" charset="0"/>
              </a:rPr>
              <a:t>else</a:t>
            </a:r>
            <a:r>
              <a:rPr lang="en-US" sz="2400">
                <a:latin typeface="Consolas" panose="020B0609020204030204" pitchFamily="49" charset="0"/>
              </a:rPr>
              <a:t> </a:t>
            </a:r>
            <a:r>
              <a:rPr lang="vi-VN" sz="2400">
                <a:latin typeface="Consolas" panose="020B0609020204030204" pitchFamily="49" charset="0"/>
              </a:rPr>
              <a:t>if(n==n-</a:t>
            </a:r>
            <a:r>
              <a:rPr lang="vi-VN" sz="2400" dirty="0">
                <a:latin typeface="Consolas" panose="020B0609020204030204" pitchFamily="49" charset="0"/>
              </a:rPr>
              <a:t>&gt;parent-&gt;left </a:t>
            </a:r>
            <a:r>
              <a:rPr lang="vi-VN" sz="2400">
                <a:latin typeface="Consolas" panose="020B0609020204030204" pitchFamily="49" charset="0"/>
              </a:rPr>
              <a:t>&amp;&amp; </a:t>
            </a:r>
            <a:br>
              <a:rPr lang="en-US" sz="2400">
                <a:latin typeface="Consolas" panose="020B0609020204030204" pitchFamily="49" charset="0"/>
              </a:rPr>
            </a:br>
            <a:r>
              <a:rPr lang="en-US" sz="2400">
                <a:latin typeface="Consolas" panose="020B0609020204030204" pitchFamily="49" charset="0"/>
              </a:rPr>
              <a:t>							</a:t>
            </a:r>
            <a:r>
              <a:rPr lang="vi-VN" sz="2400">
                <a:latin typeface="Consolas" panose="020B0609020204030204" pitchFamily="49" charset="0"/>
              </a:rPr>
              <a:t>n-&gt;parent==grandparent(n</a:t>
            </a:r>
            <a:r>
              <a:rPr lang="vi-VN" sz="2400" dirty="0">
                <a:latin typeface="Consolas" panose="020B0609020204030204" pitchFamily="49" charset="0"/>
              </a:rPr>
              <a:t>)-&gt;right) {</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rotate_right(n-&gt;parent);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n = n-&gt;right;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insert_case5(n);</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404469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18</a:t>
            </a:fld>
            <a:endParaRPr lang="en-US"/>
          </a:p>
        </p:txBody>
      </p:sp>
      <p:sp>
        <p:nvSpPr>
          <p:cNvPr id="7" name="Content Placeholder 2"/>
          <p:cNvSpPr>
            <a:spLocks noGrp="1"/>
          </p:cNvSpPr>
          <p:nvPr>
            <p:ph idx="1"/>
          </p:nvPr>
        </p:nvSpPr>
        <p:spPr/>
        <p:txBody>
          <a:bodyPr>
            <a:normAutofit/>
          </a:bodyPr>
          <a:lstStyle/>
          <a:p>
            <a:pPr>
              <a:lnSpc>
                <a:spcPct val="110000"/>
              </a:lnSpc>
              <a:spcBef>
                <a:spcPts val="600"/>
              </a:spcBef>
            </a:pPr>
            <a:r>
              <a:rPr lang="vi-VN" b="1">
                <a:solidFill>
                  <a:srgbClr val="0070C0"/>
                </a:solidFill>
              </a:rPr>
              <a:t>TH5</a:t>
            </a:r>
            <a:r>
              <a:rPr lang="vi-VN" b="1" dirty="0">
                <a:solidFill>
                  <a:srgbClr val="0070C0"/>
                </a:solidFill>
              </a:rPr>
              <a:t>:</a:t>
            </a:r>
            <a:r>
              <a:rPr lang="vi-VN" dirty="0"/>
              <a:t> Nút cha </a:t>
            </a:r>
            <a:r>
              <a:rPr lang="vi-VN" b="1" dirty="0"/>
              <a:t>P</a:t>
            </a:r>
            <a:r>
              <a:rPr lang="vi-VN" dirty="0"/>
              <a:t> là đỏ nhưng nút bác </a:t>
            </a:r>
            <a:r>
              <a:rPr lang="vi-VN" b="1" dirty="0"/>
              <a:t>U</a:t>
            </a:r>
            <a:r>
              <a:rPr lang="vi-VN" dirty="0"/>
              <a:t> là đen, nút mới </a:t>
            </a:r>
            <a:r>
              <a:rPr lang="vi-VN" b="1" dirty="0"/>
              <a:t>N</a:t>
            </a:r>
            <a:r>
              <a:rPr lang="vi-VN" dirty="0"/>
              <a:t> là con trái của nút </a:t>
            </a:r>
            <a:r>
              <a:rPr lang="vi-VN" b="1" dirty="0"/>
              <a:t>P</a:t>
            </a:r>
            <a:r>
              <a:rPr lang="vi-VN" dirty="0"/>
              <a:t>, và </a:t>
            </a:r>
            <a:r>
              <a:rPr lang="vi-VN" b="1" dirty="0"/>
              <a:t>P</a:t>
            </a:r>
            <a:r>
              <a:rPr lang="vi-VN" dirty="0"/>
              <a:t> là con trái của nút ông </a:t>
            </a:r>
            <a:r>
              <a:rPr lang="vi-VN" b="1" dirty="0"/>
              <a:t>G</a:t>
            </a:r>
            <a:r>
              <a:rPr lang="vi-VN" dirty="0"/>
              <a:t>. </a:t>
            </a:r>
          </a:p>
          <a:p>
            <a:pPr>
              <a:lnSpc>
                <a:spcPct val="110000"/>
              </a:lnSpc>
              <a:spcBef>
                <a:spcPts val="600"/>
              </a:spcBef>
            </a:pPr>
            <a:r>
              <a:rPr lang="vi-VN" dirty="0"/>
              <a:t>Phép quay phải trên nút ông </a:t>
            </a:r>
            <a:r>
              <a:rPr lang="vi-VN" b="1" dirty="0"/>
              <a:t>G</a:t>
            </a:r>
            <a:r>
              <a:rPr lang="vi-VN" dirty="0"/>
              <a:t> được thực hiện; kết quả của phep quay là trong cây mới nút </a:t>
            </a:r>
            <a:r>
              <a:rPr lang="vi-VN" b="1" dirty="0"/>
              <a:t>P</a:t>
            </a:r>
            <a:r>
              <a:rPr lang="vi-VN" dirty="0"/>
              <a:t> trở thành cha của cả hai nút </a:t>
            </a:r>
            <a:r>
              <a:rPr lang="vi-VN" b="1" dirty="0"/>
              <a:t>N</a:t>
            </a:r>
            <a:r>
              <a:rPr lang="vi-VN" dirty="0"/>
              <a:t> và nút </a:t>
            </a:r>
            <a:r>
              <a:rPr lang="vi-VN" b="1" dirty="0"/>
              <a:t>G</a:t>
            </a:r>
            <a:r>
              <a:rPr lang="vi-VN" dirty="0"/>
              <a:t>.  </a:t>
            </a:r>
            <a:r>
              <a:rPr lang="vi-VN" b="1" dirty="0"/>
              <a:t>G</a:t>
            </a:r>
            <a:r>
              <a:rPr lang="vi-VN" dirty="0"/>
              <a:t> là đen, vì bây giờ nó là con của </a:t>
            </a:r>
            <a:r>
              <a:rPr lang="vi-VN" b="1" dirty="0"/>
              <a:t>P</a:t>
            </a:r>
            <a:r>
              <a:rPr lang="vi-VN" dirty="0"/>
              <a:t>. </a:t>
            </a:r>
          </a:p>
          <a:p>
            <a:pPr>
              <a:lnSpc>
                <a:spcPct val="110000"/>
              </a:lnSpc>
              <a:spcBef>
                <a:spcPts val="600"/>
              </a:spcBef>
            </a:pPr>
            <a:r>
              <a:rPr lang="vi-VN" dirty="0"/>
              <a:t>Đổi màu của </a:t>
            </a:r>
            <a:r>
              <a:rPr lang="vi-VN" b="1" dirty="0"/>
              <a:t>P</a:t>
            </a:r>
            <a:r>
              <a:rPr lang="vi-VN" dirty="0"/>
              <a:t> và </a:t>
            </a:r>
            <a:r>
              <a:rPr lang="vi-VN" b="1" dirty="0"/>
              <a:t>G</a:t>
            </a:r>
            <a:r>
              <a:rPr lang="vi-VN" dirty="0"/>
              <a:t> thì cây thỏa mãn tính chất 4. </a:t>
            </a:r>
          </a:p>
          <a:p>
            <a:pPr>
              <a:lnSpc>
                <a:spcPct val="110000"/>
              </a:lnSpc>
              <a:spcBef>
                <a:spcPts val="600"/>
              </a:spcBef>
            </a:pPr>
            <a:r>
              <a:rPr lang="vi-VN" dirty="0"/>
              <a:t>Tính chất 5 không bị vi phạm vì các đường đi qua G trước đây bây giờ đi qua </a:t>
            </a:r>
            <a:r>
              <a:rPr lang="vi-VN" b="1" dirty="0"/>
              <a:t>P</a:t>
            </a:r>
            <a:r>
              <a:rPr lang="vi-VN" dirty="0"/>
              <a:t>.</a:t>
            </a:r>
            <a:endParaRPr lang="en-US" dirty="0"/>
          </a:p>
        </p:txBody>
      </p:sp>
    </p:spTree>
    <p:extLst>
      <p:ext uri="{BB962C8B-B14F-4D97-AF65-F5344CB8AC3E}">
        <p14:creationId xmlns:p14="http://schemas.microsoft.com/office/powerpoint/2010/main" val="319726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80" y="1874520"/>
            <a:ext cx="8521982" cy="3793657"/>
          </a:xfrm>
        </p:spPr>
      </p:pic>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19</a:t>
            </a:fld>
            <a:endParaRPr lang="en-US"/>
          </a:p>
        </p:txBody>
      </p:sp>
    </p:spTree>
    <p:extLst>
      <p:ext uri="{BB962C8B-B14F-4D97-AF65-F5344CB8AC3E}">
        <p14:creationId xmlns:p14="http://schemas.microsoft.com/office/powerpoint/2010/main" val="153042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t>Nội dung</a:t>
            </a:r>
          </a:p>
        </p:txBody>
      </p:sp>
      <p:sp>
        <p:nvSpPr>
          <p:cNvPr id="6147" name="Rectangle 3"/>
          <p:cNvSpPr>
            <a:spLocks noGrp="1" noChangeArrowheads="1"/>
          </p:cNvSpPr>
          <p:nvPr>
            <p:ph idx="4294967295"/>
          </p:nvPr>
        </p:nvSpPr>
        <p:spPr/>
        <p:txBody>
          <a:bodyPr>
            <a:normAutofit/>
          </a:bodyPr>
          <a:lstStyle/>
          <a:p>
            <a:pPr marL="457200" indent="-457200">
              <a:buFont typeface="Wingdings" pitchFamily="2" charset="2"/>
              <a:buChar char="§"/>
            </a:pPr>
            <a:r>
              <a:rPr lang="en-US" sz="3600" dirty="0">
                <a:solidFill>
                  <a:srgbClr val="CC00CC"/>
                </a:solidFill>
                <a:hlinkClick r:id="rId2" action="ppaction://hlinksldjump"/>
              </a:rPr>
              <a:t>Cấu trúc cây</a:t>
            </a:r>
            <a:endParaRPr lang="en-US" sz="3600" dirty="0">
              <a:solidFill>
                <a:srgbClr val="CC00CC"/>
              </a:solidFill>
            </a:endParaRPr>
          </a:p>
          <a:p>
            <a:pPr marL="457200" indent="-457200">
              <a:buFont typeface="Wingdings" pitchFamily="2" charset="2"/>
              <a:buChar char="§"/>
            </a:pPr>
            <a:r>
              <a:rPr lang="en-US" sz="3600">
                <a:hlinkClick r:id="rId3" action="ppaction://hlinksldjump"/>
              </a:rPr>
              <a:t>Cây </a:t>
            </a:r>
            <a:r>
              <a:rPr lang="en-US" sz="3600" dirty="0">
                <a:hlinkClick r:id="rId3" action="ppaction://hlinksldjump"/>
              </a:rPr>
              <a:t>nhị phân</a:t>
            </a:r>
            <a:endParaRPr lang="en-US" sz="3600" dirty="0"/>
          </a:p>
          <a:p>
            <a:pPr marL="457200" indent="-457200">
              <a:buFont typeface="Wingdings" pitchFamily="2" charset="2"/>
              <a:buChar char="§"/>
            </a:pPr>
            <a:r>
              <a:rPr lang="en-US" sz="3600" dirty="0">
                <a:hlinkClick r:id="rId4" action="ppaction://hlinksldjump"/>
              </a:rPr>
              <a:t>Cây nhị phân </a:t>
            </a:r>
            <a:r>
              <a:rPr lang="en-US" sz="3600" err="1">
                <a:hlinkClick r:id="rId4" action="ppaction://hlinksldjump"/>
              </a:rPr>
              <a:t>tìm</a:t>
            </a:r>
            <a:r>
              <a:rPr lang="en-US" sz="3600">
                <a:hlinkClick r:id="rId4" action="ppaction://hlinksldjump"/>
              </a:rPr>
              <a:t> kiếm</a:t>
            </a:r>
            <a:endParaRPr lang="en-US" sz="3600" dirty="0"/>
          </a:p>
          <a:p>
            <a:pPr marL="457200" indent="-457200">
              <a:buFont typeface="Wingdings" pitchFamily="2" charset="2"/>
              <a:buChar char="§"/>
            </a:pPr>
            <a:r>
              <a:rPr lang="en-US" sz="3600">
                <a:hlinkClick r:id="rId5" action="ppaction://hlinksldjump"/>
              </a:rPr>
              <a:t>Duyệt cây</a:t>
            </a:r>
            <a:endParaRPr lang="en-US" sz="3600">
              <a:hlinkClick r:id="" action="ppaction://noaction"/>
            </a:endParaRPr>
          </a:p>
          <a:p>
            <a:pPr marL="457200" indent="-457200">
              <a:buFont typeface="Wingdings" pitchFamily="2" charset="2"/>
              <a:buChar char="§"/>
            </a:pPr>
            <a:r>
              <a:rPr lang="en-US">
                <a:hlinkClick r:id="" action="ppaction://noaction"/>
              </a:rPr>
              <a:t>Cây AVL</a:t>
            </a:r>
            <a:endParaRPr lang="en-US">
              <a:hlinkClick r:id="" action="ppaction://noaction"/>
            </a:endParaRPr>
          </a:p>
          <a:p>
            <a:pPr marL="457200" indent="-457200">
              <a:buFont typeface="Wingdings" pitchFamily="2" charset="2"/>
              <a:buChar char="§"/>
            </a:pPr>
            <a:r>
              <a:rPr lang="en-US" b="1">
                <a:solidFill>
                  <a:srgbClr val="CC00CC"/>
                </a:solidFill>
              </a:rPr>
              <a:t>Cây đỏ đen</a:t>
            </a:r>
            <a:endParaRPr lang="en-US" b="1">
              <a:solidFill>
                <a:srgbClr val="CC00CC"/>
              </a:solidFill>
              <a:hlinkClick r:id="" action="ppaction://noaction"/>
            </a:endParaRPr>
          </a:p>
          <a:p>
            <a:pPr marL="457200" indent="-457200">
              <a:buFont typeface="Wingdings" pitchFamily="2" charset="2"/>
              <a:buChar char="§"/>
            </a:pPr>
            <a:r>
              <a:rPr lang="en-US">
                <a:hlinkClick r:id="rId6" action="ppaction://hlinksldjump"/>
              </a:rPr>
              <a:t>Cây B-Tree</a:t>
            </a:r>
            <a:endParaRPr lang="en-US" sz="3600" dirty="0"/>
          </a:p>
          <a:p>
            <a:pPr marL="457200" indent="-457200">
              <a:buFont typeface="Wingdings" pitchFamily="2" charset="2"/>
              <a:buChar char="§"/>
            </a:pPr>
            <a:endParaRPr lang="en-US" sz="3600" dirty="0"/>
          </a:p>
        </p:txBody>
      </p:sp>
      <p:sp>
        <p:nvSpPr>
          <p:cNvPr id="2" name="Footer Placeholder 1"/>
          <p:cNvSpPr>
            <a:spLocks noGrp="1"/>
          </p:cNvSpPr>
          <p:nvPr>
            <p:ph type="ftr" sz="quarter" idx="11"/>
          </p:nvPr>
        </p:nvSpPr>
        <p:spPr/>
        <p:txBody>
          <a:bodyPr/>
          <a:lstStyle/>
          <a:p>
            <a:r>
              <a:rPr lang="en-US"/>
              <a:t>BM Công nghệ phần mềm</a:t>
            </a:r>
          </a:p>
        </p:txBody>
      </p:sp>
      <p:sp>
        <p:nvSpPr>
          <p:cNvPr id="3" name="Slide Number Placeholder 2"/>
          <p:cNvSpPr>
            <a:spLocks noGrp="1"/>
          </p:cNvSpPr>
          <p:nvPr>
            <p:ph type="sldNum" sz="quarter" idx="12"/>
          </p:nvPr>
        </p:nvSpPr>
        <p:spPr/>
        <p:txBody>
          <a:bodyPr/>
          <a:lstStyle/>
          <a:p>
            <a:fld id="{325A313A-BB42-4E34-8E5F-18065357EDED}" type="slidenum">
              <a:rPr lang="en-US" smtClean="0"/>
              <a:t>2</a:t>
            </a:fld>
            <a:endParaRPr lang="en-US"/>
          </a:p>
        </p:txBody>
      </p:sp>
    </p:spTree>
    <p:extLst>
      <p:ext uri="{BB962C8B-B14F-4D97-AF65-F5344CB8AC3E}">
        <p14:creationId xmlns:p14="http://schemas.microsoft.com/office/powerpoint/2010/main" val="39619150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20</a:t>
            </a:fld>
            <a:endParaRPr lang="en-US"/>
          </a:p>
        </p:txBody>
      </p:sp>
      <p:sp>
        <p:nvSpPr>
          <p:cNvPr id="7" name="Content Placeholder 2"/>
          <p:cNvSpPr>
            <a:spLocks noGrp="1"/>
          </p:cNvSpPr>
          <p:nvPr>
            <p:ph idx="1"/>
          </p:nvPr>
        </p:nvSpPr>
        <p:spPr/>
        <p:txBody>
          <a:bodyPr>
            <a:noAutofit/>
          </a:bodyPr>
          <a:lstStyle/>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void </a:t>
            </a:r>
            <a:r>
              <a:rPr lang="vi-VN" sz="2400" b="1" dirty="0">
                <a:solidFill>
                  <a:srgbClr val="00B0F0"/>
                </a:solidFill>
                <a:latin typeface="Consolas" panose="020B0609020204030204" pitchFamily="49" charset="0"/>
              </a:rPr>
              <a:t>insert_case5</a:t>
            </a:r>
            <a:r>
              <a:rPr lang="vi-VN" sz="2400" dirty="0">
                <a:latin typeface="Consolas" panose="020B0609020204030204" pitchFamily="49" charset="0"/>
              </a:rPr>
              <a:t>(struct node *</a:t>
            </a:r>
            <a:r>
              <a:rPr lang="vi-VN" sz="2400">
                <a:latin typeface="Consolas" panose="020B0609020204030204" pitchFamily="49" charset="0"/>
              </a:rPr>
              <a:t>n)</a:t>
            </a:r>
            <a:endParaRPr lang="en-US" sz="240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n-&gt;parent-&gt;color = BLACK;</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grandparent(n)-&gt;color = RED;</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if </a:t>
            </a:r>
            <a:r>
              <a:rPr lang="vi-VN" sz="2400">
                <a:latin typeface="Consolas" panose="020B0609020204030204" pitchFamily="49" charset="0"/>
              </a:rPr>
              <a:t>(n==n-</a:t>
            </a:r>
            <a:r>
              <a:rPr lang="vi-VN" sz="2400" dirty="0">
                <a:latin typeface="Consolas" panose="020B0609020204030204" pitchFamily="49" charset="0"/>
              </a:rPr>
              <a:t>&gt;parent-</a:t>
            </a:r>
            <a:r>
              <a:rPr lang="vi-VN" sz="2400">
                <a:latin typeface="Consolas" panose="020B0609020204030204" pitchFamily="49" charset="0"/>
              </a:rPr>
              <a:t>&gt;left</a:t>
            </a:r>
            <a:r>
              <a:rPr lang="en-US" sz="2400">
                <a:latin typeface="Consolas" panose="020B0609020204030204" pitchFamily="49" charset="0"/>
              </a:rPr>
              <a:t> </a:t>
            </a:r>
            <a:r>
              <a:rPr lang="vi-VN" sz="2400">
                <a:latin typeface="Consolas" panose="020B0609020204030204" pitchFamily="49" charset="0"/>
              </a:rPr>
              <a:t>&amp;&amp;</a:t>
            </a:r>
            <a:r>
              <a:rPr lang="en-US" sz="2400">
                <a:latin typeface="Consolas" panose="020B0609020204030204" pitchFamily="49" charset="0"/>
              </a:rPr>
              <a:t> </a:t>
            </a:r>
            <a:r>
              <a:rPr lang="vi-VN" sz="2400">
                <a:latin typeface="Consolas" panose="020B0609020204030204" pitchFamily="49" charset="0"/>
              </a:rPr>
              <a:t>n-&gt;parent==grandparent(n</a:t>
            </a:r>
            <a:r>
              <a:rPr lang="vi-VN" sz="2400" dirty="0">
                <a:latin typeface="Consolas" panose="020B0609020204030204" pitchFamily="49" charset="0"/>
              </a:rPr>
              <a:t>)-&gt;left</a:t>
            </a:r>
            <a:r>
              <a:rPr lang="vi-VN" sz="2400">
                <a:latin typeface="Consolas" panose="020B0609020204030204" pitchFamily="49" charset="0"/>
              </a:rPr>
              <a:t>) </a:t>
            </a:r>
            <a:r>
              <a:rPr lang="en-US" sz="2400">
                <a:latin typeface="Consolas" panose="020B0609020204030204" pitchFamily="49" charset="0"/>
              </a:rPr>
              <a:t>	</a:t>
            </a:r>
            <a:r>
              <a:rPr lang="vi-VN" sz="240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rotate_right(grandparent(n));</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a:t>
            </a:r>
            <a:r>
              <a:rPr lang="vi-VN" sz="2400">
                <a:latin typeface="Consolas" panose="020B0609020204030204" pitchFamily="49" charset="0"/>
              </a:rPr>
              <a:t>} else</a:t>
            </a:r>
            <a:r>
              <a:rPr lang="en-US" sz="2400">
                <a:latin typeface="Consolas" panose="020B0609020204030204" pitchFamily="49" charset="0"/>
              </a:rPr>
              <a:t> </a:t>
            </a:r>
            <a:r>
              <a:rPr lang="vi-VN" sz="240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		rotate_left(grandparent(n));</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en-US" sz="2400" dirty="0">
                <a:latin typeface="Consolas" panose="020B0609020204030204" pitchFamily="49" charset="0"/>
              </a:rPr>
              <a:t>	</a:t>
            </a:r>
            <a:r>
              <a:rPr lang="vi-VN" sz="240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r>
              <a:rPr lang="vi-VN" sz="2400" dirty="0">
                <a:latin typeface="Consolas" panose="020B0609020204030204" pitchFamily="49" charset="0"/>
              </a:rPr>
              <a:t>}</a:t>
            </a:r>
            <a:endParaRPr lang="en-US" sz="2400" dirty="0">
              <a:latin typeface="Consolas" panose="020B0609020204030204" pitchFamily="49" charset="0"/>
            </a:endParaRPr>
          </a:p>
          <a:p>
            <a:pPr marL="0" indent="0">
              <a:lnSpc>
                <a:spcPct val="100000"/>
              </a:lnSpc>
              <a:spcBef>
                <a:spcPts val="600"/>
              </a:spcBef>
              <a:buNone/>
              <a:tabLst>
                <a:tab pos="571500" algn="l"/>
                <a:tab pos="1143000" algn="l"/>
                <a:tab pos="1714500" algn="l"/>
                <a:tab pos="2286000" algn="l"/>
              </a:tabLst>
            </a:pPr>
            <a:endParaRPr lang="en-US" sz="2400" dirty="0">
              <a:latin typeface="Consolas" panose="020B0609020204030204" pitchFamily="49" charset="0"/>
            </a:endParaRPr>
          </a:p>
        </p:txBody>
      </p:sp>
    </p:spTree>
    <p:extLst>
      <p:ext uri="{BB962C8B-B14F-4D97-AF65-F5344CB8AC3E}">
        <p14:creationId xmlns:p14="http://schemas.microsoft.com/office/powerpoint/2010/main" val="240786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21</a:t>
            </a:fld>
            <a:endParaRPr lang="en-US"/>
          </a:p>
        </p:txBody>
      </p:sp>
      <p:sp>
        <p:nvSpPr>
          <p:cNvPr id="7" name="Content Placeholder 2"/>
          <p:cNvSpPr>
            <a:spLocks noGrp="1"/>
          </p:cNvSpPr>
          <p:nvPr>
            <p:ph idx="1"/>
          </p:nvPr>
        </p:nvSpPr>
        <p:spPr/>
        <p:txBody>
          <a:bodyPr>
            <a:normAutofit/>
          </a:bodyPr>
          <a:lstStyle/>
          <a:p>
            <a:pPr>
              <a:lnSpc>
                <a:spcPct val="100000"/>
              </a:lnSpc>
              <a:spcBef>
                <a:spcPts val="600"/>
              </a:spcBef>
            </a:pPr>
            <a:r>
              <a:rPr lang="en-US"/>
              <a:t>H</a:t>
            </a:r>
            <a:r>
              <a:rPr lang="vi-VN"/>
              <a:t>àm </a:t>
            </a:r>
            <a:r>
              <a:rPr lang="vi-VN" dirty="0"/>
              <a:t>tìm người anh em của </a:t>
            </a:r>
            <a:r>
              <a:rPr lang="vi-VN"/>
              <a:t>N:</a:t>
            </a:r>
            <a:endParaRPr lang="en-US"/>
          </a:p>
          <a:p>
            <a:pPr>
              <a:lnSpc>
                <a:spcPct val="100000"/>
              </a:lnSpc>
              <a:spcBef>
                <a:spcPts val="600"/>
              </a:spcBef>
            </a:pPr>
            <a:endParaRPr lang="en-US" dirty="0"/>
          </a:p>
          <a:p>
            <a:pPr marL="0" indent="0">
              <a:lnSpc>
                <a:spcPct val="100000"/>
              </a:lnSpc>
              <a:spcBef>
                <a:spcPts val="600"/>
              </a:spcBef>
              <a:buNone/>
            </a:pPr>
            <a:r>
              <a:rPr lang="vi-VN" dirty="0">
                <a:latin typeface="Consolas" panose="020B0609020204030204" pitchFamily="49" charset="0"/>
              </a:rPr>
              <a:t>struct node *</a:t>
            </a:r>
            <a:r>
              <a:rPr lang="vi-VN" b="1" dirty="0">
                <a:solidFill>
                  <a:srgbClr val="00B0F0"/>
                </a:solidFill>
                <a:latin typeface="Consolas" panose="020B0609020204030204" pitchFamily="49" charset="0"/>
              </a:rPr>
              <a:t>sibling</a:t>
            </a:r>
            <a:r>
              <a:rPr lang="vi-VN" dirty="0">
                <a:latin typeface="Consolas" panose="020B0609020204030204" pitchFamily="49" charset="0"/>
              </a:rPr>
              <a:t>(struct node *n) {</a:t>
            </a:r>
            <a:endParaRPr lang="en-US" dirty="0">
              <a:latin typeface="Consolas" panose="020B0609020204030204" pitchFamily="49" charset="0"/>
            </a:endParaRPr>
          </a:p>
          <a:p>
            <a:pPr marL="0" indent="0">
              <a:lnSpc>
                <a:spcPct val="100000"/>
              </a:lnSpc>
              <a:spcBef>
                <a:spcPts val="600"/>
              </a:spcBef>
              <a:buNone/>
            </a:pPr>
            <a:r>
              <a:rPr lang="vi-VN" dirty="0">
                <a:latin typeface="Consolas" panose="020B0609020204030204" pitchFamily="49" charset="0"/>
              </a:rPr>
              <a:t>	if (</a:t>
            </a:r>
            <a:r>
              <a:rPr lang="vi-VN">
                <a:latin typeface="Consolas" panose="020B0609020204030204" pitchFamily="49" charset="0"/>
              </a:rPr>
              <a:t>n == </a:t>
            </a:r>
            <a:r>
              <a:rPr lang="vi-VN" dirty="0">
                <a:latin typeface="Consolas" panose="020B0609020204030204" pitchFamily="49" charset="0"/>
              </a:rPr>
              <a:t>n-&gt;parent-&gt;left)</a:t>
            </a:r>
            <a:endParaRPr lang="en-US" dirty="0">
              <a:latin typeface="Consolas" panose="020B0609020204030204" pitchFamily="49" charset="0"/>
            </a:endParaRPr>
          </a:p>
          <a:p>
            <a:pPr marL="0" indent="0">
              <a:lnSpc>
                <a:spcPct val="100000"/>
              </a:lnSpc>
              <a:spcBef>
                <a:spcPts val="600"/>
              </a:spcBef>
              <a:buNone/>
            </a:pPr>
            <a:r>
              <a:rPr lang="vi-VN" dirty="0">
                <a:latin typeface="Consolas" panose="020B0609020204030204" pitchFamily="49" charset="0"/>
              </a:rPr>
              <a:t> 		return n-&gt;parent-&gt;right;</a:t>
            </a:r>
            <a:endParaRPr lang="en-US" dirty="0">
              <a:latin typeface="Consolas" panose="020B0609020204030204" pitchFamily="49" charset="0"/>
            </a:endParaRPr>
          </a:p>
          <a:p>
            <a:pPr marL="0" indent="0">
              <a:lnSpc>
                <a:spcPct val="100000"/>
              </a:lnSpc>
              <a:spcBef>
                <a:spcPts val="600"/>
              </a:spcBef>
              <a:buNone/>
            </a:pPr>
            <a:r>
              <a:rPr lang="vi-VN" dirty="0">
                <a:latin typeface="Consolas" panose="020B0609020204030204" pitchFamily="49" charset="0"/>
              </a:rPr>
              <a:t>	else</a:t>
            </a:r>
            <a:endParaRPr lang="en-US" dirty="0">
              <a:latin typeface="Consolas" panose="020B0609020204030204" pitchFamily="49" charset="0"/>
            </a:endParaRPr>
          </a:p>
          <a:p>
            <a:pPr marL="0" indent="0">
              <a:lnSpc>
                <a:spcPct val="100000"/>
              </a:lnSpc>
              <a:spcBef>
                <a:spcPts val="600"/>
              </a:spcBef>
              <a:buNone/>
            </a:pPr>
            <a:r>
              <a:rPr lang="vi-VN" dirty="0">
                <a:latin typeface="Consolas" panose="020B0609020204030204" pitchFamily="49" charset="0"/>
              </a:rPr>
              <a:t> 		return n-&gt;parent-&gt;left;</a:t>
            </a:r>
            <a:endParaRPr lang="en-US" dirty="0">
              <a:latin typeface="Consolas" panose="020B0609020204030204" pitchFamily="49" charset="0"/>
            </a:endParaRPr>
          </a:p>
          <a:p>
            <a:pPr marL="0" indent="0">
              <a:lnSpc>
                <a:spcPct val="100000"/>
              </a:lnSpc>
              <a:spcBef>
                <a:spcPts val="600"/>
              </a:spcBef>
              <a:buNone/>
            </a:pPr>
            <a:r>
              <a:rPr lang="vi-VN" dirty="0">
                <a:latin typeface="Consolas" panose="020B0609020204030204" pitchFamily="49" charset="0"/>
              </a:rPr>
              <a:t>}</a:t>
            </a:r>
            <a:endParaRPr lang="en-US" dirty="0">
              <a:latin typeface="Consolas" panose="020B0609020204030204" pitchFamily="49" charset="0"/>
            </a:endParaRPr>
          </a:p>
          <a:p>
            <a:pPr>
              <a:lnSpc>
                <a:spcPct val="100000"/>
              </a:lnSpc>
              <a:spcBef>
                <a:spcPts val="600"/>
              </a:spcBef>
            </a:pPr>
            <a:endParaRPr lang="en-US" dirty="0"/>
          </a:p>
        </p:txBody>
      </p:sp>
    </p:spTree>
    <p:extLst>
      <p:ext uri="{BB962C8B-B14F-4D97-AF65-F5344CB8AC3E}">
        <p14:creationId xmlns:p14="http://schemas.microsoft.com/office/powerpoint/2010/main" val="280440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22</a:t>
            </a:fld>
            <a:endParaRPr lang="en-US"/>
          </a:p>
        </p:txBody>
      </p:sp>
      <p:sp>
        <p:nvSpPr>
          <p:cNvPr id="7" name="Content Placeholder 2"/>
          <p:cNvSpPr>
            <a:spLocks noGrp="1"/>
          </p:cNvSpPr>
          <p:nvPr>
            <p:ph idx="1"/>
          </p:nvPr>
        </p:nvSpPr>
        <p:spPr/>
        <p:txBody>
          <a:bodyPr>
            <a:normAutofit fontScale="62500" lnSpcReduction="20000"/>
          </a:bodyPr>
          <a:lstStyle/>
          <a:p>
            <a:pPr>
              <a:lnSpc>
                <a:spcPct val="120000"/>
              </a:lnSpc>
              <a:spcBef>
                <a:spcPts val="600"/>
              </a:spcBef>
            </a:pPr>
            <a:r>
              <a:rPr lang="vi-VN" sz="4400"/>
              <a:t>Hàm thay thế node con vào vị trí node bị xóa trên cây</a:t>
            </a:r>
          </a:p>
          <a:p>
            <a:pPr marL="0" indent="0">
              <a:lnSpc>
                <a:spcPct val="120000"/>
              </a:lnSpc>
              <a:spcBef>
                <a:spcPts val="600"/>
              </a:spcBef>
              <a:buNone/>
              <a:tabLst>
                <a:tab pos="571500" algn="l"/>
                <a:tab pos="1143000" algn="l"/>
                <a:tab pos="1714500" algn="l"/>
                <a:tab pos="2286000" algn="l"/>
                <a:tab pos="2971800" algn="l"/>
              </a:tabLst>
            </a:pPr>
            <a:r>
              <a:rPr lang="vi-VN" sz="3500">
                <a:latin typeface="Consolas" panose="020B0609020204030204" pitchFamily="49" charset="0"/>
              </a:rPr>
              <a:t>void </a:t>
            </a:r>
            <a:r>
              <a:rPr lang="vi-VN" sz="3500" b="1" dirty="0">
                <a:solidFill>
                  <a:srgbClr val="00B0F0"/>
                </a:solidFill>
                <a:latin typeface="Consolas" panose="020B0609020204030204" pitchFamily="49" charset="0"/>
              </a:rPr>
              <a:t>delete_one_child</a:t>
            </a:r>
            <a:r>
              <a:rPr lang="vi-VN" sz="3500" dirty="0">
                <a:latin typeface="Consolas" panose="020B0609020204030204" pitchFamily="49" charset="0"/>
              </a:rPr>
              <a:t>(struct node *n) {</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a:latin typeface="Consolas" panose="020B0609020204030204" pitchFamily="49" charset="0"/>
              </a:rPr>
              <a:t>	struct</a:t>
            </a:r>
            <a:r>
              <a:rPr lang="en-US" sz="3500">
                <a:latin typeface="Consolas" panose="020B0609020204030204" pitchFamily="49" charset="0"/>
              </a:rPr>
              <a:t> </a:t>
            </a:r>
            <a:r>
              <a:rPr lang="vi-VN" sz="3500">
                <a:latin typeface="Consolas" panose="020B0609020204030204" pitchFamily="49" charset="0"/>
              </a:rPr>
              <a:t>node </a:t>
            </a:r>
            <a:r>
              <a:rPr lang="vi-VN" sz="3500" dirty="0">
                <a:latin typeface="Consolas" panose="020B0609020204030204" pitchFamily="49" charset="0"/>
              </a:rPr>
              <a:t>*child = is_leaf(n-&gt;right) ? n-</a:t>
            </a:r>
            <a:r>
              <a:rPr lang="vi-VN" sz="3500">
                <a:latin typeface="Consolas" panose="020B0609020204030204" pitchFamily="49" charset="0"/>
              </a:rPr>
              <a:t>&gt;left</a:t>
            </a:r>
            <a:r>
              <a:rPr lang="en-US" sz="3500">
                <a:latin typeface="Consolas" panose="020B0609020204030204" pitchFamily="49" charset="0"/>
              </a:rPr>
              <a:t> </a:t>
            </a:r>
            <a:r>
              <a:rPr lang="vi-VN" sz="3500">
                <a:latin typeface="Consolas" panose="020B0609020204030204" pitchFamily="49" charset="0"/>
              </a:rPr>
              <a:t>: </a:t>
            </a:r>
            <a:r>
              <a:rPr lang="vi-VN" sz="3500" dirty="0">
                <a:latin typeface="Consolas" panose="020B0609020204030204" pitchFamily="49" charset="0"/>
              </a:rPr>
              <a:t>n-&gt;right;</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replace_node(n, child);</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if (n-&gt;color == BLACK) {</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if (child-&gt;color == RED)</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child-&gt;color = BLACK;</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else</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dirty="0">
                <a:latin typeface="Consolas" panose="020B0609020204030204" pitchFamily="49" charset="0"/>
              </a:rPr>
              <a:t> 			 </a:t>
            </a:r>
            <a:r>
              <a:rPr lang="vi-VN" sz="3500">
                <a:latin typeface="Consolas" panose="020B0609020204030204" pitchFamily="49" charset="0"/>
              </a:rPr>
              <a:t>delete_case1(child);</a:t>
            </a:r>
            <a:endParaRPr lang="en-US" sz="350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en-US" sz="3500">
                <a:latin typeface="Consolas" panose="020B0609020204030204" pitchFamily="49" charset="0"/>
              </a:rPr>
              <a:t>	</a:t>
            </a:r>
            <a:r>
              <a:rPr lang="vi-VN" sz="3500">
                <a:latin typeface="Consolas" panose="020B0609020204030204" pitchFamily="49" charset="0"/>
              </a:rPr>
              <a:t>}</a:t>
            </a:r>
            <a:endParaRPr lang="en-US" sz="3500" dirty="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en-US" sz="3500">
                <a:latin typeface="Consolas" panose="020B0609020204030204" pitchFamily="49" charset="0"/>
              </a:rPr>
              <a:t>	</a:t>
            </a:r>
            <a:r>
              <a:rPr lang="vi-VN" sz="3500">
                <a:latin typeface="Consolas" panose="020B0609020204030204" pitchFamily="49" charset="0"/>
              </a:rPr>
              <a:t>free(n);</a:t>
            </a:r>
            <a:endParaRPr lang="en-US" sz="3500">
              <a:latin typeface="Consolas" panose="020B0609020204030204" pitchFamily="49" charset="0"/>
            </a:endParaRPr>
          </a:p>
          <a:p>
            <a:pPr marL="0" indent="0">
              <a:lnSpc>
                <a:spcPct val="120000"/>
              </a:lnSpc>
              <a:spcBef>
                <a:spcPts val="600"/>
              </a:spcBef>
              <a:buNone/>
              <a:tabLst>
                <a:tab pos="571500" algn="l"/>
                <a:tab pos="1143000" algn="l"/>
                <a:tab pos="1714500" algn="l"/>
                <a:tab pos="2286000" algn="l"/>
                <a:tab pos="2971800" algn="l"/>
              </a:tabLst>
            </a:pPr>
            <a:r>
              <a:rPr lang="vi-VN" sz="3500">
                <a:latin typeface="Consolas" panose="020B0609020204030204" pitchFamily="49" charset="0"/>
              </a:rPr>
              <a:t>}</a:t>
            </a:r>
            <a:r>
              <a:rPr lang="vi-VN" sz="3500" dirty="0">
                <a:latin typeface="Consolas" panose="020B0609020204030204" pitchFamily="49" charset="0"/>
              </a:rPr>
              <a:t> </a:t>
            </a:r>
            <a:endParaRPr lang="en-US" sz="3500" dirty="0">
              <a:latin typeface="Consolas" panose="020B0609020204030204" pitchFamily="49" charset="0"/>
            </a:endParaRPr>
          </a:p>
          <a:p>
            <a:pPr marL="0" indent="0">
              <a:lnSpc>
                <a:spcPct val="120000"/>
              </a:lnSpc>
              <a:spcBef>
                <a:spcPts val="600"/>
              </a:spcBef>
              <a:buNone/>
            </a:pPr>
            <a:endParaRPr lang="en-US" dirty="0">
              <a:latin typeface="Consolas" panose="020B0609020204030204" pitchFamily="49" charset="0"/>
            </a:endParaRPr>
          </a:p>
        </p:txBody>
      </p:sp>
    </p:spTree>
    <p:extLst>
      <p:ext uri="{BB962C8B-B14F-4D97-AF65-F5344CB8AC3E}">
        <p14:creationId xmlns:p14="http://schemas.microsoft.com/office/powerpoint/2010/main" val="242073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23</a:t>
            </a:fld>
            <a:endParaRPr lang="en-US"/>
          </a:p>
        </p:txBody>
      </p:sp>
      <p:sp>
        <p:nvSpPr>
          <p:cNvPr id="7" name="Content Placeholder 2"/>
          <p:cNvSpPr>
            <a:spLocks noGrp="1"/>
          </p:cNvSpPr>
          <p:nvPr>
            <p:ph idx="1"/>
          </p:nvPr>
        </p:nvSpPr>
        <p:spPr/>
        <p:txBody>
          <a:bodyPr>
            <a:normAutofit lnSpcReduction="10000"/>
          </a:bodyPr>
          <a:lstStyle/>
          <a:p>
            <a:pPr>
              <a:lnSpc>
                <a:spcPct val="110000"/>
              </a:lnSpc>
              <a:spcBef>
                <a:spcPts val="600"/>
              </a:spcBef>
            </a:pPr>
            <a:r>
              <a:rPr lang="vi-VN" b="1">
                <a:solidFill>
                  <a:srgbClr val="0070C0"/>
                </a:solidFill>
              </a:rPr>
              <a:t>TH1</a:t>
            </a:r>
            <a:r>
              <a:rPr lang="vi-VN" b="1" dirty="0">
                <a:solidFill>
                  <a:srgbClr val="0070C0"/>
                </a:solidFill>
              </a:rPr>
              <a:t>:</a:t>
            </a:r>
            <a:r>
              <a:rPr lang="vi-VN" dirty="0"/>
              <a:t> N là gốc mới. Ta dừng lại. Ta đã giải phóng một nút đen khỏi mọi đường đi và gôc mới lại là đen. Không tính chất nào bị vi phạm.</a:t>
            </a:r>
            <a:endParaRPr lang="en-US" dirty="0"/>
          </a:p>
          <a:p>
            <a:pPr marL="0" indent="0">
              <a:lnSpc>
                <a:spcPct val="110000"/>
              </a:lnSpc>
              <a:spcBef>
                <a:spcPts val="600"/>
              </a:spcBef>
              <a:buNone/>
            </a:pPr>
            <a:r>
              <a:rPr lang="vi-VN" dirty="0">
                <a:latin typeface="Consolas" panose="020B0609020204030204" pitchFamily="49" charset="0"/>
              </a:rPr>
              <a:t>void </a:t>
            </a:r>
            <a:r>
              <a:rPr lang="vi-VN" b="1" dirty="0">
                <a:solidFill>
                  <a:srgbClr val="00B0F0"/>
                </a:solidFill>
                <a:latin typeface="Consolas" panose="020B0609020204030204" pitchFamily="49" charset="0"/>
              </a:rPr>
              <a:t>delete_case1</a:t>
            </a:r>
            <a:r>
              <a:rPr lang="vi-VN" dirty="0">
                <a:latin typeface="Consolas" panose="020B0609020204030204" pitchFamily="49" charset="0"/>
              </a:rPr>
              <a:t>(struct node *n) {</a:t>
            </a:r>
            <a:endParaRPr lang="en-US" dirty="0">
              <a:latin typeface="Consolas" panose="020B0609020204030204" pitchFamily="49" charset="0"/>
            </a:endParaRPr>
          </a:p>
          <a:p>
            <a:pPr marL="0" indent="0">
              <a:lnSpc>
                <a:spcPct val="110000"/>
              </a:lnSpc>
              <a:spcBef>
                <a:spcPts val="600"/>
              </a:spcBef>
              <a:buNone/>
            </a:pPr>
            <a:r>
              <a:rPr lang="vi-VN" dirty="0">
                <a:latin typeface="Consolas" panose="020B0609020204030204" pitchFamily="49" charset="0"/>
              </a:rPr>
              <a:t> 	if (n-&gt;parent == NULL)</a:t>
            </a:r>
            <a:endParaRPr lang="en-US" dirty="0">
              <a:latin typeface="Consolas" panose="020B0609020204030204" pitchFamily="49" charset="0"/>
            </a:endParaRPr>
          </a:p>
          <a:p>
            <a:pPr marL="0" indent="0">
              <a:lnSpc>
                <a:spcPct val="110000"/>
              </a:lnSpc>
              <a:spcBef>
                <a:spcPts val="600"/>
              </a:spcBef>
              <a:buNone/>
            </a:pPr>
            <a:r>
              <a:rPr lang="vi-VN" dirty="0">
                <a:latin typeface="Consolas" panose="020B0609020204030204" pitchFamily="49" charset="0"/>
              </a:rPr>
              <a:t> 		return;</a:t>
            </a:r>
            <a:endParaRPr lang="en-US" dirty="0">
              <a:latin typeface="Consolas" panose="020B0609020204030204" pitchFamily="49" charset="0"/>
            </a:endParaRPr>
          </a:p>
          <a:p>
            <a:pPr marL="0" indent="0">
              <a:lnSpc>
                <a:spcPct val="110000"/>
              </a:lnSpc>
              <a:spcBef>
                <a:spcPts val="600"/>
              </a:spcBef>
              <a:buNone/>
            </a:pPr>
            <a:r>
              <a:rPr lang="vi-VN" dirty="0">
                <a:latin typeface="Consolas" panose="020B0609020204030204" pitchFamily="49" charset="0"/>
              </a:rPr>
              <a:t> 	else</a:t>
            </a:r>
            <a:endParaRPr lang="en-US" dirty="0">
              <a:latin typeface="Consolas" panose="020B0609020204030204" pitchFamily="49" charset="0"/>
            </a:endParaRPr>
          </a:p>
          <a:p>
            <a:pPr marL="0" indent="0">
              <a:lnSpc>
                <a:spcPct val="110000"/>
              </a:lnSpc>
              <a:spcBef>
                <a:spcPts val="600"/>
              </a:spcBef>
              <a:buNone/>
            </a:pPr>
            <a:r>
              <a:rPr lang="vi-VN" dirty="0">
                <a:latin typeface="Consolas" panose="020B0609020204030204" pitchFamily="49" charset="0"/>
              </a:rPr>
              <a:t> 		delete_case2(n);</a:t>
            </a:r>
            <a:endParaRPr lang="en-US" dirty="0">
              <a:latin typeface="Consolas" panose="020B0609020204030204" pitchFamily="49" charset="0"/>
            </a:endParaRPr>
          </a:p>
          <a:p>
            <a:pPr marL="0" indent="0">
              <a:lnSpc>
                <a:spcPct val="110000"/>
              </a:lnSpc>
              <a:spcBef>
                <a:spcPts val="600"/>
              </a:spcBef>
              <a:buNone/>
            </a:pPr>
            <a:r>
              <a:rPr lang="vi-VN" dirty="0">
                <a:latin typeface="Consolas" panose="020B0609020204030204" pitchFamily="49" charset="0"/>
              </a:rPr>
              <a:t>} </a:t>
            </a:r>
            <a:endParaRPr lang="en-US" dirty="0">
              <a:latin typeface="Consolas" panose="020B0609020204030204" pitchFamily="49" charset="0"/>
            </a:endParaRPr>
          </a:p>
          <a:p>
            <a:pPr>
              <a:lnSpc>
                <a:spcPct val="110000"/>
              </a:lnSpc>
              <a:spcBef>
                <a:spcPts val="600"/>
              </a:spcBef>
            </a:pPr>
            <a:endParaRPr lang="en-US" dirty="0"/>
          </a:p>
        </p:txBody>
      </p:sp>
    </p:spTree>
    <p:extLst>
      <p:ext uri="{BB962C8B-B14F-4D97-AF65-F5344CB8AC3E}">
        <p14:creationId xmlns:p14="http://schemas.microsoft.com/office/powerpoint/2010/main" val="289300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24</a:t>
            </a:fld>
            <a:endParaRPr lang="en-US"/>
          </a:p>
        </p:txBody>
      </p:sp>
      <p:sp>
        <p:nvSpPr>
          <p:cNvPr id="7" name="Content Placeholder 2"/>
          <p:cNvSpPr>
            <a:spLocks noGrp="1"/>
          </p:cNvSpPr>
          <p:nvPr>
            <p:ph idx="1"/>
          </p:nvPr>
        </p:nvSpPr>
        <p:spPr/>
        <p:txBody>
          <a:bodyPr>
            <a:normAutofit/>
          </a:bodyPr>
          <a:lstStyle/>
          <a:p>
            <a:pPr>
              <a:lnSpc>
                <a:spcPct val="110000"/>
              </a:lnSpc>
              <a:spcBef>
                <a:spcPts val="600"/>
              </a:spcBef>
            </a:pPr>
            <a:r>
              <a:rPr lang="vi-VN" b="1">
                <a:solidFill>
                  <a:srgbClr val="0070C0"/>
                </a:solidFill>
              </a:rPr>
              <a:t>TH2</a:t>
            </a:r>
            <a:r>
              <a:rPr lang="vi-VN" b="1" dirty="0">
                <a:solidFill>
                  <a:srgbClr val="0070C0"/>
                </a:solidFill>
              </a:rPr>
              <a:t>:</a:t>
            </a:r>
            <a:r>
              <a:rPr lang="vi-VN" dirty="0"/>
              <a:t> </a:t>
            </a:r>
            <a:r>
              <a:rPr lang="vi-VN" b="1" dirty="0"/>
              <a:t>S</a:t>
            </a:r>
            <a:r>
              <a:rPr lang="vi-VN" dirty="0"/>
              <a:t> là đỏ. Tráo đổi màu của </a:t>
            </a:r>
            <a:r>
              <a:rPr lang="vi-VN" b="1" dirty="0"/>
              <a:t>P</a:t>
            </a:r>
            <a:r>
              <a:rPr lang="vi-VN" dirty="0"/>
              <a:t> và </a:t>
            </a:r>
            <a:r>
              <a:rPr lang="vi-VN" b="1" dirty="0"/>
              <a:t>S</a:t>
            </a:r>
            <a:r>
              <a:rPr lang="vi-VN" dirty="0"/>
              <a:t>, và sau đó quay trái tai </a:t>
            </a:r>
            <a:r>
              <a:rPr lang="vi-VN" b="1" dirty="0"/>
              <a:t>P</a:t>
            </a:r>
            <a:r>
              <a:rPr lang="vi-VN" dirty="0"/>
              <a:t>, </a:t>
            </a:r>
            <a:r>
              <a:rPr lang="vi-VN" b="1" dirty="0"/>
              <a:t>S</a:t>
            </a:r>
            <a:r>
              <a:rPr lang="vi-VN" dirty="0"/>
              <a:t> trở thành nút ông của </a:t>
            </a:r>
            <a:r>
              <a:rPr lang="vi-VN" b="1" dirty="0"/>
              <a:t>N</a:t>
            </a:r>
            <a:r>
              <a:rPr lang="vi-VN" dirty="0"/>
              <a:t>.</a:t>
            </a:r>
          </a:p>
          <a:p>
            <a:pPr>
              <a:lnSpc>
                <a:spcPct val="110000"/>
              </a:lnSpc>
              <a:spcBef>
                <a:spcPts val="600"/>
              </a:spcBef>
            </a:pPr>
            <a:r>
              <a:rPr lang="vi-VN" b="1" dirty="0"/>
              <a:t>P</a:t>
            </a:r>
            <a:r>
              <a:rPr lang="vi-VN" dirty="0"/>
              <a:t> có màu đen và có một con màu đỏ. Tất cả các đường đi có số các nút đen giống nhau</a:t>
            </a:r>
          </a:p>
          <a:p>
            <a:pPr>
              <a:lnSpc>
                <a:spcPct val="110000"/>
              </a:lnSpc>
              <a:spcBef>
                <a:spcPts val="600"/>
              </a:spcBef>
            </a:pPr>
            <a:r>
              <a:rPr lang="vi-VN" b="1" dirty="0"/>
              <a:t>N</a:t>
            </a:r>
            <a:r>
              <a:rPr lang="vi-VN" dirty="0"/>
              <a:t> có một anh em màu đen và cha màu đỏ, chúng ta có thể tiếp tục với các trường hợp 4, 5, hoặc 6. (anh em mới của nó là đen ví chỉ có một con của nút đỏ </a:t>
            </a:r>
            <a:r>
              <a:rPr lang="vi-VN" b="1" dirty="0"/>
              <a:t>S</a:t>
            </a:r>
            <a:r>
              <a:rPr lang="vi-VN" dirty="0"/>
              <a:t>.) </a:t>
            </a:r>
          </a:p>
          <a:p>
            <a:pPr>
              <a:lnSpc>
                <a:spcPct val="110000"/>
              </a:lnSpc>
              <a:spcBef>
                <a:spcPts val="600"/>
              </a:spcBef>
            </a:pPr>
            <a:r>
              <a:rPr lang="vi-VN" dirty="0"/>
              <a:t>Trong các trường hợp sau ta sẽ gọi anh em mới của </a:t>
            </a:r>
            <a:r>
              <a:rPr lang="vi-VN" b="1" dirty="0"/>
              <a:t>N'</a:t>
            </a:r>
            <a:r>
              <a:rPr lang="vi-VN" dirty="0"/>
              <a:t> là </a:t>
            </a:r>
            <a:r>
              <a:rPr lang="vi-VN" b="1" dirty="0"/>
              <a:t>S</a:t>
            </a:r>
            <a:r>
              <a:rPr lang="vi-VN" dirty="0"/>
              <a:t>.</a:t>
            </a:r>
            <a:endParaRPr lang="en-US" dirty="0"/>
          </a:p>
        </p:txBody>
      </p:sp>
    </p:spTree>
    <p:extLst>
      <p:ext uri="{BB962C8B-B14F-4D97-AF65-F5344CB8AC3E}">
        <p14:creationId xmlns:p14="http://schemas.microsoft.com/office/powerpoint/2010/main" val="315839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104" y="1600200"/>
            <a:ext cx="8390751" cy="3829335"/>
          </a:xfrm>
        </p:spPr>
      </p:pic>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25</a:t>
            </a:fld>
            <a:endParaRPr lang="en-US"/>
          </a:p>
        </p:txBody>
      </p:sp>
    </p:spTree>
    <p:extLst>
      <p:ext uri="{BB962C8B-B14F-4D97-AF65-F5344CB8AC3E}">
        <p14:creationId xmlns:p14="http://schemas.microsoft.com/office/powerpoint/2010/main" val="2774271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26</a:t>
            </a:fld>
            <a:endParaRPr lang="en-US"/>
          </a:p>
        </p:txBody>
      </p:sp>
      <p:sp>
        <p:nvSpPr>
          <p:cNvPr id="7" name="Content Placeholder 2"/>
          <p:cNvSpPr>
            <a:spLocks noGrp="1"/>
          </p:cNvSpPr>
          <p:nvPr>
            <p:ph idx="1"/>
          </p:nvPr>
        </p:nvSpPr>
        <p:spPr/>
        <p:txBody>
          <a:bodyPr>
            <a:normAutofit fontScale="85000" lnSpcReduction="20000"/>
          </a:bodyPr>
          <a:lstStyle/>
          <a:p>
            <a:pPr marL="0" indent="0">
              <a:buNone/>
            </a:pPr>
            <a:r>
              <a:rPr lang="vi-VN" dirty="0">
                <a:latin typeface="Consolas" panose="020B0609020204030204" pitchFamily="49" charset="0"/>
              </a:rPr>
              <a:t>void </a:t>
            </a:r>
            <a:r>
              <a:rPr lang="vi-VN" b="1" dirty="0">
                <a:solidFill>
                  <a:srgbClr val="00B0F0"/>
                </a:solidFill>
                <a:latin typeface="Consolas" panose="020B0609020204030204" pitchFamily="49" charset="0"/>
              </a:rPr>
              <a:t>delete_case2</a:t>
            </a:r>
            <a:r>
              <a:rPr lang="vi-VN" dirty="0">
                <a:latin typeface="Consolas" panose="020B0609020204030204" pitchFamily="49" charset="0"/>
              </a:rPr>
              <a:t>(struct node *n) {</a:t>
            </a:r>
            <a:endParaRPr lang="en-US" dirty="0">
              <a:latin typeface="Consolas" panose="020B0609020204030204" pitchFamily="49" charset="0"/>
            </a:endParaRPr>
          </a:p>
          <a:p>
            <a:pPr marL="0" indent="0">
              <a:buNone/>
            </a:pPr>
            <a:r>
              <a:rPr lang="vi-VN" dirty="0">
                <a:latin typeface="Consolas" panose="020B0609020204030204" pitchFamily="49" charset="0"/>
              </a:rPr>
              <a:t> 	if (sibling(n)-&gt;color == RED) {</a:t>
            </a:r>
            <a:endParaRPr lang="en-US" dirty="0">
              <a:latin typeface="Consolas" panose="020B0609020204030204" pitchFamily="49" charset="0"/>
            </a:endParaRPr>
          </a:p>
          <a:p>
            <a:pPr marL="0" indent="0">
              <a:buNone/>
            </a:pPr>
            <a:r>
              <a:rPr lang="vi-VN" dirty="0">
                <a:latin typeface="Consolas" panose="020B0609020204030204" pitchFamily="49" charset="0"/>
              </a:rPr>
              <a:t> 		n-&gt;parent-&gt;color = RED;</a:t>
            </a:r>
            <a:endParaRPr lang="en-US" dirty="0">
              <a:latin typeface="Consolas" panose="020B0609020204030204" pitchFamily="49" charset="0"/>
            </a:endParaRPr>
          </a:p>
          <a:p>
            <a:pPr marL="0" indent="0">
              <a:buNone/>
            </a:pPr>
            <a:r>
              <a:rPr lang="vi-VN" dirty="0">
                <a:latin typeface="Consolas" panose="020B0609020204030204" pitchFamily="49" charset="0"/>
              </a:rPr>
              <a:t> 		sibling(n)-&gt;color = BLACK;</a:t>
            </a:r>
            <a:endParaRPr lang="en-US" dirty="0">
              <a:latin typeface="Consolas" panose="020B0609020204030204" pitchFamily="49" charset="0"/>
            </a:endParaRPr>
          </a:p>
          <a:p>
            <a:pPr marL="0" indent="0">
              <a:buNone/>
            </a:pPr>
            <a:r>
              <a:rPr lang="vi-VN" dirty="0">
                <a:latin typeface="Consolas" panose="020B0609020204030204" pitchFamily="49" charset="0"/>
              </a:rPr>
              <a:t> 		if (n == n-&gt;parent-&gt;left)</a:t>
            </a:r>
            <a:endParaRPr lang="en-US" dirty="0">
              <a:latin typeface="Consolas" panose="020B0609020204030204" pitchFamily="49" charset="0"/>
            </a:endParaRPr>
          </a:p>
          <a:p>
            <a:pPr marL="0" indent="0">
              <a:buNone/>
            </a:pPr>
            <a:r>
              <a:rPr lang="vi-VN" dirty="0">
                <a:latin typeface="Consolas" panose="020B0609020204030204" pitchFamily="49" charset="0"/>
              </a:rPr>
              <a:t>  			rotate_left(n-&gt;parent);</a:t>
            </a:r>
            <a:endParaRPr lang="en-US" dirty="0">
              <a:latin typeface="Consolas" panose="020B0609020204030204" pitchFamily="49" charset="0"/>
            </a:endParaRPr>
          </a:p>
          <a:p>
            <a:pPr marL="0" indent="0">
              <a:buNone/>
            </a:pPr>
            <a:r>
              <a:rPr lang="vi-VN" dirty="0">
                <a:latin typeface="Consolas" panose="020B0609020204030204" pitchFamily="49" charset="0"/>
              </a:rPr>
              <a:t> 		else</a:t>
            </a:r>
            <a:endParaRPr lang="en-US" dirty="0">
              <a:latin typeface="Consolas" panose="020B0609020204030204" pitchFamily="49" charset="0"/>
            </a:endParaRPr>
          </a:p>
          <a:p>
            <a:pPr marL="0" indent="0">
              <a:buNone/>
            </a:pPr>
            <a:r>
              <a:rPr lang="vi-VN" dirty="0">
                <a:latin typeface="Consolas" panose="020B0609020204030204" pitchFamily="49" charset="0"/>
              </a:rPr>
              <a:t>  			rotate_right(n-&gt;parent);</a:t>
            </a:r>
            <a:endParaRPr lang="en-US" dirty="0">
              <a:latin typeface="Consolas" panose="020B0609020204030204" pitchFamily="49" charset="0"/>
            </a:endParaRPr>
          </a:p>
          <a:p>
            <a:pPr marL="0" indent="0">
              <a:buNone/>
            </a:pPr>
            <a:r>
              <a:rPr lang="vi-VN" dirty="0">
                <a:latin typeface="Consolas" panose="020B0609020204030204" pitchFamily="49" charset="0"/>
              </a:rPr>
              <a:t> 	}	</a:t>
            </a:r>
            <a:endParaRPr lang="en-US" dirty="0">
              <a:latin typeface="Consolas" panose="020B0609020204030204" pitchFamily="49" charset="0"/>
            </a:endParaRPr>
          </a:p>
          <a:p>
            <a:pPr marL="0" indent="0">
              <a:buNone/>
            </a:pPr>
            <a:r>
              <a:rPr lang="vi-VN" dirty="0">
                <a:latin typeface="Consolas" panose="020B0609020204030204" pitchFamily="49" charset="0"/>
              </a:rPr>
              <a:t> 	delete_case3(n);</a:t>
            </a:r>
            <a:endParaRPr lang="en-US" dirty="0">
              <a:latin typeface="Consolas" panose="020B0609020204030204" pitchFamily="49" charset="0"/>
            </a:endParaRPr>
          </a:p>
          <a:p>
            <a:pPr marL="0" indent="0">
              <a:buNone/>
            </a:pPr>
            <a:r>
              <a:rPr lang="vi-VN" dirty="0">
                <a:latin typeface="Consolas" panose="020B0609020204030204" pitchFamily="49" charset="0"/>
              </a:rPr>
              <a:t>}</a:t>
            </a:r>
            <a:endParaRPr lang="en-US" dirty="0">
              <a:latin typeface="Consolas" panose="020B0609020204030204" pitchFamily="49" charset="0"/>
            </a:endParaRPr>
          </a:p>
          <a:p>
            <a:pPr marL="0" indent="0">
              <a:buNone/>
            </a:pPr>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68438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27</a:t>
            </a:fld>
            <a:endParaRPr lang="en-US"/>
          </a:p>
        </p:txBody>
      </p:sp>
      <p:sp>
        <p:nvSpPr>
          <p:cNvPr id="7" name="Content Placeholder 2"/>
          <p:cNvSpPr>
            <a:spLocks noGrp="1"/>
          </p:cNvSpPr>
          <p:nvPr>
            <p:ph idx="1"/>
          </p:nvPr>
        </p:nvSpPr>
        <p:spPr/>
        <p:txBody>
          <a:bodyPr>
            <a:normAutofit lnSpcReduction="10000"/>
          </a:bodyPr>
          <a:lstStyle/>
          <a:p>
            <a:pPr>
              <a:lnSpc>
                <a:spcPct val="110000"/>
              </a:lnSpc>
              <a:spcBef>
                <a:spcPts val="600"/>
              </a:spcBef>
            </a:pPr>
            <a:r>
              <a:rPr lang="vi-VN" b="1">
                <a:solidFill>
                  <a:srgbClr val="0070C0"/>
                </a:solidFill>
              </a:rPr>
              <a:t>TH3</a:t>
            </a:r>
            <a:r>
              <a:rPr lang="vi-VN" b="1" dirty="0">
                <a:solidFill>
                  <a:srgbClr val="0070C0"/>
                </a:solidFill>
              </a:rPr>
              <a:t>:</a:t>
            </a:r>
            <a:r>
              <a:rPr lang="vi-VN" dirty="0"/>
              <a:t> </a:t>
            </a:r>
            <a:r>
              <a:rPr lang="vi-VN" b="1" dirty="0"/>
              <a:t>P</a:t>
            </a:r>
            <a:r>
              <a:rPr lang="vi-VN" dirty="0"/>
              <a:t>, </a:t>
            </a:r>
            <a:r>
              <a:rPr lang="vi-VN" b="1" dirty="0"/>
              <a:t>S</a:t>
            </a:r>
            <a:r>
              <a:rPr lang="vi-VN" dirty="0"/>
              <a:t>, và các con của </a:t>
            </a:r>
            <a:r>
              <a:rPr lang="vi-VN" b="1" dirty="0"/>
              <a:t>S</a:t>
            </a:r>
            <a:r>
              <a:rPr lang="vi-VN" dirty="0"/>
              <a:t> là đen. Gán lại cho </a:t>
            </a:r>
            <a:r>
              <a:rPr lang="vi-VN" b="1" dirty="0"/>
              <a:t>S</a:t>
            </a:r>
            <a:r>
              <a:rPr lang="vi-VN" dirty="0"/>
              <a:t> màu đỏ. Kết quả là mọi đường đi qua </a:t>
            </a:r>
            <a:r>
              <a:rPr lang="vi-VN" b="1" dirty="0"/>
              <a:t>S</a:t>
            </a:r>
            <a:r>
              <a:rPr lang="vi-VN" dirty="0"/>
              <a:t>, (tất nhiên chúng không qua </a:t>
            </a:r>
            <a:r>
              <a:rPr lang="vi-VN" b="1" dirty="0"/>
              <a:t>N</a:t>
            </a:r>
            <a:r>
              <a:rPr lang="vi-VN" dirty="0"/>
              <a:t>,có ít hơn một nút đen. </a:t>
            </a:r>
          </a:p>
          <a:p>
            <a:pPr>
              <a:lnSpc>
                <a:spcPct val="110000"/>
              </a:lnSpc>
              <a:spcBef>
                <a:spcPts val="600"/>
              </a:spcBef>
            </a:pPr>
            <a:r>
              <a:rPr lang="vi-VN" dirty="0"/>
              <a:t>Vì việc xóa đi cha trước đây của </a:t>
            </a:r>
            <a:r>
              <a:rPr lang="vi-VN" b="1" dirty="0"/>
              <a:t>N'</a:t>
            </a:r>
            <a:r>
              <a:rPr lang="vi-VN" dirty="0"/>
              <a:t> làm tất cả các đương đi qua </a:t>
            </a:r>
            <a:r>
              <a:rPr lang="vi-VN" b="1" dirty="0"/>
              <a:t>N</a:t>
            </a:r>
            <a:r>
              <a:rPr lang="vi-VN" dirty="0"/>
              <a:t> bớt đi một nút đen, nên chúng bằng nhau. </a:t>
            </a:r>
          </a:p>
          <a:p>
            <a:pPr>
              <a:lnSpc>
                <a:spcPct val="110000"/>
              </a:lnSpc>
              <a:spcBef>
                <a:spcPts val="600"/>
              </a:spcBef>
            </a:pPr>
            <a:r>
              <a:rPr lang="vi-VN" dirty="0"/>
              <a:t>Tuy nhiên tất cả các đường đi qua </a:t>
            </a:r>
            <a:r>
              <a:rPr lang="vi-VN" b="1" dirty="0"/>
              <a:t>P</a:t>
            </a:r>
            <a:r>
              <a:rPr lang="vi-VN" dirty="0"/>
              <a:t> bây giờ có ít hơn một nút đen so với các đường không qua </a:t>
            </a:r>
            <a:r>
              <a:rPr lang="vi-VN" b="1" dirty="0"/>
              <a:t>P</a:t>
            </a:r>
            <a:r>
              <a:rPr lang="vi-VN" dirty="0"/>
              <a:t>, do đó Tính chất 5 (Tất cả các đường đi từ gốc tới các nút lá có cùng số nút đen) sẽ bị vi phạm. Để sửa chữa tái cân bằng tại </a:t>
            </a:r>
            <a:r>
              <a:rPr lang="vi-VN" b="1" dirty="0"/>
              <a:t>P</a:t>
            </a:r>
            <a:r>
              <a:rPr lang="vi-VN" dirty="0"/>
              <a:t>, bắt đầu từ trường hợp 1</a:t>
            </a:r>
            <a:endParaRPr lang="en-US" dirty="0"/>
          </a:p>
        </p:txBody>
      </p:sp>
    </p:spTree>
    <p:extLst>
      <p:ext uri="{BB962C8B-B14F-4D97-AF65-F5344CB8AC3E}">
        <p14:creationId xmlns:p14="http://schemas.microsoft.com/office/powerpoint/2010/main" val="576969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639" y="1767840"/>
            <a:ext cx="9576379" cy="4038600"/>
          </a:xfrm>
        </p:spPr>
      </p:pic>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28</a:t>
            </a:fld>
            <a:endParaRPr lang="en-US"/>
          </a:p>
        </p:txBody>
      </p:sp>
    </p:spTree>
    <p:extLst>
      <p:ext uri="{BB962C8B-B14F-4D97-AF65-F5344CB8AC3E}">
        <p14:creationId xmlns:p14="http://schemas.microsoft.com/office/powerpoint/2010/main" val="374953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Xóa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29</a:t>
            </a:fld>
            <a:endParaRPr lang="en-US"/>
          </a:p>
        </p:txBody>
      </p:sp>
      <p:sp>
        <p:nvSpPr>
          <p:cNvPr id="7" name="Content Placeholder 2"/>
          <p:cNvSpPr>
            <a:spLocks noGrp="1"/>
          </p:cNvSpPr>
          <p:nvPr>
            <p:ph idx="1"/>
          </p:nvPr>
        </p:nvSpPr>
        <p:spPr/>
        <p:txBody>
          <a:bodyPr>
            <a:normAutofit fontScale="92500" lnSpcReduction="20000"/>
          </a:bodyPr>
          <a:lstStyle/>
          <a:p>
            <a:pPr marL="0" indent="0">
              <a:lnSpc>
                <a:spcPct val="120000"/>
              </a:lnSpc>
              <a:spcBef>
                <a:spcPts val="600"/>
              </a:spcBef>
              <a:buNone/>
            </a:pPr>
            <a:r>
              <a:rPr lang="vi-VN" dirty="0">
                <a:latin typeface="Consolas" panose="020B0609020204030204" pitchFamily="49" charset="0"/>
              </a:rPr>
              <a:t>void </a:t>
            </a:r>
            <a:r>
              <a:rPr lang="vi-VN" b="1" dirty="0">
                <a:solidFill>
                  <a:srgbClr val="00B0F0"/>
                </a:solidFill>
                <a:latin typeface="Consolas" panose="020B0609020204030204" pitchFamily="49" charset="0"/>
              </a:rPr>
              <a:t>delete_case3</a:t>
            </a:r>
            <a:r>
              <a:rPr lang="vi-VN" dirty="0">
                <a:latin typeface="Consolas" panose="020B0609020204030204" pitchFamily="49" charset="0"/>
              </a:rPr>
              <a:t>(struct node *n) {</a:t>
            </a:r>
            <a:endParaRPr lang="en-US" dirty="0">
              <a:latin typeface="Consolas" panose="020B0609020204030204" pitchFamily="49" charset="0"/>
            </a:endParaRPr>
          </a:p>
          <a:p>
            <a:pPr marL="0" indent="0">
              <a:lnSpc>
                <a:spcPct val="120000"/>
              </a:lnSpc>
              <a:spcBef>
                <a:spcPts val="600"/>
              </a:spcBef>
              <a:buNone/>
            </a:pPr>
            <a:r>
              <a:rPr lang="vi-VN" dirty="0">
                <a:latin typeface="Consolas" panose="020B0609020204030204" pitchFamily="49" charset="0"/>
              </a:rPr>
              <a:t> 	if (n-&gt;parent-&gt;color == BLACK </a:t>
            </a:r>
            <a:r>
              <a:rPr lang="vi-VN">
                <a:latin typeface="Consolas" panose="020B0609020204030204" pitchFamily="49" charset="0"/>
              </a:rPr>
              <a:t>&amp;&amp; sibling(n</a:t>
            </a:r>
            <a:r>
              <a:rPr lang="vi-VN" dirty="0">
                <a:latin typeface="Consolas" panose="020B0609020204030204" pitchFamily="49" charset="0"/>
              </a:rPr>
              <a:t>)-&gt;color == BLACK &amp;&amp; sibling(n)-&gt;left-&gt;color == BLACK &amp;&amp; ibling(n)-&gt;right-&gt;color == </a:t>
            </a:r>
            <a:r>
              <a:rPr lang="vi-VN">
                <a:latin typeface="Consolas" panose="020B0609020204030204" pitchFamily="49" charset="0"/>
              </a:rPr>
              <a:t>BLACK)</a:t>
            </a:r>
            <a:r>
              <a:rPr lang="en-US">
                <a:latin typeface="Consolas" panose="020B0609020204030204" pitchFamily="49" charset="0"/>
              </a:rPr>
              <a:t> </a:t>
            </a:r>
            <a:r>
              <a:rPr lang="vi-VN">
                <a:latin typeface="Consolas" panose="020B0609020204030204" pitchFamily="49" charset="0"/>
              </a:rPr>
              <a:t>{</a:t>
            </a:r>
            <a:endParaRPr lang="en-US" dirty="0">
              <a:latin typeface="Consolas" panose="020B0609020204030204" pitchFamily="49" charset="0"/>
            </a:endParaRPr>
          </a:p>
          <a:p>
            <a:pPr marL="0" indent="0">
              <a:lnSpc>
                <a:spcPct val="120000"/>
              </a:lnSpc>
              <a:spcBef>
                <a:spcPts val="600"/>
              </a:spcBef>
              <a:buNone/>
            </a:pPr>
            <a:r>
              <a:rPr lang="vi-VN" dirty="0">
                <a:latin typeface="Consolas" panose="020B0609020204030204" pitchFamily="49" charset="0"/>
              </a:rPr>
              <a:t> 		sibling(n)-&gt;color = RED;</a:t>
            </a:r>
            <a:endParaRPr lang="en-US" dirty="0">
              <a:latin typeface="Consolas" panose="020B0609020204030204" pitchFamily="49" charset="0"/>
            </a:endParaRPr>
          </a:p>
          <a:p>
            <a:pPr marL="0" indent="0">
              <a:lnSpc>
                <a:spcPct val="120000"/>
              </a:lnSpc>
              <a:spcBef>
                <a:spcPts val="600"/>
              </a:spcBef>
              <a:buNone/>
            </a:pPr>
            <a:r>
              <a:rPr lang="vi-VN" dirty="0">
                <a:latin typeface="Consolas" panose="020B0609020204030204" pitchFamily="49" charset="0"/>
              </a:rPr>
              <a:t> 		delete_case1(n-&gt;parent);</a:t>
            </a:r>
            <a:endParaRPr lang="en-US" dirty="0">
              <a:latin typeface="Consolas" panose="020B0609020204030204" pitchFamily="49" charset="0"/>
            </a:endParaRPr>
          </a:p>
          <a:p>
            <a:pPr marL="0" indent="0">
              <a:lnSpc>
                <a:spcPct val="120000"/>
              </a:lnSpc>
              <a:spcBef>
                <a:spcPts val="600"/>
              </a:spcBef>
              <a:buNone/>
            </a:pPr>
            <a:r>
              <a:rPr lang="en-US">
                <a:latin typeface="Consolas" panose="020B0609020204030204" pitchFamily="49" charset="0"/>
              </a:rPr>
              <a:t>	</a:t>
            </a:r>
            <a:r>
              <a:rPr lang="vi-VN">
                <a:latin typeface="Consolas" panose="020B0609020204030204" pitchFamily="49" charset="0"/>
              </a:rPr>
              <a:t>}</a:t>
            </a:r>
            <a:endParaRPr lang="en-US" dirty="0">
              <a:latin typeface="Consolas" panose="020B0609020204030204" pitchFamily="49" charset="0"/>
            </a:endParaRPr>
          </a:p>
          <a:p>
            <a:pPr marL="0" indent="0">
              <a:lnSpc>
                <a:spcPct val="120000"/>
              </a:lnSpc>
              <a:spcBef>
                <a:spcPts val="600"/>
              </a:spcBef>
              <a:buNone/>
            </a:pPr>
            <a:r>
              <a:rPr lang="vi-VN" dirty="0">
                <a:latin typeface="Consolas" panose="020B0609020204030204" pitchFamily="49" charset="0"/>
              </a:rPr>
              <a:t> 	else</a:t>
            </a:r>
            <a:endParaRPr lang="en-US" dirty="0">
              <a:latin typeface="Consolas" panose="020B0609020204030204" pitchFamily="49" charset="0"/>
            </a:endParaRPr>
          </a:p>
          <a:p>
            <a:pPr marL="0" indent="0">
              <a:lnSpc>
                <a:spcPct val="120000"/>
              </a:lnSpc>
              <a:spcBef>
                <a:spcPts val="600"/>
              </a:spcBef>
              <a:buNone/>
            </a:pPr>
            <a:r>
              <a:rPr lang="vi-VN">
                <a:latin typeface="Consolas" panose="020B0609020204030204" pitchFamily="49" charset="0"/>
              </a:rPr>
              <a:t> 		delete_case4(n</a:t>
            </a:r>
            <a:r>
              <a:rPr lang="vi-VN" dirty="0">
                <a:latin typeface="Consolas" panose="020B0609020204030204" pitchFamily="49" charset="0"/>
              </a:rPr>
              <a:t>);</a:t>
            </a:r>
            <a:endParaRPr lang="en-US" dirty="0">
              <a:latin typeface="Consolas" panose="020B0609020204030204" pitchFamily="49" charset="0"/>
            </a:endParaRPr>
          </a:p>
          <a:p>
            <a:pPr marL="0" indent="0">
              <a:lnSpc>
                <a:spcPct val="120000"/>
              </a:lnSpc>
              <a:spcBef>
                <a:spcPts val="600"/>
              </a:spcBef>
              <a:buNone/>
            </a:pPr>
            <a:r>
              <a:rPr lang="vi-VN"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1791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Demo</a:t>
            </a:r>
          </a:p>
        </p:txBody>
      </p:sp>
      <p:sp>
        <p:nvSpPr>
          <p:cNvPr id="3" name="Content Placeholder 2"/>
          <p:cNvSpPr>
            <a:spLocks noGrp="1"/>
          </p:cNvSpPr>
          <p:nvPr>
            <p:ph idx="1"/>
          </p:nvPr>
        </p:nvSpPr>
        <p:spPr/>
        <p:txBody>
          <a:bodyPr>
            <a:normAutofit/>
          </a:bodyPr>
          <a:lstStyle/>
          <a:p>
            <a:pPr marL="0" indent="0" algn="ctr">
              <a:buNone/>
            </a:pPr>
            <a:r>
              <a:rPr lang="en-US" sz="2800">
                <a:solidFill>
                  <a:srgbClr val="0070C0"/>
                </a:solidFill>
                <a:hlinkClick r:id="rId2"/>
              </a:rPr>
              <a:t>https://www.cs.usfca.edu/~galles/visualization/RedBlack.html</a:t>
            </a:r>
            <a:endParaRPr lang="en-US" sz="2800">
              <a:solidFill>
                <a:srgbClr val="0070C0"/>
              </a:solidFill>
            </a:endParaRPr>
          </a:p>
          <a:p>
            <a:pPr marL="0" indent="0" algn="ctr">
              <a:buNone/>
            </a:pPr>
            <a:endParaRPr lang="en-US" sz="2800">
              <a:solidFill>
                <a:srgbClr val="0070C0"/>
              </a:solidFill>
            </a:endParaRPr>
          </a:p>
          <a:p>
            <a:pPr marL="0" indent="0" algn="ctr">
              <a:buNone/>
            </a:pPr>
            <a:endParaRPr lang="en-US" sz="2800">
              <a:solidFill>
                <a:srgbClr val="0070C0"/>
              </a:solidFill>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a:t>
            </a:fld>
            <a:endParaRPr lang="en-US"/>
          </a:p>
        </p:txBody>
      </p:sp>
    </p:spTree>
    <p:extLst>
      <p:ext uri="{BB962C8B-B14F-4D97-AF65-F5344CB8AC3E}">
        <p14:creationId xmlns:p14="http://schemas.microsoft.com/office/powerpoint/2010/main" val="212090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t>Nội dung</a:t>
            </a:r>
          </a:p>
        </p:txBody>
      </p:sp>
      <p:sp>
        <p:nvSpPr>
          <p:cNvPr id="6147" name="Rectangle 3"/>
          <p:cNvSpPr>
            <a:spLocks noGrp="1" noChangeArrowheads="1"/>
          </p:cNvSpPr>
          <p:nvPr>
            <p:ph idx="4294967295"/>
          </p:nvPr>
        </p:nvSpPr>
        <p:spPr/>
        <p:txBody>
          <a:bodyPr>
            <a:normAutofit/>
          </a:bodyPr>
          <a:lstStyle/>
          <a:p>
            <a:pPr marL="457200" indent="-457200">
              <a:buFont typeface="Wingdings" pitchFamily="2" charset="2"/>
              <a:buChar char="§"/>
            </a:pPr>
            <a:r>
              <a:rPr lang="en-US" sz="3600" dirty="0">
                <a:solidFill>
                  <a:srgbClr val="CC00CC"/>
                </a:solidFill>
                <a:hlinkClick r:id="rId2" action="ppaction://hlinksldjump"/>
              </a:rPr>
              <a:t>Cấu trúc cây</a:t>
            </a:r>
            <a:endParaRPr lang="en-US" sz="3600" dirty="0">
              <a:solidFill>
                <a:srgbClr val="CC00CC"/>
              </a:solidFill>
            </a:endParaRPr>
          </a:p>
          <a:p>
            <a:pPr marL="457200" indent="-457200">
              <a:buFont typeface="Wingdings" pitchFamily="2" charset="2"/>
              <a:buChar char="§"/>
            </a:pPr>
            <a:r>
              <a:rPr lang="en-US" sz="3600">
                <a:hlinkClick r:id="rId3" action="ppaction://hlinksldjump"/>
              </a:rPr>
              <a:t>Cây </a:t>
            </a:r>
            <a:r>
              <a:rPr lang="en-US" sz="3600" dirty="0">
                <a:hlinkClick r:id="rId3" action="ppaction://hlinksldjump"/>
              </a:rPr>
              <a:t>nhị phân</a:t>
            </a:r>
            <a:endParaRPr lang="en-US" sz="3600" dirty="0"/>
          </a:p>
          <a:p>
            <a:pPr marL="457200" indent="-457200">
              <a:buFont typeface="Wingdings" pitchFamily="2" charset="2"/>
              <a:buChar char="§"/>
            </a:pPr>
            <a:r>
              <a:rPr lang="en-US" sz="3600" dirty="0">
                <a:hlinkClick r:id="rId4" action="ppaction://hlinksldjump"/>
              </a:rPr>
              <a:t>Cây nhị phân </a:t>
            </a:r>
            <a:r>
              <a:rPr lang="en-US" sz="3600" err="1">
                <a:hlinkClick r:id="rId4" action="ppaction://hlinksldjump"/>
              </a:rPr>
              <a:t>tìm</a:t>
            </a:r>
            <a:r>
              <a:rPr lang="en-US" sz="3600">
                <a:hlinkClick r:id="rId4" action="ppaction://hlinksldjump"/>
              </a:rPr>
              <a:t> kiếm</a:t>
            </a:r>
            <a:endParaRPr lang="en-US" sz="3600" dirty="0"/>
          </a:p>
          <a:p>
            <a:pPr marL="457200" indent="-457200">
              <a:buFont typeface="Wingdings" pitchFamily="2" charset="2"/>
              <a:buChar char="§"/>
            </a:pPr>
            <a:r>
              <a:rPr lang="en-US" sz="3600">
                <a:hlinkClick r:id="rId5" action="ppaction://hlinksldjump"/>
              </a:rPr>
              <a:t>Duyệt cây</a:t>
            </a:r>
            <a:endParaRPr lang="en-US" sz="3600">
              <a:hlinkClick r:id="" action="ppaction://noaction"/>
            </a:endParaRPr>
          </a:p>
          <a:p>
            <a:pPr marL="457200" indent="-457200">
              <a:buFont typeface="Wingdings" pitchFamily="2" charset="2"/>
              <a:buChar char="§"/>
            </a:pPr>
            <a:r>
              <a:rPr lang="en-US">
                <a:hlinkClick r:id="" action="ppaction://noaction"/>
              </a:rPr>
              <a:t>Cây AVL</a:t>
            </a:r>
            <a:endParaRPr lang="en-US">
              <a:hlinkClick r:id="" action="ppaction://noaction"/>
            </a:endParaRPr>
          </a:p>
          <a:p>
            <a:pPr marL="457200" indent="-457200">
              <a:buFont typeface="Wingdings" pitchFamily="2" charset="2"/>
              <a:buChar char="§"/>
            </a:pPr>
            <a:r>
              <a:rPr lang="en-US">
                <a:hlinkClick r:id="rId6" action="ppaction://hlinksldjump"/>
              </a:rPr>
              <a:t>Cây đỏ đen</a:t>
            </a:r>
            <a:endParaRPr lang="en-US">
              <a:hlinkClick r:id="" action="ppaction://noaction"/>
            </a:endParaRPr>
          </a:p>
          <a:p>
            <a:pPr marL="457200" indent="-457200">
              <a:buFont typeface="Wingdings" pitchFamily="2" charset="2"/>
              <a:buChar char="§"/>
            </a:pPr>
            <a:r>
              <a:rPr lang="en-US" b="1">
                <a:solidFill>
                  <a:srgbClr val="CC00CC"/>
                </a:solidFill>
              </a:rPr>
              <a:t>Cây </a:t>
            </a:r>
            <a:r>
              <a:rPr lang="en-US" sz="3600" b="1">
                <a:solidFill>
                  <a:srgbClr val="CC00CC"/>
                </a:solidFill>
              </a:rPr>
              <a:t>B-Tree</a:t>
            </a:r>
            <a:endParaRPr lang="en-US" sz="3600" b="1" dirty="0">
              <a:solidFill>
                <a:srgbClr val="CC00CC"/>
              </a:solidFill>
            </a:endParaRPr>
          </a:p>
          <a:p>
            <a:pPr marL="457200" indent="-457200">
              <a:buFont typeface="Wingdings" pitchFamily="2" charset="2"/>
              <a:buChar char="§"/>
            </a:pPr>
            <a:endParaRPr lang="en-US" sz="3600" dirty="0"/>
          </a:p>
        </p:txBody>
      </p:sp>
      <p:sp>
        <p:nvSpPr>
          <p:cNvPr id="2" name="Footer Placeholder 1"/>
          <p:cNvSpPr>
            <a:spLocks noGrp="1"/>
          </p:cNvSpPr>
          <p:nvPr>
            <p:ph type="ftr" sz="quarter" idx="11"/>
          </p:nvPr>
        </p:nvSpPr>
        <p:spPr/>
        <p:txBody>
          <a:bodyPr/>
          <a:lstStyle/>
          <a:p>
            <a:r>
              <a:rPr lang="en-US"/>
              <a:t>BM Công nghệ phần mềm</a:t>
            </a:r>
          </a:p>
        </p:txBody>
      </p:sp>
      <p:sp>
        <p:nvSpPr>
          <p:cNvPr id="3" name="Slide Number Placeholder 2"/>
          <p:cNvSpPr>
            <a:spLocks noGrp="1"/>
          </p:cNvSpPr>
          <p:nvPr>
            <p:ph type="sldNum" sz="quarter" idx="12"/>
          </p:nvPr>
        </p:nvSpPr>
        <p:spPr/>
        <p:txBody>
          <a:bodyPr/>
          <a:lstStyle/>
          <a:p>
            <a:fld id="{325A313A-BB42-4E34-8E5F-18065357EDED}" type="slidenum">
              <a:rPr lang="en-US" smtClean="0"/>
              <a:t>30</a:t>
            </a:fld>
            <a:endParaRPr lang="en-US"/>
          </a:p>
        </p:txBody>
      </p:sp>
    </p:spTree>
    <p:extLst>
      <p:ext uri="{BB962C8B-B14F-4D97-AF65-F5344CB8AC3E}">
        <p14:creationId xmlns:p14="http://schemas.microsoft.com/office/powerpoint/2010/main" val="27431568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Demo</a:t>
            </a:r>
          </a:p>
        </p:txBody>
      </p:sp>
      <p:sp>
        <p:nvSpPr>
          <p:cNvPr id="3" name="Content Placeholder 2"/>
          <p:cNvSpPr>
            <a:spLocks noGrp="1"/>
          </p:cNvSpPr>
          <p:nvPr>
            <p:ph idx="1"/>
          </p:nvPr>
        </p:nvSpPr>
        <p:spPr/>
        <p:txBody>
          <a:bodyPr>
            <a:normAutofit/>
          </a:bodyPr>
          <a:lstStyle/>
          <a:p>
            <a:pPr marL="0" indent="0" algn="ctr">
              <a:buNone/>
            </a:pPr>
            <a:r>
              <a:rPr lang="en-US" sz="2800">
                <a:solidFill>
                  <a:srgbClr val="0070C0"/>
                </a:solidFill>
                <a:hlinkClick r:id="rId2"/>
              </a:rPr>
              <a:t>https://www.cs.usfca.edu/~galles/visualization/BTree.html</a:t>
            </a:r>
            <a:endParaRPr lang="en-US" sz="2800">
              <a:solidFill>
                <a:srgbClr val="0070C0"/>
              </a:solidFill>
            </a:endParaRPr>
          </a:p>
          <a:p>
            <a:pPr marL="0" indent="0" algn="ctr">
              <a:buNone/>
            </a:pPr>
            <a:endParaRPr lang="en-US" sz="2800">
              <a:solidFill>
                <a:srgbClr val="0070C0"/>
              </a:solidFill>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31</a:t>
            </a:fld>
            <a:endParaRPr lang="en-US"/>
          </a:p>
        </p:txBody>
      </p:sp>
    </p:spTree>
    <p:extLst>
      <p:ext uri="{BB962C8B-B14F-4D97-AF65-F5344CB8AC3E}">
        <p14:creationId xmlns:p14="http://schemas.microsoft.com/office/powerpoint/2010/main" val="86120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pPr marL="609600" indent="-609600">
              <a:buFontTx/>
              <a:buAutoNum type="arabicPeriod"/>
            </a:pPr>
            <a:r>
              <a:rPr lang="en-US" sz="3200"/>
              <a:t>Giới thiệu</a:t>
            </a:r>
          </a:p>
          <a:p>
            <a:pPr marL="609600" indent="-609600">
              <a:buFontTx/>
              <a:buAutoNum type="arabicPeriod"/>
            </a:pPr>
            <a:r>
              <a:rPr lang="en-US" sz="3200"/>
              <a:t>Khái niệm</a:t>
            </a:r>
          </a:p>
          <a:p>
            <a:pPr marL="609600" indent="-609600">
              <a:buFontTx/>
              <a:buAutoNum type="arabicPeriod"/>
            </a:pPr>
            <a:r>
              <a:rPr lang="en-US" sz="3200"/>
              <a:t>Đặc điểm và cấu trúc</a:t>
            </a:r>
          </a:p>
          <a:p>
            <a:pPr marL="609600" indent="-609600">
              <a:buFontTx/>
              <a:buAutoNum type="arabicPeriod"/>
            </a:pPr>
            <a:r>
              <a:rPr lang="en-US" sz="3200"/>
              <a:t>Chèn phần tử vào cây</a:t>
            </a:r>
          </a:p>
          <a:p>
            <a:pPr marL="609600" indent="-609600">
              <a:buFontTx/>
              <a:buAutoNum type="arabicPeriod"/>
            </a:pPr>
            <a:r>
              <a:rPr lang="en-US" sz="3200"/>
              <a:t>Xóa phần tử khỏi cây</a:t>
            </a:r>
          </a:p>
          <a:p>
            <a:endParaRPr lang="en-US" sz="320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32</a:t>
            </a:fld>
            <a:endParaRPr lang="en-US"/>
          </a:p>
        </p:txBody>
      </p:sp>
    </p:spTree>
    <p:extLst>
      <p:ext uri="{BB962C8B-B14F-4D97-AF65-F5344CB8AC3E}">
        <p14:creationId xmlns:p14="http://schemas.microsoft.com/office/powerpoint/2010/main" val="1577152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33</a:t>
            </a:fld>
            <a:endParaRPr lang="en-US"/>
          </a:p>
        </p:txBody>
      </p:sp>
      <p:sp>
        <p:nvSpPr>
          <p:cNvPr id="7" name="Content Placeholder 2"/>
          <p:cNvSpPr>
            <a:spLocks noGrp="1"/>
          </p:cNvSpPr>
          <p:nvPr>
            <p:ph idx="1"/>
          </p:nvPr>
        </p:nvSpPr>
        <p:spPr/>
        <p:txBody>
          <a:bodyPr/>
          <a:lstStyle/>
          <a:p>
            <a:pPr>
              <a:lnSpc>
                <a:spcPct val="120000"/>
              </a:lnSpc>
              <a:spcBef>
                <a:spcPts val="600"/>
              </a:spcBef>
              <a:spcAft>
                <a:spcPts val="600"/>
              </a:spcAft>
            </a:pPr>
            <a:r>
              <a:rPr lang="vi-VN" sz="3200"/>
              <a:t>Cây là một cách tiếp cận hoàn chỉnh để tổ</a:t>
            </a:r>
            <a:r>
              <a:rPr lang="en-US" sz="3200"/>
              <a:t> </a:t>
            </a:r>
            <a:r>
              <a:rPr lang="vi-VN" sz="3200"/>
              <a:t>chức dữ liệu trong bộ nhớ. Vậy cây có thể</a:t>
            </a:r>
            <a:r>
              <a:rPr lang="en-US" sz="3200"/>
              <a:t> </a:t>
            </a:r>
            <a:r>
              <a:rPr lang="vi-VN" sz="3200"/>
              <a:t>làm việc tốt với hệ thống tập tin hay không?</a:t>
            </a:r>
            <a:endParaRPr lang="en-US" sz="3200"/>
          </a:p>
          <a:p>
            <a:pPr>
              <a:lnSpc>
                <a:spcPct val="120000"/>
              </a:lnSpc>
              <a:spcBef>
                <a:spcPts val="600"/>
              </a:spcBef>
              <a:spcAft>
                <a:spcPts val="600"/>
              </a:spcAft>
            </a:pPr>
            <a:r>
              <a:rPr lang="vi-VN" sz="3200"/>
              <a:t>B-</a:t>
            </a:r>
            <a:r>
              <a:rPr lang="en-US" sz="3200"/>
              <a:t>T</a:t>
            </a:r>
            <a:r>
              <a:rPr lang="vi-VN" sz="3200"/>
              <a:t>ree là cấu trúc dữ liệu phù hợp cho việc</a:t>
            </a:r>
            <a:r>
              <a:rPr lang="en-US" sz="3200"/>
              <a:t> </a:t>
            </a:r>
            <a:r>
              <a:rPr lang="vi-VN" sz="3200"/>
              <a:t>lưu trữ ngoài do R.Bayer và E.</a:t>
            </a:r>
            <a:r>
              <a:rPr lang="en-US" sz="3200"/>
              <a:t> </a:t>
            </a:r>
            <a:r>
              <a:rPr lang="vi-VN" sz="3200"/>
              <a:t>M.</a:t>
            </a:r>
            <a:r>
              <a:rPr lang="en-US" sz="3200"/>
              <a:t> </a:t>
            </a:r>
            <a:r>
              <a:rPr lang="vi-VN" sz="3200"/>
              <a:t>McCreight</a:t>
            </a:r>
            <a:r>
              <a:rPr lang="en-US" sz="3200"/>
              <a:t> </a:t>
            </a:r>
            <a:r>
              <a:rPr lang="vi-VN" sz="3200"/>
              <a:t>đưa ra năm</a:t>
            </a:r>
            <a:r>
              <a:rPr lang="en-US" sz="3200"/>
              <a:t> </a:t>
            </a:r>
            <a:r>
              <a:rPr lang="vi-VN" sz="3200"/>
              <a:t>1972</a:t>
            </a:r>
            <a:r>
              <a:rPr lang="en-US"/>
              <a:t>.</a:t>
            </a:r>
          </a:p>
        </p:txBody>
      </p:sp>
    </p:spTree>
    <p:extLst>
      <p:ext uri="{BB962C8B-B14F-4D97-AF65-F5344CB8AC3E}">
        <p14:creationId xmlns:p14="http://schemas.microsoft.com/office/powerpoint/2010/main" val="395228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34</a:t>
            </a:fld>
            <a:endParaRPr lang="en-US"/>
          </a:p>
        </p:txBody>
      </p:sp>
      <p:sp>
        <p:nvSpPr>
          <p:cNvPr id="7" name="Content Placeholder 2"/>
          <p:cNvSpPr>
            <a:spLocks noGrp="1"/>
          </p:cNvSpPr>
          <p:nvPr>
            <p:ph idx="1"/>
          </p:nvPr>
        </p:nvSpPr>
        <p:spPr/>
        <p:txBody>
          <a:bodyPr>
            <a:noAutofit/>
          </a:bodyPr>
          <a:lstStyle/>
          <a:p>
            <a:pPr algn="just">
              <a:spcBef>
                <a:spcPts val="600"/>
              </a:spcBef>
              <a:spcAft>
                <a:spcPts val="600"/>
              </a:spcAft>
            </a:pPr>
            <a:r>
              <a:rPr lang="vi-VN" sz="2400"/>
              <a:t>B-Tree là cây tìm kiếm tự cân bằng. Trong hầu hết các cây tìm kiếm tự cân bằng khác (như AVL và Red Black Trees), giả định rằng mọi thứ đều nằm trong bộ nhớ chính. </a:t>
            </a:r>
            <a:endParaRPr lang="en-US" sz="2400"/>
          </a:p>
          <a:p>
            <a:pPr algn="just">
              <a:spcBef>
                <a:spcPts val="600"/>
              </a:spcBef>
              <a:spcAft>
                <a:spcPts val="600"/>
              </a:spcAft>
            </a:pPr>
            <a:r>
              <a:rPr lang="vi-VN" sz="2400"/>
              <a:t>Để hiểu được việc sử dụng B-Tree, chúng ta phải nghĩ đến số lượng dữ liệu khổng lồ mà không thể lưu trong bộ nhớ chính. Khi số lượng keys lớn, dữ liệu được đọc từ hard disk dưới dạng khối (blocks). Thời gian đọc dữ liệu từ hard disk rất lâu so với thời gian truy xuất bộ nhớ chính</a:t>
            </a:r>
            <a:r>
              <a:rPr lang="en-US" sz="2400"/>
              <a:t> </a:t>
            </a:r>
            <a:r>
              <a:rPr lang="en-US" sz="2400">
                <a:sym typeface="Wingdings" panose="05000000000000000000" pitchFamily="2" charset="2"/>
              </a:rPr>
              <a:t></a:t>
            </a:r>
            <a:r>
              <a:rPr lang="vi-VN" sz="2400"/>
              <a:t> sử dụng B-Tree là giảm số lần truy cập đĩa.</a:t>
            </a:r>
            <a:endParaRPr lang="en-US" sz="2400"/>
          </a:p>
          <a:p>
            <a:pPr algn="just">
              <a:spcBef>
                <a:spcPts val="600"/>
              </a:spcBef>
              <a:spcAft>
                <a:spcPts val="600"/>
              </a:spcAft>
            </a:pPr>
            <a:r>
              <a:rPr lang="vi-VN" sz="2400"/>
              <a:t>Hầu hết các hoạt động của cây (tìm kiếm, chèn, xóa, max, min, ..etc) yêu cầu truy cập đĩa O(h) chính là chiều cao của B-Tree.</a:t>
            </a:r>
            <a:endParaRPr lang="en-US" sz="2400"/>
          </a:p>
          <a:p>
            <a:pPr algn="just">
              <a:spcBef>
                <a:spcPts val="600"/>
              </a:spcBef>
              <a:spcAft>
                <a:spcPts val="600"/>
              </a:spcAft>
            </a:pPr>
            <a:r>
              <a:rPr lang="vi-VN" sz="2400"/>
              <a:t>Chiều cao của B</a:t>
            </a:r>
            <a:r>
              <a:rPr lang="en-US" sz="2400"/>
              <a:t>-Tree</a:t>
            </a:r>
            <a:r>
              <a:rPr lang="vi-VN" sz="2400"/>
              <a:t> được hạn chế tối đa bằng việc bố trí nhiều nhất keys tại các node</a:t>
            </a:r>
            <a:r>
              <a:rPr lang="en-US" sz="2400"/>
              <a:t> (</a:t>
            </a:r>
            <a:r>
              <a:rPr lang="vi-VN" sz="2400"/>
              <a:t>kích thước node tương đương kích thước block</a:t>
            </a:r>
            <a:r>
              <a:rPr lang="en-US" sz="2400"/>
              <a:t>)</a:t>
            </a:r>
            <a:r>
              <a:rPr lang="vi-VN" sz="2400"/>
              <a:t>. Vì khả năng hạn chế h, tổng số lần đĩa truy cập cho hầu hết các hoạt động được giảm đáng kể so với cây AVL, Red Black Tree, ..etc.</a:t>
            </a:r>
            <a:endParaRPr lang="en-US" sz="2400"/>
          </a:p>
        </p:txBody>
      </p:sp>
    </p:spTree>
    <p:extLst>
      <p:ext uri="{BB962C8B-B14F-4D97-AF65-F5344CB8AC3E}">
        <p14:creationId xmlns:p14="http://schemas.microsoft.com/office/powerpoint/2010/main" val="261813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Cây nhiều nhánh: M-Phân</a:t>
            </a:r>
          </a:p>
        </p:txBody>
      </p:sp>
      <p:pic>
        <p:nvPicPr>
          <p:cNvPr id="4" name="Picture 3"/>
          <p:cNvPicPr>
            <a:picLocks noChangeAspect="1"/>
          </p:cNvPicPr>
          <p:nvPr/>
        </p:nvPicPr>
        <p:blipFill>
          <a:blip r:embed="rId2"/>
          <a:stretch>
            <a:fillRect/>
          </a:stretch>
        </p:blipFill>
        <p:spPr>
          <a:xfrm>
            <a:off x="1437851" y="3573016"/>
            <a:ext cx="9316298" cy="1875978"/>
          </a:xfrm>
          <a:prstGeom prst="rect">
            <a:avLst/>
          </a:prstGeom>
        </p:spPr>
      </p:pic>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35</a:t>
            </a:fld>
            <a:endParaRPr lang="en-US"/>
          </a:p>
        </p:txBody>
      </p:sp>
      <p:sp>
        <p:nvSpPr>
          <p:cNvPr id="8" name="Content Placeholder 2"/>
          <p:cNvSpPr>
            <a:spLocks noGrp="1"/>
          </p:cNvSpPr>
          <p:nvPr>
            <p:ph idx="1"/>
          </p:nvPr>
        </p:nvSpPr>
        <p:spPr/>
        <p:txBody>
          <a:bodyPr/>
          <a:lstStyle/>
          <a:p>
            <a:pPr>
              <a:lnSpc>
                <a:spcPct val="120000"/>
              </a:lnSpc>
              <a:spcBef>
                <a:spcPts val="600"/>
              </a:spcBef>
              <a:spcAft>
                <a:spcPts val="600"/>
              </a:spcAft>
            </a:pPr>
            <a:r>
              <a:rPr lang="it-IT" sz="3000"/>
              <a:t>Mỗi node có tối đa M node con (</a:t>
            </a:r>
            <a:r>
              <a:rPr lang="it-IT" sz="3000" i="1"/>
              <a:t>cây con</a:t>
            </a:r>
            <a:r>
              <a:rPr lang="it-IT" sz="3000"/>
              <a:t>)</a:t>
            </a:r>
          </a:p>
          <a:p>
            <a:pPr>
              <a:lnSpc>
                <a:spcPct val="120000"/>
              </a:lnSpc>
              <a:spcBef>
                <a:spcPts val="600"/>
              </a:spcBef>
              <a:spcAft>
                <a:spcPts val="600"/>
              </a:spcAft>
            </a:pPr>
            <a:r>
              <a:rPr lang="en-US" sz="3000"/>
              <a:t>Một cây M-Phân đầy đủ có chiều cao </a:t>
            </a:r>
            <a:r>
              <a:rPr lang="en-US" sz="3000" i="1"/>
              <a:t>log</a:t>
            </a:r>
            <a:r>
              <a:rPr lang="en-US" sz="3000" i="1" baseline="-25000"/>
              <a:t>M</a:t>
            </a:r>
            <a:r>
              <a:rPr lang="en-US" sz="3000" i="1"/>
              <a:t>N</a:t>
            </a:r>
          </a:p>
          <a:p>
            <a:pPr>
              <a:lnSpc>
                <a:spcPct val="120000"/>
              </a:lnSpc>
              <a:spcBef>
                <a:spcPts val="600"/>
              </a:spcBef>
              <a:spcAft>
                <a:spcPts val="600"/>
              </a:spcAft>
            </a:pPr>
            <a:r>
              <a:rPr lang="en-US" sz="3000"/>
              <a:t> Ví dụ: Cây 5-Phân đầy đủ như sau</a:t>
            </a:r>
          </a:p>
        </p:txBody>
      </p:sp>
    </p:spTree>
    <p:extLst>
      <p:ext uri="{BB962C8B-B14F-4D97-AF65-F5344CB8AC3E}">
        <p14:creationId xmlns:p14="http://schemas.microsoft.com/office/powerpoint/2010/main" val="2054985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36</a:t>
            </a:fld>
            <a:endParaRPr lang="en-US"/>
          </a:p>
        </p:txBody>
      </p:sp>
      <p:sp>
        <p:nvSpPr>
          <p:cNvPr id="7" name="Content Placeholder 2"/>
          <p:cNvSpPr>
            <a:spLocks noGrp="1"/>
          </p:cNvSpPr>
          <p:nvPr>
            <p:ph idx="1"/>
          </p:nvPr>
        </p:nvSpPr>
        <p:spPr/>
        <p:txBody>
          <a:bodyPr>
            <a:normAutofit/>
          </a:bodyPr>
          <a:lstStyle/>
          <a:p>
            <a:pPr>
              <a:lnSpc>
                <a:spcPct val="110000"/>
              </a:lnSpc>
              <a:spcBef>
                <a:spcPts val="600"/>
              </a:spcBef>
              <a:spcAft>
                <a:spcPts val="600"/>
              </a:spcAft>
            </a:pPr>
            <a:r>
              <a:rPr lang="en-US" sz="3200"/>
              <a:t>Một B-Tree bậc M là cây </a:t>
            </a:r>
            <a:r>
              <a:rPr lang="en-US" sz="3200">
                <a:solidFill>
                  <a:srgbClr val="FF0000"/>
                </a:solidFill>
              </a:rPr>
              <a:t>M-Phân</a:t>
            </a:r>
            <a:r>
              <a:rPr lang="en-US" sz="3200"/>
              <a:t> là cây thỏa:</a:t>
            </a:r>
          </a:p>
          <a:p>
            <a:pPr marL="746125" lvl="1" indent="-346075">
              <a:lnSpc>
                <a:spcPct val="105000"/>
              </a:lnSpc>
              <a:spcBef>
                <a:spcPts val="400"/>
              </a:spcBef>
            </a:pPr>
            <a:r>
              <a:rPr lang="en-US" sz="2800"/>
              <a:t>Mỗi node có </a:t>
            </a:r>
            <a:r>
              <a:rPr lang="en-US" sz="2800">
                <a:solidFill>
                  <a:srgbClr val="FF0000"/>
                </a:solidFill>
              </a:rPr>
              <a:t>tối đa </a:t>
            </a:r>
            <a:r>
              <a:rPr lang="en-US" sz="2800" b="1">
                <a:solidFill>
                  <a:srgbClr val="FF0000"/>
                </a:solidFill>
              </a:rPr>
              <a:t>M</a:t>
            </a:r>
            <a:r>
              <a:rPr lang="en-US" sz="2800">
                <a:solidFill>
                  <a:srgbClr val="FF0000"/>
                </a:solidFill>
              </a:rPr>
              <a:t> cây con</a:t>
            </a:r>
            <a:r>
              <a:rPr lang="en-US" sz="2800"/>
              <a:t>, và có </a:t>
            </a:r>
            <a:r>
              <a:rPr lang="en-US" sz="2800" b="1">
                <a:solidFill>
                  <a:srgbClr val="FF0000"/>
                </a:solidFill>
              </a:rPr>
              <a:t>M-1</a:t>
            </a:r>
            <a:r>
              <a:rPr lang="en-US" sz="2800">
                <a:solidFill>
                  <a:srgbClr val="FF0000"/>
                </a:solidFill>
              </a:rPr>
              <a:t> khóa.</a:t>
            </a:r>
            <a:endParaRPr lang="en-US" sz="2800"/>
          </a:p>
          <a:p>
            <a:pPr marL="746125" lvl="1" indent="-346075">
              <a:lnSpc>
                <a:spcPct val="105000"/>
              </a:lnSpc>
              <a:spcBef>
                <a:spcPts val="400"/>
              </a:spcBef>
            </a:pPr>
            <a:r>
              <a:rPr lang="vi-VN" sz="2800"/>
              <a:t>Các khóa </a:t>
            </a:r>
            <a:r>
              <a:rPr lang="en-US" sz="2800"/>
              <a:t>trong mỗi node (</a:t>
            </a:r>
            <a:r>
              <a:rPr lang="vi-VN" sz="2800"/>
              <a:t>cây con</a:t>
            </a:r>
            <a:r>
              <a:rPr lang="en-US" sz="2800"/>
              <a:t>)</a:t>
            </a:r>
            <a:r>
              <a:rPr lang="vi-VN" sz="2800"/>
              <a:t> được </a:t>
            </a:r>
            <a:r>
              <a:rPr lang="vi-VN" sz="2800">
                <a:solidFill>
                  <a:srgbClr val="FF0000"/>
                </a:solidFill>
              </a:rPr>
              <a:t>sắp xếp </a:t>
            </a:r>
            <a:r>
              <a:rPr lang="en-US" sz="2800">
                <a:solidFill>
                  <a:srgbClr val="FF0000"/>
                </a:solidFill>
              </a:rPr>
              <a:t>tăng</a:t>
            </a:r>
            <a:r>
              <a:rPr lang="en-US" sz="2800"/>
              <a:t>.</a:t>
            </a:r>
          </a:p>
          <a:p>
            <a:pPr marL="746125" lvl="1" indent="-346075">
              <a:lnSpc>
                <a:spcPct val="105000"/>
              </a:lnSpc>
              <a:spcBef>
                <a:spcPts val="400"/>
              </a:spcBef>
            </a:pPr>
            <a:r>
              <a:rPr lang="vi-VN" sz="2800"/>
              <a:t>Các khóa trong cây con thứ i đều nhỏ hơn khóa i</a:t>
            </a:r>
            <a:r>
              <a:rPr lang="en-US" sz="2800"/>
              <a:t>.</a:t>
            </a:r>
          </a:p>
          <a:p>
            <a:pPr marL="746125" lvl="1" indent="-346075">
              <a:lnSpc>
                <a:spcPct val="105000"/>
              </a:lnSpc>
              <a:spcBef>
                <a:spcPts val="400"/>
              </a:spcBef>
            </a:pPr>
            <a:r>
              <a:rPr lang="vi-VN" sz="2800"/>
              <a:t>Các khóa trong cây con thứ (i+1) đều lớn hơn khóa i</a:t>
            </a:r>
            <a:r>
              <a:rPr lang="en-US" sz="2800"/>
              <a:t>.</a:t>
            </a:r>
            <a:endParaRPr lang="en-US" sz="2800" b="0"/>
          </a:p>
          <a:p>
            <a:pPr>
              <a:lnSpc>
                <a:spcPct val="110000"/>
              </a:lnSpc>
              <a:spcBef>
                <a:spcPts val="600"/>
              </a:spcBef>
              <a:spcAft>
                <a:spcPts val="600"/>
              </a:spcAft>
            </a:pPr>
            <a:endParaRPr lang="en-US" sz="4000" b="0"/>
          </a:p>
        </p:txBody>
      </p:sp>
    </p:spTree>
    <p:extLst>
      <p:ext uri="{BB962C8B-B14F-4D97-AF65-F5344CB8AC3E}">
        <p14:creationId xmlns:p14="http://schemas.microsoft.com/office/powerpoint/2010/main" val="1972403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chất</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37</a:t>
            </a:fld>
            <a:endParaRPr lang="en-US"/>
          </a:p>
        </p:txBody>
      </p:sp>
      <p:sp>
        <p:nvSpPr>
          <p:cNvPr id="7" name="Content Placeholder 2"/>
          <p:cNvSpPr>
            <a:spLocks noGrp="1"/>
          </p:cNvSpPr>
          <p:nvPr>
            <p:ph idx="1"/>
          </p:nvPr>
        </p:nvSpPr>
        <p:spPr/>
        <p:txBody>
          <a:bodyPr>
            <a:normAutofit/>
          </a:bodyPr>
          <a:lstStyle/>
          <a:p>
            <a:pPr>
              <a:lnSpc>
                <a:spcPct val="110000"/>
              </a:lnSpc>
              <a:spcBef>
                <a:spcPts val="600"/>
              </a:spcBef>
              <a:spcAft>
                <a:spcPts val="600"/>
              </a:spcAft>
            </a:pPr>
            <a:r>
              <a:rPr lang="en-US" sz="3200"/>
              <a:t>Cây </a:t>
            </a:r>
            <a:r>
              <a:rPr lang="en-US" sz="3200">
                <a:solidFill>
                  <a:srgbClr val="FF0000"/>
                </a:solidFill>
              </a:rPr>
              <a:t>M-Phân</a:t>
            </a:r>
            <a:r>
              <a:rPr lang="en-US" sz="3200"/>
              <a:t> tìm kiếm có các tính chất sau:</a:t>
            </a:r>
          </a:p>
          <a:p>
            <a:pPr marL="746125" lvl="1" indent="-346075">
              <a:lnSpc>
                <a:spcPct val="105000"/>
              </a:lnSpc>
              <a:spcBef>
                <a:spcPts val="400"/>
              </a:spcBef>
            </a:pPr>
            <a:r>
              <a:rPr lang="en-US" sz="2800"/>
              <a:t>Tất cả node lá có cùng mức. </a:t>
            </a:r>
          </a:p>
          <a:p>
            <a:pPr marL="746125" lvl="1" indent="-346075">
              <a:lnSpc>
                <a:spcPct val="105000"/>
              </a:lnSpc>
              <a:spcBef>
                <a:spcPts val="400"/>
              </a:spcBef>
            </a:pPr>
            <a:r>
              <a:rPr lang="en-US" sz="2800"/>
              <a:t>Tất cả các node trung gian (</a:t>
            </a:r>
            <a:r>
              <a:rPr lang="en-US" sz="2800" i="1"/>
              <a:t>trừ node gốc</a:t>
            </a:r>
            <a:r>
              <a:rPr lang="en-US" sz="2800"/>
              <a:t>) có nhiềunhất M cây con và có ít nhất M/2 cây con (khác rỗng).</a:t>
            </a:r>
          </a:p>
          <a:p>
            <a:pPr marL="746125" lvl="1" indent="-346075">
              <a:lnSpc>
                <a:spcPct val="105000"/>
              </a:lnSpc>
              <a:spcBef>
                <a:spcPts val="400"/>
              </a:spcBef>
            </a:pPr>
            <a:r>
              <a:rPr lang="en-US" sz="2800"/>
              <a:t>Mỗi node hoặc là node lá hoặc có k+1 cây con (k là số khoá của node này).</a:t>
            </a:r>
          </a:p>
          <a:p>
            <a:pPr marL="746125" lvl="1" indent="-346075">
              <a:lnSpc>
                <a:spcPct val="105000"/>
              </a:lnSpc>
              <a:spcBef>
                <a:spcPts val="400"/>
              </a:spcBef>
            </a:pPr>
            <a:r>
              <a:rPr lang="en-US" sz="2800"/>
              <a:t>Node gốc có nhiều nhất M cây con hoặc có thể có 2 cây con (Node gốc có 1 khoá và không phải là node lá) hoặc không chứa cây con nào (Node gốc có 1 khoá và cũng là node lá).</a:t>
            </a:r>
            <a:endParaRPr lang="en-US" sz="2800" b="0"/>
          </a:p>
        </p:txBody>
      </p:sp>
    </p:spTree>
    <p:extLst>
      <p:ext uri="{BB962C8B-B14F-4D97-AF65-F5344CB8AC3E}">
        <p14:creationId xmlns:p14="http://schemas.microsoft.com/office/powerpoint/2010/main" val="2623458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chất</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38</a:t>
            </a:fld>
            <a:endParaRPr lang="en-US"/>
          </a:p>
        </p:txBody>
      </p:sp>
      <p:sp>
        <p:nvSpPr>
          <p:cNvPr id="7" name="Content Placeholder 2"/>
          <p:cNvSpPr>
            <a:spLocks noGrp="1"/>
          </p:cNvSpPr>
          <p:nvPr>
            <p:ph idx="1"/>
          </p:nvPr>
        </p:nvSpPr>
        <p:spPr/>
        <p:txBody>
          <a:bodyPr>
            <a:normAutofit/>
          </a:bodyPr>
          <a:lstStyle/>
          <a:p>
            <a:pPr>
              <a:lnSpc>
                <a:spcPct val="110000"/>
              </a:lnSpc>
              <a:spcBef>
                <a:spcPts val="600"/>
              </a:spcBef>
              <a:spcAft>
                <a:spcPts val="600"/>
              </a:spcAft>
            </a:pPr>
            <a:r>
              <a:rPr lang="en-US" sz="3200"/>
              <a:t>Cây </a:t>
            </a:r>
            <a:r>
              <a:rPr lang="en-US" sz="3200">
                <a:solidFill>
                  <a:srgbClr val="FF0000"/>
                </a:solidFill>
              </a:rPr>
              <a:t>M-Phân</a:t>
            </a:r>
            <a:r>
              <a:rPr lang="en-US" sz="3200"/>
              <a:t> tìm kiếm có các tính chất sau:</a:t>
            </a:r>
          </a:p>
          <a:p>
            <a:pPr marL="746125" lvl="1" indent="-346075">
              <a:lnSpc>
                <a:spcPct val="105000"/>
              </a:lnSpc>
              <a:spcBef>
                <a:spcPts val="400"/>
              </a:spcBef>
            </a:pPr>
            <a:r>
              <a:rPr lang="vi-VN" sz="2800"/>
              <a:t>Tại thời điểm chèn một nút đầy đủ, cây chia thành hai phần và khóa có giá trị trung bình được chèn tại nút cha.</a:t>
            </a:r>
            <a:endParaRPr lang="en-US" sz="2800"/>
          </a:p>
          <a:p>
            <a:pPr marL="746125" lvl="1" indent="-346075">
              <a:lnSpc>
                <a:spcPct val="105000"/>
              </a:lnSpc>
              <a:spcBef>
                <a:spcPts val="400"/>
              </a:spcBef>
            </a:pPr>
            <a:r>
              <a:rPr lang="en-US" sz="2800"/>
              <a:t>Hoạt động hợp nhất diễn ra khi các nút bị xóa.</a:t>
            </a:r>
            <a:endParaRPr lang="vi-VN" sz="2800"/>
          </a:p>
          <a:p>
            <a:pPr marL="400050" lvl="1" indent="0">
              <a:lnSpc>
                <a:spcPct val="110000"/>
              </a:lnSpc>
              <a:spcBef>
                <a:spcPts val="600"/>
              </a:spcBef>
              <a:spcAft>
                <a:spcPts val="600"/>
              </a:spcAft>
              <a:buNone/>
            </a:pPr>
            <a:endParaRPr lang="en-US" sz="2000" b="0"/>
          </a:p>
          <a:p>
            <a:pPr>
              <a:lnSpc>
                <a:spcPct val="110000"/>
              </a:lnSpc>
              <a:spcBef>
                <a:spcPts val="600"/>
              </a:spcBef>
              <a:spcAft>
                <a:spcPts val="600"/>
              </a:spcAft>
            </a:pPr>
            <a:endParaRPr lang="en-US" sz="4000" b="0"/>
          </a:p>
        </p:txBody>
      </p:sp>
    </p:spTree>
    <p:extLst>
      <p:ext uri="{BB962C8B-B14F-4D97-AF65-F5344CB8AC3E}">
        <p14:creationId xmlns:p14="http://schemas.microsoft.com/office/powerpoint/2010/main" val="354116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Ý nghĩa</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39</a:t>
            </a:fld>
            <a:endParaRPr lang="en-US"/>
          </a:p>
        </p:txBody>
      </p:sp>
      <p:sp>
        <p:nvSpPr>
          <p:cNvPr id="7" name="Content Placeholder 2"/>
          <p:cNvSpPr>
            <a:spLocks noGrp="1"/>
          </p:cNvSpPr>
          <p:nvPr>
            <p:ph idx="1"/>
          </p:nvPr>
        </p:nvSpPr>
        <p:spPr/>
        <p:txBody>
          <a:bodyPr>
            <a:normAutofit fontScale="92500" lnSpcReduction="10000"/>
          </a:bodyPr>
          <a:lstStyle/>
          <a:p>
            <a:pPr marL="346075" indent="-346075">
              <a:lnSpc>
                <a:spcPct val="120000"/>
              </a:lnSpc>
              <a:spcBef>
                <a:spcPts val="600"/>
              </a:spcBef>
              <a:spcAft>
                <a:spcPts val="600"/>
              </a:spcAft>
            </a:pPr>
            <a:r>
              <a:rPr lang="vi-VN" b="0"/>
              <a:t>B-cây là cây cân bằng hoàn toàn</a:t>
            </a:r>
            <a:r>
              <a:rPr lang="en-US" b="0"/>
              <a:t>.</a:t>
            </a:r>
          </a:p>
          <a:p>
            <a:pPr marL="346075" indent="-346075">
              <a:lnSpc>
                <a:spcPct val="120000"/>
              </a:lnSpc>
              <a:spcBef>
                <a:spcPts val="600"/>
              </a:spcBef>
              <a:spcAft>
                <a:spcPts val="600"/>
              </a:spcAft>
            </a:pPr>
            <a:r>
              <a:rPr lang="vi-VN" b="0"/>
              <a:t>Mỗi node được lấp đầy ít nhất 50%. Các phân</a:t>
            </a:r>
            <a:br>
              <a:rPr lang="vi-VN" b="0"/>
            </a:br>
            <a:r>
              <a:rPr lang="vi-VN" b="0"/>
              <a:t>tích và thử nghiệm thực tế cho thấy các node</a:t>
            </a:r>
            <a:br>
              <a:rPr lang="vi-VN" b="0"/>
            </a:br>
            <a:r>
              <a:rPr lang="vi-VN" b="0"/>
              <a:t>của B-cây trong trường hợp bình thường được</a:t>
            </a:r>
            <a:br>
              <a:rPr lang="vi-VN" b="0"/>
            </a:br>
            <a:r>
              <a:rPr lang="vi-VN" b="0"/>
              <a:t>lấp đầy ~70%</a:t>
            </a:r>
            <a:endParaRPr lang="en-US" b="0"/>
          </a:p>
          <a:p>
            <a:pPr marL="346075" indent="-346075">
              <a:lnSpc>
                <a:spcPct val="120000"/>
              </a:lnSpc>
              <a:spcBef>
                <a:spcPts val="600"/>
              </a:spcBef>
              <a:spcAft>
                <a:spcPts val="600"/>
              </a:spcAft>
            </a:pPr>
            <a:r>
              <a:rPr lang="vi-VN" b="0"/>
              <a:t>B-cây sử dụng số phép truy xuất đĩa tối thiểu</a:t>
            </a:r>
            <a:br>
              <a:rPr lang="vi-VN" b="0"/>
            </a:br>
            <a:r>
              <a:rPr lang="vi-VN" b="0"/>
              <a:t>cho các thao tác</a:t>
            </a:r>
            <a:r>
              <a:rPr lang="en-US" b="0"/>
              <a:t>.</a:t>
            </a:r>
          </a:p>
          <a:p>
            <a:pPr marL="346075" indent="-346075">
              <a:lnSpc>
                <a:spcPct val="120000"/>
              </a:lnSpc>
              <a:spcBef>
                <a:spcPts val="600"/>
              </a:spcBef>
              <a:spcAft>
                <a:spcPts val="600"/>
              </a:spcAft>
            </a:pPr>
            <a:r>
              <a:rPr lang="vi-VN" b="0"/>
              <a:t>Thích hợp với việc lưu trữ trên bộ nhớ ngoài</a:t>
            </a:r>
            <a:r>
              <a:rPr lang="en-US" b="0"/>
              <a:t>.</a:t>
            </a:r>
          </a:p>
          <a:p>
            <a:pPr marL="346075" indent="-346075">
              <a:lnSpc>
                <a:spcPct val="120000"/>
              </a:lnSpc>
              <a:spcBef>
                <a:spcPts val="600"/>
              </a:spcBef>
              <a:spcAft>
                <a:spcPts val="600"/>
              </a:spcAft>
            </a:pPr>
            <a:r>
              <a:rPr lang="vi-VN" b="0"/>
              <a:t>Có thể quản lý số phần tử rất lớn</a:t>
            </a:r>
            <a:r>
              <a:rPr lang="en-US" b="0"/>
              <a:t>.</a:t>
            </a:r>
          </a:p>
        </p:txBody>
      </p:sp>
    </p:spTree>
    <p:extLst>
      <p:ext uri="{BB962C8B-B14F-4D97-AF65-F5344CB8AC3E}">
        <p14:creationId xmlns:p14="http://schemas.microsoft.com/office/powerpoint/2010/main" val="407315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Định</a:t>
            </a:r>
            <a:r>
              <a:rPr lang="en-US" dirty="0"/>
              <a:t> </a:t>
            </a:r>
            <a:r>
              <a:rPr lang="en-US" dirty="0" err="1"/>
              <a:t>nghĩa</a:t>
            </a:r>
            <a:r>
              <a:rPr lang="en-US" dirty="0"/>
              <a:t> </a:t>
            </a:r>
            <a:r>
              <a:rPr lang="en-US" err="1"/>
              <a:t>cây</a:t>
            </a:r>
            <a:r>
              <a:rPr lang="en-US"/>
              <a:t> đỏ </a:t>
            </a:r>
            <a:r>
              <a:rPr lang="en-US" dirty="0" err="1"/>
              <a:t>đen</a:t>
            </a:r>
            <a:endParaRPr lang="en-US" dirty="0"/>
          </a:p>
        </p:txBody>
      </p:sp>
      <p:sp>
        <p:nvSpPr>
          <p:cNvPr id="3" name="Content Placeholder 2"/>
          <p:cNvSpPr>
            <a:spLocks noGrp="1"/>
          </p:cNvSpPr>
          <p:nvPr>
            <p:ph idx="1"/>
          </p:nvPr>
        </p:nvSpPr>
        <p:spPr>
          <a:xfrm>
            <a:off x="1097280" y="1117600"/>
            <a:ext cx="10058400" cy="5104295"/>
          </a:xfrm>
        </p:spPr>
        <p:txBody>
          <a:bodyPr>
            <a:noAutofit/>
          </a:bodyPr>
          <a:lstStyle/>
          <a:p>
            <a:pPr marL="0" indent="0">
              <a:lnSpc>
                <a:spcPct val="100000"/>
              </a:lnSpc>
              <a:spcBef>
                <a:spcPts val="600"/>
              </a:spcBef>
              <a:buNone/>
            </a:pPr>
            <a:r>
              <a:rPr lang="en-US" sz="2800" dirty="0"/>
              <a:t>C</a:t>
            </a:r>
            <a:r>
              <a:rPr lang="vi-VN" sz="2800" dirty="0"/>
              <a:t>ây đỏ-đen là một</a:t>
            </a:r>
            <a:r>
              <a:rPr lang="vi-VN" sz="2800"/>
              <a:t> </a:t>
            </a:r>
            <a:r>
              <a:rPr lang="en-US" sz="2800"/>
              <a:t>nhị </a:t>
            </a:r>
            <a:r>
              <a:rPr lang="en-US" sz="2800" dirty="0" err="1"/>
              <a:t>phân</a:t>
            </a:r>
            <a:r>
              <a:rPr lang="en-US" sz="2800" dirty="0"/>
              <a:t> </a:t>
            </a:r>
            <a:r>
              <a:rPr lang="en-US" sz="2800" dirty="0" err="1"/>
              <a:t>tìm</a:t>
            </a:r>
            <a:r>
              <a:rPr lang="en-US" sz="2800" dirty="0"/>
              <a:t> </a:t>
            </a:r>
            <a:r>
              <a:rPr lang="en-US" sz="2800" dirty="0" err="1"/>
              <a:t>kiếm</a:t>
            </a:r>
            <a:r>
              <a:rPr lang="en-US" sz="2800" dirty="0"/>
              <a:t> (BST) </a:t>
            </a:r>
            <a:r>
              <a:rPr lang="en-US" sz="2800" dirty="0" err="1"/>
              <a:t>thỏa</a:t>
            </a:r>
            <a:r>
              <a:rPr lang="en-US" sz="2800" dirty="0"/>
              <a:t> </a:t>
            </a:r>
            <a:r>
              <a:rPr lang="en-US" sz="2800" dirty="0" err="1"/>
              <a:t>các</a:t>
            </a:r>
            <a:r>
              <a:rPr lang="en-US" sz="2800" dirty="0"/>
              <a:t> </a:t>
            </a:r>
            <a:r>
              <a:rPr lang="en-US" sz="2800" dirty="0" err="1"/>
              <a:t>điều</a:t>
            </a:r>
            <a:r>
              <a:rPr lang="en-US" sz="2800" dirty="0"/>
              <a:t> </a:t>
            </a:r>
            <a:r>
              <a:rPr lang="en-US" sz="2800" dirty="0" err="1"/>
              <a:t>kiện</a:t>
            </a:r>
            <a:r>
              <a:rPr lang="en-US" sz="2800" dirty="0"/>
              <a:t> </a:t>
            </a:r>
            <a:r>
              <a:rPr lang="en-US" sz="2800" dirty="0" err="1"/>
              <a:t>sau</a:t>
            </a:r>
            <a:r>
              <a:rPr lang="en-US" sz="2800" dirty="0"/>
              <a:t>:</a:t>
            </a:r>
          </a:p>
          <a:p>
            <a:pPr marL="742950" indent="-400050">
              <a:lnSpc>
                <a:spcPct val="100000"/>
              </a:lnSpc>
              <a:spcBef>
                <a:spcPts val="600"/>
              </a:spcBef>
              <a:buFont typeface="+mj-lt"/>
              <a:buAutoNum type="arabicPeriod"/>
            </a:pPr>
            <a:r>
              <a:rPr lang="en-US" sz="2800" dirty="0" err="1"/>
              <a:t>Mọi</a:t>
            </a:r>
            <a:r>
              <a:rPr lang="en-US" sz="2800" dirty="0"/>
              <a:t> node </a:t>
            </a:r>
            <a:r>
              <a:rPr lang="en-US" sz="2800" dirty="0" err="1"/>
              <a:t>đều</a:t>
            </a:r>
            <a:r>
              <a:rPr lang="en-US" sz="2800" dirty="0"/>
              <a:t> </a:t>
            </a:r>
            <a:r>
              <a:rPr lang="en-US" sz="2800" dirty="0" err="1"/>
              <a:t>được</a:t>
            </a:r>
            <a:r>
              <a:rPr lang="en-US" sz="2800" dirty="0"/>
              <a:t> </a:t>
            </a:r>
            <a:r>
              <a:rPr lang="en-US" sz="2800" dirty="0" err="1"/>
              <a:t>tô</a:t>
            </a:r>
            <a:r>
              <a:rPr lang="en-US" sz="2800" dirty="0"/>
              <a:t> </a:t>
            </a:r>
            <a:r>
              <a:rPr lang="en-US" sz="2800" err="1"/>
              <a:t>màu</a:t>
            </a:r>
            <a:r>
              <a:rPr lang="en-US" sz="2800"/>
              <a:t> đỏ </a:t>
            </a:r>
            <a:r>
              <a:rPr lang="en-US" sz="2800" dirty="0" err="1"/>
              <a:t>hoặc</a:t>
            </a:r>
            <a:r>
              <a:rPr lang="en-US" sz="2800" dirty="0"/>
              <a:t> </a:t>
            </a:r>
            <a:r>
              <a:rPr lang="en-US" sz="2800" dirty="0" err="1"/>
              <a:t>màu</a:t>
            </a:r>
            <a:r>
              <a:rPr lang="en-US" sz="2800" dirty="0"/>
              <a:t> </a:t>
            </a:r>
            <a:r>
              <a:rPr lang="en-US" sz="2800" dirty="0" err="1"/>
              <a:t>đen</a:t>
            </a:r>
            <a:r>
              <a:rPr lang="en-US" sz="2800" dirty="0"/>
              <a:t>.</a:t>
            </a:r>
          </a:p>
          <a:p>
            <a:pPr marL="742950" indent="-400050">
              <a:lnSpc>
                <a:spcPct val="100000"/>
              </a:lnSpc>
              <a:spcBef>
                <a:spcPts val="600"/>
              </a:spcBef>
              <a:buFont typeface="+mj-lt"/>
              <a:buAutoNum type="arabicPeriod"/>
            </a:pPr>
            <a:r>
              <a:rPr lang="en-US" sz="2800" dirty="0"/>
              <a:t>Node </a:t>
            </a:r>
            <a:r>
              <a:rPr lang="en-US" sz="2800" dirty="0" err="1"/>
              <a:t>gốc</a:t>
            </a:r>
            <a:r>
              <a:rPr lang="en-US" sz="2800" dirty="0"/>
              <a:t> </a:t>
            </a:r>
            <a:r>
              <a:rPr lang="en-US" sz="2800" err="1"/>
              <a:t>luôn</a:t>
            </a:r>
            <a:r>
              <a:rPr lang="en-US" sz="2800"/>
              <a:t> đen.</a:t>
            </a:r>
            <a:endParaRPr lang="en-US" sz="2800" dirty="0"/>
          </a:p>
          <a:p>
            <a:pPr marL="742950" indent="-400050">
              <a:lnSpc>
                <a:spcPct val="100000"/>
              </a:lnSpc>
              <a:spcBef>
                <a:spcPts val="600"/>
              </a:spcBef>
              <a:buFont typeface="+mj-lt"/>
              <a:buAutoNum type="arabicPeriod"/>
            </a:pPr>
            <a:r>
              <a:rPr lang="en-US" sz="2800" dirty="0"/>
              <a:t>Node lá (NIL) </a:t>
            </a:r>
            <a:r>
              <a:rPr lang="en-US" sz="2800" dirty="0" err="1"/>
              <a:t>luôn</a:t>
            </a:r>
            <a:r>
              <a:rPr lang="en-US" sz="2800" dirty="0"/>
              <a:t> </a:t>
            </a:r>
            <a:r>
              <a:rPr lang="en-US" sz="2800" dirty="0" err="1"/>
              <a:t>đen</a:t>
            </a:r>
            <a:r>
              <a:rPr lang="en-US" sz="2800" dirty="0"/>
              <a:t>.</a:t>
            </a:r>
          </a:p>
          <a:p>
            <a:pPr marL="742950" indent="-400050">
              <a:lnSpc>
                <a:spcPct val="100000"/>
              </a:lnSpc>
              <a:spcBef>
                <a:spcPts val="600"/>
              </a:spcBef>
              <a:buFont typeface="+mj-lt"/>
              <a:buAutoNum type="arabicPeriod"/>
            </a:pPr>
            <a:r>
              <a:rPr lang="vi-VN" sz="2800" dirty="0"/>
              <a:t>Cả hai con của mọi nút đỏ là đen. (và suy ra mọi nút đỏ có nút cha là đen)</a:t>
            </a:r>
          </a:p>
          <a:p>
            <a:pPr marL="742950" indent="-400050">
              <a:lnSpc>
                <a:spcPct val="100000"/>
              </a:lnSpc>
              <a:spcBef>
                <a:spcPts val="600"/>
              </a:spcBef>
              <a:buFont typeface="+mj-lt"/>
              <a:buAutoNum type="arabicPeriod"/>
            </a:pPr>
            <a:r>
              <a:rPr lang="vi-VN" sz="2800" dirty="0"/>
              <a:t>Tất cả các đường đi từ một nút bất kỳ tới các lá có số nút đen bằng nhau.</a:t>
            </a:r>
            <a:r>
              <a:rPr lang="en-US" sz="2800" dirty="0"/>
              <a:t> </a:t>
            </a:r>
            <a:r>
              <a:rPr lang="vi-VN" sz="2800" dirty="0"/>
              <a:t>Số các nút đen trên một đường đi từ gốc tới mỗi lá được gọi là độ dài đen của đường đi đó.</a:t>
            </a:r>
          </a:p>
          <a:p>
            <a:pPr>
              <a:lnSpc>
                <a:spcPct val="100000"/>
              </a:lnSpc>
              <a:spcBef>
                <a:spcPts val="600"/>
              </a:spcBef>
            </a:pPr>
            <a:endParaRPr lang="en-US" sz="2800" dirty="0"/>
          </a:p>
          <a:p>
            <a:pPr>
              <a:lnSpc>
                <a:spcPct val="100000"/>
              </a:lnSpc>
              <a:spcBef>
                <a:spcPts val="600"/>
              </a:spcBef>
            </a:pPr>
            <a:endParaRPr lang="en-US" sz="2800"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4</a:t>
            </a:fld>
            <a:endParaRPr lang="en-US"/>
          </a:p>
        </p:txBody>
      </p:sp>
    </p:spTree>
    <p:extLst>
      <p:ext uri="{BB962C8B-B14F-4D97-AF65-F5344CB8AC3E}">
        <p14:creationId xmlns:p14="http://schemas.microsoft.com/office/powerpoint/2010/main" val="1877175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Ý nghĩa</a:t>
            </a:r>
          </a:p>
        </p:txBody>
      </p:sp>
      <mc:AlternateContent xmlns:mc="http://schemas.openxmlformats.org/markup-compatibility/2006" xmlns:a14="http://schemas.microsoft.com/office/drawing/2010/main">
        <mc:Choice Requires="a14">
          <p:sp>
            <p:nvSpPr>
              <p:cNvPr id="4" name="TextBox 3"/>
              <p:cNvSpPr txBox="1"/>
              <p:nvPr/>
            </p:nvSpPr>
            <p:spPr>
              <a:xfrm>
                <a:off x="2191792" y="3695949"/>
                <a:ext cx="3312368" cy="817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a:solidFill>
                            <a:srgbClr val="000099"/>
                          </a:solidFill>
                          <a:latin typeface="Cambria Math" panose="02040503050406030204" pitchFamily="18" charset="0"/>
                        </a:rPr>
                        <m:t>𝒉</m:t>
                      </m:r>
                      <m:r>
                        <a:rPr lang="en-US" sz="2800" b="1" i="1">
                          <a:solidFill>
                            <a:srgbClr val="000099"/>
                          </a:solidFill>
                          <a:latin typeface="Cambria Math" panose="02040503050406030204" pitchFamily="18" charset="0"/>
                          <a:ea typeface="Cambria Math" panose="02040503050406030204" pitchFamily="18" charset="0"/>
                        </a:rPr>
                        <m:t>≤</m:t>
                      </m:r>
                      <m:func>
                        <m:funcPr>
                          <m:ctrlPr>
                            <a:rPr lang="en-US" sz="2800" b="1" i="1">
                              <a:solidFill>
                                <a:srgbClr val="000099"/>
                              </a:solidFill>
                              <a:latin typeface="Cambria Math" panose="02040503050406030204" pitchFamily="18" charset="0"/>
                              <a:ea typeface="Cambria Math" panose="02040503050406030204" pitchFamily="18" charset="0"/>
                            </a:rPr>
                          </m:ctrlPr>
                        </m:funcPr>
                        <m:fName>
                          <m:sSub>
                            <m:sSubPr>
                              <m:ctrlPr>
                                <a:rPr lang="en-US" sz="2800" b="1" i="1">
                                  <a:solidFill>
                                    <a:srgbClr val="000099"/>
                                  </a:solidFill>
                                  <a:latin typeface="Cambria Math" panose="02040503050406030204" pitchFamily="18" charset="0"/>
                                  <a:ea typeface="Cambria Math" panose="02040503050406030204" pitchFamily="18" charset="0"/>
                                </a:rPr>
                              </m:ctrlPr>
                            </m:sSubPr>
                            <m:e>
                              <m:r>
                                <a:rPr lang="en-US" sz="2800" b="1" i="1">
                                  <a:solidFill>
                                    <a:srgbClr val="000099"/>
                                  </a:solidFill>
                                  <a:latin typeface="Cambria Math" panose="02040503050406030204" pitchFamily="18" charset="0"/>
                                  <a:ea typeface="Cambria Math" panose="02040503050406030204" pitchFamily="18" charset="0"/>
                                </a:rPr>
                                <m:t>𝒍𝒐𝒈</m:t>
                              </m:r>
                            </m:e>
                            <m:sub>
                              <m:r>
                                <a:rPr lang="en-US" sz="2800" b="1" i="1">
                                  <a:solidFill>
                                    <a:srgbClr val="000099"/>
                                  </a:solidFill>
                                  <a:latin typeface="Cambria Math" panose="02040503050406030204" pitchFamily="18" charset="0"/>
                                  <a:ea typeface="Cambria Math" panose="02040503050406030204" pitchFamily="18" charset="0"/>
                                </a:rPr>
                                <m:t>𝑴</m:t>
                              </m:r>
                            </m:sub>
                          </m:sSub>
                        </m:fName>
                        <m:e>
                          <m:f>
                            <m:fPr>
                              <m:ctrlPr>
                                <a:rPr lang="en-US" sz="2800" b="1" i="1">
                                  <a:solidFill>
                                    <a:srgbClr val="000099"/>
                                  </a:solidFill>
                                  <a:latin typeface="Cambria Math" panose="02040503050406030204" pitchFamily="18" charset="0"/>
                                  <a:ea typeface="Cambria Math" panose="02040503050406030204" pitchFamily="18" charset="0"/>
                                </a:rPr>
                              </m:ctrlPr>
                            </m:fPr>
                            <m:num>
                              <m:r>
                                <a:rPr lang="en-US" sz="2800" b="1" i="1">
                                  <a:solidFill>
                                    <a:srgbClr val="000099"/>
                                  </a:solidFill>
                                  <a:latin typeface="Cambria Math" panose="02040503050406030204" pitchFamily="18" charset="0"/>
                                  <a:ea typeface="Cambria Math" panose="02040503050406030204" pitchFamily="18" charset="0"/>
                                </a:rPr>
                                <m:t>(</m:t>
                              </m:r>
                              <m:r>
                                <a:rPr lang="en-US" sz="2800" b="1" i="1">
                                  <a:solidFill>
                                    <a:srgbClr val="000099"/>
                                  </a:solidFill>
                                  <a:latin typeface="Cambria Math" panose="02040503050406030204" pitchFamily="18" charset="0"/>
                                  <a:ea typeface="Cambria Math" panose="02040503050406030204" pitchFamily="18" charset="0"/>
                                </a:rPr>
                                <m:t>𝑵</m:t>
                              </m:r>
                              <m:r>
                                <a:rPr lang="en-US" sz="2800" b="1" i="1">
                                  <a:solidFill>
                                    <a:srgbClr val="000099"/>
                                  </a:solidFill>
                                  <a:latin typeface="Cambria Math" panose="02040503050406030204" pitchFamily="18" charset="0"/>
                                  <a:ea typeface="Cambria Math" panose="02040503050406030204" pitchFamily="18" charset="0"/>
                                </a:rPr>
                                <m:t>+</m:t>
                              </m:r>
                              <m:r>
                                <a:rPr lang="en-US" sz="2800" b="1" i="1">
                                  <a:solidFill>
                                    <a:srgbClr val="000099"/>
                                  </a:solidFill>
                                  <a:latin typeface="Cambria Math" panose="02040503050406030204" pitchFamily="18" charset="0"/>
                                  <a:ea typeface="Cambria Math" panose="02040503050406030204" pitchFamily="18" charset="0"/>
                                </a:rPr>
                                <m:t>𝟏</m:t>
                              </m:r>
                              <m:r>
                                <a:rPr lang="en-US" sz="2800" b="1" i="1">
                                  <a:solidFill>
                                    <a:srgbClr val="000099"/>
                                  </a:solidFill>
                                  <a:latin typeface="Cambria Math" panose="02040503050406030204" pitchFamily="18" charset="0"/>
                                  <a:ea typeface="Cambria Math" panose="02040503050406030204" pitchFamily="18" charset="0"/>
                                </a:rPr>
                                <m:t>)</m:t>
                              </m:r>
                            </m:num>
                            <m:den>
                              <m:r>
                                <a:rPr lang="en-US" sz="2800" b="1" i="1">
                                  <a:solidFill>
                                    <a:srgbClr val="000099"/>
                                  </a:solidFill>
                                  <a:latin typeface="Cambria Math" panose="02040503050406030204" pitchFamily="18" charset="0"/>
                                  <a:ea typeface="Cambria Math" panose="02040503050406030204" pitchFamily="18" charset="0"/>
                                </a:rPr>
                                <m:t>𝟐</m:t>
                              </m:r>
                            </m:den>
                          </m:f>
                        </m:e>
                      </m:func>
                    </m:oMath>
                  </m:oMathPara>
                </a14:m>
                <a:endParaRPr lang="en-US" sz="2800" b="1">
                  <a:solidFill>
                    <a:srgbClr val="000099"/>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191792" y="3695949"/>
                <a:ext cx="3312368" cy="817853"/>
              </a:xfrm>
              <a:prstGeom prst="rect">
                <a:avLst/>
              </a:prstGeom>
              <a:blipFill>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40</a:t>
            </a:fld>
            <a:endParaRPr lang="en-US"/>
          </a:p>
        </p:txBody>
      </p:sp>
      <p:sp>
        <p:nvSpPr>
          <p:cNvPr id="8" name="Content Placeholder 2"/>
          <p:cNvSpPr>
            <a:spLocks noGrp="1"/>
          </p:cNvSpPr>
          <p:nvPr>
            <p:ph idx="1"/>
          </p:nvPr>
        </p:nvSpPr>
        <p:spPr/>
        <p:txBody>
          <a:bodyPr>
            <a:normAutofit/>
          </a:bodyPr>
          <a:lstStyle/>
          <a:p>
            <a:pPr marL="346075" indent="-346075">
              <a:lnSpc>
                <a:spcPct val="120000"/>
              </a:lnSpc>
              <a:spcBef>
                <a:spcPts val="600"/>
              </a:spcBef>
              <a:spcAft>
                <a:spcPts val="600"/>
              </a:spcAft>
            </a:pPr>
            <a:r>
              <a:rPr lang="en-US" sz="3200" b="0"/>
              <a:t>Hạn chế số thao tác đọc mỗi lần tìm kiếm trên cây.</a:t>
            </a:r>
          </a:p>
          <a:p>
            <a:pPr marL="346075" indent="-346075">
              <a:lnSpc>
                <a:spcPct val="120000"/>
              </a:lnSpc>
              <a:spcBef>
                <a:spcPts val="600"/>
              </a:spcBef>
              <a:spcAft>
                <a:spcPts val="600"/>
              </a:spcAft>
            </a:pPr>
            <a:r>
              <a:rPr lang="en-US" sz="3200" b="0"/>
              <a:t>Thích hợp cho việc tìm kiếm trên bộ nhớ ngoài.</a:t>
            </a:r>
          </a:p>
          <a:p>
            <a:pPr marL="346075" indent="-346075">
              <a:lnSpc>
                <a:spcPct val="120000"/>
              </a:lnSpc>
              <a:spcBef>
                <a:spcPts val="600"/>
              </a:spcBef>
              <a:spcAft>
                <a:spcPts val="600"/>
              </a:spcAft>
            </a:pPr>
            <a:r>
              <a:rPr lang="en-US" sz="3200" b="0"/>
              <a:t>Chiều cao h của cây ~ </a:t>
            </a:r>
            <a:r>
              <a:rPr lang="en-US" sz="3200" i="1"/>
              <a:t>log</a:t>
            </a:r>
            <a:r>
              <a:rPr lang="en-US" sz="3200" i="1" baseline="-25000"/>
              <a:t>M</a:t>
            </a:r>
            <a:r>
              <a:rPr lang="en-US" sz="3200" i="1"/>
              <a:t>N</a:t>
            </a:r>
            <a:r>
              <a:rPr lang="en-US" sz="3200" b="0" i="1"/>
              <a:t>,</a:t>
            </a:r>
            <a:r>
              <a:rPr lang="en-US" sz="3200" i="1"/>
              <a:t> </a:t>
            </a:r>
            <a:r>
              <a:rPr lang="en-US" sz="3200" b="0"/>
              <a:t>N là số nút của cây.</a:t>
            </a:r>
          </a:p>
          <a:p>
            <a:pPr marL="339725" indent="0">
              <a:lnSpc>
                <a:spcPct val="120000"/>
              </a:lnSpc>
              <a:spcBef>
                <a:spcPts val="600"/>
              </a:spcBef>
              <a:spcAft>
                <a:spcPts val="600"/>
              </a:spcAft>
              <a:buNone/>
            </a:pPr>
            <a:r>
              <a:rPr lang="en-US" sz="3200" b="0"/>
              <a:t>Cụ thể: Nếu </a:t>
            </a:r>
            <a:r>
              <a:rPr lang="pt-BR" sz="3200" b="0"/>
              <a:t>N là số khoá (N ≥ 1), M là bậc của cây (M &gt; 2) thì:</a:t>
            </a:r>
            <a:endParaRPr lang="pt-BR" sz="3200"/>
          </a:p>
          <a:p>
            <a:pPr marL="346075" indent="-346075">
              <a:lnSpc>
                <a:spcPct val="120000"/>
              </a:lnSpc>
              <a:spcBef>
                <a:spcPts val="600"/>
              </a:spcBef>
              <a:spcAft>
                <a:spcPts val="600"/>
              </a:spcAft>
            </a:pPr>
            <a:r>
              <a:rPr lang="en-US" sz="3200" b="0"/>
              <a:t>Tăng M chiều cao cây giảm rất nhanh.</a:t>
            </a:r>
          </a:p>
        </p:txBody>
      </p:sp>
    </p:spTree>
    <p:extLst>
      <p:ext uri="{BB962C8B-B14F-4D97-AF65-F5344CB8AC3E}">
        <p14:creationId xmlns:p14="http://schemas.microsoft.com/office/powerpoint/2010/main" val="3366188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Chèn node vào cây</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41</a:t>
            </a:fld>
            <a:endParaRPr lang="en-US"/>
          </a:p>
        </p:txBody>
      </p:sp>
      <p:sp>
        <p:nvSpPr>
          <p:cNvPr id="7" name="Content Placeholder 2"/>
          <p:cNvSpPr>
            <a:spLocks noGrp="1"/>
          </p:cNvSpPr>
          <p:nvPr>
            <p:ph idx="1"/>
          </p:nvPr>
        </p:nvSpPr>
        <p:spPr/>
        <p:txBody>
          <a:bodyPr>
            <a:normAutofit fontScale="92500" lnSpcReduction="20000"/>
          </a:bodyPr>
          <a:lstStyle/>
          <a:p>
            <a:pPr marL="0" indent="0">
              <a:lnSpc>
                <a:spcPct val="120000"/>
              </a:lnSpc>
              <a:spcBef>
                <a:spcPts val="600"/>
              </a:spcBef>
              <a:spcAft>
                <a:spcPts val="600"/>
              </a:spcAft>
              <a:buNone/>
            </a:pPr>
            <a:r>
              <a:rPr lang="vi-VN"/>
              <a:t>Ý tưởng:</a:t>
            </a:r>
            <a:r>
              <a:rPr lang="vi-VN" b="0"/>
              <a:t> Tìm vị trí khóa có thể thêm vào cây. Việc</a:t>
            </a:r>
            <a:r>
              <a:rPr lang="en-US" b="0"/>
              <a:t> </a:t>
            </a:r>
            <a:r>
              <a:rPr lang="vi-VN" b="0"/>
              <a:t>tìm kiếm sẽ kết thúc tại một </a:t>
            </a:r>
            <a:r>
              <a:rPr lang="en-US" b="0"/>
              <a:t>nút </a:t>
            </a:r>
            <a:r>
              <a:rPr lang="vi-VN" b="0"/>
              <a:t>lá. Khóa mới sẽ được</a:t>
            </a:r>
            <a:r>
              <a:rPr lang="en-US" b="0"/>
              <a:t> thêm vào nút lá:</a:t>
            </a:r>
          </a:p>
          <a:p>
            <a:pPr marL="514350" indent="-514350">
              <a:lnSpc>
                <a:spcPct val="120000"/>
              </a:lnSpc>
              <a:spcBef>
                <a:spcPts val="600"/>
              </a:spcBef>
              <a:spcAft>
                <a:spcPts val="600"/>
              </a:spcAft>
              <a:buFont typeface="+mj-lt"/>
              <a:buAutoNum type="arabicPeriod"/>
            </a:pPr>
            <a:r>
              <a:rPr lang="vi-VN" b="0"/>
              <a:t>Nếu chưa đầy </a:t>
            </a:r>
            <a:r>
              <a:rPr lang="en-US" b="0">
                <a:sym typeface="Wingdings" panose="05000000000000000000" pitchFamily="2" charset="2"/>
              </a:rPr>
              <a:t> </a:t>
            </a:r>
            <a:r>
              <a:rPr lang="vi-VN" b="0"/>
              <a:t>Việc thêm hoàn tất</a:t>
            </a:r>
            <a:r>
              <a:rPr lang="en-US" b="0"/>
              <a:t>.</a:t>
            </a:r>
            <a:endParaRPr lang="vi-VN" b="0"/>
          </a:p>
          <a:p>
            <a:pPr marL="514350" indent="-514350">
              <a:lnSpc>
                <a:spcPct val="120000"/>
              </a:lnSpc>
              <a:spcBef>
                <a:spcPts val="600"/>
              </a:spcBef>
              <a:spcAft>
                <a:spcPts val="600"/>
              </a:spcAft>
              <a:buFont typeface="+mj-lt"/>
              <a:buAutoNum type="arabicPeriod"/>
            </a:pPr>
            <a:r>
              <a:rPr lang="en-US" b="0"/>
              <a:t>Nếu đầy </a:t>
            </a:r>
            <a:r>
              <a:rPr lang="en-US" b="0">
                <a:sym typeface="Wingdings" panose="05000000000000000000" pitchFamily="2" charset="2"/>
              </a:rPr>
              <a:t> </a:t>
            </a:r>
            <a:r>
              <a:rPr lang="en-US" b="0"/>
              <a:t>Phân đôi nút lá cần thêm:</a:t>
            </a:r>
          </a:p>
          <a:p>
            <a:pPr marL="688975" lvl="1" indent="-346075">
              <a:lnSpc>
                <a:spcPct val="120000"/>
              </a:lnSpc>
              <a:spcBef>
                <a:spcPts val="600"/>
              </a:spcBef>
              <a:spcAft>
                <a:spcPts val="600"/>
              </a:spcAft>
            </a:pPr>
            <a:r>
              <a:rPr lang="en-US" sz="3100" b="1">
                <a:solidFill>
                  <a:srgbClr val="FF0000"/>
                </a:solidFill>
              </a:rPr>
              <a:t>Tách nút lá </a:t>
            </a:r>
            <a:r>
              <a:rPr lang="en-US" sz="3100">
                <a:solidFill>
                  <a:srgbClr val="FF0000"/>
                </a:solidFill>
              </a:rPr>
              <a:t>ra làm hai nút cạnh nhau trong cùng một mức.</a:t>
            </a:r>
          </a:p>
          <a:p>
            <a:pPr marL="688975" lvl="1" indent="-346075">
              <a:lnSpc>
                <a:spcPct val="120000"/>
              </a:lnSpc>
              <a:spcBef>
                <a:spcPts val="600"/>
              </a:spcBef>
              <a:spcAft>
                <a:spcPts val="600"/>
              </a:spcAft>
            </a:pPr>
            <a:r>
              <a:rPr lang="en-US" sz="3100">
                <a:solidFill>
                  <a:srgbClr val="FF0000"/>
                </a:solidFill>
              </a:rPr>
              <a:t>Chuyển phần tử giữa lên nút cha.</a:t>
            </a:r>
          </a:p>
          <a:p>
            <a:pPr marL="0" indent="0">
              <a:lnSpc>
                <a:spcPct val="120000"/>
              </a:lnSpc>
              <a:spcBef>
                <a:spcPts val="600"/>
              </a:spcBef>
              <a:spcAft>
                <a:spcPts val="600"/>
              </a:spcAft>
              <a:buNone/>
            </a:pPr>
            <a:r>
              <a:rPr lang="vi-VN" b="0" i="1"/>
              <a:t>Quá trình phân đôi các nút có thể được lan truyền</a:t>
            </a:r>
            <a:r>
              <a:rPr lang="en-US" b="0" i="1"/>
              <a:t> </a:t>
            </a:r>
            <a:r>
              <a:rPr lang="vi-VN" b="0" i="1"/>
              <a:t>ngược về </a:t>
            </a:r>
            <a:r>
              <a:rPr lang="en-US" b="0" i="1"/>
              <a:t>đến nút </a:t>
            </a:r>
            <a:r>
              <a:rPr lang="vi-VN" b="0" i="1"/>
              <a:t>gốc và kết thúc khi có một nút cha nào đó</a:t>
            </a:r>
            <a:r>
              <a:rPr lang="en-US" b="0" i="1"/>
              <a:t> </a:t>
            </a:r>
            <a:r>
              <a:rPr lang="vi-VN" b="0" i="1"/>
              <a:t>cần được thêm một khóa từ dưới lên mà chưa</a:t>
            </a:r>
            <a:r>
              <a:rPr lang="en-US" b="0" i="1"/>
              <a:t> đầy.</a:t>
            </a:r>
          </a:p>
          <a:p>
            <a:pPr>
              <a:lnSpc>
                <a:spcPct val="120000"/>
              </a:lnSpc>
              <a:spcBef>
                <a:spcPts val="600"/>
              </a:spcBef>
              <a:spcAft>
                <a:spcPts val="600"/>
              </a:spcAft>
            </a:pPr>
            <a:endParaRPr lang="en-US" sz="3200"/>
          </a:p>
        </p:txBody>
      </p:sp>
    </p:spTree>
    <p:extLst>
      <p:ext uri="{BB962C8B-B14F-4D97-AF65-F5344CB8AC3E}">
        <p14:creationId xmlns:p14="http://schemas.microsoft.com/office/powerpoint/2010/main" val="1142702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graphicFrame>
        <p:nvGraphicFramePr>
          <p:cNvPr id="4" name="Table 3"/>
          <p:cNvGraphicFramePr>
            <a:graphicFrameLocks noGrp="1"/>
          </p:cNvGraphicFramePr>
          <p:nvPr/>
        </p:nvGraphicFramePr>
        <p:xfrm>
          <a:off x="922652" y="3768965"/>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5" name="Footer Placeholder 4"/>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42</a:t>
            </a:fld>
            <a:endParaRPr lang="en-US"/>
          </a:p>
        </p:txBody>
      </p:sp>
      <p:sp>
        <p:nvSpPr>
          <p:cNvPr id="8" name="Content Placeholder 2"/>
          <p:cNvSpPr>
            <a:spLocks noGrp="1"/>
          </p:cNvSpPr>
          <p:nvPr>
            <p:ph idx="1"/>
          </p:nvPr>
        </p:nvSpPr>
        <p:spPr/>
        <p:txBody>
          <a:bodyPr>
            <a:normAutofit/>
          </a:bodyPr>
          <a:lstStyle/>
          <a:p>
            <a:pPr>
              <a:lnSpc>
                <a:spcPct val="120000"/>
              </a:lnSpc>
              <a:spcBef>
                <a:spcPts val="600"/>
              </a:spcBef>
              <a:spcAft>
                <a:spcPts val="600"/>
              </a:spcAft>
            </a:pPr>
            <a:r>
              <a:rPr lang="vi-VN" sz="3200" b="0"/>
              <a:t>Cho B-</a:t>
            </a:r>
            <a:r>
              <a:rPr lang="en-US" sz="3200" b="0"/>
              <a:t>T</a:t>
            </a:r>
            <a:r>
              <a:rPr lang="vi-VN" sz="3200" b="0"/>
              <a:t>ree bậc </a:t>
            </a:r>
            <a:r>
              <a:rPr lang="en-US" sz="3200"/>
              <a:t>4</a:t>
            </a:r>
            <a:r>
              <a:rPr lang="vi-VN" sz="3200" b="0"/>
              <a:t> rỗng</a:t>
            </a:r>
            <a:r>
              <a:rPr lang="en-US" sz="3200" b="0"/>
              <a:t>.</a:t>
            </a:r>
          </a:p>
          <a:p>
            <a:pPr>
              <a:lnSpc>
                <a:spcPct val="120000"/>
              </a:lnSpc>
              <a:spcBef>
                <a:spcPts val="600"/>
              </a:spcBef>
              <a:spcAft>
                <a:spcPts val="600"/>
              </a:spcAft>
            </a:pPr>
            <a:r>
              <a:rPr lang="en-US" sz="3200" b="0"/>
              <a:t>Hãy xây dựng B-Tree theo thứ tự từ trái sang phải cho dãy số sau:</a:t>
            </a:r>
          </a:p>
          <a:p>
            <a:pPr>
              <a:lnSpc>
                <a:spcPct val="120000"/>
              </a:lnSpc>
              <a:spcBef>
                <a:spcPts val="600"/>
              </a:spcBef>
              <a:spcAft>
                <a:spcPts val="600"/>
              </a:spcAft>
            </a:pPr>
            <a:endParaRPr lang="en-US" sz="3200" b="0"/>
          </a:p>
        </p:txBody>
      </p:sp>
    </p:spTree>
    <p:extLst>
      <p:ext uri="{BB962C8B-B14F-4D97-AF65-F5344CB8AC3E}">
        <p14:creationId xmlns:p14="http://schemas.microsoft.com/office/powerpoint/2010/main" val="3734213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graphicFrame>
        <p:nvGraphicFramePr>
          <p:cNvPr id="6" name="Content Placeholder 5"/>
          <p:cNvGraphicFramePr>
            <a:graphicFrameLocks/>
          </p:cNvGraphicFramePr>
          <p:nvPr/>
        </p:nvGraphicFramePr>
        <p:xfrm>
          <a:off x="3626768" y="2207856"/>
          <a:ext cx="864096" cy="487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3161199066"/>
                    </a:ext>
                  </a:extLst>
                </a:gridCol>
              </a:tblGrid>
              <a:tr h="370840">
                <a:tc>
                  <a:txBody>
                    <a:bodyPr/>
                    <a:lstStyle/>
                    <a:p>
                      <a:pPr algn="ctr"/>
                      <a:r>
                        <a:rPr lang="en-US" sz="2600" dirty="0">
                          <a:solidFill>
                            <a:srgbClr val="FFFF00"/>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81418992"/>
                  </a:ext>
                </a:extLst>
              </a:tr>
            </a:tbl>
          </a:graphicData>
        </a:graphic>
      </p:graphicFrame>
      <p:sp>
        <p:nvSpPr>
          <p:cNvPr id="7" name="TextBox 6"/>
          <p:cNvSpPr txBox="1"/>
          <p:nvPr/>
        </p:nvSpPr>
        <p:spPr>
          <a:xfrm>
            <a:off x="1771650" y="2205475"/>
            <a:ext cx="1567086" cy="492443"/>
          </a:xfrm>
          <a:prstGeom prst="rect">
            <a:avLst/>
          </a:prstGeom>
          <a:noFill/>
        </p:spPr>
        <p:txBody>
          <a:bodyPr wrap="square" rtlCol="0">
            <a:spAutoFit/>
          </a:bodyPr>
          <a:lstStyle/>
          <a:p>
            <a:r>
              <a:rPr lang="en-US" sz="2600" b="1" err="1">
                <a:solidFill>
                  <a:srgbClr val="000099"/>
                </a:solidFill>
                <a:latin typeface="Times New Roman" panose="02020603050405020304" pitchFamily="18" charset="0"/>
                <a:cs typeface="Times New Roman" panose="02020603050405020304" pitchFamily="18" charset="0"/>
              </a:rPr>
              <a:t>Chèn</a:t>
            </a:r>
            <a:r>
              <a:rPr lang="en-US" sz="2600" b="1">
                <a:solidFill>
                  <a:srgbClr val="000099"/>
                </a:solidFill>
                <a:latin typeface="Times New Roman" panose="02020603050405020304" pitchFamily="18" charset="0"/>
                <a:cs typeface="Times New Roman" panose="02020603050405020304" pitchFamily="18" charset="0"/>
              </a:rPr>
              <a:t> 1: </a:t>
            </a:r>
            <a:endParaRPr lang="en-US" sz="2600" b="1" dirty="0">
              <a:solidFill>
                <a:srgbClr val="000099"/>
              </a:solidFill>
              <a:latin typeface="Times New Roman" panose="02020603050405020304" pitchFamily="18" charset="0"/>
              <a:cs typeface="Times New Roman" panose="02020603050405020304" pitchFamily="18" charset="0"/>
            </a:endParaRPr>
          </a:p>
        </p:txBody>
      </p:sp>
      <p:graphicFrame>
        <p:nvGraphicFramePr>
          <p:cNvPr id="8" name="Content Placeholder 5"/>
          <p:cNvGraphicFramePr>
            <a:graphicFrameLocks/>
          </p:cNvGraphicFramePr>
          <p:nvPr/>
        </p:nvGraphicFramePr>
        <p:xfrm>
          <a:off x="3626768" y="3320144"/>
          <a:ext cx="1800200" cy="487680"/>
        </p:xfrm>
        <a:graphic>
          <a:graphicData uri="http://schemas.openxmlformats.org/drawingml/2006/table">
            <a:tbl>
              <a:tblPr firstRow="1" bandRow="1">
                <a:tableStyleId>{5C22544A-7EE6-4342-B048-85BDC9FD1C3A}</a:tableStyleId>
              </a:tblPr>
              <a:tblGrid>
                <a:gridCol w="900100">
                  <a:extLst>
                    <a:ext uri="{9D8B030D-6E8A-4147-A177-3AD203B41FA5}">
                      <a16:colId xmlns:a16="http://schemas.microsoft.com/office/drawing/2014/main" val="3161199066"/>
                    </a:ext>
                  </a:extLst>
                </a:gridCol>
                <a:gridCol w="900100">
                  <a:extLst>
                    <a:ext uri="{9D8B030D-6E8A-4147-A177-3AD203B41FA5}">
                      <a16:colId xmlns:a16="http://schemas.microsoft.com/office/drawing/2014/main" val="2458940926"/>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a:t>
                      </a:r>
                    </a:p>
                  </a:txBody>
                  <a:tcPr/>
                </a:tc>
                <a:tc>
                  <a:txBody>
                    <a:bodyPr/>
                    <a:lstStyle/>
                    <a:p>
                      <a:pPr algn="ctr"/>
                      <a:r>
                        <a:rPr lang="en-US" sz="2600" dirty="0">
                          <a:solidFill>
                            <a:srgbClr val="FFFF00"/>
                          </a:solidFill>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081418992"/>
                  </a:ext>
                </a:extLst>
              </a:tr>
            </a:tbl>
          </a:graphicData>
        </a:graphic>
      </p:graphicFrame>
      <p:sp>
        <p:nvSpPr>
          <p:cNvPr id="9" name="TextBox 8"/>
          <p:cNvSpPr txBox="1"/>
          <p:nvPr/>
        </p:nvSpPr>
        <p:spPr>
          <a:xfrm>
            <a:off x="1771650" y="3317763"/>
            <a:ext cx="1567086" cy="492443"/>
          </a:xfrm>
          <a:prstGeom prst="rect">
            <a:avLst/>
          </a:prstGeom>
          <a:noFill/>
        </p:spPr>
        <p:txBody>
          <a:bodyPr wrap="square" rtlCol="0">
            <a:spAutoFit/>
          </a:bodyPr>
          <a:lstStyle/>
          <a:p>
            <a:r>
              <a:rPr lang="en-US" sz="2600" b="1" err="1">
                <a:solidFill>
                  <a:srgbClr val="000099"/>
                </a:solidFill>
                <a:latin typeface="Times New Roman" panose="02020603050405020304" pitchFamily="18" charset="0"/>
                <a:cs typeface="Times New Roman" panose="02020603050405020304" pitchFamily="18" charset="0"/>
              </a:rPr>
              <a:t>Chèn</a:t>
            </a:r>
            <a:r>
              <a:rPr lang="en-US" sz="2600" b="1">
                <a:solidFill>
                  <a:srgbClr val="000099"/>
                </a:solidFill>
                <a:latin typeface="Times New Roman" panose="02020603050405020304" pitchFamily="18" charset="0"/>
                <a:cs typeface="Times New Roman" panose="02020603050405020304" pitchFamily="18" charset="0"/>
              </a:rPr>
              <a:t> 12: </a:t>
            </a:r>
            <a:endParaRPr lang="en-US" sz="2600" b="1" dirty="0">
              <a:solidFill>
                <a:srgbClr val="000099"/>
              </a:solidFill>
              <a:latin typeface="Times New Roman" panose="02020603050405020304" pitchFamily="18" charset="0"/>
              <a:cs typeface="Times New Roman" panose="02020603050405020304" pitchFamily="18" charset="0"/>
            </a:endParaRPr>
          </a:p>
        </p:txBody>
      </p:sp>
      <p:graphicFrame>
        <p:nvGraphicFramePr>
          <p:cNvPr id="10" name="Content Placeholder 5"/>
          <p:cNvGraphicFramePr>
            <a:graphicFrameLocks/>
          </p:cNvGraphicFramePr>
          <p:nvPr/>
        </p:nvGraphicFramePr>
        <p:xfrm>
          <a:off x="3626769" y="4432432"/>
          <a:ext cx="2736303" cy="487680"/>
        </p:xfrm>
        <a:graphic>
          <a:graphicData uri="http://schemas.openxmlformats.org/drawingml/2006/table">
            <a:tbl>
              <a:tblPr firstRow="1" bandRow="1">
                <a:tableStyleId>{5C22544A-7EE6-4342-B048-85BDC9FD1C3A}</a:tableStyleId>
              </a:tblPr>
              <a:tblGrid>
                <a:gridCol w="912101">
                  <a:extLst>
                    <a:ext uri="{9D8B030D-6E8A-4147-A177-3AD203B41FA5}">
                      <a16:colId xmlns:a16="http://schemas.microsoft.com/office/drawing/2014/main" val="3161199066"/>
                    </a:ext>
                  </a:extLst>
                </a:gridCol>
                <a:gridCol w="912101">
                  <a:extLst>
                    <a:ext uri="{9D8B030D-6E8A-4147-A177-3AD203B41FA5}">
                      <a16:colId xmlns:a16="http://schemas.microsoft.com/office/drawing/2014/main" val="2632303914"/>
                    </a:ext>
                  </a:extLst>
                </a:gridCol>
                <a:gridCol w="912101">
                  <a:extLst>
                    <a:ext uri="{9D8B030D-6E8A-4147-A177-3AD203B41FA5}">
                      <a16:colId xmlns:a16="http://schemas.microsoft.com/office/drawing/2014/main" val="1669381355"/>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a:t>
                      </a:r>
                    </a:p>
                  </a:txBody>
                  <a:tcPr/>
                </a:tc>
                <a:tc>
                  <a:txBody>
                    <a:bodyPr/>
                    <a:lstStyle/>
                    <a:p>
                      <a:pPr algn="ctr"/>
                      <a:r>
                        <a:rPr lang="en-US" sz="2600" dirty="0">
                          <a:solidFill>
                            <a:srgbClr val="FFFF00"/>
                          </a:solidFill>
                          <a:latin typeface="Times New Roman" panose="02020603050405020304" pitchFamily="18" charset="0"/>
                          <a:cs typeface="Times New Roman" panose="02020603050405020304" pitchFamily="18" charset="0"/>
                        </a:rPr>
                        <a:t>8</a:t>
                      </a:r>
                    </a:p>
                  </a:txBody>
                  <a:tcPr/>
                </a:tc>
                <a:tc>
                  <a:txBody>
                    <a:bodyPr/>
                    <a:lstStyle/>
                    <a:p>
                      <a:pPr algn="ctr"/>
                      <a:r>
                        <a:rPr lang="en-US" sz="26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081418992"/>
                  </a:ext>
                </a:extLst>
              </a:tr>
            </a:tbl>
          </a:graphicData>
        </a:graphic>
      </p:graphicFrame>
      <p:sp>
        <p:nvSpPr>
          <p:cNvPr id="11" name="TextBox 10"/>
          <p:cNvSpPr txBox="1"/>
          <p:nvPr/>
        </p:nvSpPr>
        <p:spPr>
          <a:xfrm>
            <a:off x="1771650" y="4430051"/>
            <a:ext cx="1567086" cy="492443"/>
          </a:xfrm>
          <a:prstGeom prst="rect">
            <a:avLst/>
          </a:prstGeom>
          <a:noFill/>
        </p:spPr>
        <p:txBody>
          <a:bodyPr wrap="square" rtlCol="0">
            <a:spAutoFit/>
          </a:bodyPr>
          <a:lstStyle/>
          <a:p>
            <a:r>
              <a:rPr lang="en-US" sz="2600" b="1" err="1">
                <a:solidFill>
                  <a:srgbClr val="000099"/>
                </a:solidFill>
                <a:latin typeface="Times New Roman" panose="02020603050405020304" pitchFamily="18" charset="0"/>
                <a:cs typeface="Times New Roman" panose="02020603050405020304" pitchFamily="18" charset="0"/>
              </a:rPr>
              <a:t>Chèn</a:t>
            </a:r>
            <a:r>
              <a:rPr lang="en-US" sz="2600" b="1">
                <a:solidFill>
                  <a:srgbClr val="000099"/>
                </a:solidFill>
                <a:latin typeface="Times New Roman" panose="02020603050405020304" pitchFamily="18" charset="0"/>
                <a:cs typeface="Times New Roman" panose="02020603050405020304" pitchFamily="18" charset="0"/>
              </a:rPr>
              <a:t> 8: </a:t>
            </a:r>
            <a:endParaRPr lang="en-US" sz="2600" b="1" dirty="0">
              <a:solidFill>
                <a:srgbClr val="000099"/>
              </a:solidFill>
              <a:latin typeface="Times New Roman" panose="02020603050405020304" pitchFamily="18" charset="0"/>
              <a:cs typeface="Times New Roman" panose="02020603050405020304" pitchFamily="18" charset="0"/>
            </a:endParaRPr>
          </a:p>
        </p:txBody>
      </p:sp>
      <p:graphicFrame>
        <p:nvGraphicFramePr>
          <p:cNvPr id="12" name="Content Placeholder 5"/>
          <p:cNvGraphicFramePr>
            <a:graphicFrameLocks/>
          </p:cNvGraphicFramePr>
          <p:nvPr/>
        </p:nvGraphicFramePr>
        <p:xfrm>
          <a:off x="3626766" y="5544719"/>
          <a:ext cx="2736304" cy="48768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3161199066"/>
                    </a:ext>
                  </a:extLst>
                </a:gridCol>
                <a:gridCol w="684076">
                  <a:extLst>
                    <a:ext uri="{9D8B030D-6E8A-4147-A177-3AD203B41FA5}">
                      <a16:colId xmlns:a16="http://schemas.microsoft.com/office/drawing/2014/main" val="1434537610"/>
                    </a:ext>
                  </a:extLst>
                </a:gridCol>
                <a:gridCol w="684076">
                  <a:extLst>
                    <a:ext uri="{9D8B030D-6E8A-4147-A177-3AD203B41FA5}">
                      <a16:colId xmlns:a16="http://schemas.microsoft.com/office/drawing/2014/main" val="4024751639"/>
                    </a:ext>
                  </a:extLst>
                </a:gridCol>
                <a:gridCol w="684076">
                  <a:extLst>
                    <a:ext uri="{9D8B030D-6E8A-4147-A177-3AD203B41FA5}">
                      <a16:colId xmlns:a16="http://schemas.microsoft.com/office/drawing/2014/main" val="2733215613"/>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a:t>
                      </a:r>
                    </a:p>
                  </a:txBody>
                  <a:tcPr/>
                </a:tc>
                <a:tc>
                  <a:txBody>
                    <a:bodyPr/>
                    <a:lstStyle/>
                    <a:p>
                      <a:pPr algn="ctr"/>
                      <a:r>
                        <a:rPr lang="en-US" sz="2600" dirty="0">
                          <a:solidFill>
                            <a:srgbClr val="FFFF00"/>
                          </a:solidFill>
                          <a:latin typeface="Times New Roman" panose="02020603050405020304" pitchFamily="18" charset="0"/>
                          <a:cs typeface="Times New Roman" panose="02020603050405020304" pitchFamily="18" charset="0"/>
                        </a:rPr>
                        <a:t>2</a:t>
                      </a:r>
                    </a:p>
                  </a:txBody>
                  <a:tcPr/>
                </a:tc>
                <a:tc>
                  <a:txBody>
                    <a:bodyPr/>
                    <a:lstStyle/>
                    <a:p>
                      <a:pPr algn="ctr"/>
                      <a:r>
                        <a:rPr lang="en-US" sz="2600" dirty="0">
                          <a:latin typeface="Times New Roman" panose="02020603050405020304" pitchFamily="18" charset="0"/>
                          <a:cs typeface="Times New Roman" panose="02020603050405020304" pitchFamily="18" charset="0"/>
                        </a:rPr>
                        <a:t>8</a:t>
                      </a:r>
                    </a:p>
                  </a:txBody>
                  <a:tcPr/>
                </a:tc>
                <a:tc>
                  <a:txBody>
                    <a:bodyPr/>
                    <a:lstStyle/>
                    <a:p>
                      <a:pPr algn="ctr"/>
                      <a:r>
                        <a:rPr lang="en-US" sz="26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081418992"/>
                  </a:ext>
                </a:extLst>
              </a:tr>
            </a:tbl>
          </a:graphicData>
        </a:graphic>
      </p:graphicFrame>
      <p:sp>
        <p:nvSpPr>
          <p:cNvPr id="13" name="TextBox 12"/>
          <p:cNvSpPr txBox="1"/>
          <p:nvPr/>
        </p:nvSpPr>
        <p:spPr>
          <a:xfrm>
            <a:off x="1771650" y="5542338"/>
            <a:ext cx="1567086" cy="492443"/>
          </a:xfrm>
          <a:prstGeom prst="rect">
            <a:avLst/>
          </a:prstGeom>
          <a:noFill/>
        </p:spPr>
        <p:txBody>
          <a:bodyPr wrap="square" rtlCol="0">
            <a:spAutoFit/>
          </a:bodyPr>
          <a:lstStyle/>
          <a:p>
            <a:r>
              <a:rPr lang="en-US" sz="2600" b="1" err="1">
                <a:solidFill>
                  <a:srgbClr val="000099"/>
                </a:solidFill>
                <a:latin typeface="Times New Roman" panose="02020603050405020304" pitchFamily="18" charset="0"/>
                <a:cs typeface="Times New Roman" panose="02020603050405020304" pitchFamily="18" charset="0"/>
              </a:rPr>
              <a:t>Chèn</a:t>
            </a:r>
            <a:r>
              <a:rPr lang="en-US" sz="2600" b="1">
                <a:solidFill>
                  <a:srgbClr val="000099"/>
                </a:solidFill>
                <a:latin typeface="Times New Roman" panose="02020603050405020304" pitchFamily="18" charset="0"/>
                <a:cs typeface="Times New Roman" panose="02020603050405020304" pitchFamily="18" charset="0"/>
              </a:rPr>
              <a:t> 2: </a:t>
            </a:r>
            <a:endParaRPr lang="en-US" sz="2600" b="1" dirty="0">
              <a:solidFill>
                <a:srgbClr val="000099"/>
              </a:solidFill>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nvGraphicFramePr>
        <p:xfrm>
          <a:off x="922652" y="126568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43</a:t>
            </a:fld>
            <a:endParaRPr lang="en-US"/>
          </a:p>
        </p:txBody>
      </p:sp>
    </p:spTree>
    <p:extLst>
      <p:ext uri="{BB962C8B-B14F-4D97-AF65-F5344CB8AC3E}">
        <p14:creationId xmlns:p14="http://schemas.microsoft.com/office/powerpoint/2010/main" val="2311375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922652" y="1899941"/>
            <a:ext cx="10241280" cy="867930"/>
          </a:xfrm>
          <a:prstGeom prst="rect">
            <a:avLst/>
          </a:prstGeom>
        </p:spPr>
        <p:txBody>
          <a:bodyPr wrap="square">
            <a:spAutoFit/>
          </a:bodyPr>
          <a:lstStyle/>
          <a:p>
            <a:pPr algn="just"/>
            <a:r>
              <a:rPr lang="en-US" sz="2800" b="0" dirty="0">
                <a:solidFill>
                  <a:srgbClr val="000000"/>
                </a:solidFill>
                <a:latin typeface="Times New Roman" panose="02020603050405020304" pitchFamily="18" charset="0"/>
              </a:rPr>
              <a:t>Do </a:t>
            </a:r>
            <a:r>
              <a:rPr lang="en-US" sz="2800" b="0" dirty="0" err="1">
                <a:solidFill>
                  <a:srgbClr val="000000"/>
                </a:solidFill>
                <a:latin typeface="Times New Roman" panose="02020603050405020304" pitchFamily="18" charset="0"/>
              </a:rPr>
              <a:t>nút</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gốc</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đã</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đầy</a:t>
            </a:r>
            <a:r>
              <a:rPr lang="en-US" sz="2800" b="0" dirty="0">
                <a:solidFill>
                  <a:srgbClr val="000000"/>
                </a:solidFill>
                <a:latin typeface="Times New Roman" panose="02020603050405020304" pitchFamily="18" charset="0"/>
              </a:rPr>
              <a:t> (</a:t>
            </a:r>
            <a:r>
              <a:rPr lang="en-US" sz="2800" dirty="0">
                <a:solidFill>
                  <a:srgbClr val="000000"/>
                </a:solidFill>
                <a:latin typeface="Times New Roman" panose="02020603050405020304" pitchFamily="18" charset="0"/>
              </a:rPr>
              <a:t>4</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phần</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tử</a:t>
            </a:r>
            <a:r>
              <a:rPr lang="en-US" sz="2800" b="0" dirty="0">
                <a:solidFill>
                  <a:srgbClr val="000000"/>
                </a:solidFill>
                <a:latin typeface="Times New Roman" panose="02020603050405020304" pitchFamily="18" charset="0"/>
              </a:rPr>
              <a:t>) </a:t>
            </a:r>
            <a:r>
              <a:rPr lang="en-US" sz="2800" b="0" dirty="0">
                <a:solidFill>
                  <a:srgbClr val="000000"/>
                </a:solidFill>
                <a:latin typeface="Times New Roman" panose="02020603050405020304" pitchFamily="18" charset="0"/>
                <a:sym typeface="Wingdings" panose="05000000000000000000" pitchFamily="2" charset="2"/>
              </a:rPr>
              <a:t> </a:t>
            </a:r>
            <a:r>
              <a:rPr lang="en-US" sz="2800" dirty="0" err="1">
                <a:solidFill>
                  <a:srgbClr val="000099"/>
                </a:solidFill>
                <a:latin typeface="Times New Roman" panose="02020603050405020304" pitchFamily="18" charset="0"/>
              </a:rPr>
              <a:t>Chèn</a:t>
            </a:r>
            <a:r>
              <a:rPr lang="en-US" sz="2800" dirty="0">
                <a:solidFill>
                  <a:srgbClr val="000099"/>
                </a:solidFill>
                <a:latin typeface="Times New Roman" panose="02020603050405020304" pitchFamily="18" charset="0"/>
              </a:rPr>
              <a:t> 25</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vào</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nút</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gốc</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sẽ</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tách</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nút</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gốc</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thành</a:t>
            </a:r>
            <a:r>
              <a:rPr lang="en-US" sz="2800" b="0" dirty="0">
                <a:solidFill>
                  <a:srgbClr val="000000"/>
                </a:solidFill>
                <a:latin typeface="Times New Roman" panose="02020603050405020304" pitchFamily="18" charset="0"/>
              </a:rPr>
              <a:t> 2 </a:t>
            </a:r>
            <a:r>
              <a:rPr lang="en-US" sz="2800" b="0" dirty="0" err="1">
                <a:solidFill>
                  <a:srgbClr val="000000"/>
                </a:solidFill>
                <a:latin typeface="Times New Roman" panose="02020603050405020304" pitchFamily="18" charset="0"/>
              </a:rPr>
              <a:t>nút</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và</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đưa</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khóa</a:t>
            </a:r>
            <a:r>
              <a:rPr lang="en-US" sz="2800" b="0" dirty="0">
                <a:solidFill>
                  <a:srgbClr val="000000"/>
                </a:solidFill>
                <a:latin typeface="Times New Roman" panose="02020603050405020304" pitchFamily="18" charset="0"/>
              </a:rPr>
              <a:t> ở </a:t>
            </a:r>
            <a:r>
              <a:rPr lang="en-US" sz="2800" b="0" dirty="0" err="1">
                <a:solidFill>
                  <a:srgbClr val="000000"/>
                </a:solidFill>
                <a:latin typeface="Times New Roman" panose="02020603050405020304" pitchFamily="18" charset="0"/>
              </a:rPr>
              <a:t>giữa</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lên</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trên</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tạo</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thành</a:t>
            </a:r>
            <a:r>
              <a:rPr lang="en-US" sz="2800" b="0" dirty="0">
                <a:solidFill>
                  <a:srgbClr val="000000"/>
                </a:solidFill>
                <a:latin typeface="Times New Roman" panose="02020603050405020304" pitchFamily="18" charset="0"/>
              </a:rPr>
              <a:t> </a:t>
            </a:r>
            <a:r>
              <a:rPr lang="en-US" sz="2800" b="0" dirty="0" err="1">
                <a:solidFill>
                  <a:srgbClr val="000000"/>
                </a:solidFill>
                <a:latin typeface="Times New Roman" panose="02020603050405020304" pitchFamily="18" charset="0"/>
              </a:rPr>
              <a:t>nút</a:t>
            </a:r>
            <a:r>
              <a:rPr lang="en-US" sz="2800" b="0" dirty="0">
                <a:solidFill>
                  <a:srgbClr val="000000"/>
                </a:solidFill>
                <a:latin typeface="Times New Roman" panose="02020603050405020304" pitchFamily="18" charset="0"/>
              </a:rPr>
              <a:t> </a:t>
            </a:r>
            <a:r>
              <a:rPr lang="en-US" sz="2800" b="0" err="1">
                <a:solidFill>
                  <a:srgbClr val="000000"/>
                </a:solidFill>
                <a:latin typeface="Times New Roman" panose="02020603050405020304" pitchFamily="18" charset="0"/>
              </a:rPr>
              <a:t>gốc</a:t>
            </a:r>
            <a:r>
              <a:rPr lang="en-US" sz="2800" b="0">
                <a:solidFill>
                  <a:srgbClr val="000000"/>
                </a:solidFill>
                <a:latin typeface="Times New Roman" panose="02020603050405020304" pitchFamily="18" charset="0"/>
              </a:rPr>
              <a:t> mới.</a:t>
            </a:r>
            <a:endParaRPr lang="en-US" sz="2800" b="0" dirty="0"/>
          </a:p>
        </p:txBody>
      </p:sp>
      <p:graphicFrame>
        <p:nvGraphicFramePr>
          <p:cNvPr id="15" name="Table 14"/>
          <p:cNvGraphicFramePr>
            <a:graphicFrameLocks noGrp="1"/>
          </p:cNvGraphicFramePr>
          <p:nvPr/>
        </p:nvGraphicFramePr>
        <p:xfrm>
          <a:off x="3347784" y="3153792"/>
          <a:ext cx="583265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91813801"/>
                    </a:ext>
                  </a:extLst>
                </a:gridCol>
                <a:gridCol w="1166530">
                  <a:extLst>
                    <a:ext uri="{9D8B030D-6E8A-4147-A177-3AD203B41FA5}">
                      <a16:colId xmlns:a16="http://schemas.microsoft.com/office/drawing/2014/main" val="493891587"/>
                    </a:ext>
                  </a:extLst>
                </a:gridCol>
                <a:gridCol w="1166530">
                  <a:extLst>
                    <a:ext uri="{9D8B030D-6E8A-4147-A177-3AD203B41FA5}">
                      <a16:colId xmlns:a16="http://schemas.microsoft.com/office/drawing/2014/main" val="1697561522"/>
                    </a:ext>
                  </a:extLst>
                </a:gridCol>
                <a:gridCol w="1166530">
                  <a:extLst>
                    <a:ext uri="{9D8B030D-6E8A-4147-A177-3AD203B41FA5}">
                      <a16:colId xmlns:a16="http://schemas.microsoft.com/office/drawing/2014/main" val="2563170477"/>
                    </a:ext>
                  </a:extLst>
                </a:gridCol>
                <a:gridCol w="1166530">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t>2</a:t>
                      </a:r>
                    </a:p>
                  </a:txBody>
                  <a:tcPr/>
                </a:tc>
                <a:tc>
                  <a:txBody>
                    <a:bodyPr/>
                    <a:lstStyle/>
                    <a:p>
                      <a:pPr algn="ctr"/>
                      <a:r>
                        <a:rPr lang="en-US" sz="2600" dirty="0"/>
                        <a:t>8</a:t>
                      </a:r>
                    </a:p>
                  </a:txBody>
                  <a:tcPr>
                    <a:solidFill>
                      <a:schemeClr val="accent2"/>
                    </a:solidFill>
                  </a:tcPr>
                </a:tc>
                <a:tc>
                  <a:txBody>
                    <a:bodyPr/>
                    <a:lstStyle/>
                    <a:p>
                      <a:pPr algn="ctr"/>
                      <a:r>
                        <a:rPr lang="en-US" sz="2600" dirty="0"/>
                        <a:t>12</a:t>
                      </a:r>
                    </a:p>
                  </a:txBody>
                  <a:tcPr/>
                </a:tc>
                <a:tc>
                  <a:txBody>
                    <a:bodyPr/>
                    <a:lstStyle/>
                    <a:p>
                      <a:pPr algn="ctr"/>
                      <a:r>
                        <a:rPr lang="en-US" sz="2600" dirty="0">
                          <a:solidFill>
                            <a:srgbClr val="FFFF00"/>
                          </a:solidFill>
                        </a:rPr>
                        <a:t>25</a:t>
                      </a:r>
                    </a:p>
                  </a:txBody>
                  <a:tcPr/>
                </a:tc>
                <a:extLst>
                  <a:ext uri="{0D108BD9-81ED-4DB2-BD59-A6C34878D82A}">
                    <a16:rowId xmlns:a16="http://schemas.microsoft.com/office/drawing/2014/main" val="3067668518"/>
                  </a:ext>
                </a:extLst>
              </a:tr>
            </a:tbl>
          </a:graphicData>
        </a:graphic>
      </p:graphicFrame>
      <p:graphicFrame>
        <p:nvGraphicFramePr>
          <p:cNvPr id="16" name="Table 15"/>
          <p:cNvGraphicFramePr>
            <a:graphicFrameLocks noGrp="1"/>
          </p:cNvGraphicFramePr>
          <p:nvPr/>
        </p:nvGraphicFramePr>
        <p:xfrm>
          <a:off x="5707156" y="4512516"/>
          <a:ext cx="116653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1697561522"/>
                    </a:ext>
                  </a:extLst>
                </a:gridCol>
              </a:tblGrid>
              <a:tr h="370840">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17" name="Table 16"/>
          <p:cNvGraphicFramePr>
            <a:graphicFrameLocks noGrp="1"/>
          </p:cNvGraphicFramePr>
          <p:nvPr/>
        </p:nvGraphicFramePr>
        <p:xfrm>
          <a:off x="6931292" y="5555276"/>
          <a:ext cx="233306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563170477"/>
                    </a:ext>
                  </a:extLst>
                </a:gridCol>
                <a:gridCol w="1166530">
                  <a:extLst>
                    <a:ext uri="{9D8B030D-6E8A-4147-A177-3AD203B41FA5}">
                      <a16:colId xmlns:a16="http://schemas.microsoft.com/office/drawing/2014/main" val="3508781869"/>
                    </a:ext>
                  </a:extLst>
                </a:gridCol>
              </a:tblGrid>
              <a:tr h="370840">
                <a:tc>
                  <a:txBody>
                    <a:bodyPr/>
                    <a:lstStyle/>
                    <a:p>
                      <a:pPr algn="ctr"/>
                      <a:r>
                        <a:rPr lang="en-US" sz="2600" dirty="0"/>
                        <a:t>12</a:t>
                      </a:r>
                    </a:p>
                  </a:txBody>
                  <a:tcPr/>
                </a:tc>
                <a:tc>
                  <a:txBody>
                    <a:bodyPr/>
                    <a:lstStyle/>
                    <a:p>
                      <a:pPr algn="ctr"/>
                      <a:r>
                        <a:rPr lang="en-US" sz="2600" dirty="0">
                          <a:solidFill>
                            <a:srgbClr val="FFFF00"/>
                          </a:solidFill>
                        </a:rPr>
                        <a:t>25</a:t>
                      </a:r>
                    </a:p>
                  </a:txBody>
                  <a:tcPr/>
                </a:tc>
                <a:extLst>
                  <a:ext uri="{0D108BD9-81ED-4DB2-BD59-A6C34878D82A}">
                    <a16:rowId xmlns:a16="http://schemas.microsoft.com/office/drawing/2014/main" val="3067668518"/>
                  </a:ext>
                </a:extLst>
              </a:tr>
            </a:tbl>
          </a:graphicData>
        </a:graphic>
      </p:graphicFrame>
      <p:graphicFrame>
        <p:nvGraphicFramePr>
          <p:cNvPr id="18" name="Table 17"/>
          <p:cNvGraphicFramePr>
            <a:graphicFrameLocks noGrp="1"/>
          </p:cNvGraphicFramePr>
          <p:nvPr/>
        </p:nvGraphicFramePr>
        <p:xfrm>
          <a:off x="3374096" y="5553442"/>
          <a:ext cx="233306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563170477"/>
                    </a:ext>
                  </a:extLst>
                </a:gridCol>
                <a:gridCol w="1166530">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19" name="Straight Connector 18"/>
          <p:cNvCxnSpPr>
            <a:endCxn id="18" idx="0"/>
          </p:cNvCxnSpPr>
          <p:nvPr/>
        </p:nvCxnSpPr>
        <p:spPr>
          <a:xfrm flipH="1">
            <a:off x="4540626" y="4813300"/>
            <a:ext cx="1491874" cy="7401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7" idx="0"/>
          </p:cNvCxnSpPr>
          <p:nvPr/>
        </p:nvCxnSpPr>
        <p:spPr>
          <a:xfrm>
            <a:off x="6273800" y="4711700"/>
            <a:ext cx="1824022" cy="84357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Down Arrow 20"/>
          <p:cNvSpPr/>
          <p:nvPr/>
        </p:nvSpPr>
        <p:spPr>
          <a:xfrm>
            <a:off x="6161483" y="3688223"/>
            <a:ext cx="257876"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nvGraphicFramePr>
        <p:xfrm>
          <a:off x="922652" y="1259835"/>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44</a:t>
            </a:fld>
            <a:endParaRPr lang="en-US"/>
          </a:p>
        </p:txBody>
      </p:sp>
    </p:spTree>
    <p:extLst>
      <p:ext uri="{BB962C8B-B14F-4D97-AF65-F5344CB8AC3E}">
        <p14:creationId xmlns:p14="http://schemas.microsoft.com/office/powerpoint/2010/main" val="270435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5:</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16" name="Table 15"/>
          <p:cNvGraphicFramePr>
            <a:graphicFrameLocks noGrp="1"/>
          </p:cNvGraphicFramePr>
          <p:nvPr/>
        </p:nvGraphicFramePr>
        <p:xfrm>
          <a:off x="5519936" y="2107744"/>
          <a:ext cx="116653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1697561522"/>
                    </a:ext>
                  </a:extLst>
                </a:gridCol>
              </a:tblGrid>
              <a:tr h="370840">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17" name="Table 16"/>
          <p:cNvGraphicFramePr>
            <a:graphicFrameLocks noGrp="1"/>
          </p:cNvGraphicFramePr>
          <p:nvPr/>
        </p:nvGraphicFramePr>
        <p:xfrm>
          <a:off x="6744072" y="3150504"/>
          <a:ext cx="233306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2563170477"/>
                    </a:ext>
                  </a:extLst>
                </a:gridCol>
                <a:gridCol w="1166530">
                  <a:extLst>
                    <a:ext uri="{9D8B030D-6E8A-4147-A177-3AD203B41FA5}">
                      <a16:colId xmlns:a16="http://schemas.microsoft.com/office/drawing/2014/main" val="3508781869"/>
                    </a:ext>
                  </a:extLst>
                </a:gridCol>
              </a:tblGrid>
              <a:tr h="370840">
                <a:tc>
                  <a:txBody>
                    <a:bodyPr/>
                    <a:lstStyle/>
                    <a:p>
                      <a:pPr algn="ctr"/>
                      <a:r>
                        <a:rPr lang="en-US" sz="2600" dirty="0"/>
                        <a:t>12</a:t>
                      </a:r>
                    </a:p>
                  </a:txBody>
                  <a:tcPr/>
                </a:tc>
                <a:tc>
                  <a:txBody>
                    <a:bodyPr/>
                    <a:lstStyle/>
                    <a:p>
                      <a:pPr algn="ctr"/>
                      <a:r>
                        <a:rPr lang="en-US" sz="2600" dirty="0">
                          <a:solidFill>
                            <a:schemeClr val="bg1"/>
                          </a:solidFill>
                        </a:rPr>
                        <a:t>25</a:t>
                      </a:r>
                    </a:p>
                  </a:txBody>
                  <a:tcPr/>
                </a:tc>
                <a:extLst>
                  <a:ext uri="{0D108BD9-81ED-4DB2-BD59-A6C34878D82A}">
                    <a16:rowId xmlns:a16="http://schemas.microsoft.com/office/drawing/2014/main" val="3067668518"/>
                  </a:ext>
                </a:extLst>
              </a:tr>
            </a:tbl>
          </a:graphicData>
        </a:graphic>
      </p:graphicFrame>
      <p:graphicFrame>
        <p:nvGraphicFramePr>
          <p:cNvPr id="18" name="Table 17"/>
          <p:cNvGraphicFramePr>
            <a:graphicFrameLocks noGrp="1"/>
          </p:cNvGraphicFramePr>
          <p:nvPr/>
        </p:nvGraphicFramePr>
        <p:xfrm>
          <a:off x="2567607" y="3148670"/>
          <a:ext cx="2952330" cy="487680"/>
        </p:xfrm>
        <a:graphic>
          <a:graphicData uri="http://schemas.openxmlformats.org/drawingml/2006/table">
            <a:tbl>
              <a:tblPr firstRow="1" bandRow="1">
                <a:tableStyleId>{5C22544A-7EE6-4342-B048-85BDC9FD1C3A}</a:tableStyleId>
              </a:tblPr>
              <a:tblGrid>
                <a:gridCol w="984110">
                  <a:extLst>
                    <a:ext uri="{9D8B030D-6E8A-4147-A177-3AD203B41FA5}">
                      <a16:colId xmlns:a16="http://schemas.microsoft.com/office/drawing/2014/main" val="2563170477"/>
                    </a:ext>
                  </a:extLst>
                </a:gridCol>
                <a:gridCol w="984110">
                  <a:extLst>
                    <a:ext uri="{9D8B030D-6E8A-4147-A177-3AD203B41FA5}">
                      <a16:colId xmlns:a16="http://schemas.microsoft.com/office/drawing/2014/main" val="3508781869"/>
                    </a:ext>
                  </a:extLst>
                </a:gridCol>
                <a:gridCol w="984110">
                  <a:extLst>
                    <a:ext uri="{9D8B030D-6E8A-4147-A177-3AD203B41FA5}">
                      <a16:colId xmlns:a16="http://schemas.microsoft.com/office/drawing/2014/main" val="3898658995"/>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b="1" kern="1200">
                          <a:solidFill>
                            <a:srgbClr val="FFFF00"/>
                          </a:solidFill>
                          <a:latin typeface="+mn-lt"/>
                          <a:ea typeface="+mn-ea"/>
                          <a:cs typeface="+mn-cs"/>
                        </a:rPr>
                        <a:t>5</a:t>
                      </a:r>
                      <a:endParaRPr lang="en-US" sz="2600" b="1" kern="1200" dirty="0">
                        <a:solidFill>
                          <a:srgbClr val="FFFF00"/>
                        </a:solidFill>
                        <a:latin typeface="+mn-lt"/>
                        <a:ea typeface="+mn-ea"/>
                        <a:cs typeface="+mn-cs"/>
                      </a:endParaRPr>
                    </a:p>
                  </a:txBody>
                  <a:tcPr/>
                </a:tc>
                <a:extLst>
                  <a:ext uri="{0D108BD9-81ED-4DB2-BD59-A6C34878D82A}">
                    <a16:rowId xmlns:a16="http://schemas.microsoft.com/office/drawing/2014/main" val="3067668518"/>
                  </a:ext>
                </a:extLst>
              </a:tr>
            </a:tbl>
          </a:graphicData>
        </a:graphic>
      </p:graphicFrame>
      <p:cxnSp>
        <p:nvCxnSpPr>
          <p:cNvPr id="19" name="Straight Connector 18"/>
          <p:cNvCxnSpPr>
            <a:endCxn id="18" idx="0"/>
          </p:cNvCxnSpPr>
          <p:nvPr/>
        </p:nvCxnSpPr>
        <p:spPr>
          <a:xfrm flipH="1">
            <a:off x="4043772" y="2468971"/>
            <a:ext cx="1785528" cy="6796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7" idx="0"/>
          </p:cNvCxnSpPr>
          <p:nvPr/>
        </p:nvCxnSpPr>
        <p:spPr>
          <a:xfrm>
            <a:off x="6451600" y="2468971"/>
            <a:ext cx="1459002" cy="68153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Content Placeholder 13"/>
          <p:cNvSpPr txBox="1">
            <a:spLocks/>
          </p:cNvSpPr>
          <p:nvPr/>
        </p:nvSpPr>
        <p:spPr bwMode="auto">
          <a:xfrm>
            <a:off x="1349375" y="4011350"/>
            <a:ext cx="949325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14:</a:t>
            </a:r>
            <a:endParaRPr lang="en-US" b="0" kern="0" dirty="0"/>
          </a:p>
        </p:txBody>
      </p:sp>
      <p:graphicFrame>
        <p:nvGraphicFramePr>
          <p:cNvPr id="13" name="Table 12"/>
          <p:cNvGraphicFramePr>
            <a:graphicFrameLocks noGrp="1"/>
          </p:cNvGraphicFramePr>
          <p:nvPr/>
        </p:nvGraphicFramePr>
        <p:xfrm>
          <a:off x="5519936" y="4253473"/>
          <a:ext cx="1166530" cy="487680"/>
        </p:xfrm>
        <a:graphic>
          <a:graphicData uri="http://schemas.openxmlformats.org/drawingml/2006/table">
            <a:tbl>
              <a:tblPr firstRow="1" bandRow="1">
                <a:tableStyleId>{5C22544A-7EE6-4342-B048-85BDC9FD1C3A}</a:tableStyleId>
              </a:tblPr>
              <a:tblGrid>
                <a:gridCol w="1166530">
                  <a:extLst>
                    <a:ext uri="{9D8B030D-6E8A-4147-A177-3AD203B41FA5}">
                      <a16:colId xmlns:a16="http://schemas.microsoft.com/office/drawing/2014/main" val="1697561522"/>
                    </a:ext>
                  </a:extLst>
                </a:gridCol>
              </a:tblGrid>
              <a:tr h="370840">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22" name="Table 21"/>
          <p:cNvGraphicFramePr>
            <a:graphicFrameLocks noGrp="1"/>
          </p:cNvGraphicFramePr>
          <p:nvPr/>
        </p:nvGraphicFramePr>
        <p:xfrm>
          <a:off x="6744073" y="5296233"/>
          <a:ext cx="3312369" cy="487680"/>
        </p:xfrm>
        <a:graphic>
          <a:graphicData uri="http://schemas.openxmlformats.org/drawingml/2006/table">
            <a:tbl>
              <a:tblPr firstRow="1" bandRow="1">
                <a:tableStyleId>{5C22544A-7EE6-4342-B048-85BDC9FD1C3A}</a:tableStyleId>
              </a:tblPr>
              <a:tblGrid>
                <a:gridCol w="1104123">
                  <a:extLst>
                    <a:ext uri="{9D8B030D-6E8A-4147-A177-3AD203B41FA5}">
                      <a16:colId xmlns:a16="http://schemas.microsoft.com/office/drawing/2014/main" val="2563170477"/>
                    </a:ext>
                  </a:extLst>
                </a:gridCol>
                <a:gridCol w="1104123">
                  <a:extLst>
                    <a:ext uri="{9D8B030D-6E8A-4147-A177-3AD203B41FA5}">
                      <a16:colId xmlns:a16="http://schemas.microsoft.com/office/drawing/2014/main" val="3508781869"/>
                    </a:ext>
                  </a:extLst>
                </a:gridCol>
                <a:gridCol w="1104123">
                  <a:extLst>
                    <a:ext uri="{9D8B030D-6E8A-4147-A177-3AD203B41FA5}">
                      <a16:colId xmlns:a16="http://schemas.microsoft.com/office/drawing/2014/main" val="3471612627"/>
                    </a:ext>
                  </a:extLst>
                </a:gridCol>
              </a:tblGrid>
              <a:tr h="370840">
                <a:tc>
                  <a:txBody>
                    <a:bodyPr/>
                    <a:lstStyle/>
                    <a:p>
                      <a:pPr algn="ctr"/>
                      <a:r>
                        <a:rPr lang="en-US" sz="2600" dirty="0"/>
                        <a:t>12</a:t>
                      </a:r>
                    </a:p>
                  </a:txBody>
                  <a:tcPr/>
                </a:tc>
                <a:tc>
                  <a:txBody>
                    <a:bodyPr/>
                    <a:lstStyle/>
                    <a:p>
                      <a:pPr marL="0" algn="ctr" defTabSz="914400" rtl="0" eaLnBrk="1" latinLnBrk="0" hangingPunct="1"/>
                      <a:r>
                        <a:rPr lang="en-US" sz="2600" b="1" kern="1200">
                          <a:solidFill>
                            <a:srgbClr val="FFFF00"/>
                          </a:solidFill>
                          <a:latin typeface="+mn-lt"/>
                          <a:ea typeface="+mn-ea"/>
                          <a:cs typeface="+mn-cs"/>
                        </a:rPr>
                        <a:t>14</a:t>
                      </a:r>
                      <a:endParaRPr lang="en-US" sz="2600" b="1" kern="1200" dirty="0">
                        <a:solidFill>
                          <a:srgbClr val="FFFF00"/>
                        </a:solidFill>
                        <a:latin typeface="+mn-lt"/>
                        <a:ea typeface="+mn-ea"/>
                        <a:cs typeface="+mn-cs"/>
                      </a:endParaRPr>
                    </a:p>
                  </a:txBody>
                  <a:tcPr/>
                </a:tc>
                <a:tc>
                  <a:txBody>
                    <a:bodyPr/>
                    <a:lstStyle/>
                    <a:p>
                      <a:pPr algn="ctr"/>
                      <a:r>
                        <a:rPr lang="en-US" sz="2600">
                          <a:solidFill>
                            <a:schemeClr val="bg1"/>
                          </a:solidFill>
                        </a:rPr>
                        <a:t>25</a:t>
                      </a:r>
                      <a:endParaRPr lang="en-US" sz="2600" dirty="0">
                        <a:solidFill>
                          <a:schemeClr val="bg1"/>
                        </a:solidFill>
                      </a:endParaRPr>
                    </a:p>
                  </a:txBody>
                  <a:tcPr/>
                </a:tc>
                <a:extLst>
                  <a:ext uri="{0D108BD9-81ED-4DB2-BD59-A6C34878D82A}">
                    <a16:rowId xmlns:a16="http://schemas.microsoft.com/office/drawing/2014/main" val="3067668518"/>
                  </a:ext>
                </a:extLst>
              </a:tr>
            </a:tbl>
          </a:graphicData>
        </a:graphic>
      </p:graphicFrame>
      <p:graphicFrame>
        <p:nvGraphicFramePr>
          <p:cNvPr id="23" name="Table 22"/>
          <p:cNvGraphicFramePr>
            <a:graphicFrameLocks noGrp="1"/>
          </p:cNvGraphicFramePr>
          <p:nvPr/>
        </p:nvGraphicFramePr>
        <p:xfrm>
          <a:off x="2567608" y="5294399"/>
          <a:ext cx="2952330" cy="487680"/>
        </p:xfrm>
        <a:graphic>
          <a:graphicData uri="http://schemas.openxmlformats.org/drawingml/2006/table">
            <a:tbl>
              <a:tblPr firstRow="1" bandRow="1">
                <a:tableStyleId>{5C22544A-7EE6-4342-B048-85BDC9FD1C3A}</a:tableStyleId>
              </a:tblPr>
              <a:tblGrid>
                <a:gridCol w="984110">
                  <a:extLst>
                    <a:ext uri="{9D8B030D-6E8A-4147-A177-3AD203B41FA5}">
                      <a16:colId xmlns:a16="http://schemas.microsoft.com/office/drawing/2014/main" val="2563170477"/>
                    </a:ext>
                  </a:extLst>
                </a:gridCol>
                <a:gridCol w="984110">
                  <a:extLst>
                    <a:ext uri="{9D8B030D-6E8A-4147-A177-3AD203B41FA5}">
                      <a16:colId xmlns:a16="http://schemas.microsoft.com/office/drawing/2014/main" val="3508781869"/>
                    </a:ext>
                  </a:extLst>
                </a:gridCol>
                <a:gridCol w="984110">
                  <a:extLst>
                    <a:ext uri="{9D8B030D-6E8A-4147-A177-3AD203B41FA5}">
                      <a16:colId xmlns:a16="http://schemas.microsoft.com/office/drawing/2014/main" val="3898658995"/>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marL="0" algn="ctr" defTabSz="914400" rtl="0" eaLnBrk="1" latinLnBrk="0" hangingPunct="1"/>
                      <a:r>
                        <a:rPr lang="en-US" sz="2600" b="1" kern="1200">
                          <a:solidFill>
                            <a:schemeClr val="bg1"/>
                          </a:solidFill>
                          <a:latin typeface="+mn-lt"/>
                          <a:ea typeface="+mn-ea"/>
                          <a:cs typeface="+mn-cs"/>
                        </a:rPr>
                        <a:t>5</a:t>
                      </a:r>
                      <a:endParaRPr lang="en-US" sz="2600" b="1" kern="1200" dirty="0">
                        <a:solidFill>
                          <a:schemeClr val="bg1"/>
                        </a:solidFill>
                        <a:latin typeface="+mn-lt"/>
                        <a:ea typeface="+mn-ea"/>
                        <a:cs typeface="+mn-cs"/>
                      </a:endParaRP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23" idx="0"/>
          </p:cNvCxnSpPr>
          <p:nvPr/>
        </p:nvCxnSpPr>
        <p:spPr>
          <a:xfrm flipH="1">
            <a:off x="4043773" y="4534570"/>
            <a:ext cx="1899827" cy="7598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2" idx="0"/>
          </p:cNvCxnSpPr>
          <p:nvPr/>
        </p:nvCxnSpPr>
        <p:spPr>
          <a:xfrm>
            <a:off x="6184900" y="4534570"/>
            <a:ext cx="2215357" cy="76166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45</a:t>
            </a:fld>
            <a:endParaRPr lang="en-US"/>
          </a:p>
        </p:txBody>
      </p:sp>
    </p:spTree>
    <p:extLst>
      <p:ext uri="{BB962C8B-B14F-4D97-AF65-F5344CB8AC3E}">
        <p14:creationId xmlns:p14="http://schemas.microsoft.com/office/powerpoint/2010/main" val="1882872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28:</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12" name="Content Placeholder 13"/>
          <p:cNvSpPr txBox="1">
            <a:spLocks/>
          </p:cNvSpPr>
          <p:nvPr/>
        </p:nvSpPr>
        <p:spPr bwMode="auto">
          <a:xfrm>
            <a:off x="1349375" y="3789041"/>
            <a:ext cx="949325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17: </a:t>
            </a:r>
            <a:r>
              <a:rPr lang="en-US" b="0">
                <a:solidFill>
                  <a:srgbClr val="000000"/>
                </a:solidFill>
                <a:latin typeface="Times New Roman" panose="02020603050405020304" pitchFamily="18" charset="0"/>
              </a:rPr>
              <a:t>do nút lá bên phải đã đầy nên phân đôi và đưa nút giữa lên trên nút cha (nút gốc)</a:t>
            </a:r>
            <a:r>
              <a:rPr lang="en-US" b="0" kern="0" dirty="0"/>
              <a:t>.</a:t>
            </a:r>
            <a:endParaRPr lang="en-US" b="0"/>
          </a:p>
        </p:txBody>
      </p:sp>
      <p:graphicFrame>
        <p:nvGraphicFramePr>
          <p:cNvPr id="13" name="Table 12"/>
          <p:cNvGraphicFramePr>
            <a:graphicFrameLocks noGrp="1"/>
          </p:cNvGraphicFramePr>
          <p:nvPr/>
        </p:nvGraphicFramePr>
        <p:xfrm>
          <a:off x="5519936" y="1988840"/>
          <a:ext cx="1008112" cy="487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697561522"/>
                    </a:ext>
                  </a:extLst>
                </a:gridCol>
              </a:tblGrid>
              <a:tr h="370840">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22" name="Table 21"/>
          <p:cNvGraphicFramePr>
            <a:graphicFrameLocks noGrp="1"/>
          </p:cNvGraphicFramePr>
          <p:nvPr/>
        </p:nvGraphicFramePr>
        <p:xfrm>
          <a:off x="6629772" y="3031600"/>
          <a:ext cx="3744416" cy="48768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563170477"/>
                    </a:ext>
                  </a:extLst>
                </a:gridCol>
                <a:gridCol w="936104">
                  <a:extLst>
                    <a:ext uri="{9D8B030D-6E8A-4147-A177-3AD203B41FA5}">
                      <a16:colId xmlns:a16="http://schemas.microsoft.com/office/drawing/2014/main" val="3508781869"/>
                    </a:ext>
                  </a:extLst>
                </a:gridCol>
                <a:gridCol w="936104">
                  <a:extLst>
                    <a:ext uri="{9D8B030D-6E8A-4147-A177-3AD203B41FA5}">
                      <a16:colId xmlns:a16="http://schemas.microsoft.com/office/drawing/2014/main" val="3471612627"/>
                    </a:ext>
                  </a:extLst>
                </a:gridCol>
                <a:gridCol w="936104">
                  <a:extLst>
                    <a:ext uri="{9D8B030D-6E8A-4147-A177-3AD203B41FA5}">
                      <a16:colId xmlns:a16="http://schemas.microsoft.com/office/drawing/2014/main" val="3400506111"/>
                    </a:ext>
                  </a:extLst>
                </a:gridCol>
              </a:tblGrid>
              <a:tr h="370840">
                <a:tc>
                  <a:txBody>
                    <a:bodyPr/>
                    <a:lstStyle/>
                    <a:p>
                      <a:pPr algn="ctr"/>
                      <a:r>
                        <a:rPr lang="en-US" sz="2600" dirty="0"/>
                        <a:t>12</a:t>
                      </a:r>
                    </a:p>
                  </a:txBody>
                  <a:tcPr/>
                </a:tc>
                <a:tc>
                  <a:txBody>
                    <a:bodyPr/>
                    <a:lstStyle/>
                    <a:p>
                      <a:pPr marL="0" algn="ctr" defTabSz="914400" rtl="0" eaLnBrk="1" latinLnBrk="0" hangingPunct="1"/>
                      <a:r>
                        <a:rPr lang="en-US" sz="2600" b="1" kern="1200">
                          <a:solidFill>
                            <a:schemeClr val="bg1"/>
                          </a:solidFill>
                          <a:latin typeface="+mn-lt"/>
                          <a:ea typeface="+mn-ea"/>
                          <a:cs typeface="+mn-cs"/>
                        </a:rPr>
                        <a:t>14</a:t>
                      </a:r>
                      <a:endParaRPr lang="en-US" sz="2600" b="1" kern="1200" dirty="0">
                        <a:solidFill>
                          <a:schemeClr val="bg1"/>
                        </a:solidFill>
                        <a:latin typeface="+mn-lt"/>
                        <a:ea typeface="+mn-ea"/>
                        <a:cs typeface="+mn-cs"/>
                      </a:endParaRPr>
                    </a:p>
                  </a:txBody>
                  <a:tcPr/>
                </a:tc>
                <a:tc>
                  <a:txBody>
                    <a:bodyPr/>
                    <a:lstStyle/>
                    <a:p>
                      <a:pPr algn="ctr"/>
                      <a:r>
                        <a:rPr lang="en-US" sz="2600">
                          <a:solidFill>
                            <a:schemeClr val="bg1"/>
                          </a:solidFill>
                        </a:rPr>
                        <a:t>25</a:t>
                      </a:r>
                      <a:endParaRPr lang="en-US" sz="2600" dirty="0">
                        <a:solidFill>
                          <a:schemeClr val="bg1"/>
                        </a:solidFill>
                      </a:endParaRPr>
                    </a:p>
                  </a:txBody>
                  <a:tcPr/>
                </a:tc>
                <a:tc>
                  <a:txBody>
                    <a:bodyPr/>
                    <a:lstStyle/>
                    <a:p>
                      <a:pPr algn="ctr"/>
                      <a:r>
                        <a:rPr lang="en-US" sz="2600" b="1" kern="1200">
                          <a:solidFill>
                            <a:srgbClr val="FFFF00"/>
                          </a:solidFill>
                          <a:latin typeface="+mn-lt"/>
                          <a:ea typeface="+mn-ea"/>
                          <a:cs typeface="+mn-cs"/>
                        </a:rPr>
                        <a:t>28</a:t>
                      </a:r>
                      <a:endParaRPr lang="en-US" sz="2600" b="1" kern="1200" dirty="0">
                        <a:solidFill>
                          <a:srgbClr val="FFFF00"/>
                        </a:solidFill>
                        <a:latin typeface="+mn-lt"/>
                        <a:ea typeface="+mn-ea"/>
                        <a:cs typeface="+mn-cs"/>
                      </a:endParaRPr>
                    </a:p>
                  </a:txBody>
                  <a:tcPr/>
                </a:tc>
                <a:extLst>
                  <a:ext uri="{0D108BD9-81ED-4DB2-BD59-A6C34878D82A}">
                    <a16:rowId xmlns:a16="http://schemas.microsoft.com/office/drawing/2014/main" val="3067668518"/>
                  </a:ext>
                </a:extLst>
              </a:tr>
            </a:tbl>
          </a:graphicData>
        </a:graphic>
      </p:graphicFrame>
      <p:graphicFrame>
        <p:nvGraphicFramePr>
          <p:cNvPr id="23" name="Table 22"/>
          <p:cNvGraphicFramePr>
            <a:graphicFrameLocks noGrp="1"/>
          </p:cNvGraphicFramePr>
          <p:nvPr/>
        </p:nvGraphicFramePr>
        <p:xfrm>
          <a:off x="2525317" y="3029766"/>
          <a:ext cx="2880321" cy="487680"/>
        </p:xfrm>
        <a:graphic>
          <a:graphicData uri="http://schemas.openxmlformats.org/drawingml/2006/table">
            <a:tbl>
              <a:tblPr firstRow="1" bandRow="1">
                <a:tableStyleId>{5C22544A-7EE6-4342-B048-85BDC9FD1C3A}</a:tableStyleId>
              </a:tblPr>
              <a:tblGrid>
                <a:gridCol w="960107">
                  <a:extLst>
                    <a:ext uri="{9D8B030D-6E8A-4147-A177-3AD203B41FA5}">
                      <a16:colId xmlns:a16="http://schemas.microsoft.com/office/drawing/2014/main" val="2563170477"/>
                    </a:ext>
                  </a:extLst>
                </a:gridCol>
                <a:gridCol w="960107">
                  <a:extLst>
                    <a:ext uri="{9D8B030D-6E8A-4147-A177-3AD203B41FA5}">
                      <a16:colId xmlns:a16="http://schemas.microsoft.com/office/drawing/2014/main" val="3508781869"/>
                    </a:ext>
                  </a:extLst>
                </a:gridCol>
                <a:gridCol w="960107">
                  <a:extLst>
                    <a:ext uri="{9D8B030D-6E8A-4147-A177-3AD203B41FA5}">
                      <a16:colId xmlns:a16="http://schemas.microsoft.com/office/drawing/2014/main" val="3898658995"/>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marL="0" algn="ctr" defTabSz="914400" rtl="0" eaLnBrk="1" latinLnBrk="0" hangingPunct="1"/>
                      <a:r>
                        <a:rPr lang="en-US" sz="2600" b="1" kern="1200">
                          <a:solidFill>
                            <a:schemeClr val="bg1"/>
                          </a:solidFill>
                          <a:latin typeface="+mn-lt"/>
                          <a:ea typeface="+mn-ea"/>
                          <a:cs typeface="+mn-cs"/>
                        </a:rPr>
                        <a:t>5</a:t>
                      </a:r>
                      <a:endParaRPr lang="en-US" sz="2600" b="1" kern="1200" dirty="0">
                        <a:solidFill>
                          <a:schemeClr val="bg1"/>
                        </a:solidFill>
                        <a:latin typeface="+mn-lt"/>
                        <a:ea typeface="+mn-ea"/>
                        <a:cs typeface="+mn-cs"/>
                      </a:endParaRP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23" idx="0"/>
          </p:cNvCxnSpPr>
          <p:nvPr/>
        </p:nvCxnSpPr>
        <p:spPr>
          <a:xfrm flipH="1">
            <a:off x="3965477" y="2298700"/>
            <a:ext cx="1965423" cy="7310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2" idx="0"/>
          </p:cNvCxnSpPr>
          <p:nvPr/>
        </p:nvCxnSpPr>
        <p:spPr>
          <a:xfrm>
            <a:off x="6045200" y="2298700"/>
            <a:ext cx="2456780" cy="73290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5447927" y="4757449"/>
          <a:ext cx="1817762" cy="487680"/>
        </p:xfrm>
        <a:graphic>
          <a:graphicData uri="http://schemas.openxmlformats.org/drawingml/2006/table">
            <a:tbl>
              <a:tblPr firstRow="1" bandRow="1">
                <a:tableStyleId>{5C22544A-7EE6-4342-B048-85BDC9FD1C3A}</a:tableStyleId>
              </a:tblPr>
              <a:tblGrid>
                <a:gridCol w="908881">
                  <a:extLst>
                    <a:ext uri="{9D8B030D-6E8A-4147-A177-3AD203B41FA5}">
                      <a16:colId xmlns:a16="http://schemas.microsoft.com/office/drawing/2014/main" val="1697561522"/>
                    </a:ext>
                  </a:extLst>
                </a:gridCol>
                <a:gridCol w="908881">
                  <a:extLst>
                    <a:ext uri="{9D8B030D-6E8A-4147-A177-3AD203B41FA5}">
                      <a16:colId xmlns:a16="http://schemas.microsoft.com/office/drawing/2014/main" val="424548239"/>
                    </a:ext>
                  </a:extLst>
                </a:gridCol>
              </a:tblGrid>
              <a:tr h="370840">
                <a:tc>
                  <a:txBody>
                    <a:bodyPr/>
                    <a:lstStyle/>
                    <a:p>
                      <a:pPr algn="ctr"/>
                      <a:r>
                        <a:rPr lang="en-US" sz="2600" dirty="0"/>
                        <a:t>8</a:t>
                      </a:r>
                    </a:p>
                  </a:txBody>
                  <a:tcPr/>
                </a:tc>
                <a:tc>
                  <a:txBody>
                    <a:bodyPr/>
                    <a:lstStyle/>
                    <a:p>
                      <a:pPr algn="ctr"/>
                      <a:r>
                        <a:rPr lang="en-US" sz="2600" dirty="0">
                          <a:solidFill>
                            <a:srgbClr val="FFFF00"/>
                          </a:solidFill>
                        </a:rPr>
                        <a:t>17</a:t>
                      </a:r>
                    </a:p>
                  </a:txBody>
                  <a:tcPr/>
                </a:tc>
                <a:extLst>
                  <a:ext uri="{0D108BD9-81ED-4DB2-BD59-A6C34878D82A}">
                    <a16:rowId xmlns:a16="http://schemas.microsoft.com/office/drawing/2014/main" val="3067668518"/>
                  </a:ext>
                </a:extLst>
              </a:tr>
            </a:tbl>
          </a:graphicData>
        </a:graphic>
      </p:graphicFrame>
      <p:graphicFrame>
        <p:nvGraphicFramePr>
          <p:cNvPr id="31" name="Table 30"/>
          <p:cNvGraphicFramePr>
            <a:graphicFrameLocks noGrp="1"/>
          </p:cNvGraphicFramePr>
          <p:nvPr/>
        </p:nvGraphicFramePr>
        <p:xfrm>
          <a:off x="5644284" y="5797256"/>
          <a:ext cx="1936224" cy="487680"/>
        </p:xfrm>
        <a:graphic>
          <a:graphicData uri="http://schemas.openxmlformats.org/drawingml/2006/table">
            <a:tbl>
              <a:tblPr firstRow="1" bandRow="1">
                <a:tableStyleId>{5C22544A-7EE6-4342-B048-85BDC9FD1C3A}</a:tableStyleId>
              </a:tblPr>
              <a:tblGrid>
                <a:gridCol w="968112">
                  <a:extLst>
                    <a:ext uri="{9D8B030D-6E8A-4147-A177-3AD203B41FA5}">
                      <a16:colId xmlns:a16="http://schemas.microsoft.com/office/drawing/2014/main" val="2563170477"/>
                    </a:ext>
                  </a:extLst>
                </a:gridCol>
                <a:gridCol w="968112">
                  <a:extLst>
                    <a:ext uri="{9D8B030D-6E8A-4147-A177-3AD203B41FA5}">
                      <a16:colId xmlns:a16="http://schemas.microsoft.com/office/drawing/2014/main" val="3316609528"/>
                    </a:ext>
                  </a:extLst>
                </a:gridCol>
              </a:tblGrid>
              <a:tr h="370840">
                <a:tc>
                  <a:txBody>
                    <a:bodyPr/>
                    <a:lstStyle/>
                    <a:p>
                      <a:pPr algn="ctr"/>
                      <a:r>
                        <a:rPr lang="en-US" sz="2600" dirty="0"/>
                        <a:t>12</a:t>
                      </a:r>
                    </a:p>
                  </a:txBody>
                  <a:tcPr/>
                </a:tc>
                <a:tc>
                  <a:txBody>
                    <a:bodyPr/>
                    <a:lstStyle/>
                    <a:p>
                      <a:pPr algn="ctr"/>
                      <a:r>
                        <a:rPr lang="en-US" sz="2600" dirty="0"/>
                        <a:t>14</a:t>
                      </a:r>
                    </a:p>
                  </a:txBody>
                  <a:tcPr/>
                </a:tc>
                <a:extLst>
                  <a:ext uri="{0D108BD9-81ED-4DB2-BD59-A6C34878D82A}">
                    <a16:rowId xmlns:a16="http://schemas.microsoft.com/office/drawing/2014/main" val="3067668518"/>
                  </a:ext>
                </a:extLst>
              </a:tr>
            </a:tbl>
          </a:graphicData>
        </a:graphic>
      </p:graphicFrame>
      <p:graphicFrame>
        <p:nvGraphicFramePr>
          <p:cNvPr id="32" name="Table 31"/>
          <p:cNvGraphicFramePr>
            <a:graphicFrameLocks noGrp="1"/>
          </p:cNvGraphicFramePr>
          <p:nvPr/>
        </p:nvGraphicFramePr>
        <p:xfrm>
          <a:off x="2207569" y="5798375"/>
          <a:ext cx="3103461" cy="487680"/>
        </p:xfrm>
        <a:graphic>
          <a:graphicData uri="http://schemas.openxmlformats.org/drawingml/2006/table">
            <a:tbl>
              <a:tblPr firstRow="1" bandRow="1">
                <a:tableStyleId>{5C22544A-7EE6-4342-B048-85BDC9FD1C3A}</a:tableStyleId>
              </a:tblPr>
              <a:tblGrid>
                <a:gridCol w="1034487">
                  <a:extLst>
                    <a:ext uri="{9D8B030D-6E8A-4147-A177-3AD203B41FA5}">
                      <a16:colId xmlns:a16="http://schemas.microsoft.com/office/drawing/2014/main" val="2563170477"/>
                    </a:ext>
                  </a:extLst>
                </a:gridCol>
                <a:gridCol w="1034487">
                  <a:extLst>
                    <a:ext uri="{9D8B030D-6E8A-4147-A177-3AD203B41FA5}">
                      <a16:colId xmlns:a16="http://schemas.microsoft.com/office/drawing/2014/main" val="3508781869"/>
                    </a:ext>
                  </a:extLst>
                </a:gridCol>
                <a:gridCol w="1034487">
                  <a:extLst>
                    <a:ext uri="{9D8B030D-6E8A-4147-A177-3AD203B41FA5}">
                      <a16:colId xmlns:a16="http://schemas.microsoft.com/office/drawing/2014/main" val="3340762593"/>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endCxn id="32" idx="0"/>
          </p:cNvCxnSpPr>
          <p:nvPr/>
        </p:nvCxnSpPr>
        <p:spPr>
          <a:xfrm flipH="1">
            <a:off x="3759299" y="5067300"/>
            <a:ext cx="2070001" cy="7310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2"/>
            <a:endCxn id="31" idx="0"/>
          </p:cNvCxnSpPr>
          <p:nvPr/>
        </p:nvCxnSpPr>
        <p:spPr>
          <a:xfrm>
            <a:off x="6356808" y="5245129"/>
            <a:ext cx="255588"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7913761" y="5798772"/>
          <a:ext cx="2091556" cy="487680"/>
        </p:xfrm>
        <a:graphic>
          <a:graphicData uri="http://schemas.openxmlformats.org/drawingml/2006/table">
            <a:tbl>
              <a:tblPr firstRow="1" bandRow="1">
                <a:tableStyleId>{5C22544A-7EE6-4342-B048-85BDC9FD1C3A}</a:tableStyleId>
              </a:tblPr>
              <a:tblGrid>
                <a:gridCol w="1045778">
                  <a:extLst>
                    <a:ext uri="{9D8B030D-6E8A-4147-A177-3AD203B41FA5}">
                      <a16:colId xmlns:a16="http://schemas.microsoft.com/office/drawing/2014/main" val="3508781869"/>
                    </a:ext>
                  </a:extLst>
                </a:gridCol>
                <a:gridCol w="1045778">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extLst>
                  <a:ext uri="{0D108BD9-81ED-4DB2-BD59-A6C34878D82A}">
                    <a16:rowId xmlns:a16="http://schemas.microsoft.com/office/drawing/2014/main" val="3067668518"/>
                  </a:ext>
                </a:extLst>
              </a:tr>
            </a:tbl>
          </a:graphicData>
        </a:graphic>
      </p:graphicFrame>
      <p:cxnSp>
        <p:nvCxnSpPr>
          <p:cNvPr id="36" name="Straight Connector 35"/>
          <p:cNvCxnSpPr>
            <a:endCxn id="35" idx="0"/>
          </p:cNvCxnSpPr>
          <p:nvPr/>
        </p:nvCxnSpPr>
        <p:spPr>
          <a:xfrm>
            <a:off x="6356808" y="4902200"/>
            <a:ext cx="2602731" cy="896572"/>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46</a:t>
            </a:fld>
            <a:endParaRPr lang="en-US"/>
          </a:p>
        </p:txBody>
      </p:sp>
    </p:spTree>
    <p:extLst>
      <p:ext uri="{BB962C8B-B14F-4D97-AF65-F5344CB8AC3E}">
        <p14:creationId xmlns:p14="http://schemas.microsoft.com/office/powerpoint/2010/main" val="3832025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7:</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12" name="Content Placeholder 13"/>
          <p:cNvSpPr txBox="1">
            <a:spLocks/>
          </p:cNvSpPr>
          <p:nvPr/>
        </p:nvSpPr>
        <p:spPr bwMode="auto">
          <a:xfrm>
            <a:off x="1349375" y="3903340"/>
            <a:ext cx="949325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52:</a:t>
            </a:r>
            <a:endParaRPr lang="en-US" b="0"/>
          </a:p>
        </p:txBody>
      </p:sp>
      <p:graphicFrame>
        <p:nvGraphicFramePr>
          <p:cNvPr id="18" name="Table 17"/>
          <p:cNvGraphicFramePr>
            <a:graphicFrameLocks noGrp="1"/>
          </p:cNvGraphicFramePr>
          <p:nvPr/>
        </p:nvGraphicFramePr>
        <p:xfrm>
          <a:off x="5303911" y="2060848"/>
          <a:ext cx="1817762" cy="487680"/>
        </p:xfrm>
        <a:graphic>
          <a:graphicData uri="http://schemas.openxmlformats.org/drawingml/2006/table">
            <a:tbl>
              <a:tblPr firstRow="1" bandRow="1">
                <a:tableStyleId>{5C22544A-7EE6-4342-B048-85BDC9FD1C3A}</a:tableStyleId>
              </a:tblPr>
              <a:tblGrid>
                <a:gridCol w="908881">
                  <a:extLst>
                    <a:ext uri="{9D8B030D-6E8A-4147-A177-3AD203B41FA5}">
                      <a16:colId xmlns:a16="http://schemas.microsoft.com/office/drawing/2014/main" val="1697561522"/>
                    </a:ext>
                  </a:extLst>
                </a:gridCol>
                <a:gridCol w="908881">
                  <a:extLst>
                    <a:ext uri="{9D8B030D-6E8A-4147-A177-3AD203B41FA5}">
                      <a16:colId xmlns:a16="http://schemas.microsoft.com/office/drawing/2014/main" val="424548239"/>
                    </a:ext>
                  </a:extLst>
                </a:gridCol>
              </a:tblGrid>
              <a:tr h="370840">
                <a:tc>
                  <a:txBody>
                    <a:bodyPr/>
                    <a:lstStyle/>
                    <a:p>
                      <a:pPr algn="ctr"/>
                      <a:r>
                        <a:rPr lang="en-US" sz="2600" dirty="0"/>
                        <a:t>8</a:t>
                      </a:r>
                    </a:p>
                  </a:txBody>
                  <a:tcPr/>
                </a:tc>
                <a:tc>
                  <a:txBody>
                    <a:bodyPr/>
                    <a:lstStyle/>
                    <a:p>
                      <a:pPr algn="ctr"/>
                      <a:r>
                        <a:rPr lang="en-US" sz="2600" dirty="0">
                          <a:solidFill>
                            <a:schemeClr val="bg1"/>
                          </a:solidFill>
                        </a:rPr>
                        <a:t>17</a:t>
                      </a:r>
                    </a:p>
                  </a:txBody>
                  <a:tcPr/>
                </a:tc>
                <a:extLst>
                  <a:ext uri="{0D108BD9-81ED-4DB2-BD59-A6C34878D82A}">
                    <a16:rowId xmlns:a16="http://schemas.microsoft.com/office/drawing/2014/main" val="3067668518"/>
                  </a:ext>
                </a:extLst>
              </a:tr>
            </a:tbl>
          </a:graphicData>
        </a:graphic>
      </p:graphicFrame>
      <p:graphicFrame>
        <p:nvGraphicFramePr>
          <p:cNvPr id="19" name="Table 18"/>
          <p:cNvGraphicFramePr>
            <a:graphicFrameLocks noGrp="1"/>
          </p:cNvGraphicFramePr>
          <p:nvPr/>
        </p:nvGraphicFramePr>
        <p:xfrm>
          <a:off x="5491051" y="3100655"/>
          <a:ext cx="2091556" cy="487680"/>
        </p:xfrm>
        <a:graphic>
          <a:graphicData uri="http://schemas.openxmlformats.org/drawingml/2006/table">
            <a:tbl>
              <a:tblPr firstRow="1" bandRow="1">
                <a:tableStyleId>{5C22544A-7EE6-4342-B048-85BDC9FD1C3A}</a:tableStyleId>
              </a:tblPr>
              <a:tblGrid>
                <a:gridCol w="1045778">
                  <a:extLst>
                    <a:ext uri="{9D8B030D-6E8A-4147-A177-3AD203B41FA5}">
                      <a16:colId xmlns:a16="http://schemas.microsoft.com/office/drawing/2014/main" val="2563170477"/>
                    </a:ext>
                  </a:extLst>
                </a:gridCol>
                <a:gridCol w="1045778">
                  <a:extLst>
                    <a:ext uri="{9D8B030D-6E8A-4147-A177-3AD203B41FA5}">
                      <a16:colId xmlns:a16="http://schemas.microsoft.com/office/drawing/2014/main" val="3316609528"/>
                    </a:ext>
                  </a:extLst>
                </a:gridCol>
              </a:tblGrid>
              <a:tr h="370840">
                <a:tc>
                  <a:txBody>
                    <a:bodyPr/>
                    <a:lstStyle/>
                    <a:p>
                      <a:pPr algn="ctr"/>
                      <a:r>
                        <a:rPr lang="en-US" sz="2600" dirty="0"/>
                        <a:t>12</a:t>
                      </a:r>
                    </a:p>
                  </a:txBody>
                  <a:tcPr/>
                </a:tc>
                <a:tc>
                  <a:txBody>
                    <a:bodyPr/>
                    <a:lstStyle/>
                    <a:p>
                      <a:pPr algn="ctr"/>
                      <a:r>
                        <a:rPr lang="en-US" sz="2600" dirty="0"/>
                        <a:t>14</a:t>
                      </a:r>
                    </a:p>
                  </a:txBody>
                  <a:tcPr/>
                </a:tc>
                <a:extLst>
                  <a:ext uri="{0D108BD9-81ED-4DB2-BD59-A6C34878D82A}">
                    <a16:rowId xmlns:a16="http://schemas.microsoft.com/office/drawing/2014/main" val="3067668518"/>
                  </a:ext>
                </a:extLst>
              </a:tr>
            </a:tbl>
          </a:graphicData>
        </a:graphic>
      </p:graphicFrame>
      <p:graphicFrame>
        <p:nvGraphicFramePr>
          <p:cNvPr id="20" name="Table 19"/>
          <p:cNvGraphicFramePr>
            <a:graphicFrameLocks noGrp="1"/>
          </p:cNvGraphicFramePr>
          <p:nvPr/>
        </p:nvGraphicFramePr>
        <p:xfrm>
          <a:off x="2063552" y="3101774"/>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tc>
                  <a:txBody>
                    <a:bodyPr/>
                    <a:lstStyle/>
                    <a:p>
                      <a:pPr algn="ctr"/>
                      <a:r>
                        <a:rPr lang="en-US" sz="2600" dirty="0">
                          <a:solidFill>
                            <a:srgbClr val="FFFF00"/>
                          </a:solidFill>
                        </a:rPr>
                        <a:t>7</a:t>
                      </a:r>
                    </a:p>
                  </a:txBody>
                  <a:tcPr/>
                </a:tc>
                <a:extLst>
                  <a:ext uri="{0D108BD9-81ED-4DB2-BD59-A6C34878D82A}">
                    <a16:rowId xmlns:a16="http://schemas.microsoft.com/office/drawing/2014/main" val="3067668518"/>
                  </a:ext>
                </a:extLst>
              </a:tr>
            </a:tbl>
          </a:graphicData>
        </a:graphic>
      </p:graphicFrame>
      <p:cxnSp>
        <p:nvCxnSpPr>
          <p:cNvPr id="21" name="Straight Connector 20"/>
          <p:cNvCxnSpPr/>
          <p:nvPr/>
        </p:nvCxnSpPr>
        <p:spPr>
          <a:xfrm flipH="1">
            <a:off x="3766282" y="2356720"/>
            <a:ext cx="2082068" cy="76497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2"/>
            <a:endCxn id="19" idx="0"/>
          </p:cNvCxnSpPr>
          <p:nvPr/>
        </p:nvCxnSpPr>
        <p:spPr>
          <a:xfrm>
            <a:off x="6212792" y="2548528"/>
            <a:ext cx="324037"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7769745" y="3102171"/>
          <a:ext cx="2091556" cy="487680"/>
        </p:xfrm>
        <a:graphic>
          <a:graphicData uri="http://schemas.openxmlformats.org/drawingml/2006/table">
            <a:tbl>
              <a:tblPr firstRow="1" bandRow="1">
                <a:tableStyleId>{5C22544A-7EE6-4342-B048-85BDC9FD1C3A}</a:tableStyleId>
              </a:tblPr>
              <a:tblGrid>
                <a:gridCol w="1045778">
                  <a:extLst>
                    <a:ext uri="{9D8B030D-6E8A-4147-A177-3AD203B41FA5}">
                      <a16:colId xmlns:a16="http://schemas.microsoft.com/office/drawing/2014/main" val="3508781869"/>
                    </a:ext>
                  </a:extLst>
                </a:gridCol>
                <a:gridCol w="1045778">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extLst>
                  <a:ext uri="{0D108BD9-81ED-4DB2-BD59-A6C34878D82A}">
                    <a16:rowId xmlns:a16="http://schemas.microsoft.com/office/drawing/2014/main" val="3067668518"/>
                  </a:ext>
                </a:extLst>
              </a:tr>
            </a:tbl>
          </a:graphicData>
        </a:graphic>
      </p:graphicFrame>
      <p:cxnSp>
        <p:nvCxnSpPr>
          <p:cNvPr id="28" name="Straight Connector 27"/>
          <p:cNvCxnSpPr>
            <a:endCxn id="27" idx="0"/>
          </p:cNvCxnSpPr>
          <p:nvPr/>
        </p:nvCxnSpPr>
        <p:spPr>
          <a:xfrm>
            <a:off x="6108700" y="2171700"/>
            <a:ext cx="2706823" cy="93047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5303911" y="4509120"/>
          <a:ext cx="1817762" cy="487680"/>
        </p:xfrm>
        <a:graphic>
          <a:graphicData uri="http://schemas.openxmlformats.org/drawingml/2006/table">
            <a:tbl>
              <a:tblPr firstRow="1" bandRow="1">
                <a:tableStyleId>{5C22544A-7EE6-4342-B048-85BDC9FD1C3A}</a:tableStyleId>
              </a:tblPr>
              <a:tblGrid>
                <a:gridCol w="908881">
                  <a:extLst>
                    <a:ext uri="{9D8B030D-6E8A-4147-A177-3AD203B41FA5}">
                      <a16:colId xmlns:a16="http://schemas.microsoft.com/office/drawing/2014/main" val="1697561522"/>
                    </a:ext>
                  </a:extLst>
                </a:gridCol>
                <a:gridCol w="908881">
                  <a:extLst>
                    <a:ext uri="{9D8B030D-6E8A-4147-A177-3AD203B41FA5}">
                      <a16:colId xmlns:a16="http://schemas.microsoft.com/office/drawing/2014/main" val="424548239"/>
                    </a:ext>
                  </a:extLst>
                </a:gridCol>
              </a:tblGrid>
              <a:tr h="370840">
                <a:tc>
                  <a:txBody>
                    <a:bodyPr/>
                    <a:lstStyle/>
                    <a:p>
                      <a:pPr algn="ctr"/>
                      <a:r>
                        <a:rPr lang="en-US" sz="2600" dirty="0"/>
                        <a:t>8</a:t>
                      </a:r>
                    </a:p>
                  </a:txBody>
                  <a:tcPr/>
                </a:tc>
                <a:tc>
                  <a:txBody>
                    <a:bodyPr/>
                    <a:lstStyle/>
                    <a:p>
                      <a:pPr algn="ctr"/>
                      <a:r>
                        <a:rPr lang="en-US" sz="2600" dirty="0">
                          <a:solidFill>
                            <a:schemeClr val="bg1"/>
                          </a:solidFill>
                        </a:rPr>
                        <a:t>17</a:t>
                      </a:r>
                    </a:p>
                  </a:txBody>
                  <a:tcPr/>
                </a:tc>
                <a:extLst>
                  <a:ext uri="{0D108BD9-81ED-4DB2-BD59-A6C34878D82A}">
                    <a16:rowId xmlns:a16="http://schemas.microsoft.com/office/drawing/2014/main" val="3067668518"/>
                  </a:ext>
                </a:extLst>
              </a:tr>
            </a:tbl>
          </a:graphicData>
        </a:graphic>
      </p:graphicFrame>
      <p:graphicFrame>
        <p:nvGraphicFramePr>
          <p:cNvPr id="37" name="Table 36"/>
          <p:cNvGraphicFramePr>
            <a:graphicFrameLocks noGrp="1"/>
          </p:cNvGraphicFramePr>
          <p:nvPr/>
        </p:nvGraphicFramePr>
        <p:xfrm>
          <a:off x="5491048" y="5548927"/>
          <a:ext cx="2091556" cy="487680"/>
        </p:xfrm>
        <a:graphic>
          <a:graphicData uri="http://schemas.openxmlformats.org/drawingml/2006/table">
            <a:tbl>
              <a:tblPr firstRow="1" bandRow="1">
                <a:tableStyleId>{5C22544A-7EE6-4342-B048-85BDC9FD1C3A}</a:tableStyleId>
              </a:tblPr>
              <a:tblGrid>
                <a:gridCol w="1045778">
                  <a:extLst>
                    <a:ext uri="{9D8B030D-6E8A-4147-A177-3AD203B41FA5}">
                      <a16:colId xmlns:a16="http://schemas.microsoft.com/office/drawing/2014/main" val="2563170477"/>
                    </a:ext>
                  </a:extLst>
                </a:gridCol>
                <a:gridCol w="1045778">
                  <a:extLst>
                    <a:ext uri="{9D8B030D-6E8A-4147-A177-3AD203B41FA5}">
                      <a16:colId xmlns:a16="http://schemas.microsoft.com/office/drawing/2014/main" val="3316609528"/>
                    </a:ext>
                  </a:extLst>
                </a:gridCol>
              </a:tblGrid>
              <a:tr h="370840">
                <a:tc>
                  <a:txBody>
                    <a:bodyPr/>
                    <a:lstStyle/>
                    <a:p>
                      <a:pPr algn="ctr"/>
                      <a:r>
                        <a:rPr lang="en-US" sz="2600" dirty="0"/>
                        <a:t>12</a:t>
                      </a:r>
                    </a:p>
                  </a:txBody>
                  <a:tcPr/>
                </a:tc>
                <a:tc>
                  <a:txBody>
                    <a:bodyPr/>
                    <a:lstStyle/>
                    <a:p>
                      <a:pPr algn="ctr"/>
                      <a:r>
                        <a:rPr lang="en-US" sz="2600" dirty="0"/>
                        <a:t>14</a:t>
                      </a:r>
                    </a:p>
                  </a:txBody>
                  <a:tcPr/>
                </a:tc>
                <a:extLst>
                  <a:ext uri="{0D108BD9-81ED-4DB2-BD59-A6C34878D82A}">
                    <a16:rowId xmlns:a16="http://schemas.microsoft.com/office/drawing/2014/main" val="3067668518"/>
                  </a:ext>
                </a:extLst>
              </a:tr>
            </a:tbl>
          </a:graphicData>
        </a:graphic>
      </p:graphicFrame>
      <p:graphicFrame>
        <p:nvGraphicFramePr>
          <p:cNvPr id="38" name="Table 37"/>
          <p:cNvGraphicFramePr>
            <a:graphicFrameLocks noGrp="1"/>
          </p:cNvGraphicFramePr>
          <p:nvPr/>
        </p:nvGraphicFramePr>
        <p:xfrm>
          <a:off x="2063552" y="5550046"/>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39" name="Straight Connector 38"/>
          <p:cNvCxnSpPr>
            <a:endCxn id="38" idx="0"/>
          </p:cNvCxnSpPr>
          <p:nvPr/>
        </p:nvCxnSpPr>
        <p:spPr>
          <a:xfrm flipH="1">
            <a:off x="3683732" y="4724400"/>
            <a:ext cx="2247168" cy="8256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2"/>
            <a:endCxn id="37" idx="0"/>
          </p:cNvCxnSpPr>
          <p:nvPr/>
        </p:nvCxnSpPr>
        <p:spPr>
          <a:xfrm>
            <a:off x="6212792" y="4996800"/>
            <a:ext cx="324034"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nvGraphicFramePr>
        <p:xfrm>
          <a:off x="7769741" y="5550443"/>
          <a:ext cx="2862762" cy="487680"/>
        </p:xfrm>
        <a:graphic>
          <a:graphicData uri="http://schemas.openxmlformats.org/drawingml/2006/table">
            <a:tbl>
              <a:tblPr firstRow="1" bandRow="1">
                <a:tableStyleId>{5C22544A-7EE6-4342-B048-85BDC9FD1C3A}</a:tableStyleId>
              </a:tblPr>
              <a:tblGrid>
                <a:gridCol w="954254">
                  <a:extLst>
                    <a:ext uri="{9D8B030D-6E8A-4147-A177-3AD203B41FA5}">
                      <a16:colId xmlns:a16="http://schemas.microsoft.com/office/drawing/2014/main" val="3508781869"/>
                    </a:ext>
                  </a:extLst>
                </a:gridCol>
                <a:gridCol w="954254">
                  <a:extLst>
                    <a:ext uri="{9D8B030D-6E8A-4147-A177-3AD203B41FA5}">
                      <a16:colId xmlns:a16="http://schemas.microsoft.com/office/drawing/2014/main" val="2948747376"/>
                    </a:ext>
                  </a:extLst>
                </a:gridCol>
                <a:gridCol w="954254">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tc>
                  <a:txBody>
                    <a:bodyPr/>
                    <a:lstStyle/>
                    <a:p>
                      <a:pPr algn="ctr"/>
                      <a:r>
                        <a:rPr lang="en-US" sz="2600" dirty="0">
                          <a:solidFill>
                            <a:srgbClr val="FFFF00"/>
                          </a:solidFill>
                        </a:rPr>
                        <a:t>52</a:t>
                      </a:r>
                    </a:p>
                  </a:txBody>
                  <a:tcPr/>
                </a:tc>
                <a:extLst>
                  <a:ext uri="{0D108BD9-81ED-4DB2-BD59-A6C34878D82A}">
                    <a16:rowId xmlns:a16="http://schemas.microsoft.com/office/drawing/2014/main" val="3067668518"/>
                  </a:ext>
                </a:extLst>
              </a:tr>
            </a:tbl>
          </a:graphicData>
        </a:graphic>
      </p:graphicFrame>
      <p:cxnSp>
        <p:nvCxnSpPr>
          <p:cNvPr id="42" name="Straight Connector 41"/>
          <p:cNvCxnSpPr>
            <a:endCxn id="41" idx="0"/>
          </p:cNvCxnSpPr>
          <p:nvPr/>
        </p:nvCxnSpPr>
        <p:spPr>
          <a:xfrm>
            <a:off x="6212792" y="4724400"/>
            <a:ext cx="2988330" cy="82604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47</a:t>
            </a:fld>
            <a:endParaRPr lang="en-US"/>
          </a:p>
        </p:txBody>
      </p:sp>
    </p:spTree>
    <p:extLst>
      <p:ext uri="{BB962C8B-B14F-4D97-AF65-F5344CB8AC3E}">
        <p14:creationId xmlns:p14="http://schemas.microsoft.com/office/powerpoint/2010/main" val="2484031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16:</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12" name="Content Placeholder 13"/>
          <p:cNvSpPr txBox="1">
            <a:spLocks/>
          </p:cNvSpPr>
          <p:nvPr/>
        </p:nvSpPr>
        <p:spPr bwMode="auto">
          <a:xfrm>
            <a:off x="1349375" y="3966840"/>
            <a:ext cx="949325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48:</a:t>
            </a:r>
            <a:endParaRPr lang="en-US" b="0"/>
          </a:p>
        </p:txBody>
      </p:sp>
      <p:graphicFrame>
        <p:nvGraphicFramePr>
          <p:cNvPr id="22" name="Table 21"/>
          <p:cNvGraphicFramePr>
            <a:graphicFrameLocks noGrp="1"/>
          </p:cNvGraphicFramePr>
          <p:nvPr/>
        </p:nvGraphicFramePr>
        <p:xfrm>
          <a:off x="5259436" y="1988840"/>
          <a:ext cx="1817762" cy="487680"/>
        </p:xfrm>
        <a:graphic>
          <a:graphicData uri="http://schemas.openxmlformats.org/drawingml/2006/table">
            <a:tbl>
              <a:tblPr firstRow="1" bandRow="1">
                <a:tableStyleId>{5C22544A-7EE6-4342-B048-85BDC9FD1C3A}</a:tableStyleId>
              </a:tblPr>
              <a:tblGrid>
                <a:gridCol w="908881">
                  <a:extLst>
                    <a:ext uri="{9D8B030D-6E8A-4147-A177-3AD203B41FA5}">
                      <a16:colId xmlns:a16="http://schemas.microsoft.com/office/drawing/2014/main" val="1697561522"/>
                    </a:ext>
                  </a:extLst>
                </a:gridCol>
                <a:gridCol w="908881">
                  <a:extLst>
                    <a:ext uri="{9D8B030D-6E8A-4147-A177-3AD203B41FA5}">
                      <a16:colId xmlns:a16="http://schemas.microsoft.com/office/drawing/2014/main" val="424548239"/>
                    </a:ext>
                  </a:extLst>
                </a:gridCol>
              </a:tblGrid>
              <a:tr h="370840">
                <a:tc>
                  <a:txBody>
                    <a:bodyPr/>
                    <a:lstStyle/>
                    <a:p>
                      <a:pPr algn="ctr"/>
                      <a:r>
                        <a:rPr lang="en-US" sz="2600" dirty="0"/>
                        <a:t>8</a:t>
                      </a:r>
                    </a:p>
                  </a:txBody>
                  <a:tcPr/>
                </a:tc>
                <a:tc>
                  <a:txBody>
                    <a:bodyPr/>
                    <a:lstStyle/>
                    <a:p>
                      <a:pPr algn="ctr"/>
                      <a:r>
                        <a:rPr lang="en-US" sz="2600" dirty="0">
                          <a:solidFill>
                            <a:schemeClr val="bg1"/>
                          </a:solidFill>
                        </a:rPr>
                        <a:t>17</a:t>
                      </a:r>
                    </a:p>
                  </a:txBody>
                  <a:tcPr/>
                </a:tc>
                <a:extLst>
                  <a:ext uri="{0D108BD9-81ED-4DB2-BD59-A6C34878D82A}">
                    <a16:rowId xmlns:a16="http://schemas.microsoft.com/office/drawing/2014/main" val="3067668518"/>
                  </a:ext>
                </a:extLst>
              </a:tr>
            </a:tbl>
          </a:graphicData>
        </a:graphic>
      </p:graphicFrame>
      <p:graphicFrame>
        <p:nvGraphicFramePr>
          <p:cNvPr id="23" name="Table 22"/>
          <p:cNvGraphicFramePr>
            <a:graphicFrameLocks noGrp="1"/>
          </p:cNvGraphicFramePr>
          <p:nvPr/>
        </p:nvGraphicFramePr>
        <p:xfrm>
          <a:off x="5426710" y="3028647"/>
          <a:ext cx="2275302" cy="487680"/>
        </p:xfrm>
        <a:graphic>
          <a:graphicData uri="http://schemas.openxmlformats.org/drawingml/2006/table">
            <a:tbl>
              <a:tblPr firstRow="1" bandRow="1">
                <a:tableStyleId>{5C22544A-7EE6-4342-B048-85BDC9FD1C3A}</a:tableStyleId>
              </a:tblPr>
              <a:tblGrid>
                <a:gridCol w="758434">
                  <a:extLst>
                    <a:ext uri="{9D8B030D-6E8A-4147-A177-3AD203B41FA5}">
                      <a16:colId xmlns:a16="http://schemas.microsoft.com/office/drawing/2014/main" val="2563170477"/>
                    </a:ext>
                  </a:extLst>
                </a:gridCol>
                <a:gridCol w="758434">
                  <a:extLst>
                    <a:ext uri="{9D8B030D-6E8A-4147-A177-3AD203B41FA5}">
                      <a16:colId xmlns:a16="http://schemas.microsoft.com/office/drawing/2014/main" val="3316609528"/>
                    </a:ext>
                  </a:extLst>
                </a:gridCol>
                <a:gridCol w="758434">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solidFill>
                            <a:srgbClr val="FFFF00"/>
                          </a:solidFill>
                        </a:rPr>
                        <a:t>16</a:t>
                      </a:r>
                    </a:p>
                  </a:txBody>
                  <a:tcPr/>
                </a:tc>
                <a:extLst>
                  <a:ext uri="{0D108BD9-81ED-4DB2-BD59-A6C34878D82A}">
                    <a16:rowId xmlns:a16="http://schemas.microsoft.com/office/drawing/2014/main" val="3067668518"/>
                  </a:ext>
                </a:extLst>
              </a:tr>
            </a:tbl>
          </a:graphicData>
        </a:graphic>
      </p:graphicFrame>
      <p:graphicFrame>
        <p:nvGraphicFramePr>
          <p:cNvPr id="24" name="Table 23"/>
          <p:cNvGraphicFramePr>
            <a:graphicFrameLocks noGrp="1"/>
          </p:cNvGraphicFramePr>
          <p:nvPr/>
        </p:nvGraphicFramePr>
        <p:xfrm>
          <a:off x="2019077" y="3029766"/>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5" name="Straight Connector 24"/>
          <p:cNvCxnSpPr>
            <a:endCxn id="24" idx="0"/>
          </p:cNvCxnSpPr>
          <p:nvPr/>
        </p:nvCxnSpPr>
        <p:spPr>
          <a:xfrm flipH="1">
            <a:off x="3639257" y="2133600"/>
            <a:ext cx="2528751" cy="8961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23" idx="0"/>
          </p:cNvCxnSpPr>
          <p:nvPr/>
        </p:nvCxnSpPr>
        <p:spPr>
          <a:xfrm>
            <a:off x="6168317" y="2476520"/>
            <a:ext cx="396044"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7869286" y="3030163"/>
          <a:ext cx="2475186" cy="487680"/>
        </p:xfrm>
        <a:graphic>
          <a:graphicData uri="http://schemas.openxmlformats.org/drawingml/2006/table">
            <a:tbl>
              <a:tblPr firstRow="1" bandRow="1">
                <a:tableStyleId>{5C22544A-7EE6-4342-B048-85BDC9FD1C3A}</a:tableStyleId>
              </a:tblPr>
              <a:tblGrid>
                <a:gridCol w="825062">
                  <a:extLst>
                    <a:ext uri="{9D8B030D-6E8A-4147-A177-3AD203B41FA5}">
                      <a16:colId xmlns:a16="http://schemas.microsoft.com/office/drawing/2014/main" val="3508781869"/>
                    </a:ext>
                  </a:extLst>
                </a:gridCol>
                <a:gridCol w="825062">
                  <a:extLst>
                    <a:ext uri="{9D8B030D-6E8A-4147-A177-3AD203B41FA5}">
                      <a16:colId xmlns:a16="http://schemas.microsoft.com/office/drawing/2014/main" val="2948747376"/>
                    </a:ext>
                  </a:extLst>
                </a:gridCol>
                <a:gridCol w="825062">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tc>
                  <a:txBody>
                    <a:bodyPr/>
                    <a:lstStyle/>
                    <a:p>
                      <a:pPr algn="ctr"/>
                      <a:r>
                        <a:rPr lang="en-US" sz="2600" dirty="0">
                          <a:solidFill>
                            <a:schemeClr val="bg1"/>
                          </a:solidFill>
                        </a:rPr>
                        <a:t>52</a:t>
                      </a:r>
                    </a:p>
                  </a:txBody>
                  <a:tcPr/>
                </a:tc>
                <a:extLst>
                  <a:ext uri="{0D108BD9-81ED-4DB2-BD59-A6C34878D82A}">
                    <a16:rowId xmlns:a16="http://schemas.microsoft.com/office/drawing/2014/main" val="3067668518"/>
                  </a:ext>
                </a:extLst>
              </a:tr>
            </a:tbl>
          </a:graphicData>
        </a:graphic>
      </p:graphicFrame>
      <p:cxnSp>
        <p:nvCxnSpPr>
          <p:cNvPr id="32" name="Straight Connector 31"/>
          <p:cNvCxnSpPr>
            <a:endCxn id="31" idx="0"/>
          </p:cNvCxnSpPr>
          <p:nvPr/>
        </p:nvCxnSpPr>
        <p:spPr>
          <a:xfrm>
            <a:off x="6299200" y="2235200"/>
            <a:ext cx="2807679" cy="79496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5187428" y="4636301"/>
          <a:ext cx="1817762" cy="487680"/>
        </p:xfrm>
        <a:graphic>
          <a:graphicData uri="http://schemas.openxmlformats.org/drawingml/2006/table">
            <a:tbl>
              <a:tblPr firstRow="1" bandRow="1">
                <a:tableStyleId>{5C22544A-7EE6-4342-B048-85BDC9FD1C3A}</a:tableStyleId>
              </a:tblPr>
              <a:tblGrid>
                <a:gridCol w="908881">
                  <a:extLst>
                    <a:ext uri="{9D8B030D-6E8A-4147-A177-3AD203B41FA5}">
                      <a16:colId xmlns:a16="http://schemas.microsoft.com/office/drawing/2014/main" val="1697561522"/>
                    </a:ext>
                  </a:extLst>
                </a:gridCol>
                <a:gridCol w="908881">
                  <a:extLst>
                    <a:ext uri="{9D8B030D-6E8A-4147-A177-3AD203B41FA5}">
                      <a16:colId xmlns:a16="http://schemas.microsoft.com/office/drawing/2014/main" val="424548239"/>
                    </a:ext>
                  </a:extLst>
                </a:gridCol>
              </a:tblGrid>
              <a:tr h="370840">
                <a:tc>
                  <a:txBody>
                    <a:bodyPr/>
                    <a:lstStyle/>
                    <a:p>
                      <a:pPr algn="ctr"/>
                      <a:r>
                        <a:rPr lang="en-US" sz="2600" dirty="0"/>
                        <a:t>8</a:t>
                      </a:r>
                    </a:p>
                  </a:txBody>
                  <a:tcPr/>
                </a:tc>
                <a:tc>
                  <a:txBody>
                    <a:bodyPr/>
                    <a:lstStyle/>
                    <a:p>
                      <a:pPr algn="ctr"/>
                      <a:r>
                        <a:rPr lang="en-US" sz="2600" dirty="0">
                          <a:solidFill>
                            <a:schemeClr val="bg1"/>
                          </a:solidFill>
                        </a:rPr>
                        <a:t>17</a:t>
                      </a:r>
                    </a:p>
                  </a:txBody>
                  <a:tcPr/>
                </a:tc>
                <a:extLst>
                  <a:ext uri="{0D108BD9-81ED-4DB2-BD59-A6C34878D82A}">
                    <a16:rowId xmlns:a16="http://schemas.microsoft.com/office/drawing/2014/main" val="3067668518"/>
                  </a:ext>
                </a:extLst>
              </a:tr>
            </a:tbl>
          </a:graphicData>
        </a:graphic>
      </p:graphicFrame>
      <p:graphicFrame>
        <p:nvGraphicFramePr>
          <p:cNvPr id="34" name="Table 33"/>
          <p:cNvGraphicFramePr>
            <a:graphicFrameLocks noGrp="1"/>
          </p:cNvGraphicFramePr>
          <p:nvPr/>
        </p:nvGraphicFramePr>
        <p:xfrm>
          <a:off x="4979876" y="5676108"/>
          <a:ext cx="2376264" cy="4876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563170477"/>
                    </a:ext>
                  </a:extLst>
                </a:gridCol>
                <a:gridCol w="792088">
                  <a:extLst>
                    <a:ext uri="{9D8B030D-6E8A-4147-A177-3AD203B41FA5}">
                      <a16:colId xmlns:a16="http://schemas.microsoft.com/office/drawing/2014/main" val="3316609528"/>
                    </a:ext>
                  </a:extLst>
                </a:gridCol>
                <a:gridCol w="792088">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35" name="Table 34"/>
          <p:cNvGraphicFramePr>
            <a:graphicFrameLocks noGrp="1"/>
          </p:cNvGraphicFramePr>
          <p:nvPr/>
        </p:nvGraphicFramePr>
        <p:xfrm>
          <a:off x="1559496" y="5677227"/>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36" name="Straight Connector 35"/>
          <p:cNvCxnSpPr>
            <a:endCxn id="35" idx="0"/>
          </p:cNvCxnSpPr>
          <p:nvPr/>
        </p:nvCxnSpPr>
        <p:spPr>
          <a:xfrm flipH="1">
            <a:off x="3179676" y="4914900"/>
            <a:ext cx="2636924" cy="7623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4" idx="0"/>
          </p:cNvCxnSpPr>
          <p:nvPr/>
        </p:nvCxnSpPr>
        <p:spPr>
          <a:xfrm>
            <a:off x="6096309" y="5123981"/>
            <a:ext cx="71699"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4" name="Table 43"/>
          <p:cNvGraphicFramePr>
            <a:graphicFrameLocks noGrp="1"/>
          </p:cNvGraphicFramePr>
          <p:nvPr/>
        </p:nvGraphicFramePr>
        <p:xfrm>
          <a:off x="7536160" y="5677624"/>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2948747376"/>
                    </a:ext>
                  </a:extLst>
                </a:gridCol>
                <a:gridCol w="810090">
                  <a:extLst>
                    <a:ext uri="{9D8B030D-6E8A-4147-A177-3AD203B41FA5}">
                      <a16:colId xmlns:a16="http://schemas.microsoft.com/office/drawing/2014/main" val="1257077487"/>
                    </a:ext>
                  </a:extLst>
                </a:gridCol>
                <a:gridCol w="810090">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tc>
                  <a:txBody>
                    <a:bodyPr/>
                    <a:lstStyle/>
                    <a:p>
                      <a:pPr algn="ctr"/>
                      <a:r>
                        <a:rPr lang="en-US" sz="2600" dirty="0">
                          <a:solidFill>
                            <a:srgbClr val="FFFF00"/>
                          </a:solidFill>
                        </a:rPr>
                        <a:t>48</a:t>
                      </a:r>
                    </a:p>
                  </a:txBody>
                  <a:tcPr/>
                </a:tc>
                <a:tc>
                  <a:txBody>
                    <a:bodyPr/>
                    <a:lstStyle/>
                    <a:p>
                      <a:pPr algn="ctr"/>
                      <a:r>
                        <a:rPr lang="en-US" sz="2600" dirty="0">
                          <a:solidFill>
                            <a:schemeClr val="bg1"/>
                          </a:solidFill>
                        </a:rPr>
                        <a:t>52</a:t>
                      </a:r>
                    </a:p>
                  </a:txBody>
                  <a:tcPr/>
                </a:tc>
                <a:extLst>
                  <a:ext uri="{0D108BD9-81ED-4DB2-BD59-A6C34878D82A}">
                    <a16:rowId xmlns:a16="http://schemas.microsoft.com/office/drawing/2014/main" val="3067668518"/>
                  </a:ext>
                </a:extLst>
              </a:tr>
            </a:tbl>
          </a:graphicData>
        </a:graphic>
      </p:graphicFrame>
      <p:cxnSp>
        <p:nvCxnSpPr>
          <p:cNvPr id="45" name="Straight Connector 44"/>
          <p:cNvCxnSpPr>
            <a:endCxn id="44" idx="0"/>
          </p:cNvCxnSpPr>
          <p:nvPr/>
        </p:nvCxnSpPr>
        <p:spPr>
          <a:xfrm>
            <a:off x="6769100" y="5016500"/>
            <a:ext cx="2387240" cy="66112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48</a:t>
            </a:fld>
            <a:endParaRPr lang="en-US"/>
          </a:p>
        </p:txBody>
      </p:sp>
    </p:spTree>
    <p:extLst>
      <p:ext uri="{BB962C8B-B14F-4D97-AF65-F5344CB8AC3E}">
        <p14:creationId xmlns:p14="http://schemas.microsoft.com/office/powerpoint/2010/main" val="3713518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1"/>
            <a:ext cx="9493250" cy="867930"/>
          </a:xfrm>
          <a:prstGeom prst="rect">
            <a:avLst/>
          </a:prstGeom>
        </p:spPr>
        <p:txBody>
          <a:bodyPr wrap="square">
            <a:spAutoFit/>
          </a:bodyPr>
          <a:lstStyle/>
          <a:p>
            <a:pPr algn="just"/>
            <a:r>
              <a:rPr lang="en-US" sz="2800" b="1">
                <a:solidFill>
                  <a:srgbClr val="000099"/>
                </a:solidFill>
                <a:latin typeface="Times New Roman" panose="02020603050405020304" pitchFamily="18" charset="0"/>
              </a:rPr>
              <a:t>Chèn 68: </a:t>
            </a:r>
            <a:r>
              <a:rPr lang="en-US" sz="2800" b="0">
                <a:solidFill>
                  <a:srgbClr val="000000"/>
                </a:solidFill>
                <a:latin typeface="Times New Roman" panose="02020603050405020304" pitchFamily="18" charset="0"/>
              </a:rPr>
              <a:t>do nút lá bên phải đã đầy nên phân đôi nút lá và đưa nút giữa lên nút cha (nút gốc).</a:t>
            </a:r>
            <a:endParaRPr lang="en-US" sz="2800" b="0" dirty="0"/>
          </a:p>
        </p:txBody>
      </p:sp>
      <p:graphicFrame>
        <p:nvGraphicFramePr>
          <p:cNvPr id="20" name="Table 19"/>
          <p:cNvGraphicFramePr>
            <a:graphicFrameLocks noGrp="1"/>
          </p:cNvGraphicFramePr>
          <p:nvPr/>
        </p:nvGraphicFramePr>
        <p:xfrm>
          <a:off x="4950446" y="3272217"/>
          <a:ext cx="2420739" cy="487680"/>
        </p:xfrm>
        <a:graphic>
          <a:graphicData uri="http://schemas.openxmlformats.org/drawingml/2006/table">
            <a:tbl>
              <a:tblPr firstRow="1" bandRow="1">
                <a:tableStyleId>{5C22544A-7EE6-4342-B048-85BDC9FD1C3A}</a:tableStyleId>
              </a:tblPr>
              <a:tblGrid>
                <a:gridCol w="806913">
                  <a:extLst>
                    <a:ext uri="{9D8B030D-6E8A-4147-A177-3AD203B41FA5}">
                      <a16:colId xmlns:a16="http://schemas.microsoft.com/office/drawing/2014/main" val="1697561522"/>
                    </a:ext>
                  </a:extLst>
                </a:gridCol>
                <a:gridCol w="806913">
                  <a:extLst>
                    <a:ext uri="{9D8B030D-6E8A-4147-A177-3AD203B41FA5}">
                      <a16:colId xmlns:a16="http://schemas.microsoft.com/office/drawing/2014/main" val="424548239"/>
                    </a:ext>
                  </a:extLst>
                </a:gridCol>
                <a:gridCol w="806913">
                  <a:extLst>
                    <a:ext uri="{9D8B030D-6E8A-4147-A177-3AD203B41FA5}">
                      <a16:colId xmlns:a16="http://schemas.microsoft.com/office/drawing/2014/main" val="4283405308"/>
                    </a:ext>
                  </a:extLst>
                </a:gridCol>
              </a:tblGrid>
              <a:tr h="370840">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4967726" y="4312024"/>
          <a:ext cx="2275437" cy="487680"/>
        </p:xfrm>
        <a:graphic>
          <a:graphicData uri="http://schemas.openxmlformats.org/drawingml/2006/table">
            <a:tbl>
              <a:tblPr firstRow="1" bandRow="1">
                <a:tableStyleId>{5C22544A-7EE6-4342-B048-85BDC9FD1C3A}</a:tableStyleId>
              </a:tblPr>
              <a:tblGrid>
                <a:gridCol w="758479">
                  <a:extLst>
                    <a:ext uri="{9D8B030D-6E8A-4147-A177-3AD203B41FA5}">
                      <a16:colId xmlns:a16="http://schemas.microsoft.com/office/drawing/2014/main" val="2563170477"/>
                    </a:ext>
                  </a:extLst>
                </a:gridCol>
                <a:gridCol w="758479">
                  <a:extLst>
                    <a:ext uri="{9D8B030D-6E8A-4147-A177-3AD203B41FA5}">
                      <a16:colId xmlns:a16="http://schemas.microsoft.com/office/drawing/2014/main" val="3316609528"/>
                    </a:ext>
                  </a:extLst>
                </a:gridCol>
                <a:gridCol w="758479">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6" name="Table 25"/>
          <p:cNvGraphicFramePr>
            <a:graphicFrameLocks noGrp="1"/>
          </p:cNvGraphicFramePr>
          <p:nvPr/>
        </p:nvGraphicFramePr>
        <p:xfrm>
          <a:off x="1610544" y="4313143"/>
          <a:ext cx="324036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7" name="Straight Connector 26"/>
          <p:cNvCxnSpPr>
            <a:endCxn id="26" idx="0"/>
          </p:cNvCxnSpPr>
          <p:nvPr/>
        </p:nvCxnSpPr>
        <p:spPr>
          <a:xfrm flipH="1">
            <a:off x="3230724" y="3718494"/>
            <a:ext cx="1737002" cy="5946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1" idx="0"/>
          </p:cNvCxnSpPr>
          <p:nvPr/>
        </p:nvCxnSpPr>
        <p:spPr>
          <a:xfrm>
            <a:off x="5740400" y="3718494"/>
            <a:ext cx="365044" cy="59353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7359985" y="4313540"/>
          <a:ext cx="1473754" cy="487680"/>
        </p:xfrm>
        <a:graphic>
          <a:graphicData uri="http://schemas.openxmlformats.org/drawingml/2006/table">
            <a:tbl>
              <a:tblPr firstRow="1" bandRow="1">
                <a:tableStyleId>{5C22544A-7EE6-4342-B048-85BDC9FD1C3A}</a:tableStyleId>
              </a:tblPr>
              <a:tblGrid>
                <a:gridCol w="736877">
                  <a:extLst>
                    <a:ext uri="{9D8B030D-6E8A-4147-A177-3AD203B41FA5}">
                      <a16:colId xmlns:a16="http://schemas.microsoft.com/office/drawing/2014/main" val="3508781869"/>
                    </a:ext>
                  </a:extLst>
                </a:gridCol>
                <a:gridCol w="736877">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extLst>
                  <a:ext uri="{0D108BD9-81ED-4DB2-BD59-A6C34878D82A}">
                    <a16:rowId xmlns:a16="http://schemas.microsoft.com/office/drawing/2014/main" val="3067668518"/>
                  </a:ext>
                </a:extLst>
              </a:tr>
            </a:tbl>
          </a:graphicData>
        </a:graphic>
      </p:graphicFrame>
      <p:cxnSp>
        <p:nvCxnSpPr>
          <p:cNvPr id="37" name="Straight Connector 36"/>
          <p:cNvCxnSpPr>
            <a:endCxn id="29" idx="0"/>
          </p:cNvCxnSpPr>
          <p:nvPr/>
        </p:nvCxnSpPr>
        <p:spPr>
          <a:xfrm>
            <a:off x="6489700" y="3718494"/>
            <a:ext cx="1607162" cy="59504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nvGraphicFramePr>
        <p:xfrm>
          <a:off x="8950562" y="4312024"/>
          <a:ext cx="1609934" cy="487680"/>
        </p:xfrm>
        <a:graphic>
          <a:graphicData uri="http://schemas.openxmlformats.org/drawingml/2006/table">
            <a:tbl>
              <a:tblPr firstRow="1" bandRow="1">
                <a:tableStyleId>{5C22544A-7EE6-4342-B048-85BDC9FD1C3A}</a:tableStyleId>
              </a:tblPr>
              <a:tblGrid>
                <a:gridCol w="804967">
                  <a:extLst>
                    <a:ext uri="{9D8B030D-6E8A-4147-A177-3AD203B41FA5}">
                      <a16:colId xmlns:a16="http://schemas.microsoft.com/office/drawing/2014/main" val="1257077487"/>
                    </a:ext>
                  </a:extLst>
                </a:gridCol>
                <a:gridCol w="804967">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rgbClr val="FFFF00"/>
                          </a:solidFill>
                        </a:rPr>
                        <a:t>68</a:t>
                      </a:r>
                    </a:p>
                  </a:txBody>
                  <a:tcPr/>
                </a:tc>
                <a:extLst>
                  <a:ext uri="{0D108BD9-81ED-4DB2-BD59-A6C34878D82A}">
                    <a16:rowId xmlns:a16="http://schemas.microsoft.com/office/drawing/2014/main" val="3067668518"/>
                  </a:ext>
                </a:extLst>
              </a:tr>
            </a:tbl>
          </a:graphicData>
        </a:graphic>
      </p:graphicFrame>
      <p:cxnSp>
        <p:nvCxnSpPr>
          <p:cNvPr id="39" name="Straight Connector 38"/>
          <p:cNvCxnSpPr>
            <a:endCxn id="38" idx="0"/>
          </p:cNvCxnSpPr>
          <p:nvPr/>
        </p:nvCxnSpPr>
        <p:spPr>
          <a:xfrm>
            <a:off x="7371185" y="3718494"/>
            <a:ext cx="2384345"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49</a:t>
            </a:fld>
            <a:endParaRPr lang="en-US"/>
          </a:p>
        </p:txBody>
      </p:sp>
    </p:spTree>
    <p:extLst>
      <p:ext uri="{BB962C8B-B14F-4D97-AF65-F5344CB8AC3E}">
        <p14:creationId xmlns:p14="http://schemas.microsoft.com/office/powerpoint/2010/main" val="421109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Cây</a:t>
            </a:r>
            <a:r>
              <a:rPr lang="en-US"/>
              <a:t> đỏ </a:t>
            </a:r>
            <a:r>
              <a:rPr lang="en-US" dirty="0" err="1"/>
              <a:t>đen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138238"/>
            <a:ext cx="10014162" cy="4905375"/>
          </a:xfrm>
        </p:spPr>
      </p:pic>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a:t>
            </a:fld>
            <a:endParaRPr lang="en-US"/>
          </a:p>
        </p:txBody>
      </p:sp>
    </p:spTree>
    <p:extLst>
      <p:ext uri="{BB962C8B-B14F-4D97-AF65-F5344CB8AC3E}">
        <p14:creationId xmlns:p14="http://schemas.microsoft.com/office/powerpoint/2010/main" val="642885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1"/>
            <a:ext cx="9493250" cy="867930"/>
          </a:xfrm>
          <a:prstGeom prst="rect">
            <a:avLst/>
          </a:prstGeom>
        </p:spPr>
        <p:txBody>
          <a:bodyPr wrap="square">
            <a:spAutoFit/>
          </a:bodyPr>
          <a:lstStyle/>
          <a:p>
            <a:pPr algn="just"/>
            <a:r>
              <a:rPr lang="en-US" sz="2800" b="1">
                <a:solidFill>
                  <a:srgbClr val="000099"/>
                </a:solidFill>
                <a:latin typeface="Times New Roman" panose="02020603050405020304" pitchFamily="18" charset="0"/>
              </a:rPr>
              <a:t>Chèn 3: </a:t>
            </a:r>
            <a:r>
              <a:rPr lang="en-US" sz="2800" b="0">
                <a:solidFill>
                  <a:srgbClr val="000000"/>
                </a:solidFill>
                <a:latin typeface="Times New Roman" panose="02020603050405020304" pitchFamily="18" charset="0"/>
              </a:rPr>
              <a:t>do nút lá bên phải đã đầy nên phân đôi nút lá và đưa nút giữa lên nút cha (nút gốc).</a:t>
            </a:r>
            <a:endParaRPr lang="en-US" sz="2800" b="0" dirty="0"/>
          </a:p>
        </p:txBody>
      </p:sp>
      <p:graphicFrame>
        <p:nvGraphicFramePr>
          <p:cNvPr id="15" name="Table 14"/>
          <p:cNvGraphicFramePr>
            <a:graphicFrameLocks noGrp="1"/>
          </p:cNvGraphicFramePr>
          <p:nvPr/>
        </p:nvGraphicFramePr>
        <p:xfrm>
          <a:off x="5015880" y="3356992"/>
          <a:ext cx="242074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rgbClr val="FFFF00"/>
                          </a:solidFill>
                        </a:rPr>
                        <a:t>3</a:t>
                      </a:r>
                    </a:p>
                  </a:txBody>
                  <a:tcPr/>
                </a:tc>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16" name="Table 15"/>
          <p:cNvGraphicFramePr>
            <a:graphicFrameLocks noGrp="1"/>
          </p:cNvGraphicFramePr>
          <p:nvPr/>
        </p:nvGraphicFramePr>
        <p:xfrm>
          <a:off x="5074765" y="4396799"/>
          <a:ext cx="2275437" cy="487680"/>
        </p:xfrm>
        <a:graphic>
          <a:graphicData uri="http://schemas.openxmlformats.org/drawingml/2006/table">
            <a:tbl>
              <a:tblPr firstRow="1" bandRow="1">
                <a:tableStyleId>{5C22544A-7EE6-4342-B048-85BDC9FD1C3A}</a:tableStyleId>
              </a:tblPr>
              <a:tblGrid>
                <a:gridCol w="758479">
                  <a:extLst>
                    <a:ext uri="{9D8B030D-6E8A-4147-A177-3AD203B41FA5}">
                      <a16:colId xmlns:a16="http://schemas.microsoft.com/office/drawing/2014/main" val="2563170477"/>
                    </a:ext>
                  </a:extLst>
                </a:gridCol>
                <a:gridCol w="758479">
                  <a:extLst>
                    <a:ext uri="{9D8B030D-6E8A-4147-A177-3AD203B41FA5}">
                      <a16:colId xmlns:a16="http://schemas.microsoft.com/office/drawing/2014/main" val="3316609528"/>
                    </a:ext>
                  </a:extLst>
                </a:gridCol>
                <a:gridCol w="758479">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17" name="Table 16"/>
          <p:cNvGraphicFramePr>
            <a:graphicFrameLocks noGrp="1"/>
          </p:cNvGraphicFramePr>
          <p:nvPr/>
        </p:nvGraphicFramePr>
        <p:xfrm>
          <a:off x="3339368" y="4397918"/>
          <a:ext cx="162018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3340762593"/>
                    </a:ext>
                  </a:extLst>
                </a:gridCol>
                <a:gridCol w="810090">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18" name="Straight Connector 17"/>
          <p:cNvCxnSpPr>
            <a:endCxn id="17" idx="0"/>
          </p:cNvCxnSpPr>
          <p:nvPr/>
        </p:nvCxnSpPr>
        <p:spPr>
          <a:xfrm flipH="1">
            <a:off x="4149458" y="3810852"/>
            <a:ext cx="1486961" cy="5870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16" idx="0"/>
          </p:cNvCxnSpPr>
          <p:nvPr/>
        </p:nvCxnSpPr>
        <p:spPr>
          <a:xfrm flipH="1">
            <a:off x="6212483" y="3844672"/>
            <a:ext cx="13767"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7465419" y="4398315"/>
          <a:ext cx="1435362" cy="487680"/>
        </p:xfrm>
        <a:graphic>
          <a:graphicData uri="http://schemas.openxmlformats.org/drawingml/2006/table">
            <a:tbl>
              <a:tblPr firstRow="1" bandRow="1">
                <a:tableStyleId>{5C22544A-7EE6-4342-B048-85BDC9FD1C3A}</a:tableStyleId>
              </a:tblPr>
              <a:tblGrid>
                <a:gridCol w="717681">
                  <a:extLst>
                    <a:ext uri="{9D8B030D-6E8A-4147-A177-3AD203B41FA5}">
                      <a16:colId xmlns:a16="http://schemas.microsoft.com/office/drawing/2014/main" val="3508781869"/>
                    </a:ext>
                  </a:extLst>
                </a:gridCol>
                <a:gridCol w="717681">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28</a:t>
                      </a:r>
                    </a:p>
                  </a:txBody>
                  <a:tcPr/>
                </a:tc>
                <a:extLst>
                  <a:ext uri="{0D108BD9-81ED-4DB2-BD59-A6C34878D82A}">
                    <a16:rowId xmlns:a16="http://schemas.microsoft.com/office/drawing/2014/main" val="3067668518"/>
                  </a:ext>
                </a:extLst>
              </a:tr>
            </a:tbl>
          </a:graphicData>
        </a:graphic>
      </p:graphicFrame>
      <p:cxnSp>
        <p:nvCxnSpPr>
          <p:cNvPr id="23" name="Straight Connector 22"/>
          <p:cNvCxnSpPr>
            <a:endCxn id="22" idx="0"/>
          </p:cNvCxnSpPr>
          <p:nvPr/>
        </p:nvCxnSpPr>
        <p:spPr>
          <a:xfrm>
            <a:off x="6794500" y="3810852"/>
            <a:ext cx="1388600" cy="58746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9015997" y="4396799"/>
          <a:ext cx="1435362" cy="487680"/>
        </p:xfrm>
        <a:graphic>
          <a:graphicData uri="http://schemas.openxmlformats.org/drawingml/2006/table">
            <a:tbl>
              <a:tblPr firstRow="1" bandRow="1">
                <a:tableStyleId>{5C22544A-7EE6-4342-B048-85BDC9FD1C3A}</a:tableStyleId>
              </a:tblPr>
              <a:tblGrid>
                <a:gridCol w="717681">
                  <a:extLst>
                    <a:ext uri="{9D8B030D-6E8A-4147-A177-3AD203B41FA5}">
                      <a16:colId xmlns:a16="http://schemas.microsoft.com/office/drawing/2014/main" val="1257077487"/>
                    </a:ext>
                  </a:extLst>
                </a:gridCol>
                <a:gridCol w="717681">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25" name="Straight Connector 24"/>
          <p:cNvCxnSpPr>
            <a:endCxn id="24" idx="0"/>
          </p:cNvCxnSpPr>
          <p:nvPr/>
        </p:nvCxnSpPr>
        <p:spPr>
          <a:xfrm>
            <a:off x="7436620" y="3803269"/>
            <a:ext cx="2297059"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1603971" y="4398315"/>
          <a:ext cx="1620180" cy="48768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2563170477"/>
                    </a:ext>
                  </a:extLst>
                </a:gridCol>
                <a:gridCol w="810090">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31" name="Straight Connector 30"/>
          <p:cNvCxnSpPr>
            <a:endCxn id="30" idx="0"/>
          </p:cNvCxnSpPr>
          <p:nvPr/>
        </p:nvCxnSpPr>
        <p:spPr>
          <a:xfrm flipH="1">
            <a:off x="2414061" y="3803269"/>
            <a:ext cx="2641496" cy="59504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50</a:t>
            </a:fld>
            <a:endParaRPr lang="en-US"/>
          </a:p>
        </p:txBody>
      </p:sp>
    </p:spTree>
    <p:extLst>
      <p:ext uri="{BB962C8B-B14F-4D97-AF65-F5344CB8AC3E}">
        <p14:creationId xmlns:p14="http://schemas.microsoft.com/office/powerpoint/2010/main" val="54362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26:</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20" name="Table 19"/>
          <p:cNvGraphicFramePr>
            <a:graphicFrameLocks noGrp="1"/>
          </p:cNvGraphicFramePr>
          <p:nvPr/>
        </p:nvGraphicFramePr>
        <p:xfrm>
          <a:off x="4836985" y="2348880"/>
          <a:ext cx="242074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t>3</a:t>
                      </a:r>
                    </a:p>
                  </a:txBody>
                  <a:tcPr/>
                </a:tc>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4970276" y="3388687"/>
          <a:ext cx="2059413" cy="487680"/>
        </p:xfrm>
        <a:graphic>
          <a:graphicData uri="http://schemas.openxmlformats.org/drawingml/2006/table">
            <a:tbl>
              <a:tblPr firstRow="1" bandRow="1">
                <a:tableStyleId>{5C22544A-7EE6-4342-B048-85BDC9FD1C3A}</a:tableStyleId>
              </a:tblPr>
              <a:tblGrid>
                <a:gridCol w="686471">
                  <a:extLst>
                    <a:ext uri="{9D8B030D-6E8A-4147-A177-3AD203B41FA5}">
                      <a16:colId xmlns:a16="http://schemas.microsoft.com/office/drawing/2014/main" val="2563170477"/>
                    </a:ext>
                  </a:extLst>
                </a:gridCol>
                <a:gridCol w="686471">
                  <a:extLst>
                    <a:ext uri="{9D8B030D-6E8A-4147-A177-3AD203B41FA5}">
                      <a16:colId xmlns:a16="http://schemas.microsoft.com/office/drawing/2014/main" val="3316609528"/>
                    </a:ext>
                  </a:extLst>
                </a:gridCol>
                <a:gridCol w="686471">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6" name="Table 25"/>
          <p:cNvGraphicFramePr>
            <a:graphicFrameLocks noGrp="1"/>
          </p:cNvGraphicFramePr>
          <p:nvPr/>
        </p:nvGraphicFramePr>
        <p:xfrm>
          <a:off x="3485708" y="3389806"/>
          <a:ext cx="1368152" cy="48768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3340762593"/>
                    </a:ext>
                  </a:extLst>
                </a:gridCol>
                <a:gridCol w="68407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7" name="Straight Connector 26"/>
          <p:cNvCxnSpPr>
            <a:endCxn id="26" idx="0"/>
          </p:cNvCxnSpPr>
          <p:nvPr/>
        </p:nvCxnSpPr>
        <p:spPr>
          <a:xfrm flipH="1">
            <a:off x="4169784" y="2795156"/>
            <a:ext cx="1264860" cy="5946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0" idx="2"/>
            <a:endCxn id="21" idx="0"/>
          </p:cNvCxnSpPr>
          <p:nvPr/>
        </p:nvCxnSpPr>
        <p:spPr>
          <a:xfrm flipH="1">
            <a:off x="5999982" y="2836560"/>
            <a:ext cx="47373"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7146105" y="3390203"/>
          <a:ext cx="1651386" cy="487680"/>
        </p:xfrm>
        <a:graphic>
          <a:graphicData uri="http://schemas.openxmlformats.org/drawingml/2006/table">
            <a:tbl>
              <a:tblPr firstRow="1" bandRow="1">
                <a:tableStyleId>{5C22544A-7EE6-4342-B048-85BDC9FD1C3A}</a:tableStyleId>
              </a:tblPr>
              <a:tblGrid>
                <a:gridCol w="550462">
                  <a:extLst>
                    <a:ext uri="{9D8B030D-6E8A-4147-A177-3AD203B41FA5}">
                      <a16:colId xmlns:a16="http://schemas.microsoft.com/office/drawing/2014/main" val="3508781869"/>
                    </a:ext>
                  </a:extLst>
                </a:gridCol>
                <a:gridCol w="550462">
                  <a:extLst>
                    <a:ext uri="{9D8B030D-6E8A-4147-A177-3AD203B41FA5}">
                      <a16:colId xmlns:a16="http://schemas.microsoft.com/office/drawing/2014/main" val="150149616"/>
                    </a:ext>
                  </a:extLst>
                </a:gridCol>
                <a:gridCol w="550462">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rgbClr val="FFFF00"/>
                          </a:solidFill>
                        </a:rPr>
                        <a:t>26</a:t>
                      </a:r>
                    </a:p>
                  </a:txBody>
                  <a:tcPr/>
                </a:tc>
                <a:tc>
                  <a:txBody>
                    <a:bodyPr/>
                    <a:lstStyle/>
                    <a:p>
                      <a:pPr algn="ctr"/>
                      <a:r>
                        <a:rPr lang="en-US" sz="2600" dirty="0">
                          <a:solidFill>
                            <a:schemeClr val="bg1"/>
                          </a:solidFill>
                        </a:rPr>
                        <a:t>28</a:t>
                      </a:r>
                    </a:p>
                  </a:txBody>
                  <a:tcPr/>
                </a:tc>
                <a:extLst>
                  <a:ext uri="{0D108BD9-81ED-4DB2-BD59-A6C34878D82A}">
                    <a16:rowId xmlns:a16="http://schemas.microsoft.com/office/drawing/2014/main" val="3067668518"/>
                  </a:ext>
                </a:extLst>
              </a:tr>
            </a:tbl>
          </a:graphicData>
        </a:graphic>
      </p:graphicFrame>
      <p:cxnSp>
        <p:nvCxnSpPr>
          <p:cNvPr id="32" name="Straight Connector 31"/>
          <p:cNvCxnSpPr>
            <a:endCxn id="29" idx="0"/>
          </p:cNvCxnSpPr>
          <p:nvPr/>
        </p:nvCxnSpPr>
        <p:spPr>
          <a:xfrm>
            <a:off x="6667893" y="2836560"/>
            <a:ext cx="1303905" cy="55364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8913908" y="3388687"/>
          <a:ext cx="1358556" cy="487680"/>
        </p:xfrm>
        <a:graphic>
          <a:graphicData uri="http://schemas.openxmlformats.org/drawingml/2006/table">
            <a:tbl>
              <a:tblPr firstRow="1" bandRow="1">
                <a:tableStyleId>{5C22544A-7EE6-4342-B048-85BDC9FD1C3A}</a:tableStyleId>
              </a:tblPr>
              <a:tblGrid>
                <a:gridCol w="679278">
                  <a:extLst>
                    <a:ext uri="{9D8B030D-6E8A-4147-A177-3AD203B41FA5}">
                      <a16:colId xmlns:a16="http://schemas.microsoft.com/office/drawing/2014/main" val="1257077487"/>
                    </a:ext>
                  </a:extLst>
                </a:gridCol>
                <a:gridCol w="679278">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34" name="Straight Connector 33"/>
          <p:cNvCxnSpPr>
            <a:endCxn id="33" idx="0"/>
          </p:cNvCxnSpPr>
          <p:nvPr/>
        </p:nvCxnSpPr>
        <p:spPr>
          <a:xfrm>
            <a:off x="7257724" y="2795157"/>
            <a:ext cx="2335462"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1965136" y="3390203"/>
          <a:ext cx="1404156" cy="487680"/>
        </p:xfrm>
        <a:graphic>
          <a:graphicData uri="http://schemas.openxmlformats.org/drawingml/2006/table">
            <a:tbl>
              <a:tblPr firstRow="1" bandRow="1">
                <a:tableStyleId>{5C22544A-7EE6-4342-B048-85BDC9FD1C3A}</a:tableStyleId>
              </a:tblPr>
              <a:tblGrid>
                <a:gridCol w="702078">
                  <a:extLst>
                    <a:ext uri="{9D8B030D-6E8A-4147-A177-3AD203B41FA5}">
                      <a16:colId xmlns:a16="http://schemas.microsoft.com/office/drawing/2014/main" val="2563170477"/>
                    </a:ext>
                  </a:extLst>
                </a:gridCol>
                <a:gridCol w="702078">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36" name="Straight Connector 35"/>
          <p:cNvCxnSpPr>
            <a:endCxn id="35" idx="0"/>
          </p:cNvCxnSpPr>
          <p:nvPr/>
        </p:nvCxnSpPr>
        <p:spPr>
          <a:xfrm flipH="1">
            <a:off x="2667215" y="2836561"/>
            <a:ext cx="2185427" cy="55364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Content Placeholder 13"/>
          <p:cNvSpPr txBox="1">
            <a:spLocks/>
          </p:cNvSpPr>
          <p:nvPr/>
        </p:nvSpPr>
        <p:spPr bwMode="auto">
          <a:xfrm>
            <a:off x="1349375" y="4074924"/>
            <a:ext cx="949325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29:</a:t>
            </a:r>
            <a:endParaRPr lang="en-US" b="0" kern="0" dirty="0"/>
          </a:p>
        </p:txBody>
      </p:sp>
      <p:graphicFrame>
        <p:nvGraphicFramePr>
          <p:cNvPr id="38" name="Table 37"/>
          <p:cNvGraphicFramePr>
            <a:graphicFrameLocks noGrp="1"/>
          </p:cNvGraphicFramePr>
          <p:nvPr/>
        </p:nvGraphicFramePr>
        <p:xfrm>
          <a:off x="5053009" y="4608428"/>
          <a:ext cx="242074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t>3</a:t>
                      </a:r>
                    </a:p>
                  </a:txBody>
                  <a:tcPr/>
                </a:tc>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39" name="Table 38"/>
          <p:cNvGraphicFramePr>
            <a:graphicFrameLocks noGrp="1"/>
          </p:cNvGraphicFramePr>
          <p:nvPr/>
        </p:nvGraphicFramePr>
        <p:xfrm>
          <a:off x="4731452" y="5648235"/>
          <a:ext cx="2059413" cy="487680"/>
        </p:xfrm>
        <a:graphic>
          <a:graphicData uri="http://schemas.openxmlformats.org/drawingml/2006/table">
            <a:tbl>
              <a:tblPr firstRow="1" bandRow="1">
                <a:tableStyleId>{5C22544A-7EE6-4342-B048-85BDC9FD1C3A}</a:tableStyleId>
              </a:tblPr>
              <a:tblGrid>
                <a:gridCol w="686471">
                  <a:extLst>
                    <a:ext uri="{9D8B030D-6E8A-4147-A177-3AD203B41FA5}">
                      <a16:colId xmlns:a16="http://schemas.microsoft.com/office/drawing/2014/main" val="2563170477"/>
                    </a:ext>
                  </a:extLst>
                </a:gridCol>
                <a:gridCol w="686471">
                  <a:extLst>
                    <a:ext uri="{9D8B030D-6E8A-4147-A177-3AD203B41FA5}">
                      <a16:colId xmlns:a16="http://schemas.microsoft.com/office/drawing/2014/main" val="3316609528"/>
                    </a:ext>
                  </a:extLst>
                </a:gridCol>
                <a:gridCol w="686471">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40" name="Table 39"/>
          <p:cNvGraphicFramePr>
            <a:graphicFrameLocks noGrp="1"/>
          </p:cNvGraphicFramePr>
          <p:nvPr/>
        </p:nvGraphicFramePr>
        <p:xfrm>
          <a:off x="3235484" y="5649354"/>
          <a:ext cx="1368152" cy="48768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3340762593"/>
                    </a:ext>
                  </a:extLst>
                </a:gridCol>
                <a:gridCol w="68407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41" name="Straight Connector 40"/>
          <p:cNvCxnSpPr>
            <a:endCxn id="40" idx="0"/>
          </p:cNvCxnSpPr>
          <p:nvPr/>
        </p:nvCxnSpPr>
        <p:spPr>
          <a:xfrm flipH="1">
            <a:off x="3919560" y="5054704"/>
            <a:ext cx="1731108" cy="5946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2"/>
            <a:endCxn id="39" idx="0"/>
          </p:cNvCxnSpPr>
          <p:nvPr/>
        </p:nvCxnSpPr>
        <p:spPr>
          <a:xfrm flipH="1">
            <a:off x="5761158" y="5096108"/>
            <a:ext cx="502221"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nvGraphicFramePr>
        <p:xfrm>
          <a:off x="6918681" y="5649751"/>
          <a:ext cx="2083436"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150149616"/>
                    </a:ext>
                  </a:extLst>
                </a:gridCol>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tc>
                  <a:txBody>
                    <a:bodyPr/>
                    <a:lstStyle/>
                    <a:p>
                      <a:pPr algn="ctr"/>
                      <a:r>
                        <a:rPr lang="en-US" sz="2600" dirty="0">
                          <a:solidFill>
                            <a:schemeClr val="bg1"/>
                          </a:solidFill>
                        </a:rPr>
                        <a:t>28</a:t>
                      </a:r>
                    </a:p>
                  </a:txBody>
                  <a:tcPr/>
                </a:tc>
                <a:tc>
                  <a:txBody>
                    <a:bodyPr/>
                    <a:lstStyle/>
                    <a:p>
                      <a:pPr algn="ctr"/>
                      <a:r>
                        <a:rPr lang="en-US" sz="2600" dirty="0">
                          <a:solidFill>
                            <a:srgbClr val="FFFF00"/>
                          </a:solidFill>
                        </a:rPr>
                        <a:t>29</a:t>
                      </a:r>
                    </a:p>
                  </a:txBody>
                  <a:tcPr/>
                </a:tc>
                <a:extLst>
                  <a:ext uri="{0D108BD9-81ED-4DB2-BD59-A6C34878D82A}">
                    <a16:rowId xmlns:a16="http://schemas.microsoft.com/office/drawing/2014/main" val="3067668518"/>
                  </a:ext>
                </a:extLst>
              </a:tr>
            </a:tbl>
          </a:graphicData>
        </a:graphic>
      </p:graphicFrame>
      <p:cxnSp>
        <p:nvCxnSpPr>
          <p:cNvPr id="44" name="Straight Connector 43"/>
          <p:cNvCxnSpPr>
            <a:endCxn id="43" idx="0"/>
          </p:cNvCxnSpPr>
          <p:nvPr/>
        </p:nvCxnSpPr>
        <p:spPr>
          <a:xfrm>
            <a:off x="6883918" y="5096109"/>
            <a:ext cx="1076481" cy="553642"/>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nvGraphicFramePr>
        <p:xfrm>
          <a:off x="9129932" y="5648235"/>
          <a:ext cx="1358556" cy="487680"/>
        </p:xfrm>
        <a:graphic>
          <a:graphicData uri="http://schemas.openxmlformats.org/drawingml/2006/table">
            <a:tbl>
              <a:tblPr firstRow="1" bandRow="1">
                <a:tableStyleId>{5C22544A-7EE6-4342-B048-85BDC9FD1C3A}</a:tableStyleId>
              </a:tblPr>
              <a:tblGrid>
                <a:gridCol w="679278">
                  <a:extLst>
                    <a:ext uri="{9D8B030D-6E8A-4147-A177-3AD203B41FA5}">
                      <a16:colId xmlns:a16="http://schemas.microsoft.com/office/drawing/2014/main" val="1257077487"/>
                    </a:ext>
                  </a:extLst>
                </a:gridCol>
                <a:gridCol w="679278">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46" name="Straight Connector 45"/>
          <p:cNvCxnSpPr>
            <a:endCxn id="45" idx="0"/>
          </p:cNvCxnSpPr>
          <p:nvPr/>
        </p:nvCxnSpPr>
        <p:spPr>
          <a:xfrm>
            <a:off x="7473748" y="5054705"/>
            <a:ext cx="2335462"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1703512" y="5649751"/>
          <a:ext cx="1404156" cy="487680"/>
        </p:xfrm>
        <a:graphic>
          <a:graphicData uri="http://schemas.openxmlformats.org/drawingml/2006/table">
            <a:tbl>
              <a:tblPr firstRow="1" bandRow="1">
                <a:tableStyleId>{5C22544A-7EE6-4342-B048-85BDC9FD1C3A}</a:tableStyleId>
              </a:tblPr>
              <a:tblGrid>
                <a:gridCol w="702078">
                  <a:extLst>
                    <a:ext uri="{9D8B030D-6E8A-4147-A177-3AD203B41FA5}">
                      <a16:colId xmlns:a16="http://schemas.microsoft.com/office/drawing/2014/main" val="2563170477"/>
                    </a:ext>
                  </a:extLst>
                </a:gridCol>
                <a:gridCol w="702078">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48" name="Straight Connector 47"/>
          <p:cNvCxnSpPr>
            <a:endCxn id="47" idx="0"/>
          </p:cNvCxnSpPr>
          <p:nvPr/>
        </p:nvCxnSpPr>
        <p:spPr>
          <a:xfrm flipH="1">
            <a:off x="2405591" y="5054705"/>
            <a:ext cx="2663075" cy="59504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51</a:t>
            </a:fld>
            <a:endParaRPr lang="en-US"/>
          </a:p>
        </p:txBody>
      </p:sp>
    </p:spTree>
    <p:extLst>
      <p:ext uri="{BB962C8B-B14F-4D97-AF65-F5344CB8AC3E}">
        <p14:creationId xmlns:p14="http://schemas.microsoft.com/office/powerpoint/2010/main" val="2382849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0"/>
            <a:ext cx="9493250"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Chèn 53:</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37" name="Content Placeholder 13"/>
          <p:cNvSpPr txBox="1">
            <a:spLocks/>
          </p:cNvSpPr>
          <p:nvPr/>
        </p:nvSpPr>
        <p:spPr bwMode="auto">
          <a:xfrm>
            <a:off x="1349375" y="4201924"/>
            <a:ext cx="949325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n-US" kern="0">
                <a:solidFill>
                  <a:srgbClr val="000099"/>
                </a:solidFill>
                <a:latin typeface="Times New Roman" panose="02020603050405020304" pitchFamily="18" charset="0"/>
              </a:rPr>
              <a:t>Chèn 55:</a:t>
            </a:r>
            <a:endParaRPr lang="en-US" b="0" kern="0" dirty="0"/>
          </a:p>
        </p:txBody>
      </p:sp>
      <p:graphicFrame>
        <p:nvGraphicFramePr>
          <p:cNvPr id="30" name="Table 29"/>
          <p:cNvGraphicFramePr>
            <a:graphicFrameLocks noGrp="1"/>
          </p:cNvGraphicFramePr>
          <p:nvPr/>
        </p:nvGraphicFramePr>
        <p:xfrm>
          <a:off x="4981001" y="2404053"/>
          <a:ext cx="242074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t>3</a:t>
                      </a:r>
                    </a:p>
                  </a:txBody>
                  <a:tcPr/>
                </a:tc>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31" name="Table 30"/>
          <p:cNvGraphicFramePr>
            <a:graphicFrameLocks noGrp="1"/>
          </p:cNvGraphicFramePr>
          <p:nvPr/>
        </p:nvGraphicFramePr>
        <p:xfrm>
          <a:off x="4532224" y="3443860"/>
          <a:ext cx="2059413" cy="487680"/>
        </p:xfrm>
        <a:graphic>
          <a:graphicData uri="http://schemas.openxmlformats.org/drawingml/2006/table">
            <a:tbl>
              <a:tblPr firstRow="1" bandRow="1">
                <a:tableStyleId>{5C22544A-7EE6-4342-B048-85BDC9FD1C3A}</a:tableStyleId>
              </a:tblPr>
              <a:tblGrid>
                <a:gridCol w="686471">
                  <a:extLst>
                    <a:ext uri="{9D8B030D-6E8A-4147-A177-3AD203B41FA5}">
                      <a16:colId xmlns:a16="http://schemas.microsoft.com/office/drawing/2014/main" val="2563170477"/>
                    </a:ext>
                  </a:extLst>
                </a:gridCol>
                <a:gridCol w="686471">
                  <a:extLst>
                    <a:ext uri="{9D8B030D-6E8A-4147-A177-3AD203B41FA5}">
                      <a16:colId xmlns:a16="http://schemas.microsoft.com/office/drawing/2014/main" val="3316609528"/>
                    </a:ext>
                  </a:extLst>
                </a:gridCol>
                <a:gridCol w="686471">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49" name="Table 48"/>
          <p:cNvGraphicFramePr>
            <a:graphicFrameLocks noGrp="1"/>
          </p:cNvGraphicFramePr>
          <p:nvPr/>
        </p:nvGraphicFramePr>
        <p:xfrm>
          <a:off x="3099866" y="3444979"/>
          <a:ext cx="1368152" cy="48768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3340762593"/>
                    </a:ext>
                  </a:extLst>
                </a:gridCol>
                <a:gridCol w="68407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50" name="Straight Connector 49"/>
          <p:cNvCxnSpPr>
            <a:endCxn id="49" idx="0"/>
          </p:cNvCxnSpPr>
          <p:nvPr/>
        </p:nvCxnSpPr>
        <p:spPr>
          <a:xfrm flipH="1">
            <a:off x="3783942" y="2850329"/>
            <a:ext cx="1817584" cy="5946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1" idx="0"/>
          </p:cNvCxnSpPr>
          <p:nvPr/>
        </p:nvCxnSpPr>
        <p:spPr>
          <a:xfrm flipH="1">
            <a:off x="5561930" y="2891733"/>
            <a:ext cx="629441"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nvGraphicFramePr>
        <p:xfrm>
          <a:off x="6655843" y="3445376"/>
          <a:ext cx="2083436"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150149616"/>
                    </a:ext>
                  </a:extLst>
                </a:gridCol>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tc>
                  <a:txBody>
                    <a:bodyPr/>
                    <a:lstStyle/>
                    <a:p>
                      <a:pPr algn="ctr"/>
                      <a:r>
                        <a:rPr lang="en-US" sz="2600" dirty="0">
                          <a:solidFill>
                            <a:schemeClr val="bg1"/>
                          </a:solidFill>
                        </a:rPr>
                        <a:t>28</a:t>
                      </a:r>
                    </a:p>
                  </a:txBody>
                  <a:tcPr/>
                </a:tc>
                <a:tc>
                  <a:txBody>
                    <a:bodyPr/>
                    <a:lstStyle/>
                    <a:p>
                      <a:pPr algn="ctr"/>
                      <a:r>
                        <a:rPr lang="en-US" sz="2600" dirty="0">
                          <a:solidFill>
                            <a:schemeClr val="bg1"/>
                          </a:solidFill>
                        </a:rPr>
                        <a:t>29</a:t>
                      </a:r>
                    </a:p>
                  </a:txBody>
                  <a:tcPr/>
                </a:tc>
                <a:extLst>
                  <a:ext uri="{0D108BD9-81ED-4DB2-BD59-A6C34878D82A}">
                    <a16:rowId xmlns:a16="http://schemas.microsoft.com/office/drawing/2014/main" val="3067668518"/>
                  </a:ext>
                </a:extLst>
              </a:tr>
            </a:tbl>
          </a:graphicData>
        </a:graphic>
      </p:graphicFrame>
      <p:cxnSp>
        <p:nvCxnSpPr>
          <p:cNvPr id="53" name="Straight Connector 52"/>
          <p:cNvCxnSpPr>
            <a:endCxn id="52" idx="0"/>
          </p:cNvCxnSpPr>
          <p:nvPr/>
        </p:nvCxnSpPr>
        <p:spPr>
          <a:xfrm>
            <a:off x="6769100" y="2850329"/>
            <a:ext cx="928461" cy="59504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nvGraphicFramePr>
        <p:xfrm>
          <a:off x="8803484" y="3443860"/>
          <a:ext cx="1685004" cy="487680"/>
        </p:xfrm>
        <a:graphic>
          <a:graphicData uri="http://schemas.openxmlformats.org/drawingml/2006/table">
            <a:tbl>
              <a:tblPr firstRow="1" bandRow="1">
                <a:tableStyleId>{5C22544A-7EE6-4342-B048-85BDC9FD1C3A}</a:tableStyleId>
              </a:tblPr>
              <a:tblGrid>
                <a:gridCol w="561668">
                  <a:extLst>
                    <a:ext uri="{9D8B030D-6E8A-4147-A177-3AD203B41FA5}">
                      <a16:colId xmlns:a16="http://schemas.microsoft.com/office/drawing/2014/main" val="1257077487"/>
                    </a:ext>
                  </a:extLst>
                </a:gridCol>
                <a:gridCol w="561668">
                  <a:extLst>
                    <a:ext uri="{9D8B030D-6E8A-4147-A177-3AD203B41FA5}">
                      <a16:colId xmlns:a16="http://schemas.microsoft.com/office/drawing/2014/main" val="3137054599"/>
                    </a:ext>
                  </a:extLst>
                </a:gridCol>
                <a:gridCol w="561668">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rgbClr val="FFFF00"/>
                          </a:solidFill>
                        </a:rPr>
                        <a:t>53</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55" name="Straight Connector 54"/>
          <p:cNvCxnSpPr>
            <a:endCxn id="54" idx="0"/>
          </p:cNvCxnSpPr>
          <p:nvPr/>
        </p:nvCxnSpPr>
        <p:spPr>
          <a:xfrm>
            <a:off x="7353082" y="2850330"/>
            <a:ext cx="2292905"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nvGraphicFramePr>
        <p:xfrm>
          <a:off x="1631504" y="3445376"/>
          <a:ext cx="1404156" cy="487680"/>
        </p:xfrm>
        <a:graphic>
          <a:graphicData uri="http://schemas.openxmlformats.org/drawingml/2006/table">
            <a:tbl>
              <a:tblPr firstRow="1" bandRow="1">
                <a:tableStyleId>{5C22544A-7EE6-4342-B048-85BDC9FD1C3A}</a:tableStyleId>
              </a:tblPr>
              <a:tblGrid>
                <a:gridCol w="702078">
                  <a:extLst>
                    <a:ext uri="{9D8B030D-6E8A-4147-A177-3AD203B41FA5}">
                      <a16:colId xmlns:a16="http://schemas.microsoft.com/office/drawing/2014/main" val="2563170477"/>
                    </a:ext>
                  </a:extLst>
                </a:gridCol>
                <a:gridCol w="702078">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57" name="Straight Connector 56"/>
          <p:cNvCxnSpPr>
            <a:endCxn id="56" idx="0"/>
          </p:cNvCxnSpPr>
          <p:nvPr/>
        </p:nvCxnSpPr>
        <p:spPr>
          <a:xfrm flipH="1">
            <a:off x="2333583" y="2850330"/>
            <a:ext cx="2663075" cy="59504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8" name="Table 57"/>
          <p:cNvGraphicFramePr>
            <a:graphicFrameLocks noGrp="1"/>
          </p:cNvGraphicFramePr>
          <p:nvPr/>
        </p:nvGraphicFramePr>
        <p:xfrm>
          <a:off x="5076373" y="4568609"/>
          <a:ext cx="242074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t>3</a:t>
                      </a:r>
                    </a:p>
                  </a:txBody>
                  <a:tcPr/>
                </a:tc>
                <a:tc>
                  <a:txBody>
                    <a:bodyPr/>
                    <a:lstStyle/>
                    <a:p>
                      <a:pPr algn="ctr"/>
                      <a:r>
                        <a:rPr lang="en-US" sz="2600" dirty="0"/>
                        <a:t>8</a:t>
                      </a:r>
                    </a:p>
                  </a:txBody>
                  <a:tcPr/>
                </a:tc>
                <a:tc>
                  <a:txBody>
                    <a:bodyPr/>
                    <a:lstStyle/>
                    <a:p>
                      <a:pPr algn="ctr"/>
                      <a:r>
                        <a:rPr lang="en-US" sz="2600" dirty="0">
                          <a:solidFill>
                            <a:schemeClr val="bg1"/>
                          </a:solidFill>
                        </a:rPr>
                        <a:t>17</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59" name="Table 58"/>
          <p:cNvGraphicFramePr>
            <a:graphicFrameLocks noGrp="1"/>
          </p:cNvGraphicFramePr>
          <p:nvPr/>
        </p:nvGraphicFramePr>
        <p:xfrm>
          <a:off x="4195560" y="5608416"/>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60" name="Table 59"/>
          <p:cNvGraphicFramePr>
            <a:graphicFrameLocks noGrp="1"/>
          </p:cNvGraphicFramePr>
          <p:nvPr/>
        </p:nvGraphicFramePr>
        <p:xfrm>
          <a:off x="2961218" y="5609535"/>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gridCol w="58415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61" name="Straight Connector 60"/>
          <p:cNvCxnSpPr>
            <a:endCxn id="60" idx="0"/>
          </p:cNvCxnSpPr>
          <p:nvPr/>
        </p:nvCxnSpPr>
        <p:spPr>
          <a:xfrm flipH="1">
            <a:off x="3545374" y="5056289"/>
            <a:ext cx="2130812" cy="55324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8" idx="2"/>
            <a:endCxn id="59" idx="0"/>
          </p:cNvCxnSpPr>
          <p:nvPr/>
        </p:nvCxnSpPr>
        <p:spPr>
          <a:xfrm flipH="1">
            <a:off x="5129835" y="5056289"/>
            <a:ext cx="1156908" cy="55212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63" name="Table 62"/>
          <p:cNvGraphicFramePr>
            <a:graphicFrameLocks noGrp="1"/>
          </p:cNvGraphicFramePr>
          <p:nvPr/>
        </p:nvGraphicFramePr>
        <p:xfrm>
          <a:off x="6130140" y="5609932"/>
          <a:ext cx="2083436"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150149616"/>
                    </a:ext>
                  </a:extLst>
                </a:gridCol>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tc>
                  <a:txBody>
                    <a:bodyPr/>
                    <a:lstStyle/>
                    <a:p>
                      <a:pPr algn="ctr"/>
                      <a:r>
                        <a:rPr lang="en-US" sz="2600" dirty="0">
                          <a:solidFill>
                            <a:schemeClr val="bg1"/>
                          </a:solidFill>
                        </a:rPr>
                        <a:t>28</a:t>
                      </a:r>
                    </a:p>
                  </a:txBody>
                  <a:tcPr/>
                </a:tc>
                <a:tc>
                  <a:txBody>
                    <a:bodyPr/>
                    <a:lstStyle/>
                    <a:p>
                      <a:pPr algn="ctr"/>
                      <a:r>
                        <a:rPr lang="en-US" sz="2600" dirty="0">
                          <a:solidFill>
                            <a:schemeClr val="bg1"/>
                          </a:solidFill>
                        </a:rPr>
                        <a:t>29</a:t>
                      </a:r>
                    </a:p>
                  </a:txBody>
                  <a:tcPr/>
                </a:tc>
                <a:extLst>
                  <a:ext uri="{0D108BD9-81ED-4DB2-BD59-A6C34878D82A}">
                    <a16:rowId xmlns:a16="http://schemas.microsoft.com/office/drawing/2014/main" val="3067668518"/>
                  </a:ext>
                </a:extLst>
              </a:tr>
            </a:tbl>
          </a:graphicData>
        </a:graphic>
      </p:graphicFrame>
      <p:cxnSp>
        <p:nvCxnSpPr>
          <p:cNvPr id="64" name="Straight Connector 63"/>
          <p:cNvCxnSpPr>
            <a:endCxn id="63" idx="0"/>
          </p:cNvCxnSpPr>
          <p:nvPr/>
        </p:nvCxnSpPr>
        <p:spPr>
          <a:xfrm>
            <a:off x="6884666" y="5014886"/>
            <a:ext cx="287192" cy="59504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65" name="Table 64"/>
          <p:cNvGraphicFramePr>
            <a:graphicFrameLocks noGrp="1"/>
          </p:cNvGraphicFramePr>
          <p:nvPr/>
        </p:nvGraphicFramePr>
        <p:xfrm>
          <a:off x="8279604" y="5608416"/>
          <a:ext cx="2208884" cy="487680"/>
        </p:xfrm>
        <a:graphic>
          <a:graphicData uri="http://schemas.openxmlformats.org/drawingml/2006/table">
            <a:tbl>
              <a:tblPr firstRow="1" bandRow="1">
                <a:tableStyleId>{5C22544A-7EE6-4342-B048-85BDC9FD1C3A}</a:tableStyleId>
              </a:tblPr>
              <a:tblGrid>
                <a:gridCol w="552221">
                  <a:extLst>
                    <a:ext uri="{9D8B030D-6E8A-4147-A177-3AD203B41FA5}">
                      <a16:colId xmlns:a16="http://schemas.microsoft.com/office/drawing/2014/main" val="1257077487"/>
                    </a:ext>
                  </a:extLst>
                </a:gridCol>
                <a:gridCol w="552221">
                  <a:extLst>
                    <a:ext uri="{9D8B030D-6E8A-4147-A177-3AD203B41FA5}">
                      <a16:colId xmlns:a16="http://schemas.microsoft.com/office/drawing/2014/main" val="3137054599"/>
                    </a:ext>
                  </a:extLst>
                </a:gridCol>
                <a:gridCol w="552221">
                  <a:extLst>
                    <a:ext uri="{9D8B030D-6E8A-4147-A177-3AD203B41FA5}">
                      <a16:colId xmlns:a16="http://schemas.microsoft.com/office/drawing/2014/main" val="3685214248"/>
                    </a:ext>
                  </a:extLst>
                </a:gridCol>
                <a:gridCol w="552221">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rgbClr val="FFFF00"/>
                          </a:solidFill>
                        </a:rPr>
                        <a:t>55</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66" name="Straight Connector 65"/>
          <p:cNvCxnSpPr>
            <a:endCxn id="65" idx="0"/>
          </p:cNvCxnSpPr>
          <p:nvPr/>
        </p:nvCxnSpPr>
        <p:spPr>
          <a:xfrm>
            <a:off x="7468822" y="5014886"/>
            <a:ext cx="1915225" cy="59353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67" name="Table 66"/>
          <p:cNvGraphicFramePr>
            <a:graphicFrameLocks noGrp="1"/>
          </p:cNvGraphicFramePr>
          <p:nvPr/>
        </p:nvGraphicFramePr>
        <p:xfrm>
          <a:off x="1726876" y="5609932"/>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68" name="Straight Connector 67"/>
          <p:cNvCxnSpPr>
            <a:endCxn id="67" idx="0"/>
          </p:cNvCxnSpPr>
          <p:nvPr/>
        </p:nvCxnSpPr>
        <p:spPr>
          <a:xfrm flipH="1">
            <a:off x="2311032" y="5014886"/>
            <a:ext cx="2780998" cy="59504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52</a:t>
            </a:fld>
            <a:endParaRPr lang="en-US"/>
          </a:p>
        </p:txBody>
      </p:sp>
    </p:spTree>
    <p:extLst>
      <p:ext uri="{BB962C8B-B14F-4D97-AF65-F5344CB8AC3E}">
        <p14:creationId xmlns:p14="http://schemas.microsoft.com/office/powerpoint/2010/main" val="369692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14" name="Content Placeholder 13"/>
          <p:cNvSpPr>
            <a:spLocks noGrp="1"/>
          </p:cNvSpPr>
          <p:nvPr>
            <p:ph idx="1"/>
          </p:nvPr>
        </p:nvSpPr>
        <p:spPr>
          <a:xfrm>
            <a:off x="1349375" y="1988841"/>
            <a:ext cx="9493250" cy="1255728"/>
          </a:xfrm>
          <a:prstGeom prst="rect">
            <a:avLst/>
          </a:prstGeom>
        </p:spPr>
        <p:txBody>
          <a:bodyPr wrap="square">
            <a:spAutoFit/>
          </a:bodyPr>
          <a:lstStyle/>
          <a:p>
            <a:pPr algn="just"/>
            <a:r>
              <a:rPr lang="en-US" sz="2800" b="1">
                <a:solidFill>
                  <a:srgbClr val="000099"/>
                </a:solidFill>
                <a:latin typeface="Times New Roman" panose="02020603050405020304" pitchFamily="18" charset="0"/>
              </a:rPr>
              <a:t>Chèn 45: </a:t>
            </a:r>
            <a:r>
              <a:rPr lang="en-US" sz="2800" b="0">
                <a:solidFill>
                  <a:srgbClr val="000000"/>
                </a:solidFill>
                <a:latin typeface="Times New Roman" panose="02020603050405020304" pitchFamily="18" charset="0"/>
              </a:rPr>
              <a:t>do nút lá thứ 3 đầy nên phân đôi và đưa nút giữa lên trên nút cha, nút cha cũng đầy nên phân đôi tiếp nút cha và đưa nút giữa lên trên, tạo thành nút gốc mới.</a:t>
            </a:r>
            <a:endParaRPr lang="en-US" sz="2800" b="0" dirty="0"/>
          </a:p>
        </p:txBody>
      </p:sp>
      <p:graphicFrame>
        <p:nvGraphicFramePr>
          <p:cNvPr id="20" name="Table 19"/>
          <p:cNvGraphicFramePr>
            <a:graphicFrameLocks noGrp="1"/>
          </p:cNvGraphicFramePr>
          <p:nvPr/>
        </p:nvGraphicFramePr>
        <p:xfrm>
          <a:off x="7680176" y="459633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4140728" y="5731224"/>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6" name="Table 25"/>
          <p:cNvGraphicFramePr>
            <a:graphicFrameLocks noGrp="1"/>
          </p:cNvGraphicFramePr>
          <p:nvPr/>
        </p:nvGraphicFramePr>
        <p:xfrm>
          <a:off x="2886116" y="5732343"/>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gridCol w="58415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7" name="Straight Connector 26"/>
          <p:cNvCxnSpPr>
            <a:stCxn id="37" idx="2"/>
            <a:endCxn id="26" idx="0"/>
          </p:cNvCxnSpPr>
          <p:nvPr/>
        </p:nvCxnSpPr>
        <p:spPr>
          <a:xfrm flipH="1">
            <a:off x="3470272" y="5090150"/>
            <a:ext cx="1142681" cy="6421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1" idx="0"/>
          </p:cNvCxnSpPr>
          <p:nvPr/>
        </p:nvCxnSpPr>
        <p:spPr>
          <a:xfrm flipH="1">
            <a:off x="5075003" y="5080924"/>
            <a:ext cx="143135" cy="65030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6095578" y="573274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32" name="Straight Connector 31"/>
          <p:cNvCxnSpPr>
            <a:endCxn id="29" idx="0"/>
          </p:cNvCxnSpPr>
          <p:nvPr/>
        </p:nvCxnSpPr>
        <p:spPr>
          <a:xfrm flipH="1">
            <a:off x="6616437" y="5080924"/>
            <a:ext cx="1063741" cy="65181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8351612" y="5731224"/>
          <a:ext cx="2136876"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gridCol w="534219">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tc>
                  <a:txBody>
                    <a:bodyPr/>
                    <a:lstStyle/>
                    <a:p>
                      <a:pPr algn="ctr"/>
                      <a:r>
                        <a:rPr lang="en-US" sz="2600" dirty="0">
                          <a:solidFill>
                            <a:schemeClr val="bg1"/>
                          </a:solidFill>
                        </a:rPr>
                        <a:t>68</a:t>
                      </a:r>
                    </a:p>
                  </a:txBody>
                  <a:tcPr/>
                </a:tc>
                <a:extLst>
                  <a:ext uri="{0D108BD9-81ED-4DB2-BD59-A6C34878D82A}">
                    <a16:rowId xmlns:a16="http://schemas.microsoft.com/office/drawing/2014/main" val="3067668518"/>
                  </a:ext>
                </a:extLst>
              </a:tr>
            </a:tbl>
          </a:graphicData>
        </a:graphic>
      </p:graphicFrame>
      <p:cxnSp>
        <p:nvCxnSpPr>
          <p:cNvPr id="34" name="Straight Connector 33"/>
          <p:cNvCxnSpPr>
            <a:endCxn id="33" idx="0"/>
          </p:cNvCxnSpPr>
          <p:nvPr/>
        </p:nvCxnSpPr>
        <p:spPr>
          <a:xfrm>
            <a:off x="8890546" y="5080924"/>
            <a:ext cx="529504" cy="65030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1631504" y="5732740"/>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36" name="Straight Connector 35"/>
          <p:cNvCxnSpPr>
            <a:endCxn id="35" idx="0"/>
          </p:cNvCxnSpPr>
          <p:nvPr/>
        </p:nvCxnSpPr>
        <p:spPr>
          <a:xfrm flipH="1">
            <a:off x="2215660" y="5080924"/>
            <a:ext cx="1792108" cy="65181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007768" y="460247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38" name="Table 37"/>
          <p:cNvGraphicFramePr>
            <a:graphicFrameLocks noGrp="1"/>
          </p:cNvGraphicFramePr>
          <p:nvPr/>
        </p:nvGraphicFramePr>
        <p:xfrm>
          <a:off x="7223596" y="572505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rgbClr val="FFFF00"/>
                          </a:solidFill>
                        </a:rPr>
                        <a:t>45</a:t>
                      </a:r>
                    </a:p>
                  </a:txBody>
                  <a:tcPr/>
                </a:tc>
                <a:extLst>
                  <a:ext uri="{0D108BD9-81ED-4DB2-BD59-A6C34878D82A}">
                    <a16:rowId xmlns:a16="http://schemas.microsoft.com/office/drawing/2014/main" val="3067668518"/>
                  </a:ext>
                </a:extLst>
              </a:tr>
            </a:tbl>
          </a:graphicData>
        </a:graphic>
      </p:graphicFrame>
      <p:cxnSp>
        <p:nvCxnSpPr>
          <p:cNvPr id="39" name="Straight Connector 38"/>
          <p:cNvCxnSpPr>
            <a:stCxn id="20" idx="2"/>
            <a:endCxn id="38" idx="0"/>
          </p:cNvCxnSpPr>
          <p:nvPr/>
        </p:nvCxnSpPr>
        <p:spPr>
          <a:xfrm flipH="1">
            <a:off x="7744455" y="5084010"/>
            <a:ext cx="540906"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nvGraphicFramePr>
        <p:xfrm>
          <a:off x="6324863" y="3418671"/>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41" name="Straight Connector 40"/>
          <p:cNvCxnSpPr>
            <a:endCxn id="37" idx="0"/>
          </p:cNvCxnSpPr>
          <p:nvPr/>
        </p:nvCxnSpPr>
        <p:spPr>
          <a:xfrm flipH="1">
            <a:off x="4612953" y="3873790"/>
            <a:ext cx="1714198" cy="7286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0" idx="0"/>
          </p:cNvCxnSpPr>
          <p:nvPr/>
        </p:nvCxnSpPr>
        <p:spPr>
          <a:xfrm>
            <a:off x="6927757" y="3873790"/>
            <a:ext cx="1357604" cy="7225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922652" y="1307307"/>
          <a:ext cx="10241280" cy="432048"/>
        </p:xfrm>
        <a:graphic>
          <a:graphicData uri="http://schemas.openxmlformats.org/drawingml/2006/table">
            <a:tbl>
              <a:tblPr firstRow="1" firstCol="1" bandRow="1">
                <a:tableStyleId>{00A15C55-8517-42AA-B614-E9B94910E393}</a:tableStyleId>
              </a:tblPr>
              <a:tblGrid>
                <a:gridCol w="512064">
                  <a:extLst>
                    <a:ext uri="{9D8B030D-6E8A-4147-A177-3AD203B41FA5}">
                      <a16:colId xmlns:a16="http://schemas.microsoft.com/office/drawing/2014/main" val="47723100"/>
                    </a:ext>
                  </a:extLst>
                </a:gridCol>
                <a:gridCol w="512064">
                  <a:extLst>
                    <a:ext uri="{9D8B030D-6E8A-4147-A177-3AD203B41FA5}">
                      <a16:colId xmlns:a16="http://schemas.microsoft.com/office/drawing/2014/main" val="1500234077"/>
                    </a:ext>
                  </a:extLst>
                </a:gridCol>
                <a:gridCol w="512064">
                  <a:extLst>
                    <a:ext uri="{9D8B030D-6E8A-4147-A177-3AD203B41FA5}">
                      <a16:colId xmlns:a16="http://schemas.microsoft.com/office/drawing/2014/main" val="1400383086"/>
                    </a:ext>
                  </a:extLst>
                </a:gridCol>
                <a:gridCol w="512064">
                  <a:extLst>
                    <a:ext uri="{9D8B030D-6E8A-4147-A177-3AD203B41FA5}">
                      <a16:colId xmlns:a16="http://schemas.microsoft.com/office/drawing/2014/main" val="3660178347"/>
                    </a:ext>
                  </a:extLst>
                </a:gridCol>
                <a:gridCol w="512064">
                  <a:extLst>
                    <a:ext uri="{9D8B030D-6E8A-4147-A177-3AD203B41FA5}">
                      <a16:colId xmlns:a16="http://schemas.microsoft.com/office/drawing/2014/main" val="2705233348"/>
                    </a:ext>
                  </a:extLst>
                </a:gridCol>
                <a:gridCol w="512064">
                  <a:extLst>
                    <a:ext uri="{9D8B030D-6E8A-4147-A177-3AD203B41FA5}">
                      <a16:colId xmlns:a16="http://schemas.microsoft.com/office/drawing/2014/main" val="3717110690"/>
                    </a:ext>
                  </a:extLst>
                </a:gridCol>
                <a:gridCol w="512064">
                  <a:extLst>
                    <a:ext uri="{9D8B030D-6E8A-4147-A177-3AD203B41FA5}">
                      <a16:colId xmlns:a16="http://schemas.microsoft.com/office/drawing/2014/main" val="2227436598"/>
                    </a:ext>
                  </a:extLst>
                </a:gridCol>
                <a:gridCol w="512064">
                  <a:extLst>
                    <a:ext uri="{9D8B030D-6E8A-4147-A177-3AD203B41FA5}">
                      <a16:colId xmlns:a16="http://schemas.microsoft.com/office/drawing/2014/main" val="608420055"/>
                    </a:ext>
                  </a:extLst>
                </a:gridCol>
                <a:gridCol w="512064">
                  <a:extLst>
                    <a:ext uri="{9D8B030D-6E8A-4147-A177-3AD203B41FA5}">
                      <a16:colId xmlns:a16="http://schemas.microsoft.com/office/drawing/2014/main" val="2886795673"/>
                    </a:ext>
                  </a:extLst>
                </a:gridCol>
                <a:gridCol w="512064">
                  <a:extLst>
                    <a:ext uri="{9D8B030D-6E8A-4147-A177-3AD203B41FA5}">
                      <a16:colId xmlns:a16="http://schemas.microsoft.com/office/drawing/2014/main" val="4150832078"/>
                    </a:ext>
                  </a:extLst>
                </a:gridCol>
                <a:gridCol w="512064">
                  <a:extLst>
                    <a:ext uri="{9D8B030D-6E8A-4147-A177-3AD203B41FA5}">
                      <a16:colId xmlns:a16="http://schemas.microsoft.com/office/drawing/2014/main" val="3754542263"/>
                    </a:ext>
                  </a:extLst>
                </a:gridCol>
                <a:gridCol w="512064">
                  <a:extLst>
                    <a:ext uri="{9D8B030D-6E8A-4147-A177-3AD203B41FA5}">
                      <a16:colId xmlns:a16="http://schemas.microsoft.com/office/drawing/2014/main" val="2609339897"/>
                    </a:ext>
                  </a:extLst>
                </a:gridCol>
                <a:gridCol w="512064">
                  <a:extLst>
                    <a:ext uri="{9D8B030D-6E8A-4147-A177-3AD203B41FA5}">
                      <a16:colId xmlns:a16="http://schemas.microsoft.com/office/drawing/2014/main" val="2764386186"/>
                    </a:ext>
                  </a:extLst>
                </a:gridCol>
                <a:gridCol w="512064">
                  <a:extLst>
                    <a:ext uri="{9D8B030D-6E8A-4147-A177-3AD203B41FA5}">
                      <a16:colId xmlns:a16="http://schemas.microsoft.com/office/drawing/2014/main" val="2638333708"/>
                    </a:ext>
                  </a:extLst>
                </a:gridCol>
                <a:gridCol w="512064">
                  <a:extLst>
                    <a:ext uri="{9D8B030D-6E8A-4147-A177-3AD203B41FA5}">
                      <a16:colId xmlns:a16="http://schemas.microsoft.com/office/drawing/2014/main" val="3417470146"/>
                    </a:ext>
                  </a:extLst>
                </a:gridCol>
                <a:gridCol w="512064">
                  <a:extLst>
                    <a:ext uri="{9D8B030D-6E8A-4147-A177-3AD203B41FA5}">
                      <a16:colId xmlns:a16="http://schemas.microsoft.com/office/drawing/2014/main" val="2972073179"/>
                    </a:ext>
                  </a:extLst>
                </a:gridCol>
                <a:gridCol w="512064">
                  <a:extLst>
                    <a:ext uri="{9D8B030D-6E8A-4147-A177-3AD203B41FA5}">
                      <a16:colId xmlns:a16="http://schemas.microsoft.com/office/drawing/2014/main" val="2459055053"/>
                    </a:ext>
                  </a:extLst>
                </a:gridCol>
                <a:gridCol w="512064">
                  <a:extLst>
                    <a:ext uri="{9D8B030D-6E8A-4147-A177-3AD203B41FA5}">
                      <a16:colId xmlns:a16="http://schemas.microsoft.com/office/drawing/2014/main" val="2622096025"/>
                    </a:ext>
                  </a:extLst>
                </a:gridCol>
                <a:gridCol w="512064">
                  <a:extLst>
                    <a:ext uri="{9D8B030D-6E8A-4147-A177-3AD203B41FA5}">
                      <a16:colId xmlns:a16="http://schemas.microsoft.com/office/drawing/2014/main" val="761349983"/>
                    </a:ext>
                  </a:extLst>
                </a:gridCol>
                <a:gridCol w="512064">
                  <a:extLst>
                    <a:ext uri="{9D8B030D-6E8A-4147-A177-3AD203B41FA5}">
                      <a16:colId xmlns:a16="http://schemas.microsoft.com/office/drawing/2014/main" val="601005030"/>
                    </a:ext>
                  </a:extLst>
                </a:gridCol>
              </a:tblGrid>
              <a:tr h="432048">
                <a:tc>
                  <a:txBody>
                    <a:bodyPr/>
                    <a:lstStyle/>
                    <a:p>
                      <a:pPr algn="ctr">
                        <a:lnSpc>
                          <a:spcPct val="90000"/>
                        </a:lnSpc>
                        <a:spcBef>
                          <a:spcPts val="1150"/>
                        </a:spcBef>
                        <a:spcAft>
                          <a:spcPts val="0"/>
                        </a:spcAft>
                      </a:pPr>
                      <a:r>
                        <a:rPr lang="en-US" sz="2600" kern="1200">
                          <a:effectLst/>
                        </a:rPr>
                        <a:t>1</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2</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14</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7</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52</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16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48</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68</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26</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29</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53</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a:effectLst/>
                        </a:rPr>
                        <a:t>55</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tc>
                  <a:txBody>
                    <a:bodyPr/>
                    <a:lstStyle/>
                    <a:p>
                      <a:pPr algn="ctr">
                        <a:lnSpc>
                          <a:spcPct val="90000"/>
                        </a:lnSpc>
                        <a:spcBef>
                          <a:spcPts val="1150"/>
                        </a:spcBef>
                        <a:spcAft>
                          <a:spcPts val="0"/>
                        </a:spcAft>
                      </a:pPr>
                      <a:r>
                        <a:rPr lang="en-US" sz="2600" kern="1200" dirty="0">
                          <a:effectLst/>
                        </a:rPr>
                        <a:t>45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80" marR="55180" marT="0" marB="0" anchor="ctr">
                    <a:solidFill>
                      <a:srgbClr val="0000CC"/>
                    </a:solidFill>
                  </a:tcPr>
                </a:tc>
                <a:extLst>
                  <a:ext uri="{0D108BD9-81ED-4DB2-BD59-A6C34878D82A}">
                    <a16:rowId xmlns:a16="http://schemas.microsoft.com/office/drawing/2014/main" val="255373069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53</a:t>
            </a:fld>
            <a:endParaRPr lang="en-US"/>
          </a:p>
        </p:txBody>
      </p:sp>
    </p:spTree>
    <p:extLst>
      <p:ext uri="{BB962C8B-B14F-4D97-AF65-F5344CB8AC3E}">
        <p14:creationId xmlns:p14="http://schemas.microsoft.com/office/powerpoint/2010/main" val="1924846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áp dụng</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54</a:t>
            </a:fld>
            <a:endParaRPr lang="en-US"/>
          </a:p>
        </p:txBody>
      </p:sp>
      <p:sp>
        <p:nvSpPr>
          <p:cNvPr id="7" name="Content Placeholder 2"/>
          <p:cNvSpPr>
            <a:spLocks noGrp="1"/>
          </p:cNvSpPr>
          <p:nvPr>
            <p:ph idx="1"/>
          </p:nvPr>
        </p:nvSpPr>
        <p:spPr/>
        <p:txBody>
          <a:bodyPr>
            <a:normAutofit/>
          </a:bodyPr>
          <a:lstStyle/>
          <a:p>
            <a:pPr marL="0" indent="0">
              <a:buNone/>
            </a:pPr>
            <a:r>
              <a:rPr lang="en-US" sz="3200" b="0"/>
              <a:t>Cho dãy số: </a:t>
            </a:r>
            <a:r>
              <a:rPr lang="en-US" sz="3200"/>
              <a:t>1, 3, 9, 2, 4, 10, 25, 30, 11, 40, 21, 8, 7, 6, 19, 5, 30, 12, 15, 16</a:t>
            </a:r>
          </a:p>
          <a:p>
            <a:pPr marL="0" indent="0">
              <a:buNone/>
            </a:pPr>
            <a:r>
              <a:rPr lang="en-US" sz="3200" b="0"/>
              <a:t>Hãy trình bày từng bước vẽ cây B-Tree bậc 4?</a:t>
            </a:r>
          </a:p>
          <a:p>
            <a:endParaRPr lang="en-US" sz="3200" b="0"/>
          </a:p>
        </p:txBody>
      </p:sp>
    </p:spTree>
    <p:extLst>
      <p:ext uri="{BB962C8B-B14F-4D97-AF65-F5344CB8AC3E}">
        <p14:creationId xmlns:p14="http://schemas.microsoft.com/office/powerpoint/2010/main" val="3101086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55</a:t>
            </a:fld>
            <a:endParaRPr lang="en-US"/>
          </a:p>
        </p:txBody>
      </p:sp>
      <p:sp>
        <p:nvSpPr>
          <p:cNvPr id="7" name="Content Placeholder 2"/>
          <p:cNvSpPr>
            <a:spLocks noGrp="1"/>
          </p:cNvSpPr>
          <p:nvPr>
            <p:ph idx="1"/>
          </p:nvPr>
        </p:nvSpPr>
        <p:spPr/>
        <p:txBody>
          <a:bodyPr/>
          <a:lstStyle/>
          <a:p>
            <a:pPr marL="514350" indent="-514350">
              <a:lnSpc>
                <a:spcPct val="120000"/>
              </a:lnSpc>
              <a:spcBef>
                <a:spcPts val="600"/>
              </a:spcBef>
              <a:spcAft>
                <a:spcPts val="600"/>
              </a:spcAft>
              <a:buFont typeface="+mj-lt"/>
              <a:buAutoNum type="arabicPeriod"/>
            </a:pPr>
            <a:r>
              <a:rPr lang="en-US" sz="3000"/>
              <a:t>Nếu khóa cần xóa nằm ở nút lá </a:t>
            </a:r>
            <a:r>
              <a:rPr lang="en-US" sz="3000">
                <a:sym typeface="Wingdings" panose="05000000000000000000" pitchFamily="2" charset="2"/>
              </a:rPr>
              <a:t> </a:t>
            </a:r>
            <a:r>
              <a:rPr lang="en-US" sz="3000">
                <a:solidFill>
                  <a:srgbClr val="FF0000"/>
                </a:solidFill>
                <a:sym typeface="Wingdings" panose="05000000000000000000" pitchFamily="2" charset="2"/>
              </a:rPr>
              <a:t>Xóa</a:t>
            </a:r>
            <a:r>
              <a:rPr lang="en-US" sz="3000">
                <a:sym typeface="Wingdings" panose="05000000000000000000" pitchFamily="2" charset="2"/>
              </a:rPr>
              <a:t>.</a:t>
            </a:r>
          </a:p>
          <a:p>
            <a:pPr marL="514350" indent="-514350">
              <a:lnSpc>
                <a:spcPct val="120000"/>
              </a:lnSpc>
              <a:spcBef>
                <a:spcPts val="600"/>
              </a:spcBef>
              <a:spcAft>
                <a:spcPts val="600"/>
              </a:spcAft>
              <a:buFont typeface="+mj-lt"/>
              <a:buAutoNum type="arabicPeriod"/>
            </a:pPr>
            <a:r>
              <a:rPr lang="en-US" sz="3000"/>
              <a:t>Nếu khóa cần xóa không nằm ở nút lá </a:t>
            </a:r>
            <a:r>
              <a:rPr lang="en-US" sz="3000">
                <a:sym typeface="Wingdings" panose="05000000000000000000" pitchFamily="2" charset="2"/>
              </a:rPr>
              <a:t> </a:t>
            </a:r>
            <a:r>
              <a:rPr lang="en-US" sz="3000"/>
              <a:t>X</a:t>
            </a:r>
            <a:r>
              <a:rPr lang="vi-VN" sz="3000"/>
              <a:t>óa</a:t>
            </a:r>
            <a:r>
              <a:rPr lang="en-US" sz="3000"/>
              <a:t> </a:t>
            </a:r>
            <a:r>
              <a:rPr lang="vi-VN" sz="3000"/>
              <a:t>khóa cần xóa, đưa khóa có giá trị gần nhất từ nút lá lên</a:t>
            </a:r>
            <a:r>
              <a:rPr lang="en-US" sz="3000"/>
              <a:t> thay thế cho khóa đã xóa.</a:t>
            </a:r>
          </a:p>
          <a:p>
            <a:pPr>
              <a:lnSpc>
                <a:spcPct val="120000"/>
              </a:lnSpc>
              <a:spcBef>
                <a:spcPts val="600"/>
              </a:spcBef>
              <a:spcAft>
                <a:spcPts val="600"/>
              </a:spcAft>
            </a:pPr>
            <a:endParaRPr lang="en-US" sz="3000"/>
          </a:p>
        </p:txBody>
      </p:sp>
    </p:spTree>
    <p:extLst>
      <p:ext uri="{BB962C8B-B14F-4D97-AF65-F5344CB8AC3E}">
        <p14:creationId xmlns:p14="http://schemas.microsoft.com/office/powerpoint/2010/main" val="2874488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56</a:t>
            </a:fld>
            <a:endParaRPr lang="en-US"/>
          </a:p>
        </p:txBody>
      </p:sp>
      <p:sp>
        <p:nvSpPr>
          <p:cNvPr id="7" name="Content Placeholder 2"/>
          <p:cNvSpPr>
            <a:spLocks noGrp="1"/>
          </p:cNvSpPr>
          <p:nvPr>
            <p:ph idx="1"/>
          </p:nvPr>
        </p:nvSpPr>
        <p:spPr/>
        <p:txBody>
          <a:bodyPr>
            <a:normAutofit/>
          </a:bodyPr>
          <a:lstStyle/>
          <a:p>
            <a:pPr marL="0" indent="0">
              <a:lnSpc>
                <a:spcPct val="105000"/>
              </a:lnSpc>
              <a:spcBef>
                <a:spcPts val="600"/>
              </a:spcBef>
              <a:spcAft>
                <a:spcPts val="0"/>
              </a:spcAft>
              <a:buNone/>
            </a:pPr>
            <a:r>
              <a:rPr lang="vi-VN" sz="2900"/>
              <a:t>Nếu trong trường hợp </a:t>
            </a:r>
            <a:r>
              <a:rPr lang="vi-VN" sz="2900">
                <a:solidFill>
                  <a:srgbClr val="00B0F0"/>
                </a:solidFill>
              </a:rPr>
              <a:t>(1)</a:t>
            </a:r>
            <a:r>
              <a:rPr lang="vi-VN" sz="2900"/>
              <a:t> hay </a:t>
            </a:r>
            <a:r>
              <a:rPr lang="vi-VN" sz="2900">
                <a:solidFill>
                  <a:srgbClr val="00B0F0"/>
                </a:solidFill>
              </a:rPr>
              <a:t>(2)</a:t>
            </a:r>
            <a:r>
              <a:rPr lang="vi-VN" sz="2900"/>
              <a:t>, nút lá c</a:t>
            </a:r>
            <a:r>
              <a:rPr lang="en-US" sz="2900"/>
              <a:t>òn </a:t>
            </a:r>
            <a:r>
              <a:rPr lang="vi-VN" sz="2900"/>
              <a:t>lại quá ít</a:t>
            </a:r>
            <a:r>
              <a:rPr lang="en-US" sz="2900"/>
              <a:t> khóa thì xét các nút anh em kế cận nút đang xét:</a:t>
            </a:r>
          </a:p>
          <a:p>
            <a:pPr marL="514350" indent="-514350">
              <a:lnSpc>
                <a:spcPct val="105000"/>
              </a:lnSpc>
              <a:spcBef>
                <a:spcPts val="600"/>
              </a:spcBef>
              <a:spcAft>
                <a:spcPts val="0"/>
              </a:spcAft>
              <a:buAutoNum type="arabicPeriod" startAt="3"/>
            </a:pPr>
            <a:r>
              <a:rPr lang="en-US" sz="2900"/>
              <a:t>Nếu một trong các nút anh em kế cận nút đang xét có </a:t>
            </a:r>
            <a:r>
              <a:rPr lang="vi-VN" sz="2900"/>
              <a:t>số lượng khóa nhiều hơn số lượng tối thiểu, đưa một</a:t>
            </a:r>
            <a:r>
              <a:rPr lang="en-US" sz="2900"/>
              <a:t> </a:t>
            </a:r>
            <a:r>
              <a:rPr lang="vi-VN" sz="2900"/>
              <a:t>khóa của nút anh em lên nút cha và đưa khóa ở</a:t>
            </a:r>
            <a:r>
              <a:rPr lang="en-US" sz="2900"/>
              <a:t> nút cha xuống nút lá có khóa quá ít.</a:t>
            </a:r>
          </a:p>
          <a:p>
            <a:pPr marL="514350" indent="-514350">
              <a:lnSpc>
                <a:spcPct val="105000"/>
              </a:lnSpc>
              <a:spcBef>
                <a:spcPts val="600"/>
              </a:spcBef>
              <a:spcAft>
                <a:spcPts val="0"/>
              </a:spcAft>
              <a:buAutoNum type="arabicPeriod" startAt="3"/>
            </a:pPr>
            <a:r>
              <a:rPr lang="en-US" sz="2900"/>
              <a:t>Nếu tất cả các nút anh em kế cận nút đang xét đều có </a:t>
            </a:r>
            <a:r>
              <a:rPr lang="vi-VN" sz="2900"/>
              <a:t>số lượng khóa vừa đủ số lượng tối thiểu, chọn một</a:t>
            </a:r>
            <a:r>
              <a:rPr lang="en-US" sz="2900"/>
              <a:t> nút anh em kế cận và hợp nhất nút anh em này với nút lá có khóa quá ít</a:t>
            </a:r>
            <a:r>
              <a:rPr lang="vi-VN" sz="2900"/>
              <a:t>. </a:t>
            </a:r>
            <a:endParaRPr lang="en-US" sz="2900"/>
          </a:p>
          <a:p>
            <a:pPr marL="0" indent="0">
              <a:lnSpc>
                <a:spcPct val="105000"/>
              </a:lnSpc>
              <a:spcBef>
                <a:spcPts val="600"/>
              </a:spcBef>
              <a:spcAft>
                <a:spcPts val="0"/>
              </a:spcAft>
              <a:buNone/>
            </a:pPr>
            <a:r>
              <a:rPr lang="en-US" sz="2900" i="1">
                <a:sym typeface="Wingdings" panose="05000000000000000000" pitchFamily="2" charset="2"/>
              </a:rPr>
              <a:t> </a:t>
            </a:r>
            <a:r>
              <a:rPr lang="vi-VN" sz="2900" i="1"/>
              <a:t>Nếu nút cha</a:t>
            </a:r>
            <a:r>
              <a:rPr lang="en-US" sz="2900" i="1"/>
              <a:t> trở nên thiếu khóa, lặp lại quá trình này.</a:t>
            </a:r>
            <a:endParaRPr lang="en-US" sz="2900" i="1" dirty="0"/>
          </a:p>
        </p:txBody>
      </p:sp>
    </p:spTree>
    <p:extLst>
      <p:ext uri="{BB962C8B-B14F-4D97-AF65-F5344CB8AC3E}">
        <p14:creationId xmlns:p14="http://schemas.microsoft.com/office/powerpoint/2010/main" val="2698540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201701" y="1137850"/>
            <a:ext cx="9493250" cy="480131"/>
          </a:xfr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68:</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4" name="Table 3"/>
          <p:cNvGraphicFramePr>
            <a:graphicFrameLocks noGrp="1"/>
          </p:cNvGraphicFramePr>
          <p:nvPr/>
        </p:nvGraphicFramePr>
        <p:xfrm>
          <a:off x="7680176" y="2659032"/>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5" name="Table 4"/>
          <p:cNvGraphicFramePr>
            <a:graphicFrameLocks noGrp="1"/>
          </p:cNvGraphicFramePr>
          <p:nvPr/>
        </p:nvGraphicFramePr>
        <p:xfrm>
          <a:off x="4140728" y="3793926"/>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6" name="Table 5"/>
          <p:cNvGraphicFramePr>
            <a:graphicFrameLocks noGrp="1"/>
          </p:cNvGraphicFramePr>
          <p:nvPr/>
        </p:nvGraphicFramePr>
        <p:xfrm>
          <a:off x="2886116" y="3795045"/>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gridCol w="58415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7" name="Straight Connector 6"/>
          <p:cNvCxnSpPr>
            <a:endCxn id="6" idx="0"/>
          </p:cNvCxnSpPr>
          <p:nvPr/>
        </p:nvCxnSpPr>
        <p:spPr>
          <a:xfrm flipH="1">
            <a:off x="3470272" y="3022600"/>
            <a:ext cx="1330328" cy="7724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5" idx="3"/>
            <a:endCxn id="5" idx="0"/>
          </p:cNvCxnSpPr>
          <p:nvPr/>
        </p:nvCxnSpPr>
        <p:spPr>
          <a:xfrm flipH="1">
            <a:off x="5075003" y="2909012"/>
            <a:ext cx="143135" cy="88491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6095578" y="3795442"/>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10" name="Straight Connector 9"/>
          <p:cNvCxnSpPr>
            <a:endCxn id="9" idx="0"/>
          </p:cNvCxnSpPr>
          <p:nvPr/>
        </p:nvCxnSpPr>
        <p:spPr>
          <a:xfrm flipH="1">
            <a:off x="6616437" y="3022600"/>
            <a:ext cx="1219463" cy="772842"/>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8351612" y="3793926"/>
          <a:ext cx="2136876"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gridCol w="534219">
                  <a:extLst>
                    <a:ext uri="{9D8B030D-6E8A-4147-A177-3AD203B41FA5}">
                      <a16:colId xmlns:a16="http://schemas.microsoft.com/office/drawing/2014/main" val="700651514"/>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tc>
                  <a:txBody>
                    <a:bodyPr/>
                    <a:lstStyle/>
                    <a:p>
                      <a:pPr algn="ctr"/>
                      <a:r>
                        <a:rPr lang="en-US" sz="2600" dirty="0">
                          <a:solidFill>
                            <a:srgbClr val="FF0000"/>
                          </a:solidFill>
                        </a:rPr>
                        <a:t>68</a:t>
                      </a:r>
                    </a:p>
                  </a:txBody>
                  <a:tcPr/>
                </a:tc>
                <a:extLst>
                  <a:ext uri="{0D108BD9-81ED-4DB2-BD59-A6C34878D82A}">
                    <a16:rowId xmlns:a16="http://schemas.microsoft.com/office/drawing/2014/main" val="3067668518"/>
                  </a:ext>
                </a:extLst>
              </a:tr>
            </a:tbl>
          </a:graphicData>
        </a:graphic>
      </p:graphicFrame>
      <p:cxnSp>
        <p:nvCxnSpPr>
          <p:cNvPr id="12" name="Straight Connector 11"/>
          <p:cNvCxnSpPr>
            <a:endCxn id="11" idx="0"/>
          </p:cNvCxnSpPr>
          <p:nvPr/>
        </p:nvCxnSpPr>
        <p:spPr>
          <a:xfrm>
            <a:off x="8610600" y="2768600"/>
            <a:ext cx="809450" cy="102532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1631504" y="3795442"/>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14" name="Straight Connector 13"/>
          <p:cNvCxnSpPr>
            <a:endCxn id="13" idx="0"/>
          </p:cNvCxnSpPr>
          <p:nvPr/>
        </p:nvCxnSpPr>
        <p:spPr>
          <a:xfrm flipH="1">
            <a:off x="2215660" y="3022600"/>
            <a:ext cx="2051540" cy="772842"/>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4007768" y="2665172"/>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16" name="Table 15"/>
          <p:cNvGraphicFramePr>
            <a:graphicFrameLocks noGrp="1"/>
          </p:cNvGraphicFramePr>
          <p:nvPr/>
        </p:nvGraphicFramePr>
        <p:xfrm>
          <a:off x="7223596" y="3787752"/>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17" name="Straight Connector 16"/>
          <p:cNvCxnSpPr>
            <a:stCxn id="4" idx="2"/>
            <a:endCxn id="16" idx="0"/>
          </p:cNvCxnSpPr>
          <p:nvPr/>
        </p:nvCxnSpPr>
        <p:spPr>
          <a:xfrm flipH="1">
            <a:off x="7744455" y="3146712"/>
            <a:ext cx="540906"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6327152" y="1448812"/>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19" name="Straight Connector 18"/>
          <p:cNvCxnSpPr>
            <a:endCxn id="15" idx="0"/>
          </p:cNvCxnSpPr>
          <p:nvPr/>
        </p:nvCxnSpPr>
        <p:spPr>
          <a:xfrm flipH="1">
            <a:off x="4612953" y="1936492"/>
            <a:ext cx="1714198" cy="7286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4" idx="0"/>
          </p:cNvCxnSpPr>
          <p:nvPr/>
        </p:nvCxnSpPr>
        <p:spPr>
          <a:xfrm>
            <a:off x="6927757" y="1936492"/>
            <a:ext cx="1357604" cy="7225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Line Callout 1 20"/>
          <p:cNvSpPr/>
          <p:nvPr/>
        </p:nvSpPr>
        <p:spPr>
          <a:xfrm>
            <a:off x="8760297" y="4725144"/>
            <a:ext cx="1193973" cy="504056"/>
          </a:xfrm>
          <a:prstGeom prst="borderCallout1">
            <a:avLst>
              <a:gd name="adj1" fmla="val 51720"/>
              <a:gd name="adj2" fmla="val 100489"/>
              <a:gd name="adj3" fmla="val -88819"/>
              <a:gd name="adj4" fmla="val 12448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rgbClr val="0000CC"/>
                </a:solidFill>
              </a:rPr>
              <a:t>Nút</a:t>
            </a:r>
            <a:r>
              <a:rPr lang="en-US" sz="2400" i="1" dirty="0">
                <a:solidFill>
                  <a:srgbClr val="0000CC"/>
                </a:solidFill>
              </a:rPr>
              <a:t> </a:t>
            </a:r>
            <a:r>
              <a:rPr lang="en-US" sz="2400" i="1" dirty="0" err="1">
                <a:solidFill>
                  <a:srgbClr val="0000CC"/>
                </a:solidFill>
              </a:rPr>
              <a:t>lá</a:t>
            </a:r>
            <a:endParaRPr lang="en-US" sz="2400" i="1" dirty="0">
              <a:solidFill>
                <a:srgbClr val="0000CC"/>
              </a:solidFill>
            </a:endParaRPr>
          </a:p>
        </p:txBody>
      </p:sp>
      <p:sp>
        <p:nvSpPr>
          <p:cNvPr id="22" name="Footer Placeholder 21"/>
          <p:cNvSpPr>
            <a:spLocks noGrp="1"/>
          </p:cNvSpPr>
          <p:nvPr>
            <p:ph type="ftr" sz="quarter" idx="11"/>
          </p:nvPr>
        </p:nvSpPr>
        <p:spPr/>
        <p:txBody>
          <a:bodyPr/>
          <a:lstStyle/>
          <a:p>
            <a:r>
              <a:rPr lang="en-US"/>
              <a:t>BM Công nghệ phần mềm</a:t>
            </a:r>
          </a:p>
        </p:txBody>
      </p:sp>
      <p:sp>
        <p:nvSpPr>
          <p:cNvPr id="23" name="Slide Number Placeholder 22"/>
          <p:cNvSpPr>
            <a:spLocks noGrp="1"/>
          </p:cNvSpPr>
          <p:nvPr>
            <p:ph type="sldNum" sz="quarter" idx="12"/>
          </p:nvPr>
        </p:nvSpPr>
        <p:spPr/>
        <p:txBody>
          <a:bodyPr/>
          <a:lstStyle/>
          <a:p>
            <a:fld id="{325A313A-BB42-4E34-8E5F-18065357EDED}" type="slidenum">
              <a:rPr lang="en-US" smtClean="0"/>
              <a:t>57</a:t>
            </a:fld>
            <a:endParaRPr lang="en-US"/>
          </a:p>
        </p:txBody>
      </p:sp>
    </p:spTree>
    <p:extLst>
      <p:ext uri="{BB962C8B-B14F-4D97-AF65-F5344CB8AC3E}">
        <p14:creationId xmlns:p14="http://schemas.microsoft.com/office/powerpoint/2010/main" val="2052721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990600"/>
            <a:ext cx="9493250" cy="710208"/>
          </a:xfrm>
        </p:spPr>
        <p:txBody>
          <a:bodyPr/>
          <a:lstStyle/>
          <a:p>
            <a:pPr marL="0" indent="0">
              <a:lnSpc>
                <a:spcPct val="105000"/>
              </a:lnSpc>
              <a:spcBef>
                <a:spcPts val="600"/>
              </a:spcBef>
              <a:spcAft>
                <a:spcPts val="0"/>
              </a:spcAft>
              <a:buNone/>
            </a:pPr>
            <a:r>
              <a:rPr lang="en-US" sz="3000" i="1"/>
              <a:t>Trường hợp 1:</a:t>
            </a:r>
            <a:endParaRPr lang="en-US" sz="3000" i="1" dirty="0"/>
          </a:p>
        </p:txBody>
      </p:sp>
      <p:graphicFrame>
        <p:nvGraphicFramePr>
          <p:cNvPr id="22" name="Table 21"/>
          <p:cNvGraphicFramePr>
            <a:graphicFrameLocks noGrp="1"/>
          </p:cNvGraphicFramePr>
          <p:nvPr/>
        </p:nvGraphicFramePr>
        <p:xfrm>
          <a:off x="7737057" y="2667188"/>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23" name="Table 22"/>
          <p:cNvGraphicFramePr>
            <a:graphicFrameLocks noGrp="1"/>
          </p:cNvGraphicFramePr>
          <p:nvPr/>
        </p:nvGraphicFramePr>
        <p:xfrm>
          <a:off x="4197609" y="3802082"/>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4" name="Table 23"/>
          <p:cNvGraphicFramePr>
            <a:graphicFrameLocks noGrp="1"/>
          </p:cNvGraphicFramePr>
          <p:nvPr/>
        </p:nvGraphicFramePr>
        <p:xfrm>
          <a:off x="2942997" y="3803201"/>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gridCol w="58415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5" name="Straight Connector 24"/>
          <p:cNvCxnSpPr>
            <a:stCxn id="33" idx="2"/>
            <a:endCxn id="24" idx="0"/>
          </p:cNvCxnSpPr>
          <p:nvPr/>
        </p:nvCxnSpPr>
        <p:spPr>
          <a:xfrm flipH="1">
            <a:off x="3527153" y="3161008"/>
            <a:ext cx="1142681" cy="6421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3" idx="3"/>
          </p:cNvCxnSpPr>
          <p:nvPr/>
        </p:nvCxnSpPr>
        <p:spPr>
          <a:xfrm flipH="1">
            <a:off x="5144073" y="2917168"/>
            <a:ext cx="130946" cy="8787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152459" y="3803598"/>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8" name="Straight Connector 27"/>
          <p:cNvCxnSpPr>
            <a:endCxn id="27" idx="0"/>
          </p:cNvCxnSpPr>
          <p:nvPr/>
        </p:nvCxnSpPr>
        <p:spPr>
          <a:xfrm flipH="1">
            <a:off x="6673318" y="2959100"/>
            <a:ext cx="1365782" cy="844498"/>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8408494" y="3802082"/>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30" name="Straight Connector 29"/>
          <p:cNvCxnSpPr>
            <a:endCxn id="29" idx="0"/>
          </p:cNvCxnSpPr>
          <p:nvPr/>
        </p:nvCxnSpPr>
        <p:spPr>
          <a:xfrm>
            <a:off x="8750300" y="2667188"/>
            <a:ext cx="459522" cy="1134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1688385" y="3803598"/>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32" name="Straight Connector 31"/>
          <p:cNvCxnSpPr>
            <a:endCxn id="31" idx="0"/>
          </p:cNvCxnSpPr>
          <p:nvPr/>
        </p:nvCxnSpPr>
        <p:spPr>
          <a:xfrm flipH="1">
            <a:off x="2272541" y="2959100"/>
            <a:ext cx="2307352" cy="844498"/>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4064649" y="2673328"/>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t>8</a:t>
                      </a:r>
                    </a:p>
                  </a:txBody>
                  <a:tcPr/>
                </a:tc>
                <a:extLst>
                  <a:ext uri="{0D108BD9-81ED-4DB2-BD59-A6C34878D82A}">
                    <a16:rowId xmlns:a16="http://schemas.microsoft.com/office/drawing/2014/main" val="3067668518"/>
                  </a:ext>
                </a:extLst>
              </a:tr>
            </a:tbl>
          </a:graphicData>
        </a:graphic>
      </p:graphicFrame>
      <p:graphicFrame>
        <p:nvGraphicFramePr>
          <p:cNvPr id="34" name="Table 33"/>
          <p:cNvGraphicFramePr>
            <a:graphicFrameLocks noGrp="1"/>
          </p:cNvGraphicFramePr>
          <p:nvPr/>
        </p:nvGraphicFramePr>
        <p:xfrm>
          <a:off x="7280477" y="3795908"/>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5" name="Straight Connector 34"/>
          <p:cNvCxnSpPr>
            <a:stCxn id="22" idx="2"/>
            <a:endCxn id="34" idx="0"/>
          </p:cNvCxnSpPr>
          <p:nvPr/>
        </p:nvCxnSpPr>
        <p:spPr>
          <a:xfrm flipH="1">
            <a:off x="7801336" y="3154868"/>
            <a:ext cx="540906"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6384033" y="1456968"/>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7" name="Straight Connector 36"/>
          <p:cNvCxnSpPr>
            <a:endCxn id="33" idx="0"/>
          </p:cNvCxnSpPr>
          <p:nvPr/>
        </p:nvCxnSpPr>
        <p:spPr>
          <a:xfrm flipH="1">
            <a:off x="4669834" y="1944648"/>
            <a:ext cx="1714198" cy="7286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2" idx="0"/>
          </p:cNvCxnSpPr>
          <p:nvPr/>
        </p:nvCxnSpPr>
        <p:spPr>
          <a:xfrm>
            <a:off x="6984638" y="1944648"/>
            <a:ext cx="1357604" cy="7225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9" name="Line Callout 1 38"/>
          <p:cNvSpPr/>
          <p:nvPr/>
        </p:nvSpPr>
        <p:spPr>
          <a:xfrm>
            <a:off x="6080874" y="4542222"/>
            <a:ext cx="2506514" cy="1019584"/>
          </a:xfrm>
          <a:prstGeom prst="borderCallout1">
            <a:avLst>
              <a:gd name="adj1" fmla="val 52871"/>
              <a:gd name="adj2" fmla="val 100744"/>
              <a:gd name="adj3" fmla="val -21259"/>
              <a:gd name="adj4" fmla="val 12511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rgbClr val="0000CC"/>
                </a:solidFill>
              </a:rPr>
              <a:t>Vẫn</a:t>
            </a:r>
            <a:r>
              <a:rPr lang="en-US" sz="2400" i="1" dirty="0">
                <a:solidFill>
                  <a:srgbClr val="0000CC"/>
                </a:solidFill>
              </a:rPr>
              <a:t> </a:t>
            </a:r>
            <a:r>
              <a:rPr lang="en-US" sz="2400" i="1" dirty="0" err="1">
                <a:solidFill>
                  <a:srgbClr val="0000CC"/>
                </a:solidFill>
              </a:rPr>
              <a:t>còn</a:t>
            </a:r>
            <a:r>
              <a:rPr lang="en-US" sz="2400" i="1" dirty="0">
                <a:solidFill>
                  <a:srgbClr val="0000CC"/>
                </a:solidFill>
              </a:rPr>
              <a:t> </a:t>
            </a:r>
            <a:r>
              <a:rPr lang="en-US" sz="2400" i="1" dirty="0" err="1">
                <a:solidFill>
                  <a:srgbClr val="0000CC"/>
                </a:solidFill>
              </a:rPr>
              <a:t>đủ</a:t>
            </a:r>
            <a:r>
              <a:rPr lang="en-US" sz="2400" i="1" dirty="0">
                <a:solidFill>
                  <a:srgbClr val="0000CC"/>
                </a:solidFill>
              </a:rPr>
              <a:t> </a:t>
            </a:r>
            <a:r>
              <a:rPr lang="en-US" sz="2400" i="1" dirty="0" err="1">
                <a:solidFill>
                  <a:srgbClr val="0000CC"/>
                </a:solidFill>
              </a:rPr>
              <a:t>lượng</a:t>
            </a:r>
            <a:r>
              <a:rPr lang="en-US" sz="2400" i="1" dirty="0">
                <a:solidFill>
                  <a:srgbClr val="0000CC"/>
                </a:solidFill>
              </a:rPr>
              <a:t>  </a:t>
            </a:r>
            <a:r>
              <a:rPr lang="en-US" sz="2400" i="1" dirty="0" err="1">
                <a:solidFill>
                  <a:srgbClr val="0000CC"/>
                </a:solidFill>
              </a:rPr>
              <a:t>theo</a:t>
            </a:r>
            <a:r>
              <a:rPr lang="en-US" sz="2400" i="1" dirty="0">
                <a:solidFill>
                  <a:srgbClr val="0000CC"/>
                </a:solidFill>
              </a:rPr>
              <a:t> </a:t>
            </a:r>
            <a:r>
              <a:rPr lang="en-US" sz="2400" i="1" dirty="0" err="1">
                <a:solidFill>
                  <a:srgbClr val="0000CC"/>
                </a:solidFill>
              </a:rPr>
              <a:t>yêu</a:t>
            </a:r>
            <a:r>
              <a:rPr lang="en-US" sz="2400" i="1" dirty="0">
                <a:solidFill>
                  <a:srgbClr val="0000CC"/>
                </a:solidFill>
              </a:rPr>
              <a:t> </a:t>
            </a:r>
            <a:r>
              <a:rPr lang="en-US" sz="2400" i="1" dirty="0" err="1">
                <a:solidFill>
                  <a:srgbClr val="0000CC"/>
                </a:solidFill>
              </a:rPr>
              <a:t>cầu</a:t>
            </a:r>
            <a:endParaRPr lang="en-US" sz="2400" i="1" dirty="0">
              <a:solidFill>
                <a:srgbClr val="0000CC"/>
              </a:solidFill>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58</a:t>
            </a:fld>
            <a:endParaRPr lang="en-US"/>
          </a:p>
        </p:txBody>
      </p:sp>
    </p:spTree>
    <p:extLst>
      <p:ext uri="{BB962C8B-B14F-4D97-AF65-F5344CB8AC3E}">
        <p14:creationId xmlns:p14="http://schemas.microsoft.com/office/powerpoint/2010/main" val="1214212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1092200"/>
            <a:ext cx="9493250" cy="480131"/>
          </a:xfr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8:</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22" name="Table 21"/>
          <p:cNvGraphicFramePr>
            <a:graphicFrameLocks noGrp="1"/>
          </p:cNvGraphicFramePr>
          <p:nvPr/>
        </p:nvGraphicFramePr>
        <p:xfrm>
          <a:off x="7926363" y="3131377"/>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23" name="Table 22"/>
          <p:cNvGraphicFramePr>
            <a:graphicFrameLocks noGrp="1"/>
          </p:cNvGraphicFramePr>
          <p:nvPr/>
        </p:nvGraphicFramePr>
        <p:xfrm>
          <a:off x="4386915" y="4266271"/>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4" name="Table 23"/>
          <p:cNvGraphicFramePr>
            <a:graphicFrameLocks noGrp="1"/>
          </p:cNvGraphicFramePr>
          <p:nvPr/>
        </p:nvGraphicFramePr>
        <p:xfrm>
          <a:off x="3132303" y="4267390"/>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gridCol w="584156">
                  <a:extLst>
                    <a:ext uri="{9D8B030D-6E8A-4147-A177-3AD203B41FA5}">
                      <a16:colId xmlns:a16="http://schemas.microsoft.com/office/drawing/2014/main" val="3856493848"/>
                    </a:ext>
                  </a:extLst>
                </a:gridCol>
              </a:tblGrid>
              <a:tr h="370840">
                <a:tc>
                  <a:txBody>
                    <a:bodyPr/>
                    <a:lstStyle/>
                    <a:p>
                      <a:pPr algn="ctr"/>
                      <a:r>
                        <a:rPr lang="en-US" sz="2600" dirty="0">
                          <a:solidFill>
                            <a:schemeClr val="bg1"/>
                          </a:solidFill>
                        </a:rPr>
                        <a:t>5</a:t>
                      </a:r>
                    </a:p>
                  </a:txBody>
                  <a:tcPr/>
                </a:tc>
                <a:tc>
                  <a:txBody>
                    <a:bodyPr/>
                    <a:lstStyle/>
                    <a:p>
                      <a:pPr algn="ctr"/>
                      <a:r>
                        <a:rPr lang="en-US" sz="2600" dirty="0">
                          <a:solidFill>
                            <a:schemeClr val="bg1"/>
                          </a:solidFill>
                        </a:rPr>
                        <a:t>7</a:t>
                      </a:r>
                    </a:p>
                  </a:txBody>
                  <a:tcPr/>
                </a:tc>
                <a:extLst>
                  <a:ext uri="{0D108BD9-81ED-4DB2-BD59-A6C34878D82A}">
                    <a16:rowId xmlns:a16="http://schemas.microsoft.com/office/drawing/2014/main" val="3067668518"/>
                  </a:ext>
                </a:extLst>
              </a:tr>
            </a:tbl>
          </a:graphicData>
        </a:graphic>
      </p:graphicFrame>
      <p:cxnSp>
        <p:nvCxnSpPr>
          <p:cNvPr id="25" name="Straight Connector 24"/>
          <p:cNvCxnSpPr>
            <a:stCxn id="33" idx="2"/>
            <a:endCxn id="24" idx="0"/>
          </p:cNvCxnSpPr>
          <p:nvPr/>
        </p:nvCxnSpPr>
        <p:spPr>
          <a:xfrm flipH="1">
            <a:off x="3716459" y="3625197"/>
            <a:ext cx="1142681" cy="6421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3" idx="3"/>
            <a:endCxn id="23" idx="0"/>
          </p:cNvCxnSpPr>
          <p:nvPr/>
        </p:nvCxnSpPr>
        <p:spPr>
          <a:xfrm flipH="1">
            <a:off x="5321190" y="3381357"/>
            <a:ext cx="143135" cy="88491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341765" y="4267787"/>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8" name="Straight Connector 27"/>
          <p:cNvCxnSpPr>
            <a:endCxn id="27" idx="0"/>
          </p:cNvCxnSpPr>
          <p:nvPr/>
        </p:nvCxnSpPr>
        <p:spPr>
          <a:xfrm flipH="1">
            <a:off x="6862624" y="3381357"/>
            <a:ext cx="1443176" cy="88643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8597800" y="4266271"/>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30" name="Straight Connector 29"/>
          <p:cNvCxnSpPr>
            <a:endCxn id="29" idx="0"/>
          </p:cNvCxnSpPr>
          <p:nvPr/>
        </p:nvCxnSpPr>
        <p:spPr>
          <a:xfrm>
            <a:off x="9017000" y="3381357"/>
            <a:ext cx="382128" cy="88491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1877691" y="4267787"/>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32" name="Straight Connector 31"/>
          <p:cNvCxnSpPr>
            <a:endCxn id="31" idx="0"/>
          </p:cNvCxnSpPr>
          <p:nvPr/>
        </p:nvCxnSpPr>
        <p:spPr>
          <a:xfrm flipH="1">
            <a:off x="2461847" y="3479800"/>
            <a:ext cx="2059353" cy="78798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nvGraphicFramePr>
        <p:xfrm>
          <a:off x="4253955" y="3137517"/>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solidFill>
                            <a:srgbClr val="FF0000"/>
                          </a:solidFill>
                        </a:rPr>
                        <a:t>8</a:t>
                      </a:r>
                    </a:p>
                  </a:txBody>
                  <a:tcPr/>
                </a:tc>
                <a:extLst>
                  <a:ext uri="{0D108BD9-81ED-4DB2-BD59-A6C34878D82A}">
                    <a16:rowId xmlns:a16="http://schemas.microsoft.com/office/drawing/2014/main" val="3067668518"/>
                  </a:ext>
                </a:extLst>
              </a:tr>
            </a:tbl>
          </a:graphicData>
        </a:graphic>
      </p:graphicFrame>
      <p:graphicFrame>
        <p:nvGraphicFramePr>
          <p:cNvPr id="34" name="Table 33"/>
          <p:cNvGraphicFramePr>
            <a:graphicFrameLocks noGrp="1"/>
          </p:cNvGraphicFramePr>
          <p:nvPr/>
        </p:nvGraphicFramePr>
        <p:xfrm>
          <a:off x="7469783" y="4260097"/>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5" name="Straight Connector 34"/>
          <p:cNvCxnSpPr>
            <a:stCxn id="22" idx="2"/>
            <a:endCxn id="34" idx="0"/>
          </p:cNvCxnSpPr>
          <p:nvPr/>
        </p:nvCxnSpPr>
        <p:spPr>
          <a:xfrm flipH="1">
            <a:off x="7990642" y="3619057"/>
            <a:ext cx="540906"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6573339" y="1921157"/>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7" name="Straight Connector 36"/>
          <p:cNvCxnSpPr>
            <a:endCxn id="33" idx="0"/>
          </p:cNvCxnSpPr>
          <p:nvPr/>
        </p:nvCxnSpPr>
        <p:spPr>
          <a:xfrm flipH="1">
            <a:off x="4859140" y="2298700"/>
            <a:ext cx="1897260" cy="8388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2" idx="0"/>
          </p:cNvCxnSpPr>
          <p:nvPr/>
        </p:nvCxnSpPr>
        <p:spPr>
          <a:xfrm>
            <a:off x="7035800" y="2298700"/>
            <a:ext cx="1495748" cy="83267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9" name="Line Callout 1 38"/>
          <p:cNvSpPr/>
          <p:nvPr/>
        </p:nvSpPr>
        <p:spPr>
          <a:xfrm>
            <a:off x="2927649" y="2014167"/>
            <a:ext cx="2439730" cy="504056"/>
          </a:xfrm>
          <a:prstGeom prst="borderCallout1">
            <a:avLst>
              <a:gd name="adj1" fmla="val 102889"/>
              <a:gd name="adj2" fmla="val 50721"/>
              <a:gd name="adj3" fmla="val 202990"/>
              <a:gd name="adj4" fmla="val 7572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rgbClr val="0000CC"/>
                </a:solidFill>
              </a:rPr>
              <a:t>Không</a:t>
            </a:r>
            <a:r>
              <a:rPr lang="en-US" sz="2400" i="1" dirty="0">
                <a:solidFill>
                  <a:srgbClr val="0000CC"/>
                </a:solidFill>
              </a:rPr>
              <a:t> </a:t>
            </a:r>
            <a:r>
              <a:rPr lang="en-US" sz="2400" i="1" dirty="0" err="1">
                <a:solidFill>
                  <a:srgbClr val="0000CC"/>
                </a:solidFill>
              </a:rPr>
              <a:t>phải</a:t>
            </a:r>
            <a:r>
              <a:rPr lang="en-US" sz="2400" i="1" dirty="0">
                <a:solidFill>
                  <a:srgbClr val="0000CC"/>
                </a:solidFill>
              </a:rPr>
              <a:t> </a:t>
            </a:r>
            <a:r>
              <a:rPr lang="en-US" sz="2400" i="1" dirty="0" err="1">
                <a:solidFill>
                  <a:srgbClr val="0000CC"/>
                </a:solidFill>
              </a:rPr>
              <a:t>nút</a:t>
            </a:r>
            <a:r>
              <a:rPr lang="en-US" sz="2400" i="1" dirty="0">
                <a:solidFill>
                  <a:srgbClr val="0000CC"/>
                </a:solidFill>
              </a:rPr>
              <a:t> </a:t>
            </a:r>
            <a:r>
              <a:rPr lang="en-US" sz="2400" i="1" dirty="0" err="1">
                <a:solidFill>
                  <a:srgbClr val="0000CC"/>
                </a:solidFill>
              </a:rPr>
              <a:t>lá</a:t>
            </a:r>
            <a:endParaRPr lang="en-US" sz="2400" i="1" dirty="0">
              <a:solidFill>
                <a:srgbClr val="0000CC"/>
              </a:solidFill>
            </a:endParaRPr>
          </a:p>
        </p:txBody>
      </p:sp>
      <p:cxnSp>
        <p:nvCxnSpPr>
          <p:cNvPr id="40" name="Straight Arrow Connector 39"/>
          <p:cNvCxnSpPr/>
          <p:nvPr/>
        </p:nvCxnSpPr>
        <p:spPr>
          <a:xfrm flipV="1">
            <a:off x="4064000" y="3647929"/>
            <a:ext cx="1047169" cy="619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59</a:t>
            </a:fld>
            <a:endParaRPr lang="en-US"/>
          </a:p>
        </p:txBody>
      </p:sp>
    </p:spTree>
    <p:extLst>
      <p:ext uri="{BB962C8B-B14F-4D97-AF65-F5344CB8AC3E}">
        <p14:creationId xmlns:p14="http://schemas.microsoft.com/office/powerpoint/2010/main" val="352004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3" name="Content Placeholder 2"/>
          <p:cNvSpPr>
            <a:spLocks noGrp="1"/>
          </p:cNvSpPr>
          <p:nvPr>
            <p:ph idx="1"/>
          </p:nvPr>
        </p:nvSpPr>
        <p:spPr>
          <a:xfrm>
            <a:off x="1097280" y="1104900"/>
            <a:ext cx="10058400" cy="5116995"/>
          </a:xfrm>
        </p:spPr>
        <p:txBody>
          <a:bodyPr>
            <a:normAutofit/>
          </a:bodyPr>
          <a:lstStyle/>
          <a:p>
            <a:pPr marL="457200" indent="-457200">
              <a:lnSpc>
                <a:spcPct val="110000"/>
              </a:lnSpc>
              <a:spcBef>
                <a:spcPts val="600"/>
              </a:spcBef>
            </a:pPr>
            <a:r>
              <a:rPr lang="vi-VN" dirty="0"/>
              <a:t>Phép chèn bắt đầu bổ sung một nút</a:t>
            </a:r>
            <a:r>
              <a:rPr lang="en-US" dirty="0"/>
              <a:t> </a:t>
            </a:r>
            <a:r>
              <a:rPr lang="en-US" dirty="0" err="1"/>
              <a:t>như</a:t>
            </a:r>
            <a:r>
              <a:rPr lang="vi-VN" dirty="0"/>
              <a:t> </a:t>
            </a:r>
            <a:r>
              <a:rPr lang="en-US" dirty="0"/>
              <a:t>BST</a:t>
            </a:r>
            <a:r>
              <a:rPr lang="vi-VN" dirty="0"/>
              <a:t> và gán cho nó màu đỏ. </a:t>
            </a:r>
            <a:r>
              <a:rPr lang="en-US" dirty="0"/>
              <a:t>B</a:t>
            </a:r>
            <a:r>
              <a:rPr lang="vi-VN" dirty="0"/>
              <a:t>ảo toàn tính chất đỏ đen từ các nút lân cận với nút mới bổ sung. </a:t>
            </a:r>
            <a:endParaRPr lang="en-US" dirty="0"/>
          </a:p>
          <a:p>
            <a:pPr marL="457200" indent="-457200">
              <a:lnSpc>
                <a:spcPct val="110000"/>
              </a:lnSpc>
              <a:spcBef>
                <a:spcPts val="600"/>
              </a:spcBef>
            </a:pPr>
            <a:r>
              <a:rPr lang="vi-VN" dirty="0"/>
              <a:t>Thuật ngữ </a:t>
            </a:r>
            <a:r>
              <a:rPr lang="vi-VN" i="1" dirty="0"/>
              <a:t>nút chú bác</a:t>
            </a:r>
            <a:r>
              <a:rPr lang="vi-VN" dirty="0"/>
              <a:t> sẽ dùng để chỉ nút anh (hoặc em) với nút cha của nút đó như trong cây phả hệ.</a:t>
            </a:r>
            <a:endParaRPr lang="en-US" dirty="0"/>
          </a:p>
          <a:p>
            <a:pPr marL="457200" indent="-457200">
              <a:lnSpc>
                <a:spcPct val="110000"/>
              </a:lnSpc>
              <a:spcBef>
                <a:spcPts val="600"/>
              </a:spcBef>
            </a:pPr>
            <a:r>
              <a:rPr lang="vi-VN" b="1" dirty="0"/>
              <a:t>N</a:t>
            </a:r>
            <a:r>
              <a:rPr lang="vi-VN" dirty="0"/>
              <a:t> sẽ dùng để chỉ nút đang chèn vào, </a:t>
            </a:r>
            <a:r>
              <a:rPr lang="vi-VN" b="1" dirty="0"/>
              <a:t>P</a:t>
            </a:r>
            <a:r>
              <a:rPr lang="vi-VN" dirty="0"/>
              <a:t> chỉ nút cha của </a:t>
            </a:r>
            <a:r>
              <a:rPr lang="vi-VN" b="1" dirty="0"/>
              <a:t>N</a:t>
            </a:r>
            <a:r>
              <a:rPr lang="vi-VN" dirty="0"/>
              <a:t>, </a:t>
            </a:r>
            <a:r>
              <a:rPr lang="vi-VN" b="1" dirty="0"/>
              <a:t>G</a:t>
            </a:r>
            <a:r>
              <a:rPr lang="vi-VN" dirty="0"/>
              <a:t> chỉ ông của </a:t>
            </a:r>
            <a:r>
              <a:rPr lang="vi-VN" b="1" dirty="0"/>
              <a:t>N</a:t>
            </a:r>
            <a:r>
              <a:rPr lang="vi-VN" dirty="0"/>
              <a:t>, và </a:t>
            </a:r>
            <a:r>
              <a:rPr lang="vi-VN" b="1" dirty="0"/>
              <a:t>U</a:t>
            </a:r>
            <a:r>
              <a:rPr lang="vi-VN" dirty="0"/>
              <a:t> chỉ chú bác của </a:t>
            </a:r>
            <a:r>
              <a:rPr lang="vi-VN" b="1" dirty="0"/>
              <a:t>N</a:t>
            </a:r>
            <a:r>
              <a:rPr lang="vi-VN" dirty="0"/>
              <a:t>. </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a:t>
            </a:fld>
            <a:endParaRPr lang="en-US"/>
          </a:p>
        </p:txBody>
      </p:sp>
    </p:spTree>
    <p:extLst>
      <p:ext uri="{BB962C8B-B14F-4D97-AF65-F5344CB8AC3E}">
        <p14:creationId xmlns:p14="http://schemas.microsoft.com/office/powerpoint/2010/main" val="1854546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990600"/>
            <a:ext cx="9493250" cy="1027096"/>
          </a:xfrm>
        </p:spPr>
        <p:txBody>
          <a:bodyPr>
            <a:normAutofit/>
          </a:bodyPr>
          <a:lstStyle/>
          <a:p>
            <a:pPr marL="0" indent="0">
              <a:lnSpc>
                <a:spcPct val="105000"/>
              </a:lnSpc>
              <a:spcBef>
                <a:spcPts val="600"/>
              </a:spcBef>
              <a:spcAft>
                <a:spcPts val="0"/>
              </a:spcAft>
              <a:buNone/>
            </a:pPr>
            <a:r>
              <a:rPr lang="en-US" sz="2800" i="1"/>
              <a:t>Trường hợp 2: </a:t>
            </a:r>
            <a:r>
              <a:rPr lang="vi-VN" sz="2800" b="0" i="1"/>
              <a:t>đưa khóa có giá trị gần nhất từ nút lá lên</a:t>
            </a:r>
            <a:r>
              <a:rPr lang="en-US" sz="2800" b="0" i="1"/>
              <a:t> thay thế cho khóa đã xóa.</a:t>
            </a:r>
            <a:endParaRPr lang="en-US" sz="2800" i="1" dirty="0"/>
          </a:p>
        </p:txBody>
      </p:sp>
      <p:graphicFrame>
        <p:nvGraphicFramePr>
          <p:cNvPr id="40" name="Table 39"/>
          <p:cNvGraphicFramePr>
            <a:graphicFrameLocks noGrp="1"/>
          </p:cNvGraphicFramePr>
          <p:nvPr/>
        </p:nvGraphicFramePr>
        <p:xfrm>
          <a:off x="7752184" y="3422139"/>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41" name="Table 40"/>
          <p:cNvGraphicFramePr>
            <a:graphicFrameLocks noGrp="1"/>
          </p:cNvGraphicFramePr>
          <p:nvPr/>
        </p:nvGraphicFramePr>
        <p:xfrm>
          <a:off x="2927648" y="4558152"/>
          <a:ext cx="584156"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tblGrid>
              <a:tr h="370840">
                <a:tc>
                  <a:txBody>
                    <a:bodyPr/>
                    <a:lstStyle/>
                    <a:p>
                      <a:pPr algn="ctr"/>
                      <a:r>
                        <a:rPr lang="en-US" sz="2600" dirty="0">
                          <a:solidFill>
                            <a:schemeClr val="bg1"/>
                          </a:solidFill>
                        </a:rPr>
                        <a:t>5</a:t>
                      </a:r>
                    </a:p>
                  </a:txBody>
                  <a:tcPr/>
                </a:tc>
                <a:extLst>
                  <a:ext uri="{0D108BD9-81ED-4DB2-BD59-A6C34878D82A}">
                    <a16:rowId xmlns:a16="http://schemas.microsoft.com/office/drawing/2014/main" val="3067668518"/>
                  </a:ext>
                </a:extLst>
              </a:tr>
            </a:tbl>
          </a:graphicData>
        </a:graphic>
      </p:graphicFrame>
      <p:cxnSp>
        <p:nvCxnSpPr>
          <p:cNvPr id="42" name="Straight Connector 41"/>
          <p:cNvCxnSpPr>
            <a:stCxn id="50" idx="2"/>
            <a:endCxn id="41" idx="0"/>
          </p:cNvCxnSpPr>
          <p:nvPr/>
        </p:nvCxnSpPr>
        <p:spPr>
          <a:xfrm flipH="1">
            <a:off x="3219727" y="3915960"/>
            <a:ext cx="1465235" cy="6421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0" idx="3"/>
            <a:endCxn id="56" idx="0"/>
          </p:cNvCxnSpPr>
          <p:nvPr/>
        </p:nvCxnSpPr>
        <p:spPr>
          <a:xfrm flipH="1">
            <a:off x="5128600" y="3672119"/>
            <a:ext cx="161546" cy="88603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4" name="Table 43"/>
          <p:cNvGraphicFramePr>
            <a:graphicFrameLocks noGrp="1"/>
          </p:cNvGraphicFramePr>
          <p:nvPr/>
        </p:nvGraphicFramePr>
        <p:xfrm>
          <a:off x="6155312" y="4558549"/>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45" name="Straight Connector 44"/>
          <p:cNvCxnSpPr>
            <a:endCxn id="44" idx="0"/>
          </p:cNvCxnSpPr>
          <p:nvPr/>
        </p:nvCxnSpPr>
        <p:spPr>
          <a:xfrm flipH="1">
            <a:off x="6676171" y="3784600"/>
            <a:ext cx="1261330" cy="773949"/>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6" name="Table 45"/>
          <p:cNvGraphicFramePr>
            <a:graphicFrameLocks noGrp="1"/>
          </p:cNvGraphicFramePr>
          <p:nvPr/>
        </p:nvGraphicFramePr>
        <p:xfrm>
          <a:off x="8423621" y="4557033"/>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47" name="Straight Connector 46"/>
          <p:cNvCxnSpPr>
            <a:endCxn id="46" idx="0"/>
          </p:cNvCxnSpPr>
          <p:nvPr/>
        </p:nvCxnSpPr>
        <p:spPr>
          <a:xfrm>
            <a:off x="8851900" y="3672119"/>
            <a:ext cx="373049" cy="88491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nvGraphicFramePr>
        <p:xfrm>
          <a:off x="1703512" y="4558549"/>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49" name="Straight Connector 48"/>
          <p:cNvCxnSpPr>
            <a:endCxn id="48" idx="0"/>
          </p:cNvCxnSpPr>
          <p:nvPr/>
        </p:nvCxnSpPr>
        <p:spPr>
          <a:xfrm flipH="1">
            <a:off x="2287668" y="3784600"/>
            <a:ext cx="2093832" cy="773949"/>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nvGraphicFramePr>
        <p:xfrm>
          <a:off x="4079776" y="3428279"/>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solidFill>
                            <a:srgbClr val="FF0000"/>
                          </a:solidFill>
                        </a:rPr>
                        <a:t>7</a:t>
                      </a:r>
                    </a:p>
                  </a:txBody>
                  <a:tcPr/>
                </a:tc>
                <a:extLst>
                  <a:ext uri="{0D108BD9-81ED-4DB2-BD59-A6C34878D82A}">
                    <a16:rowId xmlns:a16="http://schemas.microsoft.com/office/drawing/2014/main" val="3067668518"/>
                  </a:ext>
                </a:extLst>
              </a:tr>
            </a:tbl>
          </a:graphicData>
        </a:graphic>
      </p:graphicFrame>
      <p:graphicFrame>
        <p:nvGraphicFramePr>
          <p:cNvPr id="51" name="Table 50"/>
          <p:cNvGraphicFramePr>
            <a:graphicFrameLocks noGrp="1"/>
          </p:cNvGraphicFramePr>
          <p:nvPr/>
        </p:nvGraphicFramePr>
        <p:xfrm>
          <a:off x="7289467" y="4550859"/>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52" name="Straight Connector 51"/>
          <p:cNvCxnSpPr>
            <a:stCxn id="40" idx="2"/>
            <a:endCxn id="51" idx="0"/>
          </p:cNvCxnSpPr>
          <p:nvPr/>
        </p:nvCxnSpPr>
        <p:spPr>
          <a:xfrm flipH="1">
            <a:off x="7810326" y="3909819"/>
            <a:ext cx="547043"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nvGraphicFramePr>
        <p:xfrm>
          <a:off x="6399160" y="2211919"/>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54" name="Straight Connector 53"/>
          <p:cNvCxnSpPr>
            <a:endCxn id="50" idx="0"/>
          </p:cNvCxnSpPr>
          <p:nvPr/>
        </p:nvCxnSpPr>
        <p:spPr>
          <a:xfrm flipH="1">
            <a:off x="4684961" y="2699599"/>
            <a:ext cx="1714198" cy="7286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40" idx="0"/>
          </p:cNvCxnSpPr>
          <p:nvPr/>
        </p:nvCxnSpPr>
        <p:spPr>
          <a:xfrm>
            <a:off x="6999765" y="2699599"/>
            <a:ext cx="1357604" cy="7225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nvGraphicFramePr>
        <p:xfrm>
          <a:off x="4194325" y="4558152"/>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sp>
        <p:nvSpPr>
          <p:cNvPr id="57" name="Line Callout 1 56"/>
          <p:cNvSpPr/>
          <p:nvPr/>
        </p:nvSpPr>
        <p:spPr>
          <a:xfrm>
            <a:off x="3511805" y="5445224"/>
            <a:ext cx="2167275" cy="504056"/>
          </a:xfrm>
          <a:prstGeom prst="borderCallout1">
            <a:avLst>
              <a:gd name="adj1" fmla="val 61355"/>
              <a:gd name="adj2" fmla="val -888"/>
              <a:gd name="adj3" fmla="val -76545"/>
              <a:gd name="adj4" fmla="val -1362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rgbClr val="0000CC"/>
                </a:solidFill>
              </a:rPr>
              <a:t>Còn</a:t>
            </a:r>
            <a:r>
              <a:rPr lang="en-US" sz="2400" i="1" dirty="0">
                <a:solidFill>
                  <a:srgbClr val="0000CC"/>
                </a:solidFill>
              </a:rPr>
              <a:t> </a:t>
            </a:r>
            <a:r>
              <a:rPr lang="en-US" sz="2400" i="1" dirty="0" err="1">
                <a:solidFill>
                  <a:srgbClr val="0000CC"/>
                </a:solidFill>
              </a:rPr>
              <a:t>quá</a:t>
            </a:r>
            <a:r>
              <a:rPr lang="en-US" sz="2400" i="1" dirty="0">
                <a:solidFill>
                  <a:srgbClr val="0000CC"/>
                </a:solidFill>
              </a:rPr>
              <a:t> </a:t>
            </a:r>
            <a:r>
              <a:rPr lang="en-US" sz="2400" i="1" dirty="0" err="1">
                <a:solidFill>
                  <a:srgbClr val="0000CC"/>
                </a:solidFill>
              </a:rPr>
              <a:t>ít</a:t>
            </a:r>
            <a:r>
              <a:rPr lang="en-US" sz="2400" i="1" dirty="0">
                <a:solidFill>
                  <a:srgbClr val="0000CC"/>
                </a:solidFill>
              </a:rPr>
              <a:t> </a:t>
            </a:r>
            <a:r>
              <a:rPr lang="en-US" sz="2400" i="1" dirty="0" err="1">
                <a:solidFill>
                  <a:srgbClr val="0000CC"/>
                </a:solidFill>
              </a:rPr>
              <a:t>khóa</a:t>
            </a:r>
            <a:endParaRPr lang="en-US" sz="2400" i="1" dirty="0">
              <a:solidFill>
                <a:srgbClr val="0000CC"/>
              </a:solidFill>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60</a:t>
            </a:fld>
            <a:endParaRPr lang="en-US"/>
          </a:p>
        </p:txBody>
      </p:sp>
    </p:spTree>
    <p:extLst>
      <p:ext uri="{BB962C8B-B14F-4D97-AF65-F5344CB8AC3E}">
        <p14:creationId xmlns:p14="http://schemas.microsoft.com/office/powerpoint/2010/main" val="679495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77950" y="1066800"/>
            <a:ext cx="9493250" cy="710208"/>
          </a:xfrm>
        </p:spPr>
        <p:txBody>
          <a:bodyPr>
            <a:normAutofit/>
          </a:bodyPr>
          <a:lstStyle/>
          <a:p>
            <a:pPr marL="0" indent="0">
              <a:lnSpc>
                <a:spcPct val="105000"/>
              </a:lnSpc>
              <a:spcBef>
                <a:spcPts val="600"/>
              </a:spcBef>
              <a:spcAft>
                <a:spcPts val="0"/>
              </a:spcAft>
              <a:buNone/>
            </a:pPr>
            <a:r>
              <a:rPr lang="en-US" sz="2800" i="1"/>
              <a:t>Trường hợp 3: Cân bằng các khóa giữa các nút anh em</a:t>
            </a:r>
            <a:endParaRPr lang="en-US" sz="2800" i="1" dirty="0"/>
          </a:p>
        </p:txBody>
      </p:sp>
      <p:graphicFrame>
        <p:nvGraphicFramePr>
          <p:cNvPr id="40" name="Table 39"/>
          <p:cNvGraphicFramePr>
            <a:graphicFrameLocks noGrp="1"/>
          </p:cNvGraphicFramePr>
          <p:nvPr/>
        </p:nvGraphicFramePr>
        <p:xfrm>
          <a:off x="7854355" y="3139628"/>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graphicFrame>
        <p:nvGraphicFramePr>
          <p:cNvPr id="41" name="Table 40"/>
          <p:cNvGraphicFramePr>
            <a:graphicFrameLocks noGrp="1"/>
          </p:cNvGraphicFramePr>
          <p:nvPr/>
        </p:nvGraphicFramePr>
        <p:xfrm>
          <a:off x="3029819" y="4275641"/>
          <a:ext cx="584156"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3340762593"/>
                    </a:ext>
                  </a:extLst>
                </a:gridCol>
              </a:tblGrid>
              <a:tr h="370840">
                <a:tc>
                  <a:txBody>
                    <a:bodyPr/>
                    <a:lstStyle/>
                    <a:p>
                      <a:pPr algn="ctr"/>
                      <a:r>
                        <a:rPr lang="en-US" sz="2600" dirty="0">
                          <a:solidFill>
                            <a:schemeClr val="bg1"/>
                          </a:solidFill>
                        </a:rPr>
                        <a:t>5</a:t>
                      </a:r>
                    </a:p>
                  </a:txBody>
                  <a:tcPr/>
                </a:tc>
                <a:extLst>
                  <a:ext uri="{0D108BD9-81ED-4DB2-BD59-A6C34878D82A}">
                    <a16:rowId xmlns:a16="http://schemas.microsoft.com/office/drawing/2014/main" val="3067668518"/>
                  </a:ext>
                </a:extLst>
              </a:tr>
            </a:tbl>
          </a:graphicData>
        </a:graphic>
      </p:graphicFrame>
      <p:cxnSp>
        <p:nvCxnSpPr>
          <p:cNvPr id="42" name="Straight Connector 41"/>
          <p:cNvCxnSpPr>
            <a:stCxn id="50" idx="2"/>
            <a:endCxn id="41" idx="0"/>
          </p:cNvCxnSpPr>
          <p:nvPr/>
        </p:nvCxnSpPr>
        <p:spPr>
          <a:xfrm flipH="1">
            <a:off x="3321898" y="3633449"/>
            <a:ext cx="1465235" cy="6421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0" idx="3"/>
            <a:endCxn id="56" idx="0"/>
          </p:cNvCxnSpPr>
          <p:nvPr/>
        </p:nvCxnSpPr>
        <p:spPr>
          <a:xfrm flipH="1">
            <a:off x="5230771" y="3389608"/>
            <a:ext cx="161546" cy="88603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4" name="Table 43"/>
          <p:cNvGraphicFramePr>
            <a:graphicFrameLocks noGrp="1"/>
          </p:cNvGraphicFramePr>
          <p:nvPr/>
        </p:nvGraphicFramePr>
        <p:xfrm>
          <a:off x="6257483" y="4276038"/>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45" name="Straight Connector 44"/>
          <p:cNvCxnSpPr>
            <a:endCxn id="44" idx="0"/>
          </p:cNvCxnSpPr>
          <p:nvPr/>
        </p:nvCxnSpPr>
        <p:spPr>
          <a:xfrm flipH="1">
            <a:off x="6778342" y="3389608"/>
            <a:ext cx="1387758" cy="88643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6" name="Table 45"/>
          <p:cNvGraphicFramePr>
            <a:graphicFrameLocks noGrp="1"/>
          </p:cNvGraphicFramePr>
          <p:nvPr/>
        </p:nvGraphicFramePr>
        <p:xfrm>
          <a:off x="8525792" y="4274522"/>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47" name="Straight Connector 46"/>
          <p:cNvCxnSpPr>
            <a:endCxn id="46" idx="0"/>
          </p:cNvCxnSpPr>
          <p:nvPr/>
        </p:nvCxnSpPr>
        <p:spPr>
          <a:xfrm>
            <a:off x="8953500" y="3389608"/>
            <a:ext cx="373620" cy="88491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nvGraphicFramePr>
        <p:xfrm>
          <a:off x="1805683" y="4276038"/>
          <a:ext cx="1168312" cy="487680"/>
        </p:xfrm>
        <a:graphic>
          <a:graphicData uri="http://schemas.openxmlformats.org/drawingml/2006/table">
            <a:tbl>
              <a:tblPr firstRow="1" bandRow="1">
                <a:tableStyleId>{5C22544A-7EE6-4342-B048-85BDC9FD1C3A}</a:tableStyleId>
              </a:tblPr>
              <a:tblGrid>
                <a:gridCol w="584156">
                  <a:extLst>
                    <a:ext uri="{9D8B030D-6E8A-4147-A177-3AD203B41FA5}">
                      <a16:colId xmlns:a16="http://schemas.microsoft.com/office/drawing/2014/main" val="2563170477"/>
                    </a:ext>
                  </a:extLst>
                </a:gridCol>
                <a:gridCol w="584156">
                  <a:extLst>
                    <a:ext uri="{9D8B030D-6E8A-4147-A177-3AD203B41FA5}">
                      <a16:colId xmlns:a16="http://schemas.microsoft.com/office/drawing/2014/main" val="3508781869"/>
                    </a:ext>
                  </a:extLst>
                </a:gridCol>
              </a:tblGrid>
              <a:tr h="370840">
                <a:tc>
                  <a:txBody>
                    <a:bodyPr/>
                    <a:lstStyle/>
                    <a:p>
                      <a:pPr algn="ctr"/>
                      <a:r>
                        <a:rPr lang="en-US" sz="2600" dirty="0"/>
                        <a:t>1</a:t>
                      </a:r>
                    </a:p>
                  </a:txBody>
                  <a:tcPr/>
                </a:tc>
                <a:tc>
                  <a:txBody>
                    <a:bodyPr/>
                    <a:lstStyle/>
                    <a:p>
                      <a:pPr algn="ctr"/>
                      <a:r>
                        <a:rPr lang="en-US" sz="2600" dirty="0">
                          <a:solidFill>
                            <a:schemeClr val="bg1"/>
                          </a:solidFill>
                        </a:rPr>
                        <a:t>2</a:t>
                      </a:r>
                    </a:p>
                  </a:txBody>
                  <a:tcPr/>
                </a:tc>
                <a:extLst>
                  <a:ext uri="{0D108BD9-81ED-4DB2-BD59-A6C34878D82A}">
                    <a16:rowId xmlns:a16="http://schemas.microsoft.com/office/drawing/2014/main" val="3067668518"/>
                  </a:ext>
                </a:extLst>
              </a:tr>
            </a:tbl>
          </a:graphicData>
        </a:graphic>
      </p:graphicFrame>
      <p:cxnSp>
        <p:nvCxnSpPr>
          <p:cNvPr id="49" name="Straight Connector 48"/>
          <p:cNvCxnSpPr>
            <a:endCxn id="48" idx="0"/>
          </p:cNvCxnSpPr>
          <p:nvPr/>
        </p:nvCxnSpPr>
        <p:spPr>
          <a:xfrm flipH="1">
            <a:off x="2389839" y="3517900"/>
            <a:ext cx="2017061" cy="758138"/>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nvGraphicFramePr>
        <p:xfrm>
          <a:off x="4181947" y="3145768"/>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gridCol w="605185">
                  <a:extLst>
                    <a:ext uri="{9D8B030D-6E8A-4147-A177-3AD203B41FA5}">
                      <a16:colId xmlns:a16="http://schemas.microsoft.com/office/drawing/2014/main" val="1697561522"/>
                    </a:ext>
                  </a:extLst>
                </a:gridCol>
              </a:tblGrid>
              <a:tr h="370840">
                <a:tc>
                  <a:txBody>
                    <a:bodyPr/>
                    <a:lstStyle/>
                    <a:p>
                      <a:pPr algn="ctr"/>
                      <a:r>
                        <a:rPr lang="en-US" sz="2600" dirty="0"/>
                        <a:t>3</a:t>
                      </a:r>
                    </a:p>
                  </a:txBody>
                  <a:tcPr/>
                </a:tc>
                <a:tc>
                  <a:txBody>
                    <a:bodyPr/>
                    <a:lstStyle/>
                    <a:p>
                      <a:pPr algn="ctr"/>
                      <a:r>
                        <a:rPr lang="en-US" sz="2600" dirty="0">
                          <a:solidFill>
                            <a:srgbClr val="FF0000"/>
                          </a:solidFill>
                        </a:rPr>
                        <a:t>7</a:t>
                      </a:r>
                    </a:p>
                  </a:txBody>
                  <a:tcPr/>
                </a:tc>
                <a:extLst>
                  <a:ext uri="{0D108BD9-81ED-4DB2-BD59-A6C34878D82A}">
                    <a16:rowId xmlns:a16="http://schemas.microsoft.com/office/drawing/2014/main" val="3067668518"/>
                  </a:ext>
                </a:extLst>
              </a:tr>
            </a:tbl>
          </a:graphicData>
        </a:graphic>
      </p:graphicFrame>
      <p:graphicFrame>
        <p:nvGraphicFramePr>
          <p:cNvPr id="51" name="Table 50"/>
          <p:cNvGraphicFramePr>
            <a:graphicFrameLocks noGrp="1"/>
          </p:cNvGraphicFramePr>
          <p:nvPr/>
        </p:nvGraphicFramePr>
        <p:xfrm>
          <a:off x="7391638" y="4268348"/>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52" name="Straight Connector 51"/>
          <p:cNvCxnSpPr>
            <a:stCxn id="40" idx="2"/>
            <a:endCxn id="51" idx="0"/>
          </p:cNvCxnSpPr>
          <p:nvPr/>
        </p:nvCxnSpPr>
        <p:spPr>
          <a:xfrm flipH="1">
            <a:off x="7912497" y="3627308"/>
            <a:ext cx="547043"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nvGraphicFramePr>
        <p:xfrm>
          <a:off x="6501331" y="1929408"/>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54" name="Straight Connector 53"/>
          <p:cNvCxnSpPr>
            <a:endCxn id="50" idx="0"/>
          </p:cNvCxnSpPr>
          <p:nvPr/>
        </p:nvCxnSpPr>
        <p:spPr>
          <a:xfrm flipH="1">
            <a:off x="4787132" y="2417088"/>
            <a:ext cx="1714198" cy="7286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40" idx="0"/>
          </p:cNvCxnSpPr>
          <p:nvPr/>
        </p:nvCxnSpPr>
        <p:spPr>
          <a:xfrm>
            <a:off x="7101936" y="2417088"/>
            <a:ext cx="1357604" cy="7225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nvGraphicFramePr>
        <p:xfrm>
          <a:off x="4296496" y="4275641"/>
          <a:ext cx="186855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2563170477"/>
                    </a:ext>
                  </a:extLst>
                </a:gridCol>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12</a:t>
                      </a:r>
                    </a:p>
                  </a:txBody>
                  <a:tcPr/>
                </a:tc>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sp>
        <p:nvSpPr>
          <p:cNvPr id="57" name="Line Callout 1 56"/>
          <p:cNvSpPr/>
          <p:nvPr/>
        </p:nvSpPr>
        <p:spPr>
          <a:xfrm>
            <a:off x="3613976" y="5162713"/>
            <a:ext cx="2167275" cy="504056"/>
          </a:xfrm>
          <a:prstGeom prst="borderCallout1">
            <a:avLst>
              <a:gd name="adj1" fmla="val 52577"/>
              <a:gd name="adj2" fmla="val -888"/>
              <a:gd name="adj3" fmla="val -76545"/>
              <a:gd name="adj4" fmla="val -1362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rgbClr val="0000CC"/>
                </a:solidFill>
              </a:rPr>
              <a:t>Còn</a:t>
            </a:r>
            <a:r>
              <a:rPr lang="en-US" sz="2400" i="1" dirty="0">
                <a:solidFill>
                  <a:srgbClr val="0000CC"/>
                </a:solidFill>
              </a:rPr>
              <a:t> </a:t>
            </a:r>
            <a:r>
              <a:rPr lang="en-US" sz="2400" i="1" dirty="0" err="1">
                <a:solidFill>
                  <a:srgbClr val="0000CC"/>
                </a:solidFill>
              </a:rPr>
              <a:t>quá</a:t>
            </a:r>
            <a:r>
              <a:rPr lang="en-US" sz="2400" i="1" dirty="0">
                <a:solidFill>
                  <a:srgbClr val="0000CC"/>
                </a:solidFill>
              </a:rPr>
              <a:t> </a:t>
            </a:r>
            <a:r>
              <a:rPr lang="en-US" sz="2400" i="1" dirty="0" err="1">
                <a:solidFill>
                  <a:srgbClr val="0000CC"/>
                </a:solidFill>
              </a:rPr>
              <a:t>ít</a:t>
            </a:r>
            <a:r>
              <a:rPr lang="en-US" sz="2400" i="1" dirty="0">
                <a:solidFill>
                  <a:srgbClr val="0000CC"/>
                </a:solidFill>
              </a:rPr>
              <a:t> </a:t>
            </a:r>
            <a:r>
              <a:rPr lang="en-US" sz="2400" i="1" dirty="0" err="1">
                <a:solidFill>
                  <a:srgbClr val="0000CC"/>
                </a:solidFill>
              </a:rPr>
              <a:t>khóa</a:t>
            </a:r>
            <a:endParaRPr lang="en-US" sz="2400" i="1" dirty="0">
              <a:solidFill>
                <a:srgbClr val="0000CC"/>
              </a:solidFill>
            </a:endParaRPr>
          </a:p>
        </p:txBody>
      </p:sp>
      <p:sp>
        <p:nvSpPr>
          <p:cNvPr id="5" name="Freeform 4"/>
          <p:cNvSpPr/>
          <p:nvPr/>
        </p:nvSpPr>
        <p:spPr bwMode="auto">
          <a:xfrm>
            <a:off x="2942304" y="2728452"/>
            <a:ext cx="3288891" cy="2287552"/>
          </a:xfrm>
          <a:custGeom>
            <a:avLst/>
            <a:gdLst>
              <a:gd name="connsiteX0" fmla="*/ 2241755 w 3288891"/>
              <a:gd name="connsiteY0" fmla="*/ 0 h 2287552"/>
              <a:gd name="connsiteX1" fmla="*/ 2241755 w 3288891"/>
              <a:gd name="connsiteY1" fmla="*/ 0 h 2287552"/>
              <a:gd name="connsiteX2" fmla="*/ 1858297 w 3288891"/>
              <a:gd name="connsiteY2" fmla="*/ 427703 h 2287552"/>
              <a:gd name="connsiteX3" fmla="*/ 1873045 w 3288891"/>
              <a:gd name="connsiteY3" fmla="*/ 560438 h 2287552"/>
              <a:gd name="connsiteX4" fmla="*/ 1902542 w 3288891"/>
              <a:gd name="connsiteY4" fmla="*/ 648929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88891" h="2287552">
                <a:moveTo>
                  <a:pt x="2241755" y="0"/>
                </a:moveTo>
                <a:lnTo>
                  <a:pt x="2241755" y="0"/>
                </a:lnTo>
                <a:lnTo>
                  <a:pt x="1858297" y="427703"/>
                </a:lnTo>
                <a:cubicBezTo>
                  <a:pt x="1863213" y="471948"/>
                  <a:pt x="1864314" y="516785"/>
                  <a:pt x="1873045" y="560438"/>
                </a:cubicBezTo>
                <a:cubicBezTo>
                  <a:pt x="1879143" y="590927"/>
                  <a:pt x="1902542" y="648929"/>
                  <a:pt x="1902542" y="648929"/>
                </a:cubicBezTo>
                <a:cubicBezTo>
                  <a:pt x="1897626" y="752168"/>
                  <a:pt x="1896377" y="855646"/>
                  <a:pt x="1887794" y="958645"/>
                </a:cubicBezTo>
                <a:cubicBezTo>
                  <a:pt x="1886503" y="974137"/>
                  <a:pt x="1879997" y="988985"/>
                  <a:pt x="1873045" y="1002890"/>
                </a:cubicBezTo>
                <a:cubicBezTo>
                  <a:pt x="1848956" y="1051069"/>
                  <a:pt x="1808154" y="1088431"/>
                  <a:pt x="1755058" y="1106129"/>
                </a:cubicBezTo>
                <a:lnTo>
                  <a:pt x="1666568" y="1135625"/>
                </a:lnTo>
                <a:cubicBezTo>
                  <a:pt x="1651820" y="1140541"/>
                  <a:pt x="1637658" y="1147818"/>
                  <a:pt x="1622323" y="1150374"/>
                </a:cubicBezTo>
                <a:cubicBezTo>
                  <a:pt x="1401591" y="1187161"/>
                  <a:pt x="1677301" y="1141916"/>
                  <a:pt x="1430594" y="1179871"/>
                </a:cubicBezTo>
                <a:cubicBezTo>
                  <a:pt x="1401038" y="1184418"/>
                  <a:pt x="1371955" y="1192863"/>
                  <a:pt x="1342103" y="1194619"/>
                </a:cubicBezTo>
                <a:cubicBezTo>
                  <a:pt x="1204602" y="1202707"/>
                  <a:pt x="1066800" y="1204451"/>
                  <a:pt x="929149" y="1209367"/>
                </a:cubicBezTo>
                <a:cubicBezTo>
                  <a:pt x="870155" y="1214283"/>
                  <a:pt x="810909" y="1216773"/>
                  <a:pt x="752168" y="1224116"/>
                </a:cubicBezTo>
                <a:cubicBezTo>
                  <a:pt x="732055" y="1226630"/>
                  <a:pt x="712589" y="1233040"/>
                  <a:pt x="693174" y="1238864"/>
                </a:cubicBezTo>
                <a:cubicBezTo>
                  <a:pt x="663393" y="1247798"/>
                  <a:pt x="634181" y="1258529"/>
                  <a:pt x="604684" y="1268361"/>
                </a:cubicBezTo>
                <a:cubicBezTo>
                  <a:pt x="589936" y="1273277"/>
                  <a:pt x="575521" y="1279338"/>
                  <a:pt x="560439" y="1283109"/>
                </a:cubicBezTo>
                <a:cubicBezTo>
                  <a:pt x="540774" y="1288025"/>
                  <a:pt x="520860" y="1292034"/>
                  <a:pt x="501445" y="1297858"/>
                </a:cubicBezTo>
                <a:cubicBezTo>
                  <a:pt x="471664" y="1306792"/>
                  <a:pt x="443119" y="1319813"/>
                  <a:pt x="412955" y="1327354"/>
                </a:cubicBezTo>
                <a:cubicBezTo>
                  <a:pt x="338880" y="1345874"/>
                  <a:pt x="373192" y="1335693"/>
                  <a:pt x="309716" y="1356851"/>
                </a:cubicBezTo>
                <a:lnTo>
                  <a:pt x="176981" y="1445342"/>
                </a:lnTo>
                <a:lnTo>
                  <a:pt x="132736" y="1474838"/>
                </a:lnTo>
                <a:lnTo>
                  <a:pt x="88491" y="1504335"/>
                </a:lnTo>
                <a:lnTo>
                  <a:pt x="29497" y="1592825"/>
                </a:lnTo>
                <a:lnTo>
                  <a:pt x="0" y="1637071"/>
                </a:lnTo>
                <a:cubicBezTo>
                  <a:pt x="4916" y="1730477"/>
                  <a:pt x="6281" y="1824139"/>
                  <a:pt x="14749" y="1917290"/>
                </a:cubicBezTo>
                <a:cubicBezTo>
                  <a:pt x="17148" y="1943681"/>
                  <a:pt x="41344" y="1988130"/>
                  <a:pt x="58994" y="2005780"/>
                </a:cubicBezTo>
                <a:cubicBezTo>
                  <a:pt x="71528" y="2018314"/>
                  <a:pt x="89622" y="2023929"/>
                  <a:pt x="103239" y="2035277"/>
                </a:cubicBezTo>
                <a:cubicBezTo>
                  <a:pt x="119262" y="2048630"/>
                  <a:pt x="131020" y="2066717"/>
                  <a:pt x="147484" y="2079522"/>
                </a:cubicBezTo>
                <a:cubicBezTo>
                  <a:pt x="223555" y="2138688"/>
                  <a:pt x="213461" y="2131012"/>
                  <a:pt x="280220" y="2153264"/>
                </a:cubicBezTo>
                <a:cubicBezTo>
                  <a:pt x="294968" y="2163096"/>
                  <a:pt x="308173" y="2175779"/>
                  <a:pt x="324465" y="2182761"/>
                </a:cubicBezTo>
                <a:cubicBezTo>
                  <a:pt x="356105" y="2196321"/>
                  <a:pt x="446619" y="2206629"/>
                  <a:pt x="471949" y="2212258"/>
                </a:cubicBezTo>
                <a:cubicBezTo>
                  <a:pt x="487125" y="2215630"/>
                  <a:pt x="501112" y="2223236"/>
                  <a:pt x="516194" y="2227006"/>
                </a:cubicBezTo>
                <a:cubicBezTo>
                  <a:pt x="540513" y="2233086"/>
                  <a:pt x="565466" y="2236316"/>
                  <a:pt x="589936" y="2241754"/>
                </a:cubicBezTo>
                <a:cubicBezTo>
                  <a:pt x="609723" y="2246151"/>
                  <a:pt x="628743" y="2254668"/>
                  <a:pt x="648929" y="2256503"/>
                </a:cubicBezTo>
                <a:cubicBezTo>
                  <a:pt x="737192" y="2264527"/>
                  <a:pt x="825910" y="2266335"/>
                  <a:pt x="914400" y="2271251"/>
                </a:cubicBezTo>
                <a:cubicBezTo>
                  <a:pt x="1120877" y="2266335"/>
                  <a:pt x="1327296" y="2256503"/>
                  <a:pt x="1533832" y="2256503"/>
                </a:cubicBezTo>
                <a:cubicBezTo>
                  <a:pt x="2597285" y="2256503"/>
                  <a:pt x="2393266" y="2246938"/>
                  <a:pt x="2979174" y="2286000"/>
                </a:cubicBezTo>
                <a:cubicBezTo>
                  <a:pt x="3057832" y="2281084"/>
                  <a:pt x="3141696" y="2299816"/>
                  <a:pt x="3215149" y="2271251"/>
                </a:cubicBezTo>
                <a:cubicBezTo>
                  <a:pt x="3244127" y="2259982"/>
                  <a:pt x="3244645" y="2182761"/>
                  <a:pt x="3244645" y="2182761"/>
                </a:cubicBezTo>
                <a:cubicBezTo>
                  <a:pt x="3249561" y="2133600"/>
                  <a:pt x="3255114" y="2084498"/>
                  <a:pt x="3259394" y="2035277"/>
                </a:cubicBezTo>
                <a:cubicBezTo>
                  <a:pt x="3264947" y="1971420"/>
                  <a:pt x="3268065" y="1907358"/>
                  <a:pt x="3274142" y="1843548"/>
                </a:cubicBezTo>
                <a:cubicBezTo>
                  <a:pt x="3277900" y="1804091"/>
                  <a:pt x="3283975" y="1764890"/>
                  <a:pt x="3288891" y="1725561"/>
                </a:cubicBezTo>
                <a:cubicBezTo>
                  <a:pt x="3283975" y="1641987"/>
                  <a:pt x="3282079" y="1558180"/>
                  <a:pt x="3274142" y="1474838"/>
                </a:cubicBezTo>
                <a:cubicBezTo>
                  <a:pt x="3269897" y="1430266"/>
                  <a:pt x="3254857" y="1412446"/>
                  <a:pt x="3244645" y="1371600"/>
                </a:cubicBezTo>
                <a:cubicBezTo>
                  <a:pt x="3238565" y="1347281"/>
                  <a:pt x="3236493" y="1322042"/>
                  <a:pt x="3229897" y="1297858"/>
                </a:cubicBezTo>
                <a:cubicBezTo>
                  <a:pt x="3221716" y="1267861"/>
                  <a:pt x="3210232" y="1238864"/>
                  <a:pt x="3200400" y="1209367"/>
                </a:cubicBezTo>
                <a:lnTo>
                  <a:pt x="3156155" y="1076632"/>
                </a:lnTo>
                <a:cubicBezTo>
                  <a:pt x="3156153" y="1076627"/>
                  <a:pt x="3126661" y="988146"/>
                  <a:pt x="3126658" y="988142"/>
                </a:cubicBezTo>
                <a:cubicBezTo>
                  <a:pt x="3116826" y="973393"/>
                  <a:pt x="3105089" y="959750"/>
                  <a:pt x="3097162" y="943896"/>
                </a:cubicBezTo>
                <a:cubicBezTo>
                  <a:pt x="3090210" y="929991"/>
                  <a:pt x="3086684" y="914599"/>
                  <a:pt x="3082413" y="899651"/>
                </a:cubicBezTo>
                <a:cubicBezTo>
                  <a:pt x="3076110" y="877590"/>
                  <a:pt x="3064706" y="819994"/>
                  <a:pt x="3052916" y="796413"/>
                </a:cubicBezTo>
                <a:cubicBezTo>
                  <a:pt x="3044989" y="780559"/>
                  <a:pt x="3032214" y="767557"/>
                  <a:pt x="3023420" y="752167"/>
                </a:cubicBezTo>
                <a:cubicBezTo>
                  <a:pt x="3012512" y="733078"/>
                  <a:pt x="3002584" y="713382"/>
                  <a:pt x="2993923" y="693174"/>
                </a:cubicBezTo>
                <a:cubicBezTo>
                  <a:pt x="2987799" y="678885"/>
                  <a:pt x="2987797" y="661864"/>
                  <a:pt x="2979174" y="648929"/>
                </a:cubicBezTo>
                <a:cubicBezTo>
                  <a:pt x="2967604" y="631574"/>
                  <a:pt x="2949677" y="619432"/>
                  <a:pt x="2934929" y="604683"/>
                </a:cubicBezTo>
                <a:cubicBezTo>
                  <a:pt x="2895916" y="448630"/>
                  <a:pt x="2948884" y="632395"/>
                  <a:pt x="2890684" y="501445"/>
                </a:cubicBezTo>
                <a:cubicBezTo>
                  <a:pt x="2890681" y="501438"/>
                  <a:pt x="2853814" y="390836"/>
                  <a:pt x="2846439" y="368709"/>
                </a:cubicBezTo>
                <a:cubicBezTo>
                  <a:pt x="2841523" y="353961"/>
                  <a:pt x="2840314" y="337399"/>
                  <a:pt x="2831691" y="324464"/>
                </a:cubicBezTo>
                <a:cubicBezTo>
                  <a:pt x="2812026" y="294967"/>
                  <a:pt x="2802194" y="255639"/>
                  <a:pt x="2772697" y="235974"/>
                </a:cubicBezTo>
                <a:cubicBezTo>
                  <a:pt x="2668425" y="166459"/>
                  <a:pt x="2797512" y="253699"/>
                  <a:pt x="2669458" y="162232"/>
                </a:cubicBezTo>
                <a:cubicBezTo>
                  <a:pt x="2655034" y="151929"/>
                  <a:pt x="2641067" y="140662"/>
                  <a:pt x="2625213" y="132735"/>
                </a:cubicBezTo>
                <a:cubicBezTo>
                  <a:pt x="2611308" y="125783"/>
                  <a:pt x="2595716" y="122903"/>
                  <a:pt x="2580968" y="117987"/>
                </a:cubicBezTo>
                <a:cubicBezTo>
                  <a:pt x="2566220" y="108155"/>
                  <a:pt x="2552921" y="95689"/>
                  <a:pt x="2536723" y="88490"/>
                </a:cubicBezTo>
                <a:cubicBezTo>
                  <a:pt x="2396900" y="26346"/>
                  <a:pt x="2324567" y="58993"/>
                  <a:pt x="2138516" y="58993"/>
                </a:cubicBezTo>
                <a:lnTo>
                  <a:pt x="2138516" y="58993"/>
                </a:lnTo>
              </a:path>
            </a:pathLst>
          </a:custGeom>
          <a:noFill/>
          <a:ln w="28575"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1600" b="1">
              <a:latin typeface="Verdana" pitchFamily="34" charset="0"/>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61</a:t>
            </a:fld>
            <a:endParaRPr lang="en-US"/>
          </a:p>
        </p:txBody>
      </p:sp>
    </p:spTree>
    <p:extLst>
      <p:ext uri="{BB962C8B-B14F-4D97-AF65-F5344CB8AC3E}">
        <p14:creationId xmlns:p14="http://schemas.microsoft.com/office/powerpoint/2010/main" val="3598878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1054100"/>
            <a:ext cx="9493250" cy="710208"/>
          </a:xfrm>
        </p:spPr>
        <p:txBody>
          <a:bodyPr>
            <a:normAutofit/>
          </a:bodyPr>
          <a:lstStyle/>
          <a:p>
            <a:pPr marL="0" indent="0">
              <a:lnSpc>
                <a:spcPct val="105000"/>
              </a:lnSpc>
              <a:spcBef>
                <a:spcPts val="600"/>
              </a:spcBef>
              <a:spcAft>
                <a:spcPts val="0"/>
              </a:spcAft>
              <a:buNone/>
            </a:pPr>
            <a:r>
              <a:rPr lang="en-US" sz="2800" i="1"/>
              <a:t>Trường hợp 3: Cân bằng các khóa giữa các nút anh em</a:t>
            </a:r>
            <a:endParaRPr lang="en-US" sz="2800" i="1" dirty="0"/>
          </a:p>
        </p:txBody>
      </p:sp>
      <p:graphicFrame>
        <p:nvGraphicFramePr>
          <p:cNvPr id="23" name="Table 22"/>
          <p:cNvGraphicFramePr>
            <a:graphicFrameLocks noGrp="1"/>
          </p:cNvGraphicFramePr>
          <p:nvPr/>
        </p:nvGraphicFramePr>
        <p:xfrm>
          <a:off x="7459437" y="355910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37" idx="0"/>
          </p:cNvCxnSpPr>
          <p:nvPr/>
        </p:nvCxnSpPr>
        <p:spPr>
          <a:xfrm>
            <a:off x="4689077" y="3886200"/>
            <a:ext cx="785749" cy="8016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260575"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6" name="Straight Connector 25"/>
          <p:cNvCxnSpPr/>
          <p:nvPr/>
        </p:nvCxnSpPr>
        <p:spPr>
          <a:xfrm flipH="1">
            <a:off x="6758982" y="3886200"/>
            <a:ext cx="822918" cy="8016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8669808" y="4687820"/>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28" name="Straight Connector 27"/>
          <p:cNvCxnSpPr/>
          <p:nvPr/>
        </p:nvCxnSpPr>
        <p:spPr>
          <a:xfrm>
            <a:off x="8506910" y="3886200"/>
            <a:ext cx="921743" cy="8016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3500945" y="4687820"/>
          <a:ext cx="1188132"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23670502"/>
                    </a:ext>
                  </a:extLst>
                </a:gridCol>
                <a:gridCol w="594066">
                  <a:extLst>
                    <a:ext uri="{9D8B030D-6E8A-4147-A177-3AD203B41FA5}">
                      <a16:colId xmlns:a16="http://schemas.microsoft.com/office/drawing/2014/main" val="3508781869"/>
                    </a:ext>
                  </a:extLst>
                </a:gridCol>
              </a:tblGrid>
              <a:tr h="370840">
                <a:tc>
                  <a:txBody>
                    <a:bodyPr/>
                    <a:lstStyle/>
                    <a:p>
                      <a:pPr algn="ctr"/>
                      <a:r>
                        <a:rPr lang="en-US" sz="2600"/>
                        <a:t>5</a:t>
                      </a:r>
                      <a:endParaRPr lang="en-US" sz="2600" dirty="0"/>
                    </a:p>
                  </a:txBody>
                  <a:tcPr/>
                </a:tc>
                <a:tc>
                  <a:txBody>
                    <a:bodyPr/>
                    <a:lstStyle/>
                    <a:p>
                      <a:pPr algn="ctr"/>
                      <a:r>
                        <a:rPr lang="en-US" sz="2600">
                          <a:solidFill>
                            <a:schemeClr val="bg1"/>
                          </a:solidFill>
                        </a:rPr>
                        <a:t>7</a:t>
                      </a:r>
                      <a:endParaRPr lang="en-US" sz="2600" dirty="0">
                        <a:solidFill>
                          <a:schemeClr val="bg1"/>
                        </a:solidFill>
                      </a:endParaRPr>
                    </a:p>
                  </a:txBody>
                  <a:tcPr/>
                </a:tc>
                <a:extLst>
                  <a:ext uri="{0D108BD9-81ED-4DB2-BD59-A6C34878D82A}">
                    <a16:rowId xmlns:a16="http://schemas.microsoft.com/office/drawing/2014/main" val="3067668518"/>
                  </a:ext>
                </a:extLst>
              </a:tr>
            </a:tbl>
          </a:graphicData>
        </a:graphic>
      </p:graphicFrame>
      <p:cxnSp>
        <p:nvCxnSpPr>
          <p:cNvPr id="30" name="Straight Connector 29"/>
          <p:cNvCxnSpPr>
            <a:endCxn id="21" idx="0"/>
          </p:cNvCxnSpPr>
          <p:nvPr/>
        </p:nvCxnSpPr>
        <p:spPr>
          <a:xfrm flipH="1">
            <a:off x="2743980" y="3886200"/>
            <a:ext cx="1180320" cy="8016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3742376" y="3543935"/>
          <a:ext cx="1081512" cy="487680"/>
        </p:xfrm>
        <a:graphic>
          <a:graphicData uri="http://schemas.openxmlformats.org/drawingml/2006/table">
            <a:tbl>
              <a:tblPr firstRow="1" bandRow="1">
                <a:tableStyleId>{5C22544A-7EE6-4342-B048-85BDC9FD1C3A}</a:tableStyleId>
              </a:tblPr>
              <a:tblGrid>
                <a:gridCol w="540756">
                  <a:extLst>
                    <a:ext uri="{9D8B030D-6E8A-4147-A177-3AD203B41FA5}">
                      <a16:colId xmlns:a16="http://schemas.microsoft.com/office/drawing/2014/main" val="1697561522"/>
                    </a:ext>
                  </a:extLst>
                </a:gridCol>
                <a:gridCol w="540756">
                  <a:extLst>
                    <a:ext uri="{9D8B030D-6E8A-4147-A177-3AD203B41FA5}">
                      <a16:colId xmlns:a16="http://schemas.microsoft.com/office/drawing/2014/main" val="2574116811"/>
                    </a:ext>
                  </a:extLst>
                </a:gridCol>
              </a:tblGrid>
              <a:tr h="370840">
                <a:tc>
                  <a:txBody>
                    <a:bodyPr/>
                    <a:lstStyle/>
                    <a:p>
                      <a:pPr algn="ctr"/>
                      <a:r>
                        <a:rPr lang="en-US" sz="2600">
                          <a:solidFill>
                            <a:schemeClr val="bg1"/>
                          </a:solidFill>
                        </a:rPr>
                        <a:t>3</a:t>
                      </a:r>
                      <a:endParaRPr lang="en-US" sz="2600" dirty="0">
                        <a:solidFill>
                          <a:schemeClr val="bg1"/>
                        </a:solidFill>
                      </a:endParaRPr>
                    </a:p>
                  </a:txBody>
                  <a:tcPr/>
                </a:tc>
                <a:tc>
                  <a:txBody>
                    <a:bodyPr/>
                    <a:lstStyle/>
                    <a:p>
                      <a:pPr algn="ctr"/>
                      <a:r>
                        <a:rPr lang="en-US" sz="2600">
                          <a:solidFill>
                            <a:schemeClr val="bg1"/>
                          </a:solidFill>
                        </a:rPr>
                        <a:t>12</a:t>
                      </a:r>
                      <a:endParaRPr lang="en-US" sz="2600" dirty="0">
                        <a:solidFill>
                          <a:schemeClr val="bg1"/>
                        </a:solidFill>
                      </a:endParaRPr>
                    </a:p>
                  </a:txBody>
                  <a:tcPr/>
                </a:tc>
                <a:extLst>
                  <a:ext uri="{0D108BD9-81ED-4DB2-BD59-A6C34878D82A}">
                    <a16:rowId xmlns:a16="http://schemas.microsoft.com/office/drawing/2014/main" val="3067668518"/>
                  </a:ext>
                </a:extLst>
              </a:tr>
            </a:tbl>
          </a:graphicData>
        </a:graphic>
      </p:graphicFrame>
      <p:graphicFrame>
        <p:nvGraphicFramePr>
          <p:cNvPr id="32" name="Table 31"/>
          <p:cNvGraphicFramePr>
            <a:graphicFrameLocks noGrp="1"/>
          </p:cNvGraphicFramePr>
          <p:nvPr/>
        </p:nvGraphicFramePr>
        <p:xfrm>
          <a:off x="7465192"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stCxn id="23" idx="2"/>
            <a:endCxn id="32" idx="0"/>
          </p:cNvCxnSpPr>
          <p:nvPr/>
        </p:nvCxnSpPr>
        <p:spPr>
          <a:xfrm flipH="1">
            <a:off x="7986051" y="4046780"/>
            <a:ext cx="78571"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5834683" y="2270657"/>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5" name="Straight Connector 34"/>
          <p:cNvCxnSpPr>
            <a:endCxn id="31" idx="0"/>
          </p:cNvCxnSpPr>
          <p:nvPr/>
        </p:nvCxnSpPr>
        <p:spPr>
          <a:xfrm flipH="1">
            <a:off x="4283132" y="2696377"/>
            <a:ext cx="1595834" cy="847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3" idx="0"/>
          </p:cNvCxnSpPr>
          <p:nvPr/>
        </p:nvCxnSpPr>
        <p:spPr>
          <a:xfrm>
            <a:off x="6419722" y="2691484"/>
            <a:ext cx="1644900" cy="86761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851976" y="4687820"/>
          <a:ext cx="124570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2149914" y="4687820"/>
          <a:ext cx="1188132"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63170477"/>
                    </a:ext>
                  </a:extLst>
                </a:gridCol>
                <a:gridCol w="594066">
                  <a:extLst>
                    <a:ext uri="{9D8B030D-6E8A-4147-A177-3AD203B41FA5}">
                      <a16:colId xmlns:a16="http://schemas.microsoft.com/office/drawing/2014/main" val="715337839"/>
                    </a:ext>
                  </a:extLst>
                </a:gridCol>
              </a:tblGrid>
              <a:tr h="370840">
                <a:tc>
                  <a:txBody>
                    <a:bodyPr/>
                    <a:lstStyle/>
                    <a:p>
                      <a:pPr algn="ctr"/>
                      <a:r>
                        <a:rPr lang="en-US" sz="2600" dirty="0"/>
                        <a:t>1</a:t>
                      </a:r>
                    </a:p>
                  </a:txBody>
                  <a:tcPr/>
                </a:tc>
                <a:tc>
                  <a:txBody>
                    <a:bodyPr/>
                    <a:lstStyle/>
                    <a:p>
                      <a:pPr algn="ctr"/>
                      <a:r>
                        <a:rPr lang="en-US" sz="2600" dirty="0"/>
                        <a:t>2</a:t>
                      </a:r>
                    </a:p>
                  </a:txBody>
                  <a:tcPr/>
                </a:tc>
                <a:extLst>
                  <a:ext uri="{0D108BD9-81ED-4DB2-BD59-A6C34878D82A}">
                    <a16:rowId xmlns:a16="http://schemas.microsoft.com/office/drawing/2014/main" val="3067668518"/>
                  </a:ext>
                </a:extLst>
              </a:tr>
            </a:tbl>
          </a:graphicData>
        </a:graphic>
      </p:graphicFrame>
      <p:cxnSp>
        <p:nvCxnSpPr>
          <p:cNvPr id="39" name="Straight Connector 38"/>
          <p:cNvCxnSpPr>
            <a:stCxn id="31" idx="2"/>
            <a:endCxn id="29" idx="0"/>
          </p:cNvCxnSpPr>
          <p:nvPr/>
        </p:nvCxnSpPr>
        <p:spPr>
          <a:xfrm flipH="1">
            <a:off x="4095011" y="4031615"/>
            <a:ext cx="188121" cy="65620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62</a:t>
            </a:fld>
            <a:endParaRPr lang="en-US"/>
          </a:p>
        </p:txBody>
      </p:sp>
    </p:spTree>
    <p:extLst>
      <p:ext uri="{BB962C8B-B14F-4D97-AF65-F5344CB8AC3E}">
        <p14:creationId xmlns:p14="http://schemas.microsoft.com/office/powerpoint/2010/main" val="2598001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1054100"/>
            <a:ext cx="9493250" cy="480131"/>
          </a:xfr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12:</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23" name="Table 22"/>
          <p:cNvGraphicFramePr>
            <a:graphicFrameLocks noGrp="1"/>
          </p:cNvGraphicFramePr>
          <p:nvPr/>
        </p:nvGraphicFramePr>
        <p:xfrm>
          <a:off x="7459437" y="355910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cxnSp>
        <p:nvCxnSpPr>
          <p:cNvPr id="24" name="Straight Connector 23"/>
          <p:cNvCxnSpPr/>
          <p:nvPr/>
        </p:nvCxnSpPr>
        <p:spPr>
          <a:xfrm>
            <a:off x="4620120" y="3802940"/>
            <a:ext cx="843659" cy="90004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260575"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6" name="Straight Connector 25"/>
          <p:cNvCxnSpPr/>
          <p:nvPr/>
        </p:nvCxnSpPr>
        <p:spPr>
          <a:xfrm flipH="1">
            <a:off x="6758981" y="3979926"/>
            <a:ext cx="725093"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8669808" y="4687820"/>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28" name="Straight Connector 27"/>
          <p:cNvCxnSpPr/>
          <p:nvPr/>
        </p:nvCxnSpPr>
        <p:spPr>
          <a:xfrm>
            <a:off x="8591265" y="3979926"/>
            <a:ext cx="837388"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3500945" y="4687820"/>
          <a:ext cx="1188132"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23670502"/>
                    </a:ext>
                  </a:extLst>
                </a:gridCol>
                <a:gridCol w="594066">
                  <a:extLst>
                    <a:ext uri="{9D8B030D-6E8A-4147-A177-3AD203B41FA5}">
                      <a16:colId xmlns:a16="http://schemas.microsoft.com/office/drawing/2014/main" val="3508781869"/>
                    </a:ext>
                  </a:extLst>
                </a:gridCol>
              </a:tblGrid>
              <a:tr h="370840">
                <a:tc>
                  <a:txBody>
                    <a:bodyPr/>
                    <a:lstStyle/>
                    <a:p>
                      <a:pPr algn="ctr"/>
                      <a:r>
                        <a:rPr lang="en-US" sz="2600"/>
                        <a:t>5</a:t>
                      </a:r>
                      <a:endParaRPr lang="en-US" sz="2600" dirty="0"/>
                    </a:p>
                  </a:txBody>
                  <a:tcPr/>
                </a:tc>
                <a:tc>
                  <a:txBody>
                    <a:bodyPr/>
                    <a:lstStyle/>
                    <a:p>
                      <a:pPr algn="ctr"/>
                      <a:r>
                        <a:rPr lang="en-US" sz="2600">
                          <a:solidFill>
                            <a:schemeClr val="bg1"/>
                          </a:solidFill>
                        </a:rPr>
                        <a:t>7</a:t>
                      </a:r>
                      <a:endParaRPr lang="en-US" sz="2600" dirty="0">
                        <a:solidFill>
                          <a:schemeClr val="bg1"/>
                        </a:solidFill>
                      </a:endParaRPr>
                    </a:p>
                  </a:txBody>
                  <a:tcPr/>
                </a:tc>
                <a:extLst>
                  <a:ext uri="{0D108BD9-81ED-4DB2-BD59-A6C34878D82A}">
                    <a16:rowId xmlns:a16="http://schemas.microsoft.com/office/drawing/2014/main" val="3067668518"/>
                  </a:ext>
                </a:extLst>
              </a:tr>
            </a:tbl>
          </a:graphicData>
        </a:graphic>
      </p:graphicFrame>
      <p:cxnSp>
        <p:nvCxnSpPr>
          <p:cNvPr id="30" name="Straight Connector 29"/>
          <p:cNvCxnSpPr>
            <a:endCxn id="21" idx="0"/>
          </p:cNvCxnSpPr>
          <p:nvPr/>
        </p:nvCxnSpPr>
        <p:spPr>
          <a:xfrm flipH="1">
            <a:off x="2743980" y="3802940"/>
            <a:ext cx="1303276" cy="88488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3742376" y="3543935"/>
          <a:ext cx="1081512" cy="487680"/>
        </p:xfrm>
        <a:graphic>
          <a:graphicData uri="http://schemas.openxmlformats.org/drawingml/2006/table">
            <a:tbl>
              <a:tblPr firstRow="1" bandRow="1">
                <a:tableStyleId>{5C22544A-7EE6-4342-B048-85BDC9FD1C3A}</a:tableStyleId>
              </a:tblPr>
              <a:tblGrid>
                <a:gridCol w="540756">
                  <a:extLst>
                    <a:ext uri="{9D8B030D-6E8A-4147-A177-3AD203B41FA5}">
                      <a16:colId xmlns:a16="http://schemas.microsoft.com/office/drawing/2014/main" val="1697561522"/>
                    </a:ext>
                  </a:extLst>
                </a:gridCol>
                <a:gridCol w="540756">
                  <a:extLst>
                    <a:ext uri="{9D8B030D-6E8A-4147-A177-3AD203B41FA5}">
                      <a16:colId xmlns:a16="http://schemas.microsoft.com/office/drawing/2014/main" val="2574116811"/>
                    </a:ext>
                  </a:extLst>
                </a:gridCol>
              </a:tblGrid>
              <a:tr h="370840">
                <a:tc>
                  <a:txBody>
                    <a:bodyPr/>
                    <a:lstStyle/>
                    <a:p>
                      <a:pPr algn="ctr"/>
                      <a:r>
                        <a:rPr lang="en-US" sz="2600">
                          <a:solidFill>
                            <a:schemeClr val="bg1"/>
                          </a:solidFill>
                        </a:rPr>
                        <a:t>3</a:t>
                      </a:r>
                      <a:endParaRPr lang="en-US" sz="2600" dirty="0">
                        <a:solidFill>
                          <a:schemeClr val="bg1"/>
                        </a:solidFill>
                      </a:endParaRPr>
                    </a:p>
                  </a:txBody>
                  <a:tcPr/>
                </a:tc>
                <a:tc>
                  <a:txBody>
                    <a:bodyPr/>
                    <a:lstStyle/>
                    <a:p>
                      <a:pPr algn="ctr"/>
                      <a:r>
                        <a:rPr lang="en-US" sz="2600">
                          <a:solidFill>
                            <a:srgbClr val="FF0000"/>
                          </a:solidFill>
                        </a:rPr>
                        <a:t>12</a:t>
                      </a:r>
                      <a:endParaRPr lang="en-US" sz="2600" dirty="0">
                        <a:solidFill>
                          <a:srgbClr val="FF0000"/>
                        </a:solidFill>
                      </a:endParaRPr>
                    </a:p>
                  </a:txBody>
                  <a:tcPr/>
                </a:tc>
                <a:extLst>
                  <a:ext uri="{0D108BD9-81ED-4DB2-BD59-A6C34878D82A}">
                    <a16:rowId xmlns:a16="http://schemas.microsoft.com/office/drawing/2014/main" val="3067668518"/>
                  </a:ext>
                </a:extLst>
              </a:tr>
            </a:tbl>
          </a:graphicData>
        </a:graphic>
      </p:graphicFrame>
      <p:graphicFrame>
        <p:nvGraphicFramePr>
          <p:cNvPr id="32" name="Table 31"/>
          <p:cNvGraphicFramePr>
            <a:graphicFrameLocks noGrp="1"/>
          </p:cNvGraphicFramePr>
          <p:nvPr/>
        </p:nvGraphicFramePr>
        <p:xfrm>
          <a:off x="7465192"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stCxn id="23" idx="2"/>
            <a:endCxn id="32" idx="0"/>
          </p:cNvCxnSpPr>
          <p:nvPr/>
        </p:nvCxnSpPr>
        <p:spPr>
          <a:xfrm flipH="1">
            <a:off x="7986051" y="4046780"/>
            <a:ext cx="78571"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5834683" y="2270657"/>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5" name="Straight Connector 34"/>
          <p:cNvCxnSpPr>
            <a:endCxn id="31" idx="0"/>
          </p:cNvCxnSpPr>
          <p:nvPr/>
        </p:nvCxnSpPr>
        <p:spPr>
          <a:xfrm flipH="1">
            <a:off x="4283132" y="2696377"/>
            <a:ext cx="1595834" cy="847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3" idx="0"/>
          </p:cNvCxnSpPr>
          <p:nvPr/>
        </p:nvCxnSpPr>
        <p:spPr>
          <a:xfrm>
            <a:off x="6419722" y="2691484"/>
            <a:ext cx="1644900" cy="86761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851976" y="4687820"/>
          <a:ext cx="124570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2149914" y="4687820"/>
          <a:ext cx="1188132"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63170477"/>
                    </a:ext>
                  </a:extLst>
                </a:gridCol>
                <a:gridCol w="594066">
                  <a:extLst>
                    <a:ext uri="{9D8B030D-6E8A-4147-A177-3AD203B41FA5}">
                      <a16:colId xmlns:a16="http://schemas.microsoft.com/office/drawing/2014/main" val="715337839"/>
                    </a:ext>
                  </a:extLst>
                </a:gridCol>
              </a:tblGrid>
              <a:tr h="370840">
                <a:tc>
                  <a:txBody>
                    <a:bodyPr/>
                    <a:lstStyle/>
                    <a:p>
                      <a:pPr algn="ctr"/>
                      <a:r>
                        <a:rPr lang="en-US" sz="2600" dirty="0"/>
                        <a:t>1</a:t>
                      </a:r>
                    </a:p>
                  </a:txBody>
                  <a:tcPr/>
                </a:tc>
                <a:tc>
                  <a:txBody>
                    <a:bodyPr/>
                    <a:lstStyle/>
                    <a:p>
                      <a:pPr algn="ctr"/>
                      <a:r>
                        <a:rPr lang="en-US" sz="2600" dirty="0"/>
                        <a:t>2</a:t>
                      </a:r>
                    </a:p>
                  </a:txBody>
                  <a:tcPr/>
                </a:tc>
                <a:extLst>
                  <a:ext uri="{0D108BD9-81ED-4DB2-BD59-A6C34878D82A}">
                    <a16:rowId xmlns:a16="http://schemas.microsoft.com/office/drawing/2014/main" val="3067668518"/>
                  </a:ext>
                </a:extLst>
              </a:tr>
            </a:tbl>
          </a:graphicData>
        </a:graphic>
      </p:graphicFrame>
      <p:cxnSp>
        <p:nvCxnSpPr>
          <p:cNvPr id="39" name="Straight Connector 38"/>
          <p:cNvCxnSpPr>
            <a:stCxn id="31" idx="2"/>
            <a:endCxn id="29" idx="0"/>
          </p:cNvCxnSpPr>
          <p:nvPr/>
        </p:nvCxnSpPr>
        <p:spPr>
          <a:xfrm flipH="1">
            <a:off x="4095011" y="4031615"/>
            <a:ext cx="188121" cy="65620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63</a:t>
            </a:fld>
            <a:endParaRPr lang="en-US"/>
          </a:p>
        </p:txBody>
      </p:sp>
    </p:spTree>
    <p:extLst>
      <p:ext uri="{BB962C8B-B14F-4D97-AF65-F5344CB8AC3E}">
        <p14:creationId xmlns:p14="http://schemas.microsoft.com/office/powerpoint/2010/main" val="1844978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sp>
        <p:nvSpPr>
          <p:cNvPr id="3" name="Content Placeholder 2"/>
          <p:cNvSpPr>
            <a:spLocks noGrp="1"/>
          </p:cNvSpPr>
          <p:nvPr>
            <p:ph idx="1"/>
          </p:nvPr>
        </p:nvSpPr>
        <p:spPr>
          <a:xfrm>
            <a:off x="1390650" y="1054100"/>
            <a:ext cx="9493250" cy="480131"/>
          </a:xfr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12:</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graphicFrame>
        <p:nvGraphicFramePr>
          <p:cNvPr id="23" name="Table 22"/>
          <p:cNvGraphicFramePr>
            <a:graphicFrameLocks noGrp="1"/>
          </p:cNvGraphicFramePr>
          <p:nvPr/>
        </p:nvGraphicFramePr>
        <p:xfrm>
          <a:off x="7459437" y="355910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37" idx="0"/>
          </p:cNvCxnSpPr>
          <p:nvPr/>
        </p:nvCxnSpPr>
        <p:spPr>
          <a:xfrm>
            <a:off x="4676353" y="3835400"/>
            <a:ext cx="811498" cy="8524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269258"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6" name="Straight Connector 25"/>
          <p:cNvCxnSpPr/>
          <p:nvPr/>
        </p:nvCxnSpPr>
        <p:spPr>
          <a:xfrm flipH="1">
            <a:off x="6758981" y="3979926"/>
            <a:ext cx="725093"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8669808" y="4687820"/>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28" name="Straight Connector 27"/>
          <p:cNvCxnSpPr/>
          <p:nvPr/>
        </p:nvCxnSpPr>
        <p:spPr>
          <a:xfrm>
            <a:off x="8591265" y="3979926"/>
            <a:ext cx="837388"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3503712" y="4687820"/>
          <a:ext cx="594066"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23670502"/>
                    </a:ext>
                  </a:extLst>
                </a:gridCol>
              </a:tblGrid>
              <a:tr h="370840">
                <a:tc>
                  <a:txBody>
                    <a:bodyPr/>
                    <a:lstStyle/>
                    <a:p>
                      <a:pPr algn="ctr"/>
                      <a:r>
                        <a:rPr lang="en-US" sz="2600"/>
                        <a:t>5</a:t>
                      </a:r>
                      <a:endParaRPr lang="en-US" sz="2600" dirty="0"/>
                    </a:p>
                  </a:txBody>
                  <a:tcPr/>
                </a:tc>
                <a:extLst>
                  <a:ext uri="{0D108BD9-81ED-4DB2-BD59-A6C34878D82A}">
                    <a16:rowId xmlns:a16="http://schemas.microsoft.com/office/drawing/2014/main" val="3067668518"/>
                  </a:ext>
                </a:extLst>
              </a:tr>
            </a:tbl>
          </a:graphicData>
        </a:graphic>
      </p:graphicFrame>
      <p:cxnSp>
        <p:nvCxnSpPr>
          <p:cNvPr id="30" name="Straight Connector 29"/>
          <p:cNvCxnSpPr>
            <a:endCxn id="21" idx="0"/>
          </p:cNvCxnSpPr>
          <p:nvPr/>
        </p:nvCxnSpPr>
        <p:spPr>
          <a:xfrm flipH="1">
            <a:off x="2743980" y="3835400"/>
            <a:ext cx="1218420" cy="8524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3742376" y="3543935"/>
          <a:ext cx="1081512" cy="487680"/>
        </p:xfrm>
        <a:graphic>
          <a:graphicData uri="http://schemas.openxmlformats.org/drawingml/2006/table">
            <a:tbl>
              <a:tblPr firstRow="1" bandRow="1">
                <a:tableStyleId>{5C22544A-7EE6-4342-B048-85BDC9FD1C3A}</a:tableStyleId>
              </a:tblPr>
              <a:tblGrid>
                <a:gridCol w="540756">
                  <a:extLst>
                    <a:ext uri="{9D8B030D-6E8A-4147-A177-3AD203B41FA5}">
                      <a16:colId xmlns:a16="http://schemas.microsoft.com/office/drawing/2014/main" val="1697561522"/>
                    </a:ext>
                  </a:extLst>
                </a:gridCol>
                <a:gridCol w="540756">
                  <a:extLst>
                    <a:ext uri="{9D8B030D-6E8A-4147-A177-3AD203B41FA5}">
                      <a16:colId xmlns:a16="http://schemas.microsoft.com/office/drawing/2014/main" val="2574116811"/>
                    </a:ext>
                  </a:extLst>
                </a:gridCol>
              </a:tblGrid>
              <a:tr h="370840">
                <a:tc>
                  <a:txBody>
                    <a:bodyPr/>
                    <a:lstStyle/>
                    <a:p>
                      <a:pPr algn="ctr"/>
                      <a:r>
                        <a:rPr lang="en-US" sz="2600">
                          <a:solidFill>
                            <a:schemeClr val="bg1"/>
                          </a:solidFill>
                        </a:rPr>
                        <a:t>3</a:t>
                      </a:r>
                      <a:endParaRPr lang="en-US" sz="2600" dirty="0">
                        <a:solidFill>
                          <a:schemeClr val="bg1"/>
                        </a:solidFill>
                      </a:endParaRPr>
                    </a:p>
                  </a:txBody>
                  <a:tcPr/>
                </a:tc>
                <a:tc>
                  <a:txBody>
                    <a:bodyPr/>
                    <a:lstStyle/>
                    <a:p>
                      <a:pPr algn="ctr"/>
                      <a:r>
                        <a:rPr lang="en-US" sz="2600">
                          <a:solidFill>
                            <a:srgbClr val="FF0000"/>
                          </a:solidFill>
                        </a:rPr>
                        <a:t>7</a:t>
                      </a:r>
                      <a:endParaRPr lang="en-US" sz="2600" dirty="0">
                        <a:solidFill>
                          <a:srgbClr val="FF0000"/>
                        </a:solidFill>
                      </a:endParaRPr>
                    </a:p>
                  </a:txBody>
                  <a:tcPr/>
                </a:tc>
                <a:extLst>
                  <a:ext uri="{0D108BD9-81ED-4DB2-BD59-A6C34878D82A}">
                    <a16:rowId xmlns:a16="http://schemas.microsoft.com/office/drawing/2014/main" val="3067668518"/>
                  </a:ext>
                </a:extLst>
              </a:tr>
            </a:tbl>
          </a:graphicData>
        </a:graphic>
      </p:graphicFrame>
      <p:graphicFrame>
        <p:nvGraphicFramePr>
          <p:cNvPr id="32" name="Table 31"/>
          <p:cNvGraphicFramePr>
            <a:graphicFrameLocks noGrp="1"/>
          </p:cNvGraphicFramePr>
          <p:nvPr/>
        </p:nvGraphicFramePr>
        <p:xfrm>
          <a:off x="7469533"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stCxn id="23" idx="2"/>
            <a:endCxn id="32" idx="0"/>
          </p:cNvCxnSpPr>
          <p:nvPr/>
        </p:nvCxnSpPr>
        <p:spPr>
          <a:xfrm flipH="1">
            <a:off x="7990392" y="4046780"/>
            <a:ext cx="74230"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5834683" y="2270657"/>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5" name="Straight Connector 34"/>
          <p:cNvCxnSpPr>
            <a:endCxn id="31" idx="0"/>
          </p:cNvCxnSpPr>
          <p:nvPr/>
        </p:nvCxnSpPr>
        <p:spPr>
          <a:xfrm flipH="1">
            <a:off x="4283132" y="2696377"/>
            <a:ext cx="1595834" cy="847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3" idx="0"/>
          </p:cNvCxnSpPr>
          <p:nvPr/>
        </p:nvCxnSpPr>
        <p:spPr>
          <a:xfrm>
            <a:off x="6419722" y="2691484"/>
            <a:ext cx="1644900" cy="86761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865001" y="4687820"/>
          <a:ext cx="1245700" cy="487680"/>
        </p:xfrm>
        <a:graphic>
          <a:graphicData uri="http://schemas.openxmlformats.org/drawingml/2006/table">
            <a:tbl>
              <a:tblPr firstRow="1" bandRow="1">
                <a:tableStyleId>{5C22544A-7EE6-4342-B048-85BDC9FD1C3A}</a:tableStyleId>
              </a:tblPr>
              <a:tblGrid>
                <a:gridCol w="622850">
                  <a:extLst>
                    <a:ext uri="{9D8B030D-6E8A-4147-A177-3AD203B41FA5}">
                      <a16:colId xmlns:a16="http://schemas.microsoft.com/office/drawing/2014/main" val="3316609528"/>
                    </a:ext>
                  </a:extLst>
                </a:gridCol>
                <a:gridCol w="622850">
                  <a:extLst>
                    <a:ext uri="{9D8B030D-6E8A-4147-A177-3AD203B41FA5}">
                      <a16:colId xmlns:a16="http://schemas.microsoft.com/office/drawing/2014/main" val="1823551220"/>
                    </a:ext>
                  </a:extLst>
                </a:gridCol>
              </a:tblGrid>
              <a:tr h="370840">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2149914" y="4687820"/>
          <a:ext cx="1188132" cy="487680"/>
        </p:xfrm>
        <a:graphic>
          <a:graphicData uri="http://schemas.openxmlformats.org/drawingml/2006/table">
            <a:tbl>
              <a:tblPr firstRow="1" bandRow="1">
                <a:tableStyleId>{5C22544A-7EE6-4342-B048-85BDC9FD1C3A}</a:tableStyleId>
              </a:tblPr>
              <a:tblGrid>
                <a:gridCol w="594066">
                  <a:extLst>
                    <a:ext uri="{9D8B030D-6E8A-4147-A177-3AD203B41FA5}">
                      <a16:colId xmlns:a16="http://schemas.microsoft.com/office/drawing/2014/main" val="2563170477"/>
                    </a:ext>
                  </a:extLst>
                </a:gridCol>
                <a:gridCol w="594066">
                  <a:extLst>
                    <a:ext uri="{9D8B030D-6E8A-4147-A177-3AD203B41FA5}">
                      <a16:colId xmlns:a16="http://schemas.microsoft.com/office/drawing/2014/main" val="715337839"/>
                    </a:ext>
                  </a:extLst>
                </a:gridCol>
              </a:tblGrid>
              <a:tr h="370840">
                <a:tc>
                  <a:txBody>
                    <a:bodyPr/>
                    <a:lstStyle/>
                    <a:p>
                      <a:pPr algn="ctr"/>
                      <a:r>
                        <a:rPr lang="en-US" sz="2600" dirty="0"/>
                        <a:t>1</a:t>
                      </a:r>
                    </a:p>
                  </a:txBody>
                  <a:tcPr/>
                </a:tc>
                <a:tc>
                  <a:txBody>
                    <a:bodyPr/>
                    <a:lstStyle/>
                    <a:p>
                      <a:pPr algn="ctr"/>
                      <a:r>
                        <a:rPr lang="en-US" sz="2600" dirty="0"/>
                        <a:t>2</a:t>
                      </a:r>
                    </a:p>
                  </a:txBody>
                  <a:tcPr/>
                </a:tc>
                <a:extLst>
                  <a:ext uri="{0D108BD9-81ED-4DB2-BD59-A6C34878D82A}">
                    <a16:rowId xmlns:a16="http://schemas.microsoft.com/office/drawing/2014/main" val="3067668518"/>
                  </a:ext>
                </a:extLst>
              </a:tr>
            </a:tbl>
          </a:graphicData>
        </a:graphic>
      </p:graphicFrame>
      <p:cxnSp>
        <p:nvCxnSpPr>
          <p:cNvPr id="39" name="Straight Connector 38"/>
          <p:cNvCxnSpPr>
            <a:stCxn id="31" idx="2"/>
            <a:endCxn id="29" idx="0"/>
          </p:cNvCxnSpPr>
          <p:nvPr/>
        </p:nvCxnSpPr>
        <p:spPr>
          <a:xfrm flipH="1">
            <a:off x="4097778" y="4031616"/>
            <a:ext cx="185354" cy="65620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Freeform 21"/>
          <p:cNvSpPr/>
          <p:nvPr/>
        </p:nvSpPr>
        <p:spPr bwMode="auto">
          <a:xfrm>
            <a:off x="1387462" y="3120156"/>
            <a:ext cx="3288891" cy="2287552"/>
          </a:xfrm>
          <a:custGeom>
            <a:avLst/>
            <a:gdLst>
              <a:gd name="connsiteX0" fmla="*/ 2241755 w 3288891"/>
              <a:gd name="connsiteY0" fmla="*/ 0 h 2287552"/>
              <a:gd name="connsiteX1" fmla="*/ 2241755 w 3288891"/>
              <a:gd name="connsiteY1" fmla="*/ 0 h 2287552"/>
              <a:gd name="connsiteX2" fmla="*/ 1858297 w 3288891"/>
              <a:gd name="connsiteY2" fmla="*/ 427703 h 2287552"/>
              <a:gd name="connsiteX3" fmla="*/ 1873045 w 3288891"/>
              <a:gd name="connsiteY3" fmla="*/ 560438 h 2287552"/>
              <a:gd name="connsiteX4" fmla="*/ 1902542 w 3288891"/>
              <a:gd name="connsiteY4" fmla="*/ 648929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88891" h="2287552">
                <a:moveTo>
                  <a:pt x="2241755" y="0"/>
                </a:moveTo>
                <a:lnTo>
                  <a:pt x="2241755" y="0"/>
                </a:lnTo>
                <a:lnTo>
                  <a:pt x="1858297" y="427703"/>
                </a:lnTo>
                <a:cubicBezTo>
                  <a:pt x="1863213" y="471948"/>
                  <a:pt x="1864314" y="516785"/>
                  <a:pt x="1873045" y="560438"/>
                </a:cubicBezTo>
                <a:cubicBezTo>
                  <a:pt x="1879143" y="590927"/>
                  <a:pt x="1902542" y="648929"/>
                  <a:pt x="1902542" y="648929"/>
                </a:cubicBezTo>
                <a:cubicBezTo>
                  <a:pt x="1897626" y="752168"/>
                  <a:pt x="1896377" y="855646"/>
                  <a:pt x="1887794" y="958645"/>
                </a:cubicBezTo>
                <a:cubicBezTo>
                  <a:pt x="1886503" y="974137"/>
                  <a:pt x="1879997" y="988985"/>
                  <a:pt x="1873045" y="1002890"/>
                </a:cubicBezTo>
                <a:cubicBezTo>
                  <a:pt x="1848956" y="1051069"/>
                  <a:pt x="1808154" y="1088431"/>
                  <a:pt x="1755058" y="1106129"/>
                </a:cubicBezTo>
                <a:lnTo>
                  <a:pt x="1666568" y="1135625"/>
                </a:lnTo>
                <a:cubicBezTo>
                  <a:pt x="1651820" y="1140541"/>
                  <a:pt x="1637658" y="1147818"/>
                  <a:pt x="1622323" y="1150374"/>
                </a:cubicBezTo>
                <a:cubicBezTo>
                  <a:pt x="1401591" y="1187161"/>
                  <a:pt x="1677301" y="1141916"/>
                  <a:pt x="1430594" y="1179871"/>
                </a:cubicBezTo>
                <a:cubicBezTo>
                  <a:pt x="1401038" y="1184418"/>
                  <a:pt x="1371955" y="1192863"/>
                  <a:pt x="1342103" y="1194619"/>
                </a:cubicBezTo>
                <a:cubicBezTo>
                  <a:pt x="1204602" y="1202707"/>
                  <a:pt x="1066800" y="1204451"/>
                  <a:pt x="929149" y="1209367"/>
                </a:cubicBezTo>
                <a:cubicBezTo>
                  <a:pt x="870155" y="1214283"/>
                  <a:pt x="810909" y="1216773"/>
                  <a:pt x="752168" y="1224116"/>
                </a:cubicBezTo>
                <a:cubicBezTo>
                  <a:pt x="732055" y="1226630"/>
                  <a:pt x="712589" y="1233040"/>
                  <a:pt x="693174" y="1238864"/>
                </a:cubicBezTo>
                <a:cubicBezTo>
                  <a:pt x="663393" y="1247798"/>
                  <a:pt x="634181" y="1258529"/>
                  <a:pt x="604684" y="1268361"/>
                </a:cubicBezTo>
                <a:cubicBezTo>
                  <a:pt x="589936" y="1273277"/>
                  <a:pt x="575521" y="1279338"/>
                  <a:pt x="560439" y="1283109"/>
                </a:cubicBezTo>
                <a:cubicBezTo>
                  <a:pt x="540774" y="1288025"/>
                  <a:pt x="520860" y="1292034"/>
                  <a:pt x="501445" y="1297858"/>
                </a:cubicBezTo>
                <a:cubicBezTo>
                  <a:pt x="471664" y="1306792"/>
                  <a:pt x="443119" y="1319813"/>
                  <a:pt x="412955" y="1327354"/>
                </a:cubicBezTo>
                <a:cubicBezTo>
                  <a:pt x="338880" y="1345874"/>
                  <a:pt x="373192" y="1335693"/>
                  <a:pt x="309716" y="1356851"/>
                </a:cubicBezTo>
                <a:lnTo>
                  <a:pt x="176981" y="1445342"/>
                </a:lnTo>
                <a:lnTo>
                  <a:pt x="132736" y="1474838"/>
                </a:lnTo>
                <a:lnTo>
                  <a:pt x="88491" y="1504335"/>
                </a:lnTo>
                <a:lnTo>
                  <a:pt x="29497" y="1592825"/>
                </a:lnTo>
                <a:lnTo>
                  <a:pt x="0" y="1637071"/>
                </a:lnTo>
                <a:cubicBezTo>
                  <a:pt x="4916" y="1730477"/>
                  <a:pt x="6281" y="1824139"/>
                  <a:pt x="14749" y="1917290"/>
                </a:cubicBezTo>
                <a:cubicBezTo>
                  <a:pt x="17148" y="1943681"/>
                  <a:pt x="41344" y="1988130"/>
                  <a:pt x="58994" y="2005780"/>
                </a:cubicBezTo>
                <a:cubicBezTo>
                  <a:pt x="71528" y="2018314"/>
                  <a:pt x="89622" y="2023929"/>
                  <a:pt x="103239" y="2035277"/>
                </a:cubicBezTo>
                <a:cubicBezTo>
                  <a:pt x="119262" y="2048630"/>
                  <a:pt x="131020" y="2066717"/>
                  <a:pt x="147484" y="2079522"/>
                </a:cubicBezTo>
                <a:cubicBezTo>
                  <a:pt x="223555" y="2138688"/>
                  <a:pt x="213461" y="2131012"/>
                  <a:pt x="280220" y="2153264"/>
                </a:cubicBezTo>
                <a:cubicBezTo>
                  <a:pt x="294968" y="2163096"/>
                  <a:pt x="308173" y="2175779"/>
                  <a:pt x="324465" y="2182761"/>
                </a:cubicBezTo>
                <a:cubicBezTo>
                  <a:pt x="356105" y="2196321"/>
                  <a:pt x="446619" y="2206629"/>
                  <a:pt x="471949" y="2212258"/>
                </a:cubicBezTo>
                <a:cubicBezTo>
                  <a:pt x="487125" y="2215630"/>
                  <a:pt x="501112" y="2223236"/>
                  <a:pt x="516194" y="2227006"/>
                </a:cubicBezTo>
                <a:cubicBezTo>
                  <a:pt x="540513" y="2233086"/>
                  <a:pt x="565466" y="2236316"/>
                  <a:pt x="589936" y="2241754"/>
                </a:cubicBezTo>
                <a:cubicBezTo>
                  <a:pt x="609723" y="2246151"/>
                  <a:pt x="628743" y="2254668"/>
                  <a:pt x="648929" y="2256503"/>
                </a:cubicBezTo>
                <a:cubicBezTo>
                  <a:pt x="737192" y="2264527"/>
                  <a:pt x="825910" y="2266335"/>
                  <a:pt x="914400" y="2271251"/>
                </a:cubicBezTo>
                <a:cubicBezTo>
                  <a:pt x="1120877" y="2266335"/>
                  <a:pt x="1327296" y="2256503"/>
                  <a:pt x="1533832" y="2256503"/>
                </a:cubicBezTo>
                <a:cubicBezTo>
                  <a:pt x="2597285" y="2256503"/>
                  <a:pt x="2393266" y="2246938"/>
                  <a:pt x="2979174" y="2286000"/>
                </a:cubicBezTo>
                <a:cubicBezTo>
                  <a:pt x="3057832" y="2281084"/>
                  <a:pt x="3141696" y="2299816"/>
                  <a:pt x="3215149" y="2271251"/>
                </a:cubicBezTo>
                <a:cubicBezTo>
                  <a:pt x="3244127" y="2259982"/>
                  <a:pt x="3244645" y="2182761"/>
                  <a:pt x="3244645" y="2182761"/>
                </a:cubicBezTo>
                <a:cubicBezTo>
                  <a:pt x="3249561" y="2133600"/>
                  <a:pt x="3255114" y="2084498"/>
                  <a:pt x="3259394" y="2035277"/>
                </a:cubicBezTo>
                <a:cubicBezTo>
                  <a:pt x="3264947" y="1971420"/>
                  <a:pt x="3268065" y="1907358"/>
                  <a:pt x="3274142" y="1843548"/>
                </a:cubicBezTo>
                <a:cubicBezTo>
                  <a:pt x="3277900" y="1804091"/>
                  <a:pt x="3283975" y="1764890"/>
                  <a:pt x="3288891" y="1725561"/>
                </a:cubicBezTo>
                <a:cubicBezTo>
                  <a:pt x="3283975" y="1641987"/>
                  <a:pt x="3282079" y="1558180"/>
                  <a:pt x="3274142" y="1474838"/>
                </a:cubicBezTo>
                <a:cubicBezTo>
                  <a:pt x="3269897" y="1430266"/>
                  <a:pt x="3254857" y="1412446"/>
                  <a:pt x="3244645" y="1371600"/>
                </a:cubicBezTo>
                <a:cubicBezTo>
                  <a:pt x="3238565" y="1347281"/>
                  <a:pt x="3236493" y="1322042"/>
                  <a:pt x="3229897" y="1297858"/>
                </a:cubicBezTo>
                <a:cubicBezTo>
                  <a:pt x="3221716" y="1267861"/>
                  <a:pt x="3210232" y="1238864"/>
                  <a:pt x="3200400" y="1209367"/>
                </a:cubicBezTo>
                <a:lnTo>
                  <a:pt x="3156155" y="1076632"/>
                </a:lnTo>
                <a:cubicBezTo>
                  <a:pt x="3156153" y="1076627"/>
                  <a:pt x="3126661" y="988146"/>
                  <a:pt x="3126658" y="988142"/>
                </a:cubicBezTo>
                <a:cubicBezTo>
                  <a:pt x="3116826" y="973393"/>
                  <a:pt x="3105089" y="959750"/>
                  <a:pt x="3097162" y="943896"/>
                </a:cubicBezTo>
                <a:cubicBezTo>
                  <a:pt x="3090210" y="929991"/>
                  <a:pt x="3086684" y="914599"/>
                  <a:pt x="3082413" y="899651"/>
                </a:cubicBezTo>
                <a:cubicBezTo>
                  <a:pt x="3076110" y="877590"/>
                  <a:pt x="3064706" y="819994"/>
                  <a:pt x="3052916" y="796413"/>
                </a:cubicBezTo>
                <a:cubicBezTo>
                  <a:pt x="3044989" y="780559"/>
                  <a:pt x="3032214" y="767557"/>
                  <a:pt x="3023420" y="752167"/>
                </a:cubicBezTo>
                <a:cubicBezTo>
                  <a:pt x="3012512" y="733078"/>
                  <a:pt x="3002584" y="713382"/>
                  <a:pt x="2993923" y="693174"/>
                </a:cubicBezTo>
                <a:cubicBezTo>
                  <a:pt x="2987799" y="678885"/>
                  <a:pt x="2987797" y="661864"/>
                  <a:pt x="2979174" y="648929"/>
                </a:cubicBezTo>
                <a:cubicBezTo>
                  <a:pt x="2967604" y="631574"/>
                  <a:pt x="2949677" y="619432"/>
                  <a:pt x="2934929" y="604683"/>
                </a:cubicBezTo>
                <a:cubicBezTo>
                  <a:pt x="2895916" y="448630"/>
                  <a:pt x="2948884" y="632395"/>
                  <a:pt x="2890684" y="501445"/>
                </a:cubicBezTo>
                <a:cubicBezTo>
                  <a:pt x="2890681" y="501438"/>
                  <a:pt x="2853814" y="390836"/>
                  <a:pt x="2846439" y="368709"/>
                </a:cubicBezTo>
                <a:cubicBezTo>
                  <a:pt x="2841523" y="353961"/>
                  <a:pt x="2840314" y="337399"/>
                  <a:pt x="2831691" y="324464"/>
                </a:cubicBezTo>
                <a:cubicBezTo>
                  <a:pt x="2812026" y="294967"/>
                  <a:pt x="2802194" y="255639"/>
                  <a:pt x="2772697" y="235974"/>
                </a:cubicBezTo>
                <a:cubicBezTo>
                  <a:pt x="2668425" y="166459"/>
                  <a:pt x="2797512" y="253699"/>
                  <a:pt x="2669458" y="162232"/>
                </a:cubicBezTo>
                <a:cubicBezTo>
                  <a:pt x="2655034" y="151929"/>
                  <a:pt x="2641067" y="140662"/>
                  <a:pt x="2625213" y="132735"/>
                </a:cubicBezTo>
                <a:cubicBezTo>
                  <a:pt x="2611308" y="125783"/>
                  <a:pt x="2595716" y="122903"/>
                  <a:pt x="2580968" y="117987"/>
                </a:cubicBezTo>
                <a:cubicBezTo>
                  <a:pt x="2566220" y="108155"/>
                  <a:pt x="2552921" y="95689"/>
                  <a:pt x="2536723" y="88490"/>
                </a:cubicBezTo>
                <a:cubicBezTo>
                  <a:pt x="2396900" y="26346"/>
                  <a:pt x="2324567" y="58993"/>
                  <a:pt x="2138516" y="58993"/>
                </a:cubicBezTo>
                <a:lnTo>
                  <a:pt x="2138516" y="58993"/>
                </a:lnTo>
              </a:path>
            </a:pathLst>
          </a:custGeom>
          <a:noFill/>
          <a:ln w="28575"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1600" b="1">
              <a:latin typeface="Verdana" pitchFamily="34" charset="0"/>
            </a:endParaRP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64</a:t>
            </a:fld>
            <a:endParaRPr lang="en-US"/>
          </a:p>
        </p:txBody>
      </p:sp>
    </p:spTree>
    <p:extLst>
      <p:ext uri="{BB962C8B-B14F-4D97-AF65-F5344CB8AC3E}">
        <p14:creationId xmlns:p14="http://schemas.microsoft.com/office/powerpoint/2010/main" val="1724978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graphicFrame>
        <p:nvGraphicFramePr>
          <p:cNvPr id="23" name="Table 22"/>
          <p:cNvGraphicFramePr>
            <a:graphicFrameLocks noGrp="1"/>
          </p:cNvGraphicFramePr>
          <p:nvPr/>
        </p:nvGraphicFramePr>
        <p:xfrm>
          <a:off x="7459437" y="3559100"/>
          <a:ext cx="1210370"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424548239"/>
                    </a:ext>
                  </a:extLst>
                </a:gridCol>
                <a:gridCol w="605185">
                  <a:extLst>
                    <a:ext uri="{9D8B030D-6E8A-4147-A177-3AD203B41FA5}">
                      <a16:colId xmlns:a16="http://schemas.microsoft.com/office/drawing/2014/main" val="4283405308"/>
                    </a:ext>
                  </a:extLst>
                </a:gridCol>
              </a:tblGrid>
              <a:tr h="370840">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37" idx="0"/>
          </p:cNvCxnSpPr>
          <p:nvPr/>
        </p:nvCxnSpPr>
        <p:spPr>
          <a:xfrm>
            <a:off x="4841293" y="3979926"/>
            <a:ext cx="594360"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215466"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3508781869"/>
                    </a:ext>
                  </a:extLst>
                </a:gridCol>
                <a:gridCol w="520859">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6" name="Straight Connector 25"/>
          <p:cNvCxnSpPr/>
          <p:nvPr/>
        </p:nvCxnSpPr>
        <p:spPr>
          <a:xfrm flipH="1">
            <a:off x="6758981" y="3979926"/>
            <a:ext cx="725093" cy="707894"/>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8669808" y="4687820"/>
          <a:ext cx="1602657" cy="487680"/>
        </p:xfrm>
        <a:graphic>
          <a:graphicData uri="http://schemas.openxmlformats.org/drawingml/2006/table">
            <a:tbl>
              <a:tblPr firstRow="1" bandRow="1">
                <a:tableStyleId>{5C22544A-7EE6-4342-B048-85BDC9FD1C3A}</a:tableStyleId>
              </a:tblPr>
              <a:tblGrid>
                <a:gridCol w="534219">
                  <a:extLst>
                    <a:ext uri="{9D8B030D-6E8A-4147-A177-3AD203B41FA5}">
                      <a16:colId xmlns:a16="http://schemas.microsoft.com/office/drawing/2014/main" val="1257077487"/>
                    </a:ext>
                  </a:extLst>
                </a:gridCol>
                <a:gridCol w="534219">
                  <a:extLst>
                    <a:ext uri="{9D8B030D-6E8A-4147-A177-3AD203B41FA5}">
                      <a16:colId xmlns:a16="http://schemas.microsoft.com/office/drawing/2014/main" val="3137054599"/>
                    </a:ext>
                  </a:extLst>
                </a:gridCol>
                <a:gridCol w="534219">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28" name="Straight Connector 27"/>
          <p:cNvCxnSpPr/>
          <p:nvPr/>
        </p:nvCxnSpPr>
        <p:spPr>
          <a:xfrm>
            <a:off x="8591265" y="3979926"/>
            <a:ext cx="837388" cy="70789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1" idx="0"/>
          </p:cNvCxnSpPr>
          <p:nvPr/>
        </p:nvCxnSpPr>
        <p:spPr>
          <a:xfrm flipH="1">
            <a:off x="3558560" y="3860800"/>
            <a:ext cx="899140" cy="82702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4309208" y="3543935"/>
          <a:ext cx="540756" cy="487680"/>
        </p:xfrm>
        <a:graphic>
          <a:graphicData uri="http://schemas.openxmlformats.org/drawingml/2006/table">
            <a:tbl>
              <a:tblPr firstRow="1" bandRow="1">
                <a:tableStyleId>{5C22544A-7EE6-4342-B048-85BDC9FD1C3A}</a:tableStyleId>
              </a:tblPr>
              <a:tblGrid>
                <a:gridCol w="540756">
                  <a:extLst>
                    <a:ext uri="{9D8B030D-6E8A-4147-A177-3AD203B41FA5}">
                      <a16:colId xmlns:a16="http://schemas.microsoft.com/office/drawing/2014/main" val="2574116811"/>
                    </a:ext>
                  </a:extLst>
                </a:gridCol>
              </a:tblGrid>
              <a:tr h="370840">
                <a:tc>
                  <a:txBody>
                    <a:bodyPr/>
                    <a:lstStyle/>
                    <a:p>
                      <a:pPr algn="ctr"/>
                      <a:r>
                        <a:rPr lang="en-US" sz="2600">
                          <a:solidFill>
                            <a:srgbClr val="FF0000"/>
                          </a:solidFill>
                        </a:rPr>
                        <a:t>7</a:t>
                      </a:r>
                      <a:endParaRPr lang="en-US" sz="2600" dirty="0">
                        <a:solidFill>
                          <a:srgbClr val="FF0000"/>
                        </a:solidFill>
                      </a:endParaRPr>
                    </a:p>
                  </a:txBody>
                  <a:tcPr/>
                </a:tc>
                <a:extLst>
                  <a:ext uri="{0D108BD9-81ED-4DB2-BD59-A6C34878D82A}">
                    <a16:rowId xmlns:a16="http://schemas.microsoft.com/office/drawing/2014/main" val="3067668518"/>
                  </a:ext>
                </a:extLst>
              </a:tr>
            </a:tbl>
          </a:graphicData>
        </a:graphic>
      </p:graphicFrame>
      <p:graphicFrame>
        <p:nvGraphicFramePr>
          <p:cNvPr id="32" name="Table 31"/>
          <p:cNvGraphicFramePr>
            <a:graphicFrameLocks noGrp="1"/>
          </p:cNvGraphicFramePr>
          <p:nvPr/>
        </p:nvGraphicFramePr>
        <p:xfrm>
          <a:off x="7442637" y="4687820"/>
          <a:ext cx="1041718" cy="487680"/>
        </p:xfrm>
        <a:graphic>
          <a:graphicData uri="http://schemas.openxmlformats.org/drawingml/2006/table">
            <a:tbl>
              <a:tblPr firstRow="1" bandRow="1">
                <a:tableStyleId>{5C22544A-7EE6-4342-B048-85BDC9FD1C3A}</a:tableStyleId>
              </a:tblPr>
              <a:tblGrid>
                <a:gridCol w="520859">
                  <a:extLst>
                    <a:ext uri="{9D8B030D-6E8A-4147-A177-3AD203B41FA5}">
                      <a16:colId xmlns:a16="http://schemas.microsoft.com/office/drawing/2014/main" val="2948747376"/>
                    </a:ext>
                  </a:extLst>
                </a:gridCol>
                <a:gridCol w="520859">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stCxn id="23" idx="2"/>
            <a:endCxn id="32" idx="0"/>
          </p:cNvCxnSpPr>
          <p:nvPr/>
        </p:nvCxnSpPr>
        <p:spPr>
          <a:xfrm flipH="1">
            <a:off x="7963496" y="4046780"/>
            <a:ext cx="101126" cy="64104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5834683" y="2270657"/>
          <a:ext cx="605185" cy="487680"/>
        </p:xfrm>
        <a:graphic>
          <a:graphicData uri="http://schemas.openxmlformats.org/drawingml/2006/table">
            <a:tbl>
              <a:tblPr firstRow="1" bandRow="1">
                <a:tableStyleId>{5C22544A-7EE6-4342-B048-85BDC9FD1C3A}</a:tableStyleId>
              </a:tblPr>
              <a:tblGrid>
                <a:gridCol w="605185">
                  <a:extLst>
                    <a:ext uri="{9D8B030D-6E8A-4147-A177-3AD203B41FA5}">
                      <a16:colId xmlns:a16="http://schemas.microsoft.com/office/drawing/2014/main" val="2848348778"/>
                    </a:ext>
                  </a:extLst>
                </a:gridCol>
              </a:tblGrid>
              <a:tr h="370840">
                <a:tc>
                  <a:txBody>
                    <a:bodyPr/>
                    <a:lstStyle/>
                    <a:p>
                      <a:pPr algn="ctr"/>
                      <a:r>
                        <a:rPr lang="en-US" sz="2600" dirty="0"/>
                        <a:t>17</a:t>
                      </a:r>
                    </a:p>
                  </a:txBody>
                  <a:tcPr/>
                </a:tc>
                <a:extLst>
                  <a:ext uri="{0D108BD9-81ED-4DB2-BD59-A6C34878D82A}">
                    <a16:rowId xmlns:a16="http://schemas.microsoft.com/office/drawing/2014/main" val="3067668518"/>
                  </a:ext>
                </a:extLst>
              </a:tr>
            </a:tbl>
          </a:graphicData>
        </a:graphic>
      </p:graphicFrame>
      <p:cxnSp>
        <p:nvCxnSpPr>
          <p:cNvPr id="35" name="Straight Connector 34"/>
          <p:cNvCxnSpPr>
            <a:endCxn id="31" idx="0"/>
          </p:cNvCxnSpPr>
          <p:nvPr/>
        </p:nvCxnSpPr>
        <p:spPr>
          <a:xfrm flipH="1">
            <a:off x="4579586" y="2696377"/>
            <a:ext cx="1299380" cy="847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3" idx="0"/>
          </p:cNvCxnSpPr>
          <p:nvPr/>
        </p:nvCxnSpPr>
        <p:spPr>
          <a:xfrm>
            <a:off x="6419722" y="2691484"/>
            <a:ext cx="1644900" cy="867617"/>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841293" y="4687820"/>
          <a:ext cx="1188720" cy="48768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3316609528"/>
                    </a:ext>
                  </a:extLst>
                </a:gridCol>
                <a:gridCol w="594360">
                  <a:extLst>
                    <a:ext uri="{9D8B030D-6E8A-4147-A177-3AD203B41FA5}">
                      <a16:colId xmlns:a16="http://schemas.microsoft.com/office/drawing/2014/main" val="1823551220"/>
                    </a:ext>
                  </a:extLst>
                </a:gridCol>
              </a:tblGrid>
              <a:tr h="370840">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2461280" y="4687820"/>
          <a:ext cx="2194560" cy="48768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563170477"/>
                    </a:ext>
                  </a:extLst>
                </a:gridCol>
                <a:gridCol w="548640">
                  <a:extLst>
                    <a:ext uri="{9D8B030D-6E8A-4147-A177-3AD203B41FA5}">
                      <a16:colId xmlns:a16="http://schemas.microsoft.com/office/drawing/2014/main" val="715337839"/>
                    </a:ext>
                  </a:extLst>
                </a:gridCol>
                <a:gridCol w="548640">
                  <a:extLst>
                    <a:ext uri="{9D8B030D-6E8A-4147-A177-3AD203B41FA5}">
                      <a16:colId xmlns:a16="http://schemas.microsoft.com/office/drawing/2014/main" val="1639078924"/>
                    </a:ext>
                  </a:extLst>
                </a:gridCol>
                <a:gridCol w="548640">
                  <a:extLst>
                    <a:ext uri="{9D8B030D-6E8A-4147-A177-3AD203B41FA5}">
                      <a16:colId xmlns:a16="http://schemas.microsoft.com/office/drawing/2014/main" val="3982212592"/>
                    </a:ext>
                  </a:extLst>
                </a:gridCol>
              </a:tblGrid>
              <a:tr h="370840">
                <a:tc>
                  <a:txBody>
                    <a:bodyPr/>
                    <a:lstStyle/>
                    <a:p>
                      <a:pPr algn="ctr"/>
                      <a:r>
                        <a:rPr lang="en-US" sz="2600"/>
                        <a:t>1</a:t>
                      </a:r>
                      <a:endParaRPr lang="en-US" sz="2600" dirty="0"/>
                    </a:p>
                  </a:txBody>
                  <a:tcPr/>
                </a:tc>
                <a:tc>
                  <a:txBody>
                    <a:bodyPr/>
                    <a:lstStyle/>
                    <a:p>
                      <a:pPr algn="ctr"/>
                      <a:r>
                        <a:rPr lang="en-US" sz="2600" dirty="0"/>
                        <a:t>2</a:t>
                      </a:r>
                    </a:p>
                  </a:txBody>
                  <a:tcPr/>
                </a:tc>
                <a:tc>
                  <a:txBody>
                    <a:bodyPr/>
                    <a:lstStyle/>
                    <a:p>
                      <a:pPr algn="ctr"/>
                      <a:r>
                        <a:rPr lang="en-US" sz="2600"/>
                        <a:t>3</a:t>
                      </a:r>
                      <a:endParaRPr lang="en-US" sz="2600" dirty="0"/>
                    </a:p>
                  </a:txBody>
                  <a:tcPr/>
                </a:tc>
                <a:tc>
                  <a:txBody>
                    <a:bodyPr/>
                    <a:lstStyle/>
                    <a:p>
                      <a:pPr algn="ctr"/>
                      <a:r>
                        <a:rPr lang="en-US" sz="2600"/>
                        <a:t>5</a:t>
                      </a:r>
                      <a:endParaRPr lang="en-US" sz="2600" dirty="0"/>
                    </a:p>
                  </a:txBody>
                  <a:tcPr/>
                </a:tc>
                <a:extLst>
                  <a:ext uri="{0D108BD9-81ED-4DB2-BD59-A6C34878D82A}">
                    <a16:rowId xmlns:a16="http://schemas.microsoft.com/office/drawing/2014/main" val="3067668518"/>
                  </a:ext>
                </a:extLst>
              </a:tr>
            </a:tbl>
          </a:graphicData>
        </a:graphic>
      </p:graphicFrame>
      <p:sp>
        <p:nvSpPr>
          <p:cNvPr id="38" name="Freeform 37"/>
          <p:cNvSpPr/>
          <p:nvPr/>
        </p:nvSpPr>
        <p:spPr bwMode="auto">
          <a:xfrm>
            <a:off x="3381320" y="1890721"/>
            <a:ext cx="5522992" cy="2366985"/>
          </a:xfrm>
          <a:custGeom>
            <a:avLst/>
            <a:gdLst>
              <a:gd name="connsiteX0" fmla="*/ 2241755 w 3288891"/>
              <a:gd name="connsiteY0" fmla="*/ 0 h 2287552"/>
              <a:gd name="connsiteX1" fmla="*/ 2241755 w 3288891"/>
              <a:gd name="connsiteY1" fmla="*/ 0 h 2287552"/>
              <a:gd name="connsiteX2" fmla="*/ 1858297 w 3288891"/>
              <a:gd name="connsiteY2" fmla="*/ 427703 h 2287552"/>
              <a:gd name="connsiteX3" fmla="*/ 1873045 w 3288891"/>
              <a:gd name="connsiteY3" fmla="*/ 560438 h 2287552"/>
              <a:gd name="connsiteX4" fmla="*/ 1902542 w 3288891"/>
              <a:gd name="connsiteY4" fmla="*/ 648929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873045 w 3288891"/>
              <a:gd name="connsiteY3" fmla="*/ 560438 h 2287552"/>
              <a:gd name="connsiteX4" fmla="*/ 1902542 w 3288891"/>
              <a:gd name="connsiteY4" fmla="*/ 648929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873045 w 3288891"/>
              <a:gd name="connsiteY3" fmla="*/ 560438 h 2287552"/>
              <a:gd name="connsiteX4" fmla="*/ 1179229 w 3288891"/>
              <a:gd name="connsiteY4" fmla="*/ 676225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887794 w 3288891"/>
              <a:gd name="connsiteY5" fmla="*/ 958645 h 2287552"/>
              <a:gd name="connsiteX6" fmla="*/ 1873045 w 3288891"/>
              <a:gd name="connsiteY6" fmla="*/ 1002890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887794 w 3288891"/>
              <a:gd name="connsiteY5" fmla="*/ 958645 h 2287552"/>
              <a:gd name="connsiteX6" fmla="*/ 1165986 w 3288891"/>
              <a:gd name="connsiteY6" fmla="*/ 893708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755058 w 3288891"/>
              <a:gd name="connsiteY7" fmla="*/ 1106129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666568 w 3288891"/>
              <a:gd name="connsiteY8" fmla="*/ 1135625 h 2287552"/>
              <a:gd name="connsiteX9" fmla="*/ 1622323 w 3288891"/>
              <a:gd name="connsiteY9" fmla="*/ 1150374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666568 w 3288891"/>
              <a:gd name="connsiteY8" fmla="*/ 1135625 h 2287552"/>
              <a:gd name="connsiteX9" fmla="*/ 1004662 w 3288891"/>
              <a:gd name="connsiteY9" fmla="*/ 1013896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203322 w 3288891"/>
              <a:gd name="connsiteY8" fmla="*/ 1053739 h 2287552"/>
              <a:gd name="connsiteX9" fmla="*/ 1004662 w 3288891"/>
              <a:gd name="connsiteY9" fmla="*/ 1013896 h 2287552"/>
              <a:gd name="connsiteX10" fmla="*/ 1430594 w 3288891"/>
              <a:gd name="connsiteY10" fmla="*/ 1179871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203322 w 3288891"/>
              <a:gd name="connsiteY8" fmla="*/ 1053739 h 2287552"/>
              <a:gd name="connsiteX9" fmla="*/ 1004662 w 3288891"/>
              <a:gd name="connsiteY9" fmla="*/ 1013896 h 2287552"/>
              <a:gd name="connsiteX10" fmla="*/ 1097382 w 3288891"/>
              <a:gd name="connsiteY10" fmla="*/ 1097984 h 2287552"/>
              <a:gd name="connsiteX11" fmla="*/ 1342103 w 3288891"/>
              <a:gd name="connsiteY11" fmla="*/ 1194619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203322 w 3288891"/>
              <a:gd name="connsiteY8" fmla="*/ 1053739 h 2287552"/>
              <a:gd name="connsiteX9" fmla="*/ 1004662 w 3288891"/>
              <a:gd name="connsiteY9" fmla="*/ 1013896 h 2287552"/>
              <a:gd name="connsiteX10" fmla="*/ 1097382 w 3288891"/>
              <a:gd name="connsiteY10" fmla="*/ 1097984 h 2287552"/>
              <a:gd name="connsiteX11" fmla="*/ 1025146 w 3288891"/>
              <a:gd name="connsiteY11" fmla="*/ 1140028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004662 w 3288891"/>
              <a:gd name="connsiteY9" fmla="*/ 1013896 h 2287552"/>
              <a:gd name="connsiteX10" fmla="*/ 1097382 w 3288891"/>
              <a:gd name="connsiteY10" fmla="*/ 1097984 h 2287552"/>
              <a:gd name="connsiteX11" fmla="*/ 1025146 w 3288891"/>
              <a:gd name="connsiteY11" fmla="*/ 1140028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40636 w 3288891"/>
              <a:gd name="connsiteY2" fmla="*/ 86509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118442 w 3288891"/>
              <a:gd name="connsiteY9" fmla="*/ 1027544 h 2287552"/>
              <a:gd name="connsiteX10" fmla="*/ 1097382 w 3288891"/>
              <a:gd name="connsiteY10" fmla="*/ 1097984 h 2287552"/>
              <a:gd name="connsiteX11" fmla="*/ 1025146 w 3288891"/>
              <a:gd name="connsiteY11" fmla="*/ 1140028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179229 w 3288891"/>
              <a:gd name="connsiteY4" fmla="*/ 676225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118442 w 3288891"/>
              <a:gd name="connsiteY9" fmla="*/ 1027544 h 2287552"/>
              <a:gd name="connsiteX10" fmla="*/ 1097382 w 3288891"/>
              <a:gd name="connsiteY10" fmla="*/ 1097984 h 2287552"/>
              <a:gd name="connsiteX11" fmla="*/ 1025146 w 3288891"/>
              <a:gd name="connsiteY11" fmla="*/ 1140028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118442 w 3288891"/>
              <a:gd name="connsiteY9" fmla="*/ 1027544 h 2287552"/>
              <a:gd name="connsiteX10" fmla="*/ 1097382 w 3288891"/>
              <a:gd name="connsiteY10" fmla="*/ 1097984 h 2287552"/>
              <a:gd name="connsiteX11" fmla="*/ 1025146 w 3288891"/>
              <a:gd name="connsiteY11" fmla="*/ 1140028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118442 w 3288891"/>
              <a:gd name="connsiteY9" fmla="*/ 1027544 h 2287552"/>
              <a:gd name="connsiteX10" fmla="*/ 1097382 w 3288891"/>
              <a:gd name="connsiteY10" fmla="*/ 1097984 h 2287552"/>
              <a:gd name="connsiteX11" fmla="*/ 919493 w 3288891"/>
              <a:gd name="connsiteY11" fmla="*/ 1058142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118442 w 3288891"/>
              <a:gd name="connsiteY9" fmla="*/ 1027544 h 2287552"/>
              <a:gd name="connsiteX10" fmla="*/ 1064873 w 3288891"/>
              <a:gd name="connsiteY10" fmla="*/ 934211 h 2287552"/>
              <a:gd name="connsiteX11" fmla="*/ 919493 w 3288891"/>
              <a:gd name="connsiteY11" fmla="*/ 1058142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65986 w 3288891"/>
              <a:gd name="connsiteY6" fmla="*/ 893708 h 2287552"/>
              <a:gd name="connsiteX7" fmla="*/ 1104889 w 3288891"/>
              <a:gd name="connsiteY7" fmla="*/ 1010595 h 2287552"/>
              <a:gd name="connsiteX8" fmla="*/ 1162687 w 3288891"/>
              <a:gd name="connsiteY8" fmla="*/ 1053739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41605 w 3288891"/>
              <a:gd name="connsiteY6" fmla="*/ 811821 h 2287552"/>
              <a:gd name="connsiteX7" fmla="*/ 1104889 w 3288891"/>
              <a:gd name="connsiteY7" fmla="*/ 1010595 h 2287552"/>
              <a:gd name="connsiteX8" fmla="*/ 1162687 w 3288891"/>
              <a:gd name="connsiteY8" fmla="*/ 1053739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929149 w 3288891"/>
              <a:gd name="connsiteY12" fmla="*/ 1209367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70133 w 3288891"/>
              <a:gd name="connsiteY5" fmla="*/ 753928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64873 w 3288891"/>
              <a:gd name="connsiteY10" fmla="*/ 934211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56746 w 3288891"/>
              <a:gd name="connsiteY10" fmla="*/ 865973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094060 w 3288891"/>
              <a:gd name="connsiteY9" fmla="*/ 932010 h 2287552"/>
              <a:gd name="connsiteX10" fmla="*/ 1056746 w 3288891"/>
              <a:gd name="connsiteY10" fmla="*/ 865973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104889 w 3288891"/>
              <a:gd name="connsiteY7" fmla="*/ 1010595 h 2287552"/>
              <a:gd name="connsiteX8" fmla="*/ 1105797 w 3288891"/>
              <a:gd name="connsiteY8" fmla="*/ 917261 h 2287552"/>
              <a:gd name="connsiteX9" fmla="*/ 1110314 w 3288891"/>
              <a:gd name="connsiteY9" fmla="*/ 795532 h 2287552"/>
              <a:gd name="connsiteX10" fmla="*/ 1056746 w 3288891"/>
              <a:gd name="connsiteY10" fmla="*/ 865973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104889 w 3288891"/>
              <a:gd name="connsiteY7" fmla="*/ 1010595 h 2287552"/>
              <a:gd name="connsiteX8" fmla="*/ 1105797 w 3288891"/>
              <a:gd name="connsiteY8" fmla="*/ 835374 h 2287552"/>
              <a:gd name="connsiteX9" fmla="*/ 1110314 w 3288891"/>
              <a:gd name="connsiteY9" fmla="*/ 795532 h 2287552"/>
              <a:gd name="connsiteX10" fmla="*/ 1056746 w 3288891"/>
              <a:gd name="connsiteY10" fmla="*/ 865973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287552"/>
              <a:gd name="connsiteX1" fmla="*/ 2241755 w 3288891"/>
              <a:gd name="connsiteY1" fmla="*/ 0 h 2287552"/>
              <a:gd name="connsiteX2" fmla="*/ 1281272 w 3288891"/>
              <a:gd name="connsiteY2" fmla="*/ 182043 h 2287552"/>
              <a:gd name="connsiteX3" fmla="*/ 1190367 w 3288891"/>
              <a:gd name="connsiteY3" fmla="*/ 410312 h 2287552"/>
              <a:gd name="connsiteX4" fmla="*/ 1219864 w 3288891"/>
              <a:gd name="connsiteY4" fmla="*/ 580690 h 2287552"/>
              <a:gd name="connsiteX5" fmla="*/ 1237625 w 3288891"/>
              <a:gd name="connsiteY5" fmla="*/ 740280 h 2287552"/>
              <a:gd name="connsiteX6" fmla="*/ 1141605 w 3288891"/>
              <a:gd name="connsiteY6" fmla="*/ 811821 h 2287552"/>
              <a:gd name="connsiteX7" fmla="*/ 1072381 w 3288891"/>
              <a:gd name="connsiteY7" fmla="*/ 901413 h 2287552"/>
              <a:gd name="connsiteX8" fmla="*/ 1105797 w 3288891"/>
              <a:gd name="connsiteY8" fmla="*/ 835374 h 2287552"/>
              <a:gd name="connsiteX9" fmla="*/ 1110314 w 3288891"/>
              <a:gd name="connsiteY9" fmla="*/ 795532 h 2287552"/>
              <a:gd name="connsiteX10" fmla="*/ 1056746 w 3288891"/>
              <a:gd name="connsiteY10" fmla="*/ 865973 h 2287552"/>
              <a:gd name="connsiteX11" fmla="*/ 919493 w 3288891"/>
              <a:gd name="connsiteY11" fmla="*/ 1058142 h 2287552"/>
              <a:gd name="connsiteX12" fmla="*/ 864132 w 3288891"/>
              <a:gd name="connsiteY12" fmla="*/ 1168424 h 2287552"/>
              <a:gd name="connsiteX13" fmla="*/ 752168 w 3288891"/>
              <a:gd name="connsiteY13" fmla="*/ 1224116 h 2287552"/>
              <a:gd name="connsiteX14" fmla="*/ 693174 w 3288891"/>
              <a:gd name="connsiteY14" fmla="*/ 1238864 h 2287552"/>
              <a:gd name="connsiteX15" fmla="*/ 604684 w 3288891"/>
              <a:gd name="connsiteY15" fmla="*/ 1268361 h 2287552"/>
              <a:gd name="connsiteX16" fmla="*/ 560439 w 3288891"/>
              <a:gd name="connsiteY16" fmla="*/ 1283109 h 2287552"/>
              <a:gd name="connsiteX17" fmla="*/ 501445 w 3288891"/>
              <a:gd name="connsiteY17" fmla="*/ 1297858 h 2287552"/>
              <a:gd name="connsiteX18" fmla="*/ 412955 w 3288891"/>
              <a:gd name="connsiteY18" fmla="*/ 1327354 h 2287552"/>
              <a:gd name="connsiteX19" fmla="*/ 309716 w 3288891"/>
              <a:gd name="connsiteY19" fmla="*/ 1356851 h 2287552"/>
              <a:gd name="connsiteX20" fmla="*/ 176981 w 3288891"/>
              <a:gd name="connsiteY20" fmla="*/ 1445342 h 2287552"/>
              <a:gd name="connsiteX21" fmla="*/ 132736 w 3288891"/>
              <a:gd name="connsiteY21" fmla="*/ 1474838 h 2287552"/>
              <a:gd name="connsiteX22" fmla="*/ 88491 w 3288891"/>
              <a:gd name="connsiteY22" fmla="*/ 1504335 h 2287552"/>
              <a:gd name="connsiteX23" fmla="*/ 29497 w 3288891"/>
              <a:gd name="connsiteY23" fmla="*/ 1592825 h 2287552"/>
              <a:gd name="connsiteX24" fmla="*/ 0 w 3288891"/>
              <a:gd name="connsiteY24" fmla="*/ 1637071 h 2287552"/>
              <a:gd name="connsiteX25" fmla="*/ 14749 w 3288891"/>
              <a:gd name="connsiteY25" fmla="*/ 1917290 h 2287552"/>
              <a:gd name="connsiteX26" fmla="*/ 58994 w 3288891"/>
              <a:gd name="connsiteY26" fmla="*/ 2005780 h 2287552"/>
              <a:gd name="connsiteX27" fmla="*/ 103239 w 3288891"/>
              <a:gd name="connsiteY27" fmla="*/ 2035277 h 2287552"/>
              <a:gd name="connsiteX28" fmla="*/ 147484 w 3288891"/>
              <a:gd name="connsiteY28" fmla="*/ 2079522 h 2287552"/>
              <a:gd name="connsiteX29" fmla="*/ 280220 w 3288891"/>
              <a:gd name="connsiteY29" fmla="*/ 2153264 h 2287552"/>
              <a:gd name="connsiteX30" fmla="*/ 324465 w 3288891"/>
              <a:gd name="connsiteY30" fmla="*/ 2182761 h 2287552"/>
              <a:gd name="connsiteX31" fmla="*/ 471949 w 3288891"/>
              <a:gd name="connsiteY31" fmla="*/ 2212258 h 2287552"/>
              <a:gd name="connsiteX32" fmla="*/ 516194 w 3288891"/>
              <a:gd name="connsiteY32" fmla="*/ 2227006 h 2287552"/>
              <a:gd name="connsiteX33" fmla="*/ 589936 w 3288891"/>
              <a:gd name="connsiteY33" fmla="*/ 2241754 h 2287552"/>
              <a:gd name="connsiteX34" fmla="*/ 648929 w 3288891"/>
              <a:gd name="connsiteY34" fmla="*/ 2256503 h 2287552"/>
              <a:gd name="connsiteX35" fmla="*/ 914400 w 3288891"/>
              <a:gd name="connsiteY35" fmla="*/ 2271251 h 2287552"/>
              <a:gd name="connsiteX36" fmla="*/ 1533832 w 3288891"/>
              <a:gd name="connsiteY36" fmla="*/ 2256503 h 2287552"/>
              <a:gd name="connsiteX37" fmla="*/ 2979174 w 3288891"/>
              <a:gd name="connsiteY37" fmla="*/ 2286000 h 2287552"/>
              <a:gd name="connsiteX38" fmla="*/ 3215149 w 3288891"/>
              <a:gd name="connsiteY38" fmla="*/ 2271251 h 2287552"/>
              <a:gd name="connsiteX39" fmla="*/ 3244645 w 3288891"/>
              <a:gd name="connsiteY39" fmla="*/ 2182761 h 2287552"/>
              <a:gd name="connsiteX40" fmla="*/ 3259394 w 3288891"/>
              <a:gd name="connsiteY40" fmla="*/ 2035277 h 2287552"/>
              <a:gd name="connsiteX41" fmla="*/ 3274142 w 3288891"/>
              <a:gd name="connsiteY41" fmla="*/ 1843548 h 2287552"/>
              <a:gd name="connsiteX42" fmla="*/ 3288891 w 3288891"/>
              <a:gd name="connsiteY42" fmla="*/ 1725561 h 2287552"/>
              <a:gd name="connsiteX43" fmla="*/ 3274142 w 3288891"/>
              <a:gd name="connsiteY43" fmla="*/ 1474838 h 2287552"/>
              <a:gd name="connsiteX44" fmla="*/ 3244645 w 3288891"/>
              <a:gd name="connsiteY44" fmla="*/ 1371600 h 2287552"/>
              <a:gd name="connsiteX45" fmla="*/ 3229897 w 3288891"/>
              <a:gd name="connsiteY45" fmla="*/ 1297858 h 2287552"/>
              <a:gd name="connsiteX46" fmla="*/ 3200400 w 3288891"/>
              <a:gd name="connsiteY46" fmla="*/ 1209367 h 2287552"/>
              <a:gd name="connsiteX47" fmla="*/ 3156155 w 3288891"/>
              <a:gd name="connsiteY47" fmla="*/ 1076632 h 2287552"/>
              <a:gd name="connsiteX48" fmla="*/ 3126658 w 3288891"/>
              <a:gd name="connsiteY48" fmla="*/ 988142 h 2287552"/>
              <a:gd name="connsiteX49" fmla="*/ 3097162 w 3288891"/>
              <a:gd name="connsiteY49" fmla="*/ 943896 h 2287552"/>
              <a:gd name="connsiteX50" fmla="*/ 3082413 w 3288891"/>
              <a:gd name="connsiteY50" fmla="*/ 899651 h 2287552"/>
              <a:gd name="connsiteX51" fmla="*/ 3052916 w 3288891"/>
              <a:gd name="connsiteY51" fmla="*/ 796413 h 2287552"/>
              <a:gd name="connsiteX52" fmla="*/ 3023420 w 3288891"/>
              <a:gd name="connsiteY52" fmla="*/ 752167 h 2287552"/>
              <a:gd name="connsiteX53" fmla="*/ 2993923 w 3288891"/>
              <a:gd name="connsiteY53" fmla="*/ 693174 h 2287552"/>
              <a:gd name="connsiteX54" fmla="*/ 2979174 w 3288891"/>
              <a:gd name="connsiteY54" fmla="*/ 648929 h 2287552"/>
              <a:gd name="connsiteX55" fmla="*/ 2934929 w 3288891"/>
              <a:gd name="connsiteY55" fmla="*/ 604683 h 2287552"/>
              <a:gd name="connsiteX56" fmla="*/ 2890684 w 3288891"/>
              <a:gd name="connsiteY56" fmla="*/ 501445 h 2287552"/>
              <a:gd name="connsiteX57" fmla="*/ 2846439 w 3288891"/>
              <a:gd name="connsiteY57" fmla="*/ 368709 h 2287552"/>
              <a:gd name="connsiteX58" fmla="*/ 2831691 w 3288891"/>
              <a:gd name="connsiteY58" fmla="*/ 324464 h 2287552"/>
              <a:gd name="connsiteX59" fmla="*/ 2772697 w 3288891"/>
              <a:gd name="connsiteY59" fmla="*/ 235974 h 2287552"/>
              <a:gd name="connsiteX60" fmla="*/ 2669458 w 3288891"/>
              <a:gd name="connsiteY60" fmla="*/ 162232 h 2287552"/>
              <a:gd name="connsiteX61" fmla="*/ 2625213 w 3288891"/>
              <a:gd name="connsiteY61" fmla="*/ 132735 h 2287552"/>
              <a:gd name="connsiteX62" fmla="*/ 2580968 w 3288891"/>
              <a:gd name="connsiteY62" fmla="*/ 117987 h 2287552"/>
              <a:gd name="connsiteX63" fmla="*/ 2536723 w 3288891"/>
              <a:gd name="connsiteY63" fmla="*/ 88490 h 2287552"/>
              <a:gd name="connsiteX64" fmla="*/ 2138516 w 3288891"/>
              <a:gd name="connsiteY64" fmla="*/ 58993 h 2287552"/>
              <a:gd name="connsiteX65" fmla="*/ 2138516 w 3288891"/>
              <a:gd name="connsiteY65" fmla="*/ 58993 h 2287552"/>
              <a:gd name="connsiteX0" fmla="*/ 2241755 w 3288891"/>
              <a:gd name="connsiteY0" fmla="*/ 0 h 2365685"/>
              <a:gd name="connsiteX1" fmla="*/ 2241755 w 3288891"/>
              <a:gd name="connsiteY1" fmla="*/ 0 h 2365685"/>
              <a:gd name="connsiteX2" fmla="*/ 1281272 w 3288891"/>
              <a:gd name="connsiteY2" fmla="*/ 182043 h 2365685"/>
              <a:gd name="connsiteX3" fmla="*/ 1190367 w 3288891"/>
              <a:gd name="connsiteY3" fmla="*/ 410312 h 2365685"/>
              <a:gd name="connsiteX4" fmla="*/ 1219864 w 3288891"/>
              <a:gd name="connsiteY4" fmla="*/ 580690 h 2365685"/>
              <a:gd name="connsiteX5" fmla="*/ 1237625 w 3288891"/>
              <a:gd name="connsiteY5" fmla="*/ 740280 h 2365685"/>
              <a:gd name="connsiteX6" fmla="*/ 1141605 w 3288891"/>
              <a:gd name="connsiteY6" fmla="*/ 811821 h 2365685"/>
              <a:gd name="connsiteX7" fmla="*/ 1072381 w 3288891"/>
              <a:gd name="connsiteY7" fmla="*/ 901413 h 2365685"/>
              <a:gd name="connsiteX8" fmla="*/ 1105797 w 3288891"/>
              <a:gd name="connsiteY8" fmla="*/ 835374 h 2365685"/>
              <a:gd name="connsiteX9" fmla="*/ 1110314 w 3288891"/>
              <a:gd name="connsiteY9" fmla="*/ 795532 h 2365685"/>
              <a:gd name="connsiteX10" fmla="*/ 1056746 w 3288891"/>
              <a:gd name="connsiteY10" fmla="*/ 865973 h 2365685"/>
              <a:gd name="connsiteX11" fmla="*/ 919493 w 3288891"/>
              <a:gd name="connsiteY11" fmla="*/ 1058142 h 2365685"/>
              <a:gd name="connsiteX12" fmla="*/ 864132 w 3288891"/>
              <a:gd name="connsiteY12" fmla="*/ 1168424 h 2365685"/>
              <a:gd name="connsiteX13" fmla="*/ 752168 w 3288891"/>
              <a:gd name="connsiteY13" fmla="*/ 1224116 h 2365685"/>
              <a:gd name="connsiteX14" fmla="*/ 693174 w 3288891"/>
              <a:gd name="connsiteY14" fmla="*/ 1238864 h 2365685"/>
              <a:gd name="connsiteX15" fmla="*/ 604684 w 3288891"/>
              <a:gd name="connsiteY15" fmla="*/ 1268361 h 2365685"/>
              <a:gd name="connsiteX16" fmla="*/ 560439 w 3288891"/>
              <a:gd name="connsiteY16" fmla="*/ 1283109 h 2365685"/>
              <a:gd name="connsiteX17" fmla="*/ 501445 w 3288891"/>
              <a:gd name="connsiteY17" fmla="*/ 1297858 h 2365685"/>
              <a:gd name="connsiteX18" fmla="*/ 412955 w 3288891"/>
              <a:gd name="connsiteY18" fmla="*/ 1327354 h 2365685"/>
              <a:gd name="connsiteX19" fmla="*/ 309716 w 3288891"/>
              <a:gd name="connsiteY19" fmla="*/ 1356851 h 2365685"/>
              <a:gd name="connsiteX20" fmla="*/ 176981 w 3288891"/>
              <a:gd name="connsiteY20" fmla="*/ 1445342 h 2365685"/>
              <a:gd name="connsiteX21" fmla="*/ 132736 w 3288891"/>
              <a:gd name="connsiteY21" fmla="*/ 1474838 h 2365685"/>
              <a:gd name="connsiteX22" fmla="*/ 88491 w 3288891"/>
              <a:gd name="connsiteY22" fmla="*/ 1504335 h 2365685"/>
              <a:gd name="connsiteX23" fmla="*/ 29497 w 3288891"/>
              <a:gd name="connsiteY23" fmla="*/ 1592825 h 2365685"/>
              <a:gd name="connsiteX24" fmla="*/ 0 w 3288891"/>
              <a:gd name="connsiteY24" fmla="*/ 1637071 h 2365685"/>
              <a:gd name="connsiteX25" fmla="*/ 14749 w 3288891"/>
              <a:gd name="connsiteY25" fmla="*/ 1917290 h 2365685"/>
              <a:gd name="connsiteX26" fmla="*/ 58994 w 3288891"/>
              <a:gd name="connsiteY26" fmla="*/ 2005780 h 2365685"/>
              <a:gd name="connsiteX27" fmla="*/ 103239 w 3288891"/>
              <a:gd name="connsiteY27" fmla="*/ 2035277 h 2365685"/>
              <a:gd name="connsiteX28" fmla="*/ 147484 w 3288891"/>
              <a:gd name="connsiteY28" fmla="*/ 2079522 h 2365685"/>
              <a:gd name="connsiteX29" fmla="*/ 280220 w 3288891"/>
              <a:gd name="connsiteY29" fmla="*/ 2153264 h 2365685"/>
              <a:gd name="connsiteX30" fmla="*/ 324465 w 3288891"/>
              <a:gd name="connsiteY30" fmla="*/ 2182761 h 2365685"/>
              <a:gd name="connsiteX31" fmla="*/ 471949 w 3288891"/>
              <a:gd name="connsiteY31" fmla="*/ 2212258 h 2365685"/>
              <a:gd name="connsiteX32" fmla="*/ 516194 w 3288891"/>
              <a:gd name="connsiteY32" fmla="*/ 2227006 h 2365685"/>
              <a:gd name="connsiteX33" fmla="*/ 589936 w 3288891"/>
              <a:gd name="connsiteY33" fmla="*/ 2241754 h 2365685"/>
              <a:gd name="connsiteX34" fmla="*/ 648929 w 3288891"/>
              <a:gd name="connsiteY34" fmla="*/ 2256503 h 2365685"/>
              <a:gd name="connsiteX35" fmla="*/ 914400 w 3288891"/>
              <a:gd name="connsiteY35" fmla="*/ 2271251 h 2365685"/>
              <a:gd name="connsiteX36" fmla="*/ 1533832 w 3288891"/>
              <a:gd name="connsiteY36" fmla="*/ 2365685 h 2365685"/>
              <a:gd name="connsiteX37" fmla="*/ 2979174 w 3288891"/>
              <a:gd name="connsiteY37" fmla="*/ 2286000 h 2365685"/>
              <a:gd name="connsiteX38" fmla="*/ 3215149 w 3288891"/>
              <a:gd name="connsiteY38" fmla="*/ 2271251 h 2365685"/>
              <a:gd name="connsiteX39" fmla="*/ 3244645 w 3288891"/>
              <a:gd name="connsiteY39" fmla="*/ 2182761 h 2365685"/>
              <a:gd name="connsiteX40" fmla="*/ 3259394 w 3288891"/>
              <a:gd name="connsiteY40" fmla="*/ 2035277 h 2365685"/>
              <a:gd name="connsiteX41" fmla="*/ 3274142 w 3288891"/>
              <a:gd name="connsiteY41" fmla="*/ 1843548 h 2365685"/>
              <a:gd name="connsiteX42" fmla="*/ 3288891 w 3288891"/>
              <a:gd name="connsiteY42" fmla="*/ 1725561 h 2365685"/>
              <a:gd name="connsiteX43" fmla="*/ 3274142 w 3288891"/>
              <a:gd name="connsiteY43" fmla="*/ 1474838 h 2365685"/>
              <a:gd name="connsiteX44" fmla="*/ 3244645 w 3288891"/>
              <a:gd name="connsiteY44" fmla="*/ 1371600 h 2365685"/>
              <a:gd name="connsiteX45" fmla="*/ 3229897 w 3288891"/>
              <a:gd name="connsiteY45" fmla="*/ 1297858 h 2365685"/>
              <a:gd name="connsiteX46" fmla="*/ 3200400 w 3288891"/>
              <a:gd name="connsiteY46" fmla="*/ 1209367 h 2365685"/>
              <a:gd name="connsiteX47" fmla="*/ 3156155 w 3288891"/>
              <a:gd name="connsiteY47" fmla="*/ 1076632 h 2365685"/>
              <a:gd name="connsiteX48" fmla="*/ 3126658 w 3288891"/>
              <a:gd name="connsiteY48" fmla="*/ 988142 h 2365685"/>
              <a:gd name="connsiteX49" fmla="*/ 3097162 w 3288891"/>
              <a:gd name="connsiteY49" fmla="*/ 943896 h 2365685"/>
              <a:gd name="connsiteX50" fmla="*/ 3082413 w 3288891"/>
              <a:gd name="connsiteY50" fmla="*/ 899651 h 2365685"/>
              <a:gd name="connsiteX51" fmla="*/ 3052916 w 3288891"/>
              <a:gd name="connsiteY51" fmla="*/ 796413 h 2365685"/>
              <a:gd name="connsiteX52" fmla="*/ 3023420 w 3288891"/>
              <a:gd name="connsiteY52" fmla="*/ 752167 h 2365685"/>
              <a:gd name="connsiteX53" fmla="*/ 2993923 w 3288891"/>
              <a:gd name="connsiteY53" fmla="*/ 693174 h 2365685"/>
              <a:gd name="connsiteX54" fmla="*/ 2979174 w 3288891"/>
              <a:gd name="connsiteY54" fmla="*/ 648929 h 2365685"/>
              <a:gd name="connsiteX55" fmla="*/ 2934929 w 3288891"/>
              <a:gd name="connsiteY55" fmla="*/ 604683 h 2365685"/>
              <a:gd name="connsiteX56" fmla="*/ 2890684 w 3288891"/>
              <a:gd name="connsiteY56" fmla="*/ 501445 h 2365685"/>
              <a:gd name="connsiteX57" fmla="*/ 2846439 w 3288891"/>
              <a:gd name="connsiteY57" fmla="*/ 368709 h 2365685"/>
              <a:gd name="connsiteX58" fmla="*/ 2831691 w 3288891"/>
              <a:gd name="connsiteY58" fmla="*/ 324464 h 2365685"/>
              <a:gd name="connsiteX59" fmla="*/ 2772697 w 3288891"/>
              <a:gd name="connsiteY59" fmla="*/ 235974 h 2365685"/>
              <a:gd name="connsiteX60" fmla="*/ 2669458 w 3288891"/>
              <a:gd name="connsiteY60" fmla="*/ 162232 h 2365685"/>
              <a:gd name="connsiteX61" fmla="*/ 2625213 w 3288891"/>
              <a:gd name="connsiteY61" fmla="*/ 132735 h 2365685"/>
              <a:gd name="connsiteX62" fmla="*/ 2580968 w 3288891"/>
              <a:gd name="connsiteY62" fmla="*/ 117987 h 2365685"/>
              <a:gd name="connsiteX63" fmla="*/ 2536723 w 3288891"/>
              <a:gd name="connsiteY63" fmla="*/ 88490 h 2365685"/>
              <a:gd name="connsiteX64" fmla="*/ 2138516 w 3288891"/>
              <a:gd name="connsiteY64" fmla="*/ 58993 h 2365685"/>
              <a:gd name="connsiteX65" fmla="*/ 2138516 w 3288891"/>
              <a:gd name="connsiteY65" fmla="*/ 58993 h 2365685"/>
              <a:gd name="connsiteX0" fmla="*/ 2241755 w 3288891"/>
              <a:gd name="connsiteY0" fmla="*/ 0 h 2366985"/>
              <a:gd name="connsiteX1" fmla="*/ 2241755 w 3288891"/>
              <a:gd name="connsiteY1" fmla="*/ 0 h 2366985"/>
              <a:gd name="connsiteX2" fmla="*/ 1281272 w 3288891"/>
              <a:gd name="connsiteY2" fmla="*/ 182043 h 2366985"/>
              <a:gd name="connsiteX3" fmla="*/ 1190367 w 3288891"/>
              <a:gd name="connsiteY3" fmla="*/ 410312 h 2366985"/>
              <a:gd name="connsiteX4" fmla="*/ 1219864 w 3288891"/>
              <a:gd name="connsiteY4" fmla="*/ 580690 h 2366985"/>
              <a:gd name="connsiteX5" fmla="*/ 1237625 w 3288891"/>
              <a:gd name="connsiteY5" fmla="*/ 740280 h 2366985"/>
              <a:gd name="connsiteX6" fmla="*/ 1141605 w 3288891"/>
              <a:gd name="connsiteY6" fmla="*/ 811821 h 2366985"/>
              <a:gd name="connsiteX7" fmla="*/ 1072381 w 3288891"/>
              <a:gd name="connsiteY7" fmla="*/ 901413 h 2366985"/>
              <a:gd name="connsiteX8" fmla="*/ 1105797 w 3288891"/>
              <a:gd name="connsiteY8" fmla="*/ 835374 h 2366985"/>
              <a:gd name="connsiteX9" fmla="*/ 1110314 w 3288891"/>
              <a:gd name="connsiteY9" fmla="*/ 795532 h 2366985"/>
              <a:gd name="connsiteX10" fmla="*/ 1056746 w 3288891"/>
              <a:gd name="connsiteY10" fmla="*/ 865973 h 2366985"/>
              <a:gd name="connsiteX11" fmla="*/ 919493 w 3288891"/>
              <a:gd name="connsiteY11" fmla="*/ 1058142 h 2366985"/>
              <a:gd name="connsiteX12" fmla="*/ 864132 w 3288891"/>
              <a:gd name="connsiteY12" fmla="*/ 1168424 h 2366985"/>
              <a:gd name="connsiteX13" fmla="*/ 752168 w 3288891"/>
              <a:gd name="connsiteY13" fmla="*/ 1224116 h 2366985"/>
              <a:gd name="connsiteX14" fmla="*/ 693174 w 3288891"/>
              <a:gd name="connsiteY14" fmla="*/ 1238864 h 2366985"/>
              <a:gd name="connsiteX15" fmla="*/ 604684 w 3288891"/>
              <a:gd name="connsiteY15" fmla="*/ 1268361 h 2366985"/>
              <a:gd name="connsiteX16" fmla="*/ 560439 w 3288891"/>
              <a:gd name="connsiteY16" fmla="*/ 1283109 h 2366985"/>
              <a:gd name="connsiteX17" fmla="*/ 501445 w 3288891"/>
              <a:gd name="connsiteY17" fmla="*/ 1297858 h 2366985"/>
              <a:gd name="connsiteX18" fmla="*/ 412955 w 3288891"/>
              <a:gd name="connsiteY18" fmla="*/ 1327354 h 2366985"/>
              <a:gd name="connsiteX19" fmla="*/ 309716 w 3288891"/>
              <a:gd name="connsiteY19" fmla="*/ 1356851 h 2366985"/>
              <a:gd name="connsiteX20" fmla="*/ 176981 w 3288891"/>
              <a:gd name="connsiteY20" fmla="*/ 1445342 h 2366985"/>
              <a:gd name="connsiteX21" fmla="*/ 132736 w 3288891"/>
              <a:gd name="connsiteY21" fmla="*/ 1474838 h 2366985"/>
              <a:gd name="connsiteX22" fmla="*/ 88491 w 3288891"/>
              <a:gd name="connsiteY22" fmla="*/ 1504335 h 2366985"/>
              <a:gd name="connsiteX23" fmla="*/ 29497 w 3288891"/>
              <a:gd name="connsiteY23" fmla="*/ 1592825 h 2366985"/>
              <a:gd name="connsiteX24" fmla="*/ 0 w 3288891"/>
              <a:gd name="connsiteY24" fmla="*/ 1637071 h 2366985"/>
              <a:gd name="connsiteX25" fmla="*/ 14749 w 3288891"/>
              <a:gd name="connsiteY25" fmla="*/ 1917290 h 2366985"/>
              <a:gd name="connsiteX26" fmla="*/ 58994 w 3288891"/>
              <a:gd name="connsiteY26" fmla="*/ 2005780 h 2366985"/>
              <a:gd name="connsiteX27" fmla="*/ 103239 w 3288891"/>
              <a:gd name="connsiteY27" fmla="*/ 2035277 h 2366985"/>
              <a:gd name="connsiteX28" fmla="*/ 147484 w 3288891"/>
              <a:gd name="connsiteY28" fmla="*/ 2079522 h 2366985"/>
              <a:gd name="connsiteX29" fmla="*/ 280220 w 3288891"/>
              <a:gd name="connsiteY29" fmla="*/ 2153264 h 2366985"/>
              <a:gd name="connsiteX30" fmla="*/ 324465 w 3288891"/>
              <a:gd name="connsiteY30" fmla="*/ 2182761 h 2366985"/>
              <a:gd name="connsiteX31" fmla="*/ 471949 w 3288891"/>
              <a:gd name="connsiteY31" fmla="*/ 2212258 h 2366985"/>
              <a:gd name="connsiteX32" fmla="*/ 516194 w 3288891"/>
              <a:gd name="connsiteY32" fmla="*/ 2227006 h 2366985"/>
              <a:gd name="connsiteX33" fmla="*/ 589936 w 3288891"/>
              <a:gd name="connsiteY33" fmla="*/ 2241754 h 2366985"/>
              <a:gd name="connsiteX34" fmla="*/ 648929 w 3288891"/>
              <a:gd name="connsiteY34" fmla="*/ 2256503 h 2366985"/>
              <a:gd name="connsiteX35" fmla="*/ 914400 w 3288891"/>
              <a:gd name="connsiteY35" fmla="*/ 2339489 h 2366985"/>
              <a:gd name="connsiteX36" fmla="*/ 1533832 w 3288891"/>
              <a:gd name="connsiteY36" fmla="*/ 2365685 h 2366985"/>
              <a:gd name="connsiteX37" fmla="*/ 2979174 w 3288891"/>
              <a:gd name="connsiteY37" fmla="*/ 2286000 h 2366985"/>
              <a:gd name="connsiteX38" fmla="*/ 3215149 w 3288891"/>
              <a:gd name="connsiteY38" fmla="*/ 2271251 h 2366985"/>
              <a:gd name="connsiteX39" fmla="*/ 3244645 w 3288891"/>
              <a:gd name="connsiteY39" fmla="*/ 2182761 h 2366985"/>
              <a:gd name="connsiteX40" fmla="*/ 3259394 w 3288891"/>
              <a:gd name="connsiteY40" fmla="*/ 2035277 h 2366985"/>
              <a:gd name="connsiteX41" fmla="*/ 3274142 w 3288891"/>
              <a:gd name="connsiteY41" fmla="*/ 1843548 h 2366985"/>
              <a:gd name="connsiteX42" fmla="*/ 3288891 w 3288891"/>
              <a:gd name="connsiteY42" fmla="*/ 1725561 h 2366985"/>
              <a:gd name="connsiteX43" fmla="*/ 3274142 w 3288891"/>
              <a:gd name="connsiteY43" fmla="*/ 1474838 h 2366985"/>
              <a:gd name="connsiteX44" fmla="*/ 3244645 w 3288891"/>
              <a:gd name="connsiteY44" fmla="*/ 1371600 h 2366985"/>
              <a:gd name="connsiteX45" fmla="*/ 3229897 w 3288891"/>
              <a:gd name="connsiteY45" fmla="*/ 1297858 h 2366985"/>
              <a:gd name="connsiteX46" fmla="*/ 3200400 w 3288891"/>
              <a:gd name="connsiteY46" fmla="*/ 1209367 h 2366985"/>
              <a:gd name="connsiteX47" fmla="*/ 3156155 w 3288891"/>
              <a:gd name="connsiteY47" fmla="*/ 1076632 h 2366985"/>
              <a:gd name="connsiteX48" fmla="*/ 3126658 w 3288891"/>
              <a:gd name="connsiteY48" fmla="*/ 988142 h 2366985"/>
              <a:gd name="connsiteX49" fmla="*/ 3097162 w 3288891"/>
              <a:gd name="connsiteY49" fmla="*/ 943896 h 2366985"/>
              <a:gd name="connsiteX50" fmla="*/ 3082413 w 3288891"/>
              <a:gd name="connsiteY50" fmla="*/ 899651 h 2366985"/>
              <a:gd name="connsiteX51" fmla="*/ 3052916 w 3288891"/>
              <a:gd name="connsiteY51" fmla="*/ 796413 h 2366985"/>
              <a:gd name="connsiteX52" fmla="*/ 3023420 w 3288891"/>
              <a:gd name="connsiteY52" fmla="*/ 752167 h 2366985"/>
              <a:gd name="connsiteX53" fmla="*/ 2993923 w 3288891"/>
              <a:gd name="connsiteY53" fmla="*/ 693174 h 2366985"/>
              <a:gd name="connsiteX54" fmla="*/ 2979174 w 3288891"/>
              <a:gd name="connsiteY54" fmla="*/ 648929 h 2366985"/>
              <a:gd name="connsiteX55" fmla="*/ 2934929 w 3288891"/>
              <a:gd name="connsiteY55" fmla="*/ 604683 h 2366985"/>
              <a:gd name="connsiteX56" fmla="*/ 2890684 w 3288891"/>
              <a:gd name="connsiteY56" fmla="*/ 501445 h 2366985"/>
              <a:gd name="connsiteX57" fmla="*/ 2846439 w 3288891"/>
              <a:gd name="connsiteY57" fmla="*/ 368709 h 2366985"/>
              <a:gd name="connsiteX58" fmla="*/ 2831691 w 3288891"/>
              <a:gd name="connsiteY58" fmla="*/ 324464 h 2366985"/>
              <a:gd name="connsiteX59" fmla="*/ 2772697 w 3288891"/>
              <a:gd name="connsiteY59" fmla="*/ 235974 h 2366985"/>
              <a:gd name="connsiteX60" fmla="*/ 2669458 w 3288891"/>
              <a:gd name="connsiteY60" fmla="*/ 162232 h 2366985"/>
              <a:gd name="connsiteX61" fmla="*/ 2625213 w 3288891"/>
              <a:gd name="connsiteY61" fmla="*/ 132735 h 2366985"/>
              <a:gd name="connsiteX62" fmla="*/ 2580968 w 3288891"/>
              <a:gd name="connsiteY62" fmla="*/ 117987 h 2366985"/>
              <a:gd name="connsiteX63" fmla="*/ 2536723 w 3288891"/>
              <a:gd name="connsiteY63" fmla="*/ 88490 h 2366985"/>
              <a:gd name="connsiteX64" fmla="*/ 2138516 w 3288891"/>
              <a:gd name="connsiteY64" fmla="*/ 58993 h 2366985"/>
              <a:gd name="connsiteX65" fmla="*/ 2138516 w 3288891"/>
              <a:gd name="connsiteY65" fmla="*/ 58993 h 2366985"/>
              <a:gd name="connsiteX0" fmla="*/ 2241755 w 3288891"/>
              <a:gd name="connsiteY0" fmla="*/ 0 h 2366985"/>
              <a:gd name="connsiteX1" fmla="*/ 2241755 w 3288891"/>
              <a:gd name="connsiteY1" fmla="*/ 0 h 2366985"/>
              <a:gd name="connsiteX2" fmla="*/ 1281272 w 3288891"/>
              <a:gd name="connsiteY2" fmla="*/ 182043 h 2366985"/>
              <a:gd name="connsiteX3" fmla="*/ 1190367 w 3288891"/>
              <a:gd name="connsiteY3" fmla="*/ 410312 h 2366985"/>
              <a:gd name="connsiteX4" fmla="*/ 1219864 w 3288891"/>
              <a:gd name="connsiteY4" fmla="*/ 580690 h 2366985"/>
              <a:gd name="connsiteX5" fmla="*/ 1237625 w 3288891"/>
              <a:gd name="connsiteY5" fmla="*/ 740280 h 2366985"/>
              <a:gd name="connsiteX6" fmla="*/ 1141605 w 3288891"/>
              <a:gd name="connsiteY6" fmla="*/ 811821 h 2366985"/>
              <a:gd name="connsiteX7" fmla="*/ 1072381 w 3288891"/>
              <a:gd name="connsiteY7" fmla="*/ 901413 h 2366985"/>
              <a:gd name="connsiteX8" fmla="*/ 1105797 w 3288891"/>
              <a:gd name="connsiteY8" fmla="*/ 835374 h 2366985"/>
              <a:gd name="connsiteX9" fmla="*/ 1110314 w 3288891"/>
              <a:gd name="connsiteY9" fmla="*/ 795532 h 2366985"/>
              <a:gd name="connsiteX10" fmla="*/ 1056746 w 3288891"/>
              <a:gd name="connsiteY10" fmla="*/ 865973 h 2366985"/>
              <a:gd name="connsiteX11" fmla="*/ 919493 w 3288891"/>
              <a:gd name="connsiteY11" fmla="*/ 1058142 h 2366985"/>
              <a:gd name="connsiteX12" fmla="*/ 864132 w 3288891"/>
              <a:gd name="connsiteY12" fmla="*/ 1168424 h 2366985"/>
              <a:gd name="connsiteX13" fmla="*/ 752168 w 3288891"/>
              <a:gd name="connsiteY13" fmla="*/ 1224116 h 2366985"/>
              <a:gd name="connsiteX14" fmla="*/ 693174 w 3288891"/>
              <a:gd name="connsiteY14" fmla="*/ 1238864 h 2366985"/>
              <a:gd name="connsiteX15" fmla="*/ 604684 w 3288891"/>
              <a:gd name="connsiteY15" fmla="*/ 1268361 h 2366985"/>
              <a:gd name="connsiteX16" fmla="*/ 560439 w 3288891"/>
              <a:gd name="connsiteY16" fmla="*/ 1283109 h 2366985"/>
              <a:gd name="connsiteX17" fmla="*/ 501445 w 3288891"/>
              <a:gd name="connsiteY17" fmla="*/ 1297858 h 2366985"/>
              <a:gd name="connsiteX18" fmla="*/ 412955 w 3288891"/>
              <a:gd name="connsiteY18" fmla="*/ 1327354 h 2366985"/>
              <a:gd name="connsiteX19" fmla="*/ 309716 w 3288891"/>
              <a:gd name="connsiteY19" fmla="*/ 1356851 h 2366985"/>
              <a:gd name="connsiteX20" fmla="*/ 176981 w 3288891"/>
              <a:gd name="connsiteY20" fmla="*/ 1445342 h 2366985"/>
              <a:gd name="connsiteX21" fmla="*/ 132736 w 3288891"/>
              <a:gd name="connsiteY21" fmla="*/ 1474838 h 2366985"/>
              <a:gd name="connsiteX22" fmla="*/ 88491 w 3288891"/>
              <a:gd name="connsiteY22" fmla="*/ 1504335 h 2366985"/>
              <a:gd name="connsiteX23" fmla="*/ 29497 w 3288891"/>
              <a:gd name="connsiteY23" fmla="*/ 1592825 h 2366985"/>
              <a:gd name="connsiteX24" fmla="*/ 0 w 3288891"/>
              <a:gd name="connsiteY24" fmla="*/ 1637071 h 2366985"/>
              <a:gd name="connsiteX25" fmla="*/ 14749 w 3288891"/>
              <a:gd name="connsiteY25" fmla="*/ 1917290 h 2366985"/>
              <a:gd name="connsiteX26" fmla="*/ 58994 w 3288891"/>
              <a:gd name="connsiteY26" fmla="*/ 2005780 h 2366985"/>
              <a:gd name="connsiteX27" fmla="*/ 103239 w 3288891"/>
              <a:gd name="connsiteY27" fmla="*/ 2035277 h 2366985"/>
              <a:gd name="connsiteX28" fmla="*/ 147484 w 3288891"/>
              <a:gd name="connsiteY28" fmla="*/ 2079522 h 2366985"/>
              <a:gd name="connsiteX29" fmla="*/ 280220 w 3288891"/>
              <a:gd name="connsiteY29" fmla="*/ 2153264 h 2366985"/>
              <a:gd name="connsiteX30" fmla="*/ 324465 w 3288891"/>
              <a:gd name="connsiteY30" fmla="*/ 2182761 h 2366985"/>
              <a:gd name="connsiteX31" fmla="*/ 471949 w 3288891"/>
              <a:gd name="connsiteY31" fmla="*/ 2212258 h 2366985"/>
              <a:gd name="connsiteX32" fmla="*/ 516194 w 3288891"/>
              <a:gd name="connsiteY32" fmla="*/ 2227006 h 2366985"/>
              <a:gd name="connsiteX33" fmla="*/ 589936 w 3288891"/>
              <a:gd name="connsiteY33" fmla="*/ 2241754 h 2366985"/>
              <a:gd name="connsiteX34" fmla="*/ 648929 w 3288891"/>
              <a:gd name="connsiteY34" fmla="*/ 2324742 h 2366985"/>
              <a:gd name="connsiteX35" fmla="*/ 914400 w 3288891"/>
              <a:gd name="connsiteY35" fmla="*/ 2339489 h 2366985"/>
              <a:gd name="connsiteX36" fmla="*/ 1533832 w 3288891"/>
              <a:gd name="connsiteY36" fmla="*/ 2365685 h 2366985"/>
              <a:gd name="connsiteX37" fmla="*/ 2979174 w 3288891"/>
              <a:gd name="connsiteY37" fmla="*/ 2286000 h 2366985"/>
              <a:gd name="connsiteX38" fmla="*/ 3215149 w 3288891"/>
              <a:gd name="connsiteY38" fmla="*/ 2271251 h 2366985"/>
              <a:gd name="connsiteX39" fmla="*/ 3244645 w 3288891"/>
              <a:gd name="connsiteY39" fmla="*/ 2182761 h 2366985"/>
              <a:gd name="connsiteX40" fmla="*/ 3259394 w 3288891"/>
              <a:gd name="connsiteY40" fmla="*/ 2035277 h 2366985"/>
              <a:gd name="connsiteX41" fmla="*/ 3274142 w 3288891"/>
              <a:gd name="connsiteY41" fmla="*/ 1843548 h 2366985"/>
              <a:gd name="connsiteX42" fmla="*/ 3288891 w 3288891"/>
              <a:gd name="connsiteY42" fmla="*/ 1725561 h 2366985"/>
              <a:gd name="connsiteX43" fmla="*/ 3274142 w 3288891"/>
              <a:gd name="connsiteY43" fmla="*/ 1474838 h 2366985"/>
              <a:gd name="connsiteX44" fmla="*/ 3244645 w 3288891"/>
              <a:gd name="connsiteY44" fmla="*/ 1371600 h 2366985"/>
              <a:gd name="connsiteX45" fmla="*/ 3229897 w 3288891"/>
              <a:gd name="connsiteY45" fmla="*/ 1297858 h 2366985"/>
              <a:gd name="connsiteX46" fmla="*/ 3200400 w 3288891"/>
              <a:gd name="connsiteY46" fmla="*/ 1209367 h 2366985"/>
              <a:gd name="connsiteX47" fmla="*/ 3156155 w 3288891"/>
              <a:gd name="connsiteY47" fmla="*/ 1076632 h 2366985"/>
              <a:gd name="connsiteX48" fmla="*/ 3126658 w 3288891"/>
              <a:gd name="connsiteY48" fmla="*/ 988142 h 2366985"/>
              <a:gd name="connsiteX49" fmla="*/ 3097162 w 3288891"/>
              <a:gd name="connsiteY49" fmla="*/ 943896 h 2366985"/>
              <a:gd name="connsiteX50" fmla="*/ 3082413 w 3288891"/>
              <a:gd name="connsiteY50" fmla="*/ 899651 h 2366985"/>
              <a:gd name="connsiteX51" fmla="*/ 3052916 w 3288891"/>
              <a:gd name="connsiteY51" fmla="*/ 796413 h 2366985"/>
              <a:gd name="connsiteX52" fmla="*/ 3023420 w 3288891"/>
              <a:gd name="connsiteY52" fmla="*/ 752167 h 2366985"/>
              <a:gd name="connsiteX53" fmla="*/ 2993923 w 3288891"/>
              <a:gd name="connsiteY53" fmla="*/ 693174 h 2366985"/>
              <a:gd name="connsiteX54" fmla="*/ 2979174 w 3288891"/>
              <a:gd name="connsiteY54" fmla="*/ 648929 h 2366985"/>
              <a:gd name="connsiteX55" fmla="*/ 2934929 w 3288891"/>
              <a:gd name="connsiteY55" fmla="*/ 604683 h 2366985"/>
              <a:gd name="connsiteX56" fmla="*/ 2890684 w 3288891"/>
              <a:gd name="connsiteY56" fmla="*/ 501445 h 2366985"/>
              <a:gd name="connsiteX57" fmla="*/ 2846439 w 3288891"/>
              <a:gd name="connsiteY57" fmla="*/ 368709 h 2366985"/>
              <a:gd name="connsiteX58" fmla="*/ 2831691 w 3288891"/>
              <a:gd name="connsiteY58" fmla="*/ 324464 h 2366985"/>
              <a:gd name="connsiteX59" fmla="*/ 2772697 w 3288891"/>
              <a:gd name="connsiteY59" fmla="*/ 235974 h 2366985"/>
              <a:gd name="connsiteX60" fmla="*/ 2669458 w 3288891"/>
              <a:gd name="connsiteY60" fmla="*/ 162232 h 2366985"/>
              <a:gd name="connsiteX61" fmla="*/ 2625213 w 3288891"/>
              <a:gd name="connsiteY61" fmla="*/ 132735 h 2366985"/>
              <a:gd name="connsiteX62" fmla="*/ 2580968 w 3288891"/>
              <a:gd name="connsiteY62" fmla="*/ 117987 h 2366985"/>
              <a:gd name="connsiteX63" fmla="*/ 2536723 w 3288891"/>
              <a:gd name="connsiteY63" fmla="*/ 88490 h 2366985"/>
              <a:gd name="connsiteX64" fmla="*/ 2138516 w 3288891"/>
              <a:gd name="connsiteY64" fmla="*/ 58993 h 2366985"/>
              <a:gd name="connsiteX65" fmla="*/ 2138516 w 3288891"/>
              <a:gd name="connsiteY65" fmla="*/ 58993 h 2366985"/>
              <a:gd name="connsiteX0" fmla="*/ 2241755 w 3288891"/>
              <a:gd name="connsiteY0" fmla="*/ 0 h 2366985"/>
              <a:gd name="connsiteX1" fmla="*/ 2241755 w 3288891"/>
              <a:gd name="connsiteY1" fmla="*/ 0 h 2366985"/>
              <a:gd name="connsiteX2" fmla="*/ 1281272 w 3288891"/>
              <a:gd name="connsiteY2" fmla="*/ 182043 h 2366985"/>
              <a:gd name="connsiteX3" fmla="*/ 1190367 w 3288891"/>
              <a:gd name="connsiteY3" fmla="*/ 410312 h 2366985"/>
              <a:gd name="connsiteX4" fmla="*/ 1219864 w 3288891"/>
              <a:gd name="connsiteY4" fmla="*/ 580690 h 2366985"/>
              <a:gd name="connsiteX5" fmla="*/ 1237625 w 3288891"/>
              <a:gd name="connsiteY5" fmla="*/ 740280 h 2366985"/>
              <a:gd name="connsiteX6" fmla="*/ 1141605 w 3288891"/>
              <a:gd name="connsiteY6" fmla="*/ 811821 h 2366985"/>
              <a:gd name="connsiteX7" fmla="*/ 1072381 w 3288891"/>
              <a:gd name="connsiteY7" fmla="*/ 901413 h 2366985"/>
              <a:gd name="connsiteX8" fmla="*/ 1105797 w 3288891"/>
              <a:gd name="connsiteY8" fmla="*/ 835374 h 2366985"/>
              <a:gd name="connsiteX9" fmla="*/ 1110314 w 3288891"/>
              <a:gd name="connsiteY9" fmla="*/ 795532 h 2366985"/>
              <a:gd name="connsiteX10" fmla="*/ 1056746 w 3288891"/>
              <a:gd name="connsiteY10" fmla="*/ 865973 h 2366985"/>
              <a:gd name="connsiteX11" fmla="*/ 919493 w 3288891"/>
              <a:gd name="connsiteY11" fmla="*/ 1058142 h 2366985"/>
              <a:gd name="connsiteX12" fmla="*/ 864132 w 3288891"/>
              <a:gd name="connsiteY12" fmla="*/ 1168424 h 2366985"/>
              <a:gd name="connsiteX13" fmla="*/ 752168 w 3288891"/>
              <a:gd name="connsiteY13" fmla="*/ 1224116 h 2366985"/>
              <a:gd name="connsiteX14" fmla="*/ 693174 w 3288891"/>
              <a:gd name="connsiteY14" fmla="*/ 1238864 h 2366985"/>
              <a:gd name="connsiteX15" fmla="*/ 604684 w 3288891"/>
              <a:gd name="connsiteY15" fmla="*/ 1268361 h 2366985"/>
              <a:gd name="connsiteX16" fmla="*/ 560439 w 3288891"/>
              <a:gd name="connsiteY16" fmla="*/ 1283109 h 2366985"/>
              <a:gd name="connsiteX17" fmla="*/ 501445 w 3288891"/>
              <a:gd name="connsiteY17" fmla="*/ 1297858 h 2366985"/>
              <a:gd name="connsiteX18" fmla="*/ 412955 w 3288891"/>
              <a:gd name="connsiteY18" fmla="*/ 1327354 h 2366985"/>
              <a:gd name="connsiteX19" fmla="*/ 309716 w 3288891"/>
              <a:gd name="connsiteY19" fmla="*/ 1356851 h 2366985"/>
              <a:gd name="connsiteX20" fmla="*/ 176981 w 3288891"/>
              <a:gd name="connsiteY20" fmla="*/ 1445342 h 2366985"/>
              <a:gd name="connsiteX21" fmla="*/ 132736 w 3288891"/>
              <a:gd name="connsiteY21" fmla="*/ 1474838 h 2366985"/>
              <a:gd name="connsiteX22" fmla="*/ 88491 w 3288891"/>
              <a:gd name="connsiteY22" fmla="*/ 1504335 h 2366985"/>
              <a:gd name="connsiteX23" fmla="*/ 29497 w 3288891"/>
              <a:gd name="connsiteY23" fmla="*/ 1592825 h 2366985"/>
              <a:gd name="connsiteX24" fmla="*/ 0 w 3288891"/>
              <a:gd name="connsiteY24" fmla="*/ 1637071 h 2366985"/>
              <a:gd name="connsiteX25" fmla="*/ 14749 w 3288891"/>
              <a:gd name="connsiteY25" fmla="*/ 1917290 h 2366985"/>
              <a:gd name="connsiteX26" fmla="*/ 58994 w 3288891"/>
              <a:gd name="connsiteY26" fmla="*/ 2005780 h 2366985"/>
              <a:gd name="connsiteX27" fmla="*/ 103239 w 3288891"/>
              <a:gd name="connsiteY27" fmla="*/ 2035277 h 2366985"/>
              <a:gd name="connsiteX28" fmla="*/ 147484 w 3288891"/>
              <a:gd name="connsiteY28" fmla="*/ 2079522 h 2366985"/>
              <a:gd name="connsiteX29" fmla="*/ 280220 w 3288891"/>
              <a:gd name="connsiteY29" fmla="*/ 2153264 h 2366985"/>
              <a:gd name="connsiteX30" fmla="*/ 324465 w 3288891"/>
              <a:gd name="connsiteY30" fmla="*/ 2182761 h 2366985"/>
              <a:gd name="connsiteX31" fmla="*/ 471949 w 3288891"/>
              <a:gd name="connsiteY31" fmla="*/ 2212258 h 2366985"/>
              <a:gd name="connsiteX32" fmla="*/ 516194 w 3288891"/>
              <a:gd name="connsiteY32" fmla="*/ 2281597 h 2366985"/>
              <a:gd name="connsiteX33" fmla="*/ 589936 w 3288891"/>
              <a:gd name="connsiteY33" fmla="*/ 2241754 h 2366985"/>
              <a:gd name="connsiteX34" fmla="*/ 648929 w 3288891"/>
              <a:gd name="connsiteY34" fmla="*/ 2324742 h 2366985"/>
              <a:gd name="connsiteX35" fmla="*/ 914400 w 3288891"/>
              <a:gd name="connsiteY35" fmla="*/ 2339489 h 2366985"/>
              <a:gd name="connsiteX36" fmla="*/ 1533832 w 3288891"/>
              <a:gd name="connsiteY36" fmla="*/ 2365685 h 2366985"/>
              <a:gd name="connsiteX37" fmla="*/ 2979174 w 3288891"/>
              <a:gd name="connsiteY37" fmla="*/ 2286000 h 2366985"/>
              <a:gd name="connsiteX38" fmla="*/ 3215149 w 3288891"/>
              <a:gd name="connsiteY38" fmla="*/ 2271251 h 2366985"/>
              <a:gd name="connsiteX39" fmla="*/ 3244645 w 3288891"/>
              <a:gd name="connsiteY39" fmla="*/ 2182761 h 2366985"/>
              <a:gd name="connsiteX40" fmla="*/ 3259394 w 3288891"/>
              <a:gd name="connsiteY40" fmla="*/ 2035277 h 2366985"/>
              <a:gd name="connsiteX41" fmla="*/ 3274142 w 3288891"/>
              <a:gd name="connsiteY41" fmla="*/ 1843548 h 2366985"/>
              <a:gd name="connsiteX42" fmla="*/ 3288891 w 3288891"/>
              <a:gd name="connsiteY42" fmla="*/ 1725561 h 2366985"/>
              <a:gd name="connsiteX43" fmla="*/ 3274142 w 3288891"/>
              <a:gd name="connsiteY43" fmla="*/ 1474838 h 2366985"/>
              <a:gd name="connsiteX44" fmla="*/ 3244645 w 3288891"/>
              <a:gd name="connsiteY44" fmla="*/ 1371600 h 2366985"/>
              <a:gd name="connsiteX45" fmla="*/ 3229897 w 3288891"/>
              <a:gd name="connsiteY45" fmla="*/ 1297858 h 2366985"/>
              <a:gd name="connsiteX46" fmla="*/ 3200400 w 3288891"/>
              <a:gd name="connsiteY46" fmla="*/ 1209367 h 2366985"/>
              <a:gd name="connsiteX47" fmla="*/ 3156155 w 3288891"/>
              <a:gd name="connsiteY47" fmla="*/ 1076632 h 2366985"/>
              <a:gd name="connsiteX48" fmla="*/ 3126658 w 3288891"/>
              <a:gd name="connsiteY48" fmla="*/ 988142 h 2366985"/>
              <a:gd name="connsiteX49" fmla="*/ 3097162 w 3288891"/>
              <a:gd name="connsiteY49" fmla="*/ 943896 h 2366985"/>
              <a:gd name="connsiteX50" fmla="*/ 3082413 w 3288891"/>
              <a:gd name="connsiteY50" fmla="*/ 899651 h 2366985"/>
              <a:gd name="connsiteX51" fmla="*/ 3052916 w 3288891"/>
              <a:gd name="connsiteY51" fmla="*/ 796413 h 2366985"/>
              <a:gd name="connsiteX52" fmla="*/ 3023420 w 3288891"/>
              <a:gd name="connsiteY52" fmla="*/ 752167 h 2366985"/>
              <a:gd name="connsiteX53" fmla="*/ 2993923 w 3288891"/>
              <a:gd name="connsiteY53" fmla="*/ 693174 h 2366985"/>
              <a:gd name="connsiteX54" fmla="*/ 2979174 w 3288891"/>
              <a:gd name="connsiteY54" fmla="*/ 648929 h 2366985"/>
              <a:gd name="connsiteX55" fmla="*/ 2934929 w 3288891"/>
              <a:gd name="connsiteY55" fmla="*/ 604683 h 2366985"/>
              <a:gd name="connsiteX56" fmla="*/ 2890684 w 3288891"/>
              <a:gd name="connsiteY56" fmla="*/ 501445 h 2366985"/>
              <a:gd name="connsiteX57" fmla="*/ 2846439 w 3288891"/>
              <a:gd name="connsiteY57" fmla="*/ 368709 h 2366985"/>
              <a:gd name="connsiteX58" fmla="*/ 2831691 w 3288891"/>
              <a:gd name="connsiteY58" fmla="*/ 324464 h 2366985"/>
              <a:gd name="connsiteX59" fmla="*/ 2772697 w 3288891"/>
              <a:gd name="connsiteY59" fmla="*/ 235974 h 2366985"/>
              <a:gd name="connsiteX60" fmla="*/ 2669458 w 3288891"/>
              <a:gd name="connsiteY60" fmla="*/ 162232 h 2366985"/>
              <a:gd name="connsiteX61" fmla="*/ 2625213 w 3288891"/>
              <a:gd name="connsiteY61" fmla="*/ 132735 h 2366985"/>
              <a:gd name="connsiteX62" fmla="*/ 2580968 w 3288891"/>
              <a:gd name="connsiteY62" fmla="*/ 117987 h 2366985"/>
              <a:gd name="connsiteX63" fmla="*/ 2536723 w 3288891"/>
              <a:gd name="connsiteY63" fmla="*/ 88490 h 2366985"/>
              <a:gd name="connsiteX64" fmla="*/ 2138516 w 3288891"/>
              <a:gd name="connsiteY64" fmla="*/ 58993 h 2366985"/>
              <a:gd name="connsiteX65" fmla="*/ 2138516 w 3288891"/>
              <a:gd name="connsiteY65" fmla="*/ 58993 h 2366985"/>
              <a:gd name="connsiteX0" fmla="*/ 2241755 w 3288891"/>
              <a:gd name="connsiteY0" fmla="*/ 0 h 2366985"/>
              <a:gd name="connsiteX1" fmla="*/ 2241755 w 3288891"/>
              <a:gd name="connsiteY1" fmla="*/ 0 h 2366985"/>
              <a:gd name="connsiteX2" fmla="*/ 1281272 w 3288891"/>
              <a:gd name="connsiteY2" fmla="*/ 182043 h 2366985"/>
              <a:gd name="connsiteX3" fmla="*/ 1190367 w 3288891"/>
              <a:gd name="connsiteY3" fmla="*/ 410312 h 2366985"/>
              <a:gd name="connsiteX4" fmla="*/ 1219864 w 3288891"/>
              <a:gd name="connsiteY4" fmla="*/ 580690 h 2366985"/>
              <a:gd name="connsiteX5" fmla="*/ 1237625 w 3288891"/>
              <a:gd name="connsiteY5" fmla="*/ 740280 h 2366985"/>
              <a:gd name="connsiteX6" fmla="*/ 1141605 w 3288891"/>
              <a:gd name="connsiteY6" fmla="*/ 811821 h 2366985"/>
              <a:gd name="connsiteX7" fmla="*/ 1072381 w 3288891"/>
              <a:gd name="connsiteY7" fmla="*/ 901413 h 2366985"/>
              <a:gd name="connsiteX8" fmla="*/ 1105797 w 3288891"/>
              <a:gd name="connsiteY8" fmla="*/ 835374 h 2366985"/>
              <a:gd name="connsiteX9" fmla="*/ 1110314 w 3288891"/>
              <a:gd name="connsiteY9" fmla="*/ 795532 h 2366985"/>
              <a:gd name="connsiteX10" fmla="*/ 1056746 w 3288891"/>
              <a:gd name="connsiteY10" fmla="*/ 865973 h 2366985"/>
              <a:gd name="connsiteX11" fmla="*/ 919493 w 3288891"/>
              <a:gd name="connsiteY11" fmla="*/ 1058142 h 2366985"/>
              <a:gd name="connsiteX12" fmla="*/ 864132 w 3288891"/>
              <a:gd name="connsiteY12" fmla="*/ 1168424 h 2366985"/>
              <a:gd name="connsiteX13" fmla="*/ 752168 w 3288891"/>
              <a:gd name="connsiteY13" fmla="*/ 1224116 h 2366985"/>
              <a:gd name="connsiteX14" fmla="*/ 693174 w 3288891"/>
              <a:gd name="connsiteY14" fmla="*/ 1238864 h 2366985"/>
              <a:gd name="connsiteX15" fmla="*/ 604684 w 3288891"/>
              <a:gd name="connsiteY15" fmla="*/ 1268361 h 2366985"/>
              <a:gd name="connsiteX16" fmla="*/ 560439 w 3288891"/>
              <a:gd name="connsiteY16" fmla="*/ 1283109 h 2366985"/>
              <a:gd name="connsiteX17" fmla="*/ 501445 w 3288891"/>
              <a:gd name="connsiteY17" fmla="*/ 1297858 h 2366985"/>
              <a:gd name="connsiteX18" fmla="*/ 412955 w 3288891"/>
              <a:gd name="connsiteY18" fmla="*/ 1327354 h 2366985"/>
              <a:gd name="connsiteX19" fmla="*/ 309716 w 3288891"/>
              <a:gd name="connsiteY19" fmla="*/ 1356851 h 2366985"/>
              <a:gd name="connsiteX20" fmla="*/ 176981 w 3288891"/>
              <a:gd name="connsiteY20" fmla="*/ 1445342 h 2366985"/>
              <a:gd name="connsiteX21" fmla="*/ 132736 w 3288891"/>
              <a:gd name="connsiteY21" fmla="*/ 1474838 h 2366985"/>
              <a:gd name="connsiteX22" fmla="*/ 88491 w 3288891"/>
              <a:gd name="connsiteY22" fmla="*/ 1504335 h 2366985"/>
              <a:gd name="connsiteX23" fmla="*/ 29497 w 3288891"/>
              <a:gd name="connsiteY23" fmla="*/ 1592825 h 2366985"/>
              <a:gd name="connsiteX24" fmla="*/ 0 w 3288891"/>
              <a:gd name="connsiteY24" fmla="*/ 1637071 h 2366985"/>
              <a:gd name="connsiteX25" fmla="*/ 14749 w 3288891"/>
              <a:gd name="connsiteY25" fmla="*/ 1917290 h 2366985"/>
              <a:gd name="connsiteX26" fmla="*/ 58994 w 3288891"/>
              <a:gd name="connsiteY26" fmla="*/ 2005780 h 2366985"/>
              <a:gd name="connsiteX27" fmla="*/ 103239 w 3288891"/>
              <a:gd name="connsiteY27" fmla="*/ 2035277 h 2366985"/>
              <a:gd name="connsiteX28" fmla="*/ 147484 w 3288891"/>
              <a:gd name="connsiteY28" fmla="*/ 2079522 h 2366985"/>
              <a:gd name="connsiteX29" fmla="*/ 280220 w 3288891"/>
              <a:gd name="connsiteY29" fmla="*/ 2153264 h 2366985"/>
              <a:gd name="connsiteX30" fmla="*/ 324465 w 3288891"/>
              <a:gd name="connsiteY30" fmla="*/ 2182761 h 2366985"/>
              <a:gd name="connsiteX31" fmla="*/ 471949 w 3288891"/>
              <a:gd name="connsiteY31" fmla="*/ 2212258 h 2366985"/>
              <a:gd name="connsiteX32" fmla="*/ 516194 w 3288891"/>
              <a:gd name="connsiteY32" fmla="*/ 2281597 h 2366985"/>
              <a:gd name="connsiteX33" fmla="*/ 589936 w 3288891"/>
              <a:gd name="connsiteY33" fmla="*/ 2296345 h 2366985"/>
              <a:gd name="connsiteX34" fmla="*/ 648929 w 3288891"/>
              <a:gd name="connsiteY34" fmla="*/ 2324742 h 2366985"/>
              <a:gd name="connsiteX35" fmla="*/ 914400 w 3288891"/>
              <a:gd name="connsiteY35" fmla="*/ 2339489 h 2366985"/>
              <a:gd name="connsiteX36" fmla="*/ 1533832 w 3288891"/>
              <a:gd name="connsiteY36" fmla="*/ 2365685 h 2366985"/>
              <a:gd name="connsiteX37" fmla="*/ 2979174 w 3288891"/>
              <a:gd name="connsiteY37" fmla="*/ 2286000 h 2366985"/>
              <a:gd name="connsiteX38" fmla="*/ 3215149 w 3288891"/>
              <a:gd name="connsiteY38" fmla="*/ 2271251 h 2366985"/>
              <a:gd name="connsiteX39" fmla="*/ 3244645 w 3288891"/>
              <a:gd name="connsiteY39" fmla="*/ 2182761 h 2366985"/>
              <a:gd name="connsiteX40" fmla="*/ 3259394 w 3288891"/>
              <a:gd name="connsiteY40" fmla="*/ 2035277 h 2366985"/>
              <a:gd name="connsiteX41" fmla="*/ 3274142 w 3288891"/>
              <a:gd name="connsiteY41" fmla="*/ 1843548 h 2366985"/>
              <a:gd name="connsiteX42" fmla="*/ 3288891 w 3288891"/>
              <a:gd name="connsiteY42" fmla="*/ 1725561 h 2366985"/>
              <a:gd name="connsiteX43" fmla="*/ 3274142 w 3288891"/>
              <a:gd name="connsiteY43" fmla="*/ 1474838 h 2366985"/>
              <a:gd name="connsiteX44" fmla="*/ 3244645 w 3288891"/>
              <a:gd name="connsiteY44" fmla="*/ 1371600 h 2366985"/>
              <a:gd name="connsiteX45" fmla="*/ 3229897 w 3288891"/>
              <a:gd name="connsiteY45" fmla="*/ 1297858 h 2366985"/>
              <a:gd name="connsiteX46" fmla="*/ 3200400 w 3288891"/>
              <a:gd name="connsiteY46" fmla="*/ 1209367 h 2366985"/>
              <a:gd name="connsiteX47" fmla="*/ 3156155 w 3288891"/>
              <a:gd name="connsiteY47" fmla="*/ 1076632 h 2366985"/>
              <a:gd name="connsiteX48" fmla="*/ 3126658 w 3288891"/>
              <a:gd name="connsiteY48" fmla="*/ 988142 h 2366985"/>
              <a:gd name="connsiteX49" fmla="*/ 3097162 w 3288891"/>
              <a:gd name="connsiteY49" fmla="*/ 943896 h 2366985"/>
              <a:gd name="connsiteX50" fmla="*/ 3082413 w 3288891"/>
              <a:gd name="connsiteY50" fmla="*/ 899651 h 2366985"/>
              <a:gd name="connsiteX51" fmla="*/ 3052916 w 3288891"/>
              <a:gd name="connsiteY51" fmla="*/ 796413 h 2366985"/>
              <a:gd name="connsiteX52" fmla="*/ 3023420 w 3288891"/>
              <a:gd name="connsiteY52" fmla="*/ 752167 h 2366985"/>
              <a:gd name="connsiteX53" fmla="*/ 2993923 w 3288891"/>
              <a:gd name="connsiteY53" fmla="*/ 693174 h 2366985"/>
              <a:gd name="connsiteX54" fmla="*/ 2979174 w 3288891"/>
              <a:gd name="connsiteY54" fmla="*/ 648929 h 2366985"/>
              <a:gd name="connsiteX55" fmla="*/ 2934929 w 3288891"/>
              <a:gd name="connsiteY55" fmla="*/ 604683 h 2366985"/>
              <a:gd name="connsiteX56" fmla="*/ 2890684 w 3288891"/>
              <a:gd name="connsiteY56" fmla="*/ 501445 h 2366985"/>
              <a:gd name="connsiteX57" fmla="*/ 2846439 w 3288891"/>
              <a:gd name="connsiteY57" fmla="*/ 368709 h 2366985"/>
              <a:gd name="connsiteX58" fmla="*/ 2831691 w 3288891"/>
              <a:gd name="connsiteY58" fmla="*/ 324464 h 2366985"/>
              <a:gd name="connsiteX59" fmla="*/ 2772697 w 3288891"/>
              <a:gd name="connsiteY59" fmla="*/ 235974 h 2366985"/>
              <a:gd name="connsiteX60" fmla="*/ 2669458 w 3288891"/>
              <a:gd name="connsiteY60" fmla="*/ 162232 h 2366985"/>
              <a:gd name="connsiteX61" fmla="*/ 2625213 w 3288891"/>
              <a:gd name="connsiteY61" fmla="*/ 132735 h 2366985"/>
              <a:gd name="connsiteX62" fmla="*/ 2580968 w 3288891"/>
              <a:gd name="connsiteY62" fmla="*/ 117987 h 2366985"/>
              <a:gd name="connsiteX63" fmla="*/ 2536723 w 3288891"/>
              <a:gd name="connsiteY63" fmla="*/ 88490 h 2366985"/>
              <a:gd name="connsiteX64" fmla="*/ 2138516 w 3288891"/>
              <a:gd name="connsiteY64" fmla="*/ 58993 h 2366985"/>
              <a:gd name="connsiteX65" fmla="*/ 2138516 w 3288891"/>
              <a:gd name="connsiteY65" fmla="*/ 58993 h 2366985"/>
              <a:gd name="connsiteX0" fmla="*/ 2241755 w 3288891"/>
              <a:gd name="connsiteY0" fmla="*/ 0 h 2366985"/>
              <a:gd name="connsiteX1" fmla="*/ 2241755 w 3288891"/>
              <a:gd name="connsiteY1" fmla="*/ 0 h 2366985"/>
              <a:gd name="connsiteX2" fmla="*/ 1281272 w 3288891"/>
              <a:gd name="connsiteY2" fmla="*/ 182043 h 2366985"/>
              <a:gd name="connsiteX3" fmla="*/ 1190367 w 3288891"/>
              <a:gd name="connsiteY3" fmla="*/ 410312 h 2366985"/>
              <a:gd name="connsiteX4" fmla="*/ 1219864 w 3288891"/>
              <a:gd name="connsiteY4" fmla="*/ 580690 h 2366985"/>
              <a:gd name="connsiteX5" fmla="*/ 1237625 w 3288891"/>
              <a:gd name="connsiteY5" fmla="*/ 740280 h 2366985"/>
              <a:gd name="connsiteX6" fmla="*/ 1141605 w 3288891"/>
              <a:gd name="connsiteY6" fmla="*/ 811821 h 2366985"/>
              <a:gd name="connsiteX7" fmla="*/ 1072381 w 3288891"/>
              <a:gd name="connsiteY7" fmla="*/ 901413 h 2366985"/>
              <a:gd name="connsiteX8" fmla="*/ 1105797 w 3288891"/>
              <a:gd name="connsiteY8" fmla="*/ 835374 h 2366985"/>
              <a:gd name="connsiteX9" fmla="*/ 1110314 w 3288891"/>
              <a:gd name="connsiteY9" fmla="*/ 795532 h 2366985"/>
              <a:gd name="connsiteX10" fmla="*/ 1056746 w 3288891"/>
              <a:gd name="connsiteY10" fmla="*/ 865973 h 2366985"/>
              <a:gd name="connsiteX11" fmla="*/ 919493 w 3288891"/>
              <a:gd name="connsiteY11" fmla="*/ 1058142 h 2366985"/>
              <a:gd name="connsiteX12" fmla="*/ 864132 w 3288891"/>
              <a:gd name="connsiteY12" fmla="*/ 1168424 h 2366985"/>
              <a:gd name="connsiteX13" fmla="*/ 752168 w 3288891"/>
              <a:gd name="connsiteY13" fmla="*/ 1224116 h 2366985"/>
              <a:gd name="connsiteX14" fmla="*/ 693174 w 3288891"/>
              <a:gd name="connsiteY14" fmla="*/ 1238864 h 2366985"/>
              <a:gd name="connsiteX15" fmla="*/ 604684 w 3288891"/>
              <a:gd name="connsiteY15" fmla="*/ 1268361 h 2366985"/>
              <a:gd name="connsiteX16" fmla="*/ 560439 w 3288891"/>
              <a:gd name="connsiteY16" fmla="*/ 1283109 h 2366985"/>
              <a:gd name="connsiteX17" fmla="*/ 501445 w 3288891"/>
              <a:gd name="connsiteY17" fmla="*/ 1297858 h 2366985"/>
              <a:gd name="connsiteX18" fmla="*/ 412955 w 3288891"/>
              <a:gd name="connsiteY18" fmla="*/ 1327354 h 2366985"/>
              <a:gd name="connsiteX19" fmla="*/ 309716 w 3288891"/>
              <a:gd name="connsiteY19" fmla="*/ 1356851 h 2366985"/>
              <a:gd name="connsiteX20" fmla="*/ 176981 w 3288891"/>
              <a:gd name="connsiteY20" fmla="*/ 1445342 h 2366985"/>
              <a:gd name="connsiteX21" fmla="*/ 132736 w 3288891"/>
              <a:gd name="connsiteY21" fmla="*/ 1474838 h 2366985"/>
              <a:gd name="connsiteX22" fmla="*/ 88491 w 3288891"/>
              <a:gd name="connsiteY22" fmla="*/ 1504335 h 2366985"/>
              <a:gd name="connsiteX23" fmla="*/ 29497 w 3288891"/>
              <a:gd name="connsiteY23" fmla="*/ 1592825 h 2366985"/>
              <a:gd name="connsiteX24" fmla="*/ 0 w 3288891"/>
              <a:gd name="connsiteY24" fmla="*/ 1637071 h 2366985"/>
              <a:gd name="connsiteX25" fmla="*/ 14749 w 3288891"/>
              <a:gd name="connsiteY25" fmla="*/ 1917290 h 2366985"/>
              <a:gd name="connsiteX26" fmla="*/ 58994 w 3288891"/>
              <a:gd name="connsiteY26" fmla="*/ 2005780 h 2366985"/>
              <a:gd name="connsiteX27" fmla="*/ 103239 w 3288891"/>
              <a:gd name="connsiteY27" fmla="*/ 2035277 h 2366985"/>
              <a:gd name="connsiteX28" fmla="*/ 147484 w 3288891"/>
              <a:gd name="connsiteY28" fmla="*/ 2079522 h 2366985"/>
              <a:gd name="connsiteX29" fmla="*/ 280220 w 3288891"/>
              <a:gd name="connsiteY29" fmla="*/ 2153264 h 2366985"/>
              <a:gd name="connsiteX30" fmla="*/ 324465 w 3288891"/>
              <a:gd name="connsiteY30" fmla="*/ 2182761 h 2366985"/>
              <a:gd name="connsiteX31" fmla="*/ 463822 w 3288891"/>
              <a:gd name="connsiteY31" fmla="*/ 2253202 h 2366985"/>
              <a:gd name="connsiteX32" fmla="*/ 516194 w 3288891"/>
              <a:gd name="connsiteY32" fmla="*/ 2281597 h 2366985"/>
              <a:gd name="connsiteX33" fmla="*/ 589936 w 3288891"/>
              <a:gd name="connsiteY33" fmla="*/ 2296345 h 2366985"/>
              <a:gd name="connsiteX34" fmla="*/ 648929 w 3288891"/>
              <a:gd name="connsiteY34" fmla="*/ 2324742 h 2366985"/>
              <a:gd name="connsiteX35" fmla="*/ 914400 w 3288891"/>
              <a:gd name="connsiteY35" fmla="*/ 2339489 h 2366985"/>
              <a:gd name="connsiteX36" fmla="*/ 1533832 w 3288891"/>
              <a:gd name="connsiteY36" fmla="*/ 2365685 h 2366985"/>
              <a:gd name="connsiteX37" fmla="*/ 2979174 w 3288891"/>
              <a:gd name="connsiteY37" fmla="*/ 2286000 h 2366985"/>
              <a:gd name="connsiteX38" fmla="*/ 3215149 w 3288891"/>
              <a:gd name="connsiteY38" fmla="*/ 2271251 h 2366985"/>
              <a:gd name="connsiteX39" fmla="*/ 3244645 w 3288891"/>
              <a:gd name="connsiteY39" fmla="*/ 2182761 h 2366985"/>
              <a:gd name="connsiteX40" fmla="*/ 3259394 w 3288891"/>
              <a:gd name="connsiteY40" fmla="*/ 2035277 h 2366985"/>
              <a:gd name="connsiteX41" fmla="*/ 3274142 w 3288891"/>
              <a:gd name="connsiteY41" fmla="*/ 1843548 h 2366985"/>
              <a:gd name="connsiteX42" fmla="*/ 3288891 w 3288891"/>
              <a:gd name="connsiteY42" fmla="*/ 1725561 h 2366985"/>
              <a:gd name="connsiteX43" fmla="*/ 3274142 w 3288891"/>
              <a:gd name="connsiteY43" fmla="*/ 1474838 h 2366985"/>
              <a:gd name="connsiteX44" fmla="*/ 3244645 w 3288891"/>
              <a:gd name="connsiteY44" fmla="*/ 1371600 h 2366985"/>
              <a:gd name="connsiteX45" fmla="*/ 3229897 w 3288891"/>
              <a:gd name="connsiteY45" fmla="*/ 1297858 h 2366985"/>
              <a:gd name="connsiteX46" fmla="*/ 3200400 w 3288891"/>
              <a:gd name="connsiteY46" fmla="*/ 1209367 h 2366985"/>
              <a:gd name="connsiteX47" fmla="*/ 3156155 w 3288891"/>
              <a:gd name="connsiteY47" fmla="*/ 1076632 h 2366985"/>
              <a:gd name="connsiteX48" fmla="*/ 3126658 w 3288891"/>
              <a:gd name="connsiteY48" fmla="*/ 988142 h 2366985"/>
              <a:gd name="connsiteX49" fmla="*/ 3097162 w 3288891"/>
              <a:gd name="connsiteY49" fmla="*/ 943896 h 2366985"/>
              <a:gd name="connsiteX50" fmla="*/ 3082413 w 3288891"/>
              <a:gd name="connsiteY50" fmla="*/ 899651 h 2366985"/>
              <a:gd name="connsiteX51" fmla="*/ 3052916 w 3288891"/>
              <a:gd name="connsiteY51" fmla="*/ 796413 h 2366985"/>
              <a:gd name="connsiteX52" fmla="*/ 3023420 w 3288891"/>
              <a:gd name="connsiteY52" fmla="*/ 752167 h 2366985"/>
              <a:gd name="connsiteX53" fmla="*/ 2993923 w 3288891"/>
              <a:gd name="connsiteY53" fmla="*/ 693174 h 2366985"/>
              <a:gd name="connsiteX54" fmla="*/ 2979174 w 3288891"/>
              <a:gd name="connsiteY54" fmla="*/ 648929 h 2366985"/>
              <a:gd name="connsiteX55" fmla="*/ 2934929 w 3288891"/>
              <a:gd name="connsiteY55" fmla="*/ 604683 h 2366985"/>
              <a:gd name="connsiteX56" fmla="*/ 2890684 w 3288891"/>
              <a:gd name="connsiteY56" fmla="*/ 501445 h 2366985"/>
              <a:gd name="connsiteX57" fmla="*/ 2846439 w 3288891"/>
              <a:gd name="connsiteY57" fmla="*/ 368709 h 2366985"/>
              <a:gd name="connsiteX58" fmla="*/ 2831691 w 3288891"/>
              <a:gd name="connsiteY58" fmla="*/ 324464 h 2366985"/>
              <a:gd name="connsiteX59" fmla="*/ 2772697 w 3288891"/>
              <a:gd name="connsiteY59" fmla="*/ 235974 h 2366985"/>
              <a:gd name="connsiteX60" fmla="*/ 2669458 w 3288891"/>
              <a:gd name="connsiteY60" fmla="*/ 162232 h 2366985"/>
              <a:gd name="connsiteX61" fmla="*/ 2625213 w 3288891"/>
              <a:gd name="connsiteY61" fmla="*/ 132735 h 2366985"/>
              <a:gd name="connsiteX62" fmla="*/ 2580968 w 3288891"/>
              <a:gd name="connsiteY62" fmla="*/ 117987 h 2366985"/>
              <a:gd name="connsiteX63" fmla="*/ 2536723 w 3288891"/>
              <a:gd name="connsiteY63" fmla="*/ 88490 h 2366985"/>
              <a:gd name="connsiteX64" fmla="*/ 2138516 w 3288891"/>
              <a:gd name="connsiteY64" fmla="*/ 58993 h 2366985"/>
              <a:gd name="connsiteX65" fmla="*/ 2138516 w 3288891"/>
              <a:gd name="connsiteY65" fmla="*/ 58993 h 236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88891" h="2366985">
                <a:moveTo>
                  <a:pt x="2241755" y="0"/>
                </a:moveTo>
                <a:lnTo>
                  <a:pt x="2241755" y="0"/>
                </a:lnTo>
                <a:cubicBezTo>
                  <a:pt x="2113936" y="142568"/>
                  <a:pt x="1409091" y="39475"/>
                  <a:pt x="1281272" y="182043"/>
                </a:cubicBezTo>
                <a:cubicBezTo>
                  <a:pt x="1286188" y="226288"/>
                  <a:pt x="1200602" y="343871"/>
                  <a:pt x="1190367" y="410312"/>
                </a:cubicBezTo>
                <a:cubicBezTo>
                  <a:pt x="1180132" y="476753"/>
                  <a:pt x="1211988" y="525695"/>
                  <a:pt x="1219864" y="580690"/>
                </a:cubicBezTo>
                <a:cubicBezTo>
                  <a:pt x="1227740" y="635685"/>
                  <a:pt x="1250668" y="701758"/>
                  <a:pt x="1237625" y="740280"/>
                </a:cubicBezTo>
                <a:cubicBezTo>
                  <a:pt x="1224582" y="778802"/>
                  <a:pt x="1169146" y="784966"/>
                  <a:pt x="1141605" y="811821"/>
                </a:cubicBezTo>
                <a:cubicBezTo>
                  <a:pt x="1114064" y="838676"/>
                  <a:pt x="1125477" y="883715"/>
                  <a:pt x="1072381" y="901413"/>
                </a:cubicBezTo>
                <a:cubicBezTo>
                  <a:pt x="1072684" y="870302"/>
                  <a:pt x="1105494" y="866485"/>
                  <a:pt x="1105797" y="835374"/>
                </a:cubicBezTo>
                <a:cubicBezTo>
                  <a:pt x="1091049" y="840290"/>
                  <a:pt x="1118489" y="790432"/>
                  <a:pt x="1110314" y="795532"/>
                </a:cubicBezTo>
                <a:cubicBezTo>
                  <a:pt x="1102139" y="800632"/>
                  <a:pt x="1088550" y="822205"/>
                  <a:pt x="1056746" y="865973"/>
                </a:cubicBezTo>
                <a:cubicBezTo>
                  <a:pt x="1024943" y="909741"/>
                  <a:pt x="951595" y="1007734"/>
                  <a:pt x="919493" y="1058142"/>
                </a:cubicBezTo>
                <a:cubicBezTo>
                  <a:pt x="887391" y="1108551"/>
                  <a:pt x="944893" y="1040678"/>
                  <a:pt x="864132" y="1168424"/>
                </a:cubicBezTo>
                <a:cubicBezTo>
                  <a:pt x="805138" y="1173340"/>
                  <a:pt x="780661" y="1212376"/>
                  <a:pt x="752168" y="1224116"/>
                </a:cubicBezTo>
                <a:cubicBezTo>
                  <a:pt x="723675" y="1235856"/>
                  <a:pt x="712589" y="1233040"/>
                  <a:pt x="693174" y="1238864"/>
                </a:cubicBezTo>
                <a:cubicBezTo>
                  <a:pt x="663393" y="1247798"/>
                  <a:pt x="634181" y="1258529"/>
                  <a:pt x="604684" y="1268361"/>
                </a:cubicBezTo>
                <a:cubicBezTo>
                  <a:pt x="589936" y="1273277"/>
                  <a:pt x="575521" y="1279338"/>
                  <a:pt x="560439" y="1283109"/>
                </a:cubicBezTo>
                <a:cubicBezTo>
                  <a:pt x="540774" y="1288025"/>
                  <a:pt x="520860" y="1292034"/>
                  <a:pt x="501445" y="1297858"/>
                </a:cubicBezTo>
                <a:cubicBezTo>
                  <a:pt x="471664" y="1306792"/>
                  <a:pt x="443119" y="1319813"/>
                  <a:pt x="412955" y="1327354"/>
                </a:cubicBezTo>
                <a:cubicBezTo>
                  <a:pt x="338880" y="1345874"/>
                  <a:pt x="373192" y="1335693"/>
                  <a:pt x="309716" y="1356851"/>
                </a:cubicBezTo>
                <a:lnTo>
                  <a:pt x="176981" y="1445342"/>
                </a:lnTo>
                <a:lnTo>
                  <a:pt x="132736" y="1474838"/>
                </a:lnTo>
                <a:lnTo>
                  <a:pt x="88491" y="1504335"/>
                </a:lnTo>
                <a:lnTo>
                  <a:pt x="29497" y="1592825"/>
                </a:lnTo>
                <a:lnTo>
                  <a:pt x="0" y="1637071"/>
                </a:lnTo>
                <a:cubicBezTo>
                  <a:pt x="4916" y="1730477"/>
                  <a:pt x="6281" y="1824139"/>
                  <a:pt x="14749" y="1917290"/>
                </a:cubicBezTo>
                <a:cubicBezTo>
                  <a:pt x="17148" y="1943681"/>
                  <a:pt x="41344" y="1988130"/>
                  <a:pt x="58994" y="2005780"/>
                </a:cubicBezTo>
                <a:cubicBezTo>
                  <a:pt x="71528" y="2018314"/>
                  <a:pt x="89622" y="2023929"/>
                  <a:pt x="103239" y="2035277"/>
                </a:cubicBezTo>
                <a:cubicBezTo>
                  <a:pt x="119262" y="2048630"/>
                  <a:pt x="131020" y="2066717"/>
                  <a:pt x="147484" y="2079522"/>
                </a:cubicBezTo>
                <a:cubicBezTo>
                  <a:pt x="223555" y="2138688"/>
                  <a:pt x="213461" y="2131012"/>
                  <a:pt x="280220" y="2153264"/>
                </a:cubicBezTo>
                <a:cubicBezTo>
                  <a:pt x="294968" y="2163096"/>
                  <a:pt x="293865" y="2166105"/>
                  <a:pt x="324465" y="2182761"/>
                </a:cubicBezTo>
                <a:cubicBezTo>
                  <a:pt x="355065" y="2199417"/>
                  <a:pt x="431867" y="2236729"/>
                  <a:pt x="463822" y="2253202"/>
                </a:cubicBezTo>
                <a:cubicBezTo>
                  <a:pt x="495777" y="2269675"/>
                  <a:pt x="495175" y="2274407"/>
                  <a:pt x="516194" y="2281597"/>
                </a:cubicBezTo>
                <a:cubicBezTo>
                  <a:pt x="537213" y="2288787"/>
                  <a:pt x="567814" y="2289154"/>
                  <a:pt x="589936" y="2296345"/>
                </a:cubicBezTo>
                <a:cubicBezTo>
                  <a:pt x="612059" y="2303536"/>
                  <a:pt x="594852" y="2317551"/>
                  <a:pt x="648929" y="2324742"/>
                </a:cubicBezTo>
                <a:cubicBezTo>
                  <a:pt x="703006" y="2331933"/>
                  <a:pt x="825910" y="2334573"/>
                  <a:pt x="914400" y="2339489"/>
                </a:cubicBezTo>
                <a:cubicBezTo>
                  <a:pt x="1120877" y="2334573"/>
                  <a:pt x="1189703" y="2374600"/>
                  <a:pt x="1533832" y="2365685"/>
                </a:cubicBezTo>
                <a:cubicBezTo>
                  <a:pt x="1877961" y="2356770"/>
                  <a:pt x="2393266" y="2246938"/>
                  <a:pt x="2979174" y="2286000"/>
                </a:cubicBezTo>
                <a:cubicBezTo>
                  <a:pt x="3057832" y="2281084"/>
                  <a:pt x="3141696" y="2299816"/>
                  <a:pt x="3215149" y="2271251"/>
                </a:cubicBezTo>
                <a:cubicBezTo>
                  <a:pt x="3244127" y="2259982"/>
                  <a:pt x="3244645" y="2182761"/>
                  <a:pt x="3244645" y="2182761"/>
                </a:cubicBezTo>
                <a:cubicBezTo>
                  <a:pt x="3249561" y="2133600"/>
                  <a:pt x="3255114" y="2084498"/>
                  <a:pt x="3259394" y="2035277"/>
                </a:cubicBezTo>
                <a:cubicBezTo>
                  <a:pt x="3264947" y="1971420"/>
                  <a:pt x="3268065" y="1907358"/>
                  <a:pt x="3274142" y="1843548"/>
                </a:cubicBezTo>
                <a:cubicBezTo>
                  <a:pt x="3277900" y="1804091"/>
                  <a:pt x="3283975" y="1764890"/>
                  <a:pt x="3288891" y="1725561"/>
                </a:cubicBezTo>
                <a:cubicBezTo>
                  <a:pt x="3283975" y="1641987"/>
                  <a:pt x="3282079" y="1558180"/>
                  <a:pt x="3274142" y="1474838"/>
                </a:cubicBezTo>
                <a:cubicBezTo>
                  <a:pt x="3269897" y="1430266"/>
                  <a:pt x="3254857" y="1412446"/>
                  <a:pt x="3244645" y="1371600"/>
                </a:cubicBezTo>
                <a:cubicBezTo>
                  <a:pt x="3238565" y="1347281"/>
                  <a:pt x="3236493" y="1322042"/>
                  <a:pt x="3229897" y="1297858"/>
                </a:cubicBezTo>
                <a:cubicBezTo>
                  <a:pt x="3221716" y="1267861"/>
                  <a:pt x="3210232" y="1238864"/>
                  <a:pt x="3200400" y="1209367"/>
                </a:cubicBezTo>
                <a:lnTo>
                  <a:pt x="3156155" y="1076632"/>
                </a:lnTo>
                <a:cubicBezTo>
                  <a:pt x="3156153" y="1076627"/>
                  <a:pt x="3126661" y="988146"/>
                  <a:pt x="3126658" y="988142"/>
                </a:cubicBezTo>
                <a:cubicBezTo>
                  <a:pt x="3116826" y="973393"/>
                  <a:pt x="3105089" y="959750"/>
                  <a:pt x="3097162" y="943896"/>
                </a:cubicBezTo>
                <a:cubicBezTo>
                  <a:pt x="3090210" y="929991"/>
                  <a:pt x="3086684" y="914599"/>
                  <a:pt x="3082413" y="899651"/>
                </a:cubicBezTo>
                <a:cubicBezTo>
                  <a:pt x="3076110" y="877590"/>
                  <a:pt x="3064706" y="819994"/>
                  <a:pt x="3052916" y="796413"/>
                </a:cubicBezTo>
                <a:cubicBezTo>
                  <a:pt x="3044989" y="780559"/>
                  <a:pt x="3032214" y="767557"/>
                  <a:pt x="3023420" y="752167"/>
                </a:cubicBezTo>
                <a:cubicBezTo>
                  <a:pt x="3012512" y="733078"/>
                  <a:pt x="3002584" y="713382"/>
                  <a:pt x="2993923" y="693174"/>
                </a:cubicBezTo>
                <a:cubicBezTo>
                  <a:pt x="2987799" y="678885"/>
                  <a:pt x="2987797" y="661864"/>
                  <a:pt x="2979174" y="648929"/>
                </a:cubicBezTo>
                <a:cubicBezTo>
                  <a:pt x="2967604" y="631574"/>
                  <a:pt x="2949677" y="619432"/>
                  <a:pt x="2934929" y="604683"/>
                </a:cubicBezTo>
                <a:cubicBezTo>
                  <a:pt x="2895916" y="448630"/>
                  <a:pt x="2948884" y="632395"/>
                  <a:pt x="2890684" y="501445"/>
                </a:cubicBezTo>
                <a:cubicBezTo>
                  <a:pt x="2890681" y="501438"/>
                  <a:pt x="2853814" y="390836"/>
                  <a:pt x="2846439" y="368709"/>
                </a:cubicBezTo>
                <a:cubicBezTo>
                  <a:pt x="2841523" y="353961"/>
                  <a:pt x="2840314" y="337399"/>
                  <a:pt x="2831691" y="324464"/>
                </a:cubicBezTo>
                <a:cubicBezTo>
                  <a:pt x="2812026" y="294967"/>
                  <a:pt x="2802194" y="255639"/>
                  <a:pt x="2772697" y="235974"/>
                </a:cubicBezTo>
                <a:cubicBezTo>
                  <a:pt x="2668425" y="166459"/>
                  <a:pt x="2797512" y="253699"/>
                  <a:pt x="2669458" y="162232"/>
                </a:cubicBezTo>
                <a:cubicBezTo>
                  <a:pt x="2655034" y="151929"/>
                  <a:pt x="2641067" y="140662"/>
                  <a:pt x="2625213" y="132735"/>
                </a:cubicBezTo>
                <a:cubicBezTo>
                  <a:pt x="2611308" y="125783"/>
                  <a:pt x="2595716" y="122903"/>
                  <a:pt x="2580968" y="117987"/>
                </a:cubicBezTo>
                <a:cubicBezTo>
                  <a:pt x="2566220" y="108155"/>
                  <a:pt x="2552921" y="95689"/>
                  <a:pt x="2536723" y="88490"/>
                </a:cubicBezTo>
                <a:cubicBezTo>
                  <a:pt x="2396900" y="26346"/>
                  <a:pt x="2324567" y="58993"/>
                  <a:pt x="2138516" y="58993"/>
                </a:cubicBezTo>
                <a:lnTo>
                  <a:pt x="2138516" y="58993"/>
                </a:lnTo>
              </a:path>
            </a:pathLst>
          </a:custGeom>
          <a:noFill/>
          <a:ln w="28575"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1600" b="1">
              <a:latin typeface="Verdana" pitchFamily="34" charset="0"/>
            </a:endParaRPr>
          </a:p>
        </p:txBody>
      </p:sp>
      <p:sp>
        <p:nvSpPr>
          <p:cNvPr id="22" name="Content Placeholder 2"/>
          <p:cNvSpPr txBox="1">
            <a:spLocks/>
          </p:cNvSpPr>
          <p:nvPr/>
        </p:nvSpPr>
        <p:spPr>
          <a:xfrm>
            <a:off x="1390650" y="1054100"/>
            <a:ext cx="9493250" cy="48013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v"/>
              <a:defRPr sz="3600" kern="1200">
                <a:solidFill>
                  <a:schemeClr val="tx1"/>
                </a:solidFill>
                <a:latin typeface="Arial" panose="020B0604020202020204" pitchFamily="34" charset="0"/>
                <a:ea typeface="+mn-ea"/>
                <a:cs typeface="Arial" panose="020B0604020202020204" pitchFamily="34" charset="0"/>
              </a:defRPr>
            </a:lvl1pPr>
            <a:lvl2pPr marL="38404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800" kern="1200">
                <a:solidFill>
                  <a:schemeClr val="tx1"/>
                </a:solidFill>
                <a:latin typeface="Arial" panose="020B0604020202020204" pitchFamily="34" charset="0"/>
                <a:ea typeface="+mn-ea"/>
                <a:cs typeface="Arial" panose="020B0604020202020204" pitchFamily="34"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3pPr>
            <a:lvl4pPr marL="74980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4pPr>
            <a:lvl5pPr marL="93268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12:</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65</a:t>
            </a:fld>
            <a:endParaRPr lang="en-US"/>
          </a:p>
        </p:txBody>
      </p:sp>
    </p:spTree>
    <p:extLst>
      <p:ext uri="{BB962C8B-B14F-4D97-AF65-F5344CB8AC3E}">
        <p14:creationId xmlns:p14="http://schemas.microsoft.com/office/powerpoint/2010/main" val="31867214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khóa trên cây</a:t>
            </a:r>
          </a:p>
        </p:txBody>
      </p:sp>
      <p:graphicFrame>
        <p:nvGraphicFramePr>
          <p:cNvPr id="23" name="Table 22"/>
          <p:cNvGraphicFramePr>
            <a:graphicFrameLocks noGrp="1"/>
          </p:cNvGraphicFramePr>
          <p:nvPr/>
        </p:nvGraphicFramePr>
        <p:xfrm>
          <a:off x="4807660" y="2797236"/>
          <a:ext cx="2377440" cy="48768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1688911541"/>
                    </a:ext>
                  </a:extLst>
                </a:gridCol>
                <a:gridCol w="594360">
                  <a:extLst>
                    <a:ext uri="{9D8B030D-6E8A-4147-A177-3AD203B41FA5}">
                      <a16:colId xmlns:a16="http://schemas.microsoft.com/office/drawing/2014/main" val="1065939575"/>
                    </a:ext>
                  </a:extLst>
                </a:gridCol>
                <a:gridCol w="594360">
                  <a:extLst>
                    <a:ext uri="{9D8B030D-6E8A-4147-A177-3AD203B41FA5}">
                      <a16:colId xmlns:a16="http://schemas.microsoft.com/office/drawing/2014/main" val="424548239"/>
                    </a:ext>
                  </a:extLst>
                </a:gridCol>
                <a:gridCol w="594360">
                  <a:extLst>
                    <a:ext uri="{9D8B030D-6E8A-4147-A177-3AD203B41FA5}">
                      <a16:colId xmlns:a16="http://schemas.microsoft.com/office/drawing/2014/main" val="4283405308"/>
                    </a:ext>
                  </a:extLst>
                </a:gridCol>
              </a:tblGrid>
              <a:tr h="370840">
                <a:tc>
                  <a:txBody>
                    <a:bodyPr/>
                    <a:lstStyle/>
                    <a:p>
                      <a:pPr algn="ctr"/>
                      <a:r>
                        <a:rPr lang="en-US" sz="2600">
                          <a:solidFill>
                            <a:schemeClr val="bg1"/>
                          </a:solidFill>
                        </a:rPr>
                        <a:t>7</a:t>
                      </a:r>
                      <a:endParaRPr lang="en-US" sz="2600" dirty="0">
                        <a:solidFill>
                          <a:schemeClr val="bg1"/>
                        </a:solidFill>
                      </a:endParaRPr>
                    </a:p>
                  </a:txBody>
                  <a:tcPr/>
                </a:tc>
                <a:tc>
                  <a:txBody>
                    <a:bodyPr/>
                    <a:lstStyle/>
                    <a:p>
                      <a:pPr algn="ctr"/>
                      <a:r>
                        <a:rPr lang="en-US" sz="2600">
                          <a:solidFill>
                            <a:schemeClr val="bg1"/>
                          </a:solidFill>
                        </a:rPr>
                        <a:t>17</a:t>
                      </a:r>
                      <a:endParaRPr lang="en-US" sz="2600" dirty="0">
                        <a:solidFill>
                          <a:schemeClr val="bg1"/>
                        </a:solidFill>
                      </a:endParaRPr>
                    </a:p>
                  </a:txBody>
                  <a:tcPr/>
                </a:tc>
                <a:tc>
                  <a:txBody>
                    <a:bodyPr/>
                    <a:lstStyle/>
                    <a:p>
                      <a:pPr algn="ctr"/>
                      <a:r>
                        <a:rPr lang="en-US" sz="2600" dirty="0">
                          <a:solidFill>
                            <a:schemeClr val="bg1"/>
                          </a:solidFill>
                        </a:rPr>
                        <a:t>28</a:t>
                      </a:r>
                    </a:p>
                  </a:txBody>
                  <a:tcPr/>
                </a:tc>
                <a:tc>
                  <a:txBody>
                    <a:bodyPr/>
                    <a:lstStyle/>
                    <a:p>
                      <a:pPr algn="ctr"/>
                      <a:r>
                        <a:rPr lang="en-US" sz="2600" dirty="0">
                          <a:solidFill>
                            <a:schemeClr val="bg1"/>
                          </a:solidFill>
                        </a:rPr>
                        <a:t>48</a:t>
                      </a:r>
                    </a:p>
                  </a:txBody>
                  <a:tcPr/>
                </a:tc>
                <a:extLst>
                  <a:ext uri="{0D108BD9-81ED-4DB2-BD59-A6C34878D82A}">
                    <a16:rowId xmlns:a16="http://schemas.microsoft.com/office/drawing/2014/main" val="3067668518"/>
                  </a:ext>
                </a:extLst>
              </a:tr>
            </a:tbl>
          </a:graphicData>
        </a:graphic>
      </p:graphicFrame>
      <p:cxnSp>
        <p:nvCxnSpPr>
          <p:cNvPr id="24" name="Straight Connector 23"/>
          <p:cNvCxnSpPr>
            <a:endCxn id="37" idx="0"/>
          </p:cNvCxnSpPr>
          <p:nvPr/>
        </p:nvCxnSpPr>
        <p:spPr>
          <a:xfrm flipH="1">
            <a:off x="5222556" y="3178292"/>
            <a:ext cx="174944" cy="89878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5950704" y="4077072"/>
          <a:ext cx="1097280" cy="48768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3508781869"/>
                    </a:ext>
                  </a:extLst>
                </a:gridCol>
                <a:gridCol w="548640">
                  <a:extLst>
                    <a:ext uri="{9D8B030D-6E8A-4147-A177-3AD203B41FA5}">
                      <a16:colId xmlns:a16="http://schemas.microsoft.com/office/drawing/2014/main" val="2948747376"/>
                    </a:ext>
                  </a:extLst>
                </a:gridCol>
              </a:tblGrid>
              <a:tr h="370840">
                <a:tc>
                  <a:txBody>
                    <a:bodyPr/>
                    <a:lstStyle/>
                    <a:p>
                      <a:pPr algn="ctr"/>
                      <a:r>
                        <a:rPr lang="en-US" sz="2600" dirty="0">
                          <a:solidFill>
                            <a:schemeClr val="bg1"/>
                          </a:solidFill>
                        </a:rPr>
                        <a:t>25</a:t>
                      </a:r>
                    </a:p>
                  </a:txBody>
                  <a:tcPr/>
                </a:tc>
                <a:tc>
                  <a:txBody>
                    <a:bodyPr/>
                    <a:lstStyle/>
                    <a:p>
                      <a:pPr algn="ctr"/>
                      <a:r>
                        <a:rPr lang="en-US" sz="2600" dirty="0">
                          <a:solidFill>
                            <a:schemeClr val="bg1"/>
                          </a:solidFill>
                        </a:rPr>
                        <a:t>26</a:t>
                      </a:r>
                    </a:p>
                  </a:txBody>
                  <a:tcPr/>
                </a:tc>
                <a:extLst>
                  <a:ext uri="{0D108BD9-81ED-4DB2-BD59-A6C34878D82A}">
                    <a16:rowId xmlns:a16="http://schemas.microsoft.com/office/drawing/2014/main" val="3067668518"/>
                  </a:ext>
                </a:extLst>
              </a:tr>
            </a:tbl>
          </a:graphicData>
        </a:graphic>
      </p:graphicFrame>
      <p:cxnSp>
        <p:nvCxnSpPr>
          <p:cNvPr id="26" name="Straight Connector 25"/>
          <p:cNvCxnSpPr>
            <a:stCxn id="23" idx="2"/>
            <a:endCxn id="25" idx="0"/>
          </p:cNvCxnSpPr>
          <p:nvPr/>
        </p:nvCxnSpPr>
        <p:spPr>
          <a:xfrm>
            <a:off x="5996380" y="3284916"/>
            <a:ext cx="502964" cy="79215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8412839" y="4077072"/>
          <a:ext cx="1645920" cy="48768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1257077487"/>
                    </a:ext>
                  </a:extLst>
                </a:gridCol>
                <a:gridCol w="548640">
                  <a:extLst>
                    <a:ext uri="{9D8B030D-6E8A-4147-A177-3AD203B41FA5}">
                      <a16:colId xmlns:a16="http://schemas.microsoft.com/office/drawing/2014/main" val="3137054599"/>
                    </a:ext>
                  </a:extLst>
                </a:gridCol>
                <a:gridCol w="548640">
                  <a:extLst>
                    <a:ext uri="{9D8B030D-6E8A-4147-A177-3AD203B41FA5}">
                      <a16:colId xmlns:a16="http://schemas.microsoft.com/office/drawing/2014/main" val="3685214248"/>
                    </a:ext>
                  </a:extLst>
                </a:gridCol>
              </a:tblGrid>
              <a:tr h="370840">
                <a:tc>
                  <a:txBody>
                    <a:bodyPr/>
                    <a:lstStyle/>
                    <a:p>
                      <a:pPr algn="ctr"/>
                      <a:r>
                        <a:rPr lang="en-US" sz="2600" dirty="0">
                          <a:solidFill>
                            <a:schemeClr val="bg1"/>
                          </a:solidFill>
                        </a:rPr>
                        <a:t>52</a:t>
                      </a:r>
                    </a:p>
                  </a:txBody>
                  <a:tcPr/>
                </a:tc>
                <a:tc>
                  <a:txBody>
                    <a:bodyPr/>
                    <a:lstStyle/>
                    <a:p>
                      <a:pPr algn="ctr"/>
                      <a:r>
                        <a:rPr lang="en-US" sz="2600" dirty="0">
                          <a:solidFill>
                            <a:schemeClr val="bg1"/>
                          </a:solidFill>
                        </a:rPr>
                        <a:t>53</a:t>
                      </a:r>
                    </a:p>
                  </a:txBody>
                  <a:tcPr/>
                </a:tc>
                <a:tc>
                  <a:txBody>
                    <a:bodyPr/>
                    <a:lstStyle/>
                    <a:p>
                      <a:pPr algn="ctr"/>
                      <a:r>
                        <a:rPr lang="en-US" sz="2600" dirty="0">
                          <a:solidFill>
                            <a:schemeClr val="bg1"/>
                          </a:solidFill>
                        </a:rPr>
                        <a:t>55</a:t>
                      </a:r>
                    </a:p>
                  </a:txBody>
                  <a:tcPr/>
                </a:tc>
                <a:extLst>
                  <a:ext uri="{0D108BD9-81ED-4DB2-BD59-A6C34878D82A}">
                    <a16:rowId xmlns:a16="http://schemas.microsoft.com/office/drawing/2014/main" val="3067668518"/>
                  </a:ext>
                </a:extLst>
              </a:tr>
            </a:tbl>
          </a:graphicData>
        </a:graphic>
      </p:graphicFrame>
      <p:cxnSp>
        <p:nvCxnSpPr>
          <p:cNvPr id="28" name="Straight Connector 27"/>
          <p:cNvCxnSpPr/>
          <p:nvPr/>
        </p:nvCxnSpPr>
        <p:spPr>
          <a:xfrm>
            <a:off x="6946900" y="3178292"/>
            <a:ext cx="2265730" cy="8987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1" idx="0"/>
          </p:cNvCxnSpPr>
          <p:nvPr/>
        </p:nvCxnSpPr>
        <p:spPr>
          <a:xfrm flipH="1">
            <a:off x="3397128" y="3178292"/>
            <a:ext cx="1573316" cy="89878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nvGraphicFramePr>
        <p:xfrm>
          <a:off x="7181772" y="4077072"/>
          <a:ext cx="1097280" cy="48768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948747376"/>
                    </a:ext>
                  </a:extLst>
                </a:gridCol>
                <a:gridCol w="548640">
                  <a:extLst>
                    <a:ext uri="{9D8B030D-6E8A-4147-A177-3AD203B41FA5}">
                      <a16:colId xmlns:a16="http://schemas.microsoft.com/office/drawing/2014/main" val="4205422262"/>
                    </a:ext>
                  </a:extLst>
                </a:gridCol>
              </a:tblGrid>
              <a:tr h="370840">
                <a:tc>
                  <a:txBody>
                    <a:bodyPr/>
                    <a:lstStyle/>
                    <a:p>
                      <a:pPr algn="ctr"/>
                      <a:r>
                        <a:rPr lang="en-US" sz="2600" dirty="0">
                          <a:solidFill>
                            <a:schemeClr val="bg1"/>
                          </a:solidFill>
                        </a:rPr>
                        <a:t>29</a:t>
                      </a:r>
                    </a:p>
                  </a:txBody>
                  <a:tcPr/>
                </a:tc>
                <a:tc>
                  <a:txBody>
                    <a:bodyPr/>
                    <a:lstStyle/>
                    <a:p>
                      <a:pPr algn="ctr"/>
                      <a:r>
                        <a:rPr lang="en-US" sz="2600" dirty="0">
                          <a:solidFill>
                            <a:schemeClr val="bg1"/>
                          </a:solidFill>
                        </a:rPr>
                        <a:t>45</a:t>
                      </a:r>
                    </a:p>
                  </a:txBody>
                  <a:tcPr/>
                </a:tc>
                <a:extLst>
                  <a:ext uri="{0D108BD9-81ED-4DB2-BD59-A6C34878D82A}">
                    <a16:rowId xmlns:a16="http://schemas.microsoft.com/office/drawing/2014/main" val="3067668518"/>
                  </a:ext>
                </a:extLst>
              </a:tr>
            </a:tbl>
          </a:graphicData>
        </a:graphic>
      </p:graphicFrame>
      <p:cxnSp>
        <p:nvCxnSpPr>
          <p:cNvPr id="33" name="Straight Connector 32"/>
          <p:cNvCxnSpPr>
            <a:endCxn id="32" idx="0"/>
          </p:cNvCxnSpPr>
          <p:nvPr/>
        </p:nvCxnSpPr>
        <p:spPr>
          <a:xfrm>
            <a:off x="6499344" y="3178292"/>
            <a:ext cx="1231068" cy="89878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4628196" y="4077072"/>
          <a:ext cx="1188720" cy="48768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3316609528"/>
                    </a:ext>
                  </a:extLst>
                </a:gridCol>
                <a:gridCol w="594360">
                  <a:extLst>
                    <a:ext uri="{9D8B030D-6E8A-4147-A177-3AD203B41FA5}">
                      <a16:colId xmlns:a16="http://schemas.microsoft.com/office/drawing/2014/main" val="1823551220"/>
                    </a:ext>
                  </a:extLst>
                </a:gridCol>
              </a:tblGrid>
              <a:tr h="370840">
                <a:tc>
                  <a:txBody>
                    <a:bodyPr/>
                    <a:lstStyle/>
                    <a:p>
                      <a:pPr algn="ctr"/>
                      <a:r>
                        <a:rPr lang="en-US" sz="2600" dirty="0"/>
                        <a:t>14</a:t>
                      </a:r>
                    </a:p>
                  </a:txBody>
                  <a:tcPr/>
                </a:tc>
                <a:tc>
                  <a:txBody>
                    <a:bodyPr/>
                    <a:lstStyle/>
                    <a:p>
                      <a:pPr algn="ctr"/>
                      <a:r>
                        <a:rPr lang="en-US" sz="2600" dirty="0"/>
                        <a:t>16</a:t>
                      </a:r>
                    </a:p>
                  </a:txBody>
                  <a:tcPr/>
                </a:tc>
                <a:extLst>
                  <a:ext uri="{0D108BD9-81ED-4DB2-BD59-A6C34878D82A}">
                    <a16:rowId xmlns:a16="http://schemas.microsoft.com/office/drawing/2014/main" val="3067668518"/>
                  </a:ext>
                </a:extLst>
              </a:tr>
            </a:tbl>
          </a:graphicData>
        </a:graphic>
      </p:graphicFrame>
      <p:graphicFrame>
        <p:nvGraphicFramePr>
          <p:cNvPr id="21" name="Table 20"/>
          <p:cNvGraphicFramePr>
            <a:graphicFrameLocks noGrp="1"/>
          </p:cNvGraphicFramePr>
          <p:nvPr/>
        </p:nvGraphicFramePr>
        <p:xfrm>
          <a:off x="2299848" y="4077072"/>
          <a:ext cx="2194560" cy="48768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563170477"/>
                    </a:ext>
                  </a:extLst>
                </a:gridCol>
                <a:gridCol w="548640">
                  <a:extLst>
                    <a:ext uri="{9D8B030D-6E8A-4147-A177-3AD203B41FA5}">
                      <a16:colId xmlns:a16="http://schemas.microsoft.com/office/drawing/2014/main" val="715337839"/>
                    </a:ext>
                  </a:extLst>
                </a:gridCol>
                <a:gridCol w="548640">
                  <a:extLst>
                    <a:ext uri="{9D8B030D-6E8A-4147-A177-3AD203B41FA5}">
                      <a16:colId xmlns:a16="http://schemas.microsoft.com/office/drawing/2014/main" val="1639078924"/>
                    </a:ext>
                  </a:extLst>
                </a:gridCol>
                <a:gridCol w="548640">
                  <a:extLst>
                    <a:ext uri="{9D8B030D-6E8A-4147-A177-3AD203B41FA5}">
                      <a16:colId xmlns:a16="http://schemas.microsoft.com/office/drawing/2014/main" val="3982212592"/>
                    </a:ext>
                  </a:extLst>
                </a:gridCol>
              </a:tblGrid>
              <a:tr h="370840">
                <a:tc>
                  <a:txBody>
                    <a:bodyPr/>
                    <a:lstStyle/>
                    <a:p>
                      <a:pPr algn="ctr"/>
                      <a:r>
                        <a:rPr lang="en-US" sz="2600"/>
                        <a:t>1</a:t>
                      </a:r>
                      <a:endParaRPr lang="en-US" sz="2600" dirty="0"/>
                    </a:p>
                  </a:txBody>
                  <a:tcPr/>
                </a:tc>
                <a:tc>
                  <a:txBody>
                    <a:bodyPr/>
                    <a:lstStyle/>
                    <a:p>
                      <a:pPr algn="ctr"/>
                      <a:r>
                        <a:rPr lang="en-US" sz="2600" dirty="0"/>
                        <a:t>2</a:t>
                      </a:r>
                    </a:p>
                  </a:txBody>
                  <a:tcPr/>
                </a:tc>
                <a:tc>
                  <a:txBody>
                    <a:bodyPr/>
                    <a:lstStyle/>
                    <a:p>
                      <a:pPr algn="ctr"/>
                      <a:r>
                        <a:rPr lang="en-US" sz="2600"/>
                        <a:t>3</a:t>
                      </a:r>
                      <a:endParaRPr lang="en-US" sz="2600" dirty="0"/>
                    </a:p>
                  </a:txBody>
                  <a:tcPr/>
                </a:tc>
                <a:tc>
                  <a:txBody>
                    <a:bodyPr/>
                    <a:lstStyle/>
                    <a:p>
                      <a:pPr algn="ctr"/>
                      <a:r>
                        <a:rPr lang="en-US" sz="2600"/>
                        <a:t>5</a:t>
                      </a:r>
                      <a:endParaRPr lang="en-US" sz="2600" dirty="0"/>
                    </a:p>
                  </a:txBody>
                  <a:tcPr/>
                </a:tc>
                <a:extLst>
                  <a:ext uri="{0D108BD9-81ED-4DB2-BD59-A6C34878D82A}">
                    <a16:rowId xmlns:a16="http://schemas.microsoft.com/office/drawing/2014/main" val="3067668518"/>
                  </a:ext>
                </a:extLst>
              </a:tr>
            </a:tbl>
          </a:graphicData>
        </a:graphic>
      </p:graphicFrame>
      <p:sp>
        <p:nvSpPr>
          <p:cNvPr id="16" name="Content Placeholder 2"/>
          <p:cNvSpPr txBox="1">
            <a:spLocks/>
          </p:cNvSpPr>
          <p:nvPr/>
        </p:nvSpPr>
        <p:spPr>
          <a:xfrm>
            <a:off x="1390650" y="1054100"/>
            <a:ext cx="9493250" cy="48013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v"/>
              <a:defRPr sz="3600" kern="1200">
                <a:solidFill>
                  <a:schemeClr val="tx1"/>
                </a:solidFill>
                <a:latin typeface="Arial" panose="020B0604020202020204" pitchFamily="34" charset="0"/>
                <a:ea typeface="+mn-ea"/>
                <a:cs typeface="Arial" panose="020B0604020202020204" pitchFamily="34" charset="0"/>
              </a:defRPr>
            </a:lvl1pPr>
            <a:lvl2pPr marL="38404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800" kern="1200">
                <a:solidFill>
                  <a:schemeClr val="tx1"/>
                </a:solidFill>
                <a:latin typeface="Arial" panose="020B0604020202020204" pitchFamily="34" charset="0"/>
                <a:ea typeface="+mn-ea"/>
                <a:cs typeface="Arial" panose="020B0604020202020204" pitchFamily="34"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3pPr>
            <a:lvl4pPr marL="74980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4pPr>
            <a:lvl5pPr marL="932688" indent="-182880" algn="just" defTabSz="914400" rtl="0" eaLnBrk="1" latinLnBrk="0" hangingPunct="1">
              <a:lnSpc>
                <a:spcPct val="90000"/>
              </a:lnSpc>
              <a:spcBef>
                <a:spcPts val="200"/>
              </a:spcBef>
              <a:spcAft>
                <a:spcPts val="400"/>
              </a:spcAft>
              <a:buClr>
                <a:schemeClr val="accent1"/>
              </a:buClr>
              <a:buFont typeface="Wingdings" panose="05000000000000000000" pitchFamily="2" charset="2"/>
              <a:buChar char="v"/>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eaLnBrk="0" fontAlgn="base" hangingPunct="0">
              <a:spcBef>
                <a:spcPct val="20000"/>
              </a:spcBef>
              <a:spcAft>
                <a:spcPct val="0"/>
              </a:spcAft>
              <a:buClr>
                <a:schemeClr val="hlink"/>
              </a:buClr>
            </a:pPr>
            <a:r>
              <a:rPr lang="en-US" sz="2800" b="1" kern="0">
                <a:solidFill>
                  <a:srgbClr val="000099"/>
                </a:solidFill>
                <a:latin typeface="Times New Roman" panose="02020603050405020304" pitchFamily="18" charset="0"/>
                <a:ea typeface="Cambria" panose="02040503050406030204" pitchFamily="18" charset="0"/>
                <a:cs typeface="+mn-cs"/>
              </a:rPr>
              <a:t>Xóa 12:</a:t>
            </a:r>
            <a:endParaRPr lang="en-US" sz="2800" b="1" kern="0" dirty="0">
              <a:solidFill>
                <a:srgbClr val="000099"/>
              </a:solidFill>
              <a:latin typeface="Times New Roman" panose="02020603050405020304" pitchFamily="18" charset="0"/>
              <a:ea typeface="Cambria" panose="02040503050406030204" pitchFamily="18" charset="0"/>
              <a:cs typeface="+mn-cs"/>
            </a:endParaRPr>
          </a:p>
        </p:txBody>
      </p:sp>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66</a:t>
            </a:fld>
            <a:endParaRPr lang="en-US"/>
          </a:p>
        </p:txBody>
      </p:sp>
    </p:spTree>
    <p:extLst>
      <p:ext uri="{BB962C8B-B14F-4D97-AF65-F5344CB8AC3E}">
        <p14:creationId xmlns:p14="http://schemas.microsoft.com/office/powerpoint/2010/main" val="1745437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áp dụng</a:t>
            </a:r>
          </a:p>
        </p:txBody>
      </p:sp>
      <p:pic>
        <p:nvPicPr>
          <p:cNvPr id="4" name="Picture 3"/>
          <p:cNvPicPr>
            <a:picLocks noChangeAspect="1"/>
          </p:cNvPicPr>
          <p:nvPr/>
        </p:nvPicPr>
        <p:blipFill>
          <a:blip r:embed="rId2"/>
          <a:stretch>
            <a:fillRect/>
          </a:stretch>
        </p:blipFill>
        <p:spPr>
          <a:xfrm>
            <a:off x="1572791" y="1844824"/>
            <a:ext cx="9046418" cy="3454434"/>
          </a:xfrm>
          <a:prstGeom prst="rect">
            <a:avLst/>
          </a:prstGeom>
        </p:spPr>
      </p:pic>
      <p:sp>
        <p:nvSpPr>
          <p:cNvPr id="5" name="Content Placeholder 2"/>
          <p:cNvSpPr txBox="1">
            <a:spLocks/>
          </p:cNvSpPr>
          <p:nvPr/>
        </p:nvSpPr>
        <p:spPr bwMode="auto">
          <a:xfrm>
            <a:off x="1328724" y="5559744"/>
            <a:ext cx="9658350" cy="60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000066"/>
                </a:solidFill>
                <a:latin typeface="Cambria" panose="02040503050406030204" pitchFamily="18" charset="0"/>
                <a:ea typeface="Cambria" panose="02040503050406030204" pitchFamily="18" charset="0"/>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66"/>
                </a:solidFill>
                <a:latin typeface="Cambria" panose="02040503050406030204" pitchFamily="18" charset="0"/>
                <a:ea typeface="Cambria" panose="02040503050406030204" pitchFamily="18" charset="0"/>
              </a:defRPr>
            </a:lvl2pPr>
            <a:lvl3pPr marL="1143000" indent="-228600" algn="l" rtl="0" eaLnBrk="0" fontAlgn="base" hangingPunct="0">
              <a:spcBef>
                <a:spcPct val="20000"/>
              </a:spcBef>
              <a:spcAft>
                <a:spcPct val="0"/>
              </a:spcAft>
              <a:buClr>
                <a:schemeClr val="tx1"/>
              </a:buClr>
              <a:buChar char="•"/>
              <a:defRPr sz="2400">
                <a:solidFill>
                  <a:srgbClr val="CC0099"/>
                </a:solidFill>
                <a:latin typeface="Cambria" panose="02040503050406030204" pitchFamily="18" charset="0"/>
                <a:ea typeface="Cambria" panose="02040503050406030204" pitchFamily="18" charset="0"/>
              </a:defRPr>
            </a:lvl3pPr>
            <a:lvl4pPr marL="16002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4pPr>
            <a:lvl5pPr marL="2057400" indent="-228600" algn="l" rtl="0" eaLnBrk="0" fontAlgn="base" hangingPunct="0">
              <a:spcBef>
                <a:spcPct val="20000"/>
              </a:spcBef>
              <a:spcAft>
                <a:spcPct val="0"/>
              </a:spcAft>
              <a:buChar char="»"/>
              <a:defRPr sz="2000">
                <a:solidFill>
                  <a:schemeClr val="tx1"/>
                </a:solidFill>
                <a:latin typeface="Cambria" panose="02040503050406030204" pitchFamily="18" charset="0"/>
                <a:ea typeface="Cambria" panose="020405030504060302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b="0" kern="0"/>
              <a:t>Hãy trình bày từng bước lần lượt xóa các node 1, 2, 3, 4, 5, 11?</a:t>
            </a:r>
            <a:endParaRPr lang="en-US" b="0" kern="0" dirty="0"/>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67</a:t>
            </a:fld>
            <a:endParaRPr lang="en-US"/>
          </a:p>
        </p:txBody>
      </p:sp>
      <p:sp>
        <p:nvSpPr>
          <p:cNvPr id="9" name="Content Placeholder 2"/>
          <p:cNvSpPr>
            <a:spLocks noGrp="1"/>
          </p:cNvSpPr>
          <p:nvPr>
            <p:ph idx="1"/>
          </p:nvPr>
        </p:nvSpPr>
        <p:spPr/>
        <p:txBody>
          <a:bodyPr/>
          <a:lstStyle/>
          <a:p>
            <a:r>
              <a:rPr lang="en-US"/>
              <a:t>Cho B-Tree bậc 3</a:t>
            </a:r>
          </a:p>
          <a:p>
            <a:endParaRPr lang="en-US"/>
          </a:p>
        </p:txBody>
      </p:sp>
    </p:spTree>
    <p:extLst>
      <p:ext uri="{BB962C8B-B14F-4D97-AF65-F5344CB8AC3E}">
        <p14:creationId xmlns:p14="http://schemas.microsoft.com/office/powerpoint/2010/main" val="3635123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9293602"/>
              </p:ext>
            </p:extLst>
          </p:nvPr>
        </p:nvGraphicFramePr>
        <p:xfrm>
          <a:off x="774700" y="1049592"/>
          <a:ext cx="10642599" cy="49758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62312172"/>
                    </a:ext>
                  </a:extLst>
                </a:gridCol>
                <a:gridCol w="4580466">
                  <a:extLst>
                    <a:ext uri="{9D8B030D-6E8A-4147-A177-3AD203B41FA5}">
                      <a16:colId xmlns:a16="http://schemas.microsoft.com/office/drawing/2014/main" val="230953879"/>
                    </a:ext>
                  </a:extLst>
                </a:gridCol>
                <a:gridCol w="3547533">
                  <a:extLst>
                    <a:ext uri="{9D8B030D-6E8A-4147-A177-3AD203B41FA5}">
                      <a16:colId xmlns:a16="http://schemas.microsoft.com/office/drawing/2014/main" val="4221350971"/>
                    </a:ext>
                  </a:extLst>
                </a:gridCol>
              </a:tblGrid>
              <a:tr h="370840">
                <a:tc>
                  <a:txBody>
                    <a:bodyPr/>
                    <a:lstStyle/>
                    <a:p>
                      <a:pPr algn="ctr"/>
                      <a:r>
                        <a:rPr lang="de-DE" sz="2400">
                          <a:effectLst/>
                        </a:rPr>
                        <a:t>Cơ sở để so sánh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effectLst/>
                        </a:rPr>
                        <a:t>Cây B</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effectLst/>
                        </a:rPr>
                        <a:t>Cây nhị phân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689976"/>
                  </a:ext>
                </a:extLst>
              </a:tr>
              <a:tr h="370840">
                <a:tc>
                  <a:txBody>
                    <a:bodyPr/>
                    <a:lstStyle/>
                    <a:p>
                      <a:pPr algn="just"/>
                      <a:r>
                        <a:rPr lang="en-US" sz="2400">
                          <a:solidFill>
                            <a:srgbClr val="000099"/>
                          </a:solidFill>
                          <a:effectLst/>
                        </a:rPr>
                        <a:t>Hạn chế thiết yếu</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a:solidFill>
                            <a:srgbClr val="000099"/>
                          </a:solidFill>
                          <a:effectLst/>
                        </a:rPr>
                        <a:t>Một nút có thể có tối đa số M của các nút con (trong đó M là thứ tự của cây).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a:solidFill>
                            <a:srgbClr val="000099"/>
                          </a:solidFill>
                          <a:effectLst/>
                        </a:rPr>
                        <a:t>Một nút có thể có tối đa 2 số cây con.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404194"/>
                  </a:ext>
                </a:extLst>
              </a:tr>
              <a:tr h="370840">
                <a:tc>
                  <a:txBody>
                    <a:bodyPr/>
                    <a:lstStyle/>
                    <a:p>
                      <a:pPr algn="just"/>
                      <a:r>
                        <a:rPr lang="en-US" sz="2400">
                          <a:solidFill>
                            <a:srgbClr val="000099"/>
                          </a:solidFill>
                          <a:effectLst/>
                        </a:rPr>
                        <a:t>Đã sử dụng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400">
                          <a:solidFill>
                            <a:srgbClr val="000099"/>
                          </a:solidFill>
                          <a:effectLst/>
                        </a:rPr>
                        <a:t>Nó được sử dụng khi dữ liệu được lưu trữ trên </a:t>
                      </a:r>
                      <a:r>
                        <a:rPr lang="en-US" sz="2400">
                          <a:solidFill>
                            <a:srgbClr val="000099"/>
                          </a:solidFill>
                          <a:effectLst/>
                        </a:rPr>
                        <a:t>thiết</a:t>
                      </a:r>
                      <a:r>
                        <a:rPr lang="en-US" sz="2400" baseline="0">
                          <a:solidFill>
                            <a:srgbClr val="000099"/>
                          </a:solidFill>
                          <a:effectLst/>
                        </a:rPr>
                        <a:t> bị ngoại vi (</a:t>
                      </a:r>
                      <a:r>
                        <a:rPr lang="vi-VN" sz="2400">
                          <a:solidFill>
                            <a:srgbClr val="000099"/>
                          </a:solidFill>
                          <a:effectLst/>
                        </a:rPr>
                        <a:t>đĩa</a:t>
                      </a:r>
                      <a:r>
                        <a:rPr lang="en-US" sz="2400">
                          <a:solidFill>
                            <a:srgbClr val="000099"/>
                          </a:solidFill>
                          <a:effectLst/>
                        </a:rPr>
                        <a:t>)</a:t>
                      </a:r>
                      <a:r>
                        <a:rPr lang="vi-VN" sz="2400">
                          <a:solidFill>
                            <a:srgbClr val="000099"/>
                          </a:solidFill>
                          <a:effectLst/>
                        </a:rPr>
                        <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400">
                          <a:solidFill>
                            <a:srgbClr val="000099"/>
                          </a:solidFill>
                          <a:effectLst/>
                        </a:rPr>
                        <a:t>Nó được sử dụng khi các bản ghi và dữ liệu được lưu trữ trong RAM.</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92301"/>
                  </a:ext>
                </a:extLst>
              </a:tr>
              <a:tr h="370840">
                <a:tc>
                  <a:txBody>
                    <a:bodyPr/>
                    <a:lstStyle/>
                    <a:p>
                      <a:pPr algn="just"/>
                      <a:r>
                        <a:rPr lang="en-US" sz="2400">
                          <a:solidFill>
                            <a:srgbClr val="000099"/>
                          </a:solidFill>
                          <a:effectLst/>
                        </a:rPr>
                        <a:t>Chiều cao của cây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b="1">
                          <a:solidFill>
                            <a:srgbClr val="000099"/>
                          </a:solidFill>
                          <a:effectLst/>
                        </a:rPr>
                        <a:t>log</a:t>
                      </a:r>
                      <a:r>
                        <a:rPr lang="en-US" sz="2400" b="1" baseline="-25000">
                          <a:solidFill>
                            <a:srgbClr val="000099"/>
                          </a:solidFill>
                          <a:effectLst/>
                        </a:rPr>
                        <a:t>M</a:t>
                      </a:r>
                      <a:r>
                        <a:rPr lang="en-US" sz="2400" b="1">
                          <a:solidFill>
                            <a:srgbClr val="000099"/>
                          </a:solidFill>
                          <a:effectLst/>
                        </a:rPr>
                        <a:t>N</a:t>
                      </a:r>
                      <a:r>
                        <a:rPr lang="en-US" sz="2400">
                          <a:solidFill>
                            <a:srgbClr val="000099"/>
                          </a:solidFill>
                          <a:effectLst/>
                        </a:rPr>
                        <a:t> (trong đó </a:t>
                      </a:r>
                      <a:r>
                        <a:rPr lang="en-US" sz="2400" b="1">
                          <a:solidFill>
                            <a:srgbClr val="000099"/>
                          </a:solidFill>
                          <a:effectLst/>
                        </a:rPr>
                        <a:t>M</a:t>
                      </a:r>
                      <a:r>
                        <a:rPr lang="en-US" sz="2400">
                          <a:solidFill>
                            <a:srgbClr val="000099"/>
                          </a:solidFill>
                          <a:effectLst/>
                        </a:rPr>
                        <a:t> là thứ tự của cây M-way, </a:t>
                      </a:r>
                      <a:r>
                        <a:rPr lang="en-US" sz="2400" b="1" kern="1200">
                          <a:solidFill>
                            <a:srgbClr val="000099"/>
                          </a:solidFill>
                          <a:effectLst/>
                          <a:latin typeface="+mn-lt"/>
                          <a:ea typeface="+mn-ea"/>
                          <a:cs typeface="+mn-cs"/>
                        </a:rPr>
                        <a:t>N</a:t>
                      </a:r>
                      <a:r>
                        <a:rPr lang="en-US" sz="2400" kern="1200">
                          <a:solidFill>
                            <a:srgbClr val="000099"/>
                          </a:solidFill>
                          <a:effectLst/>
                          <a:latin typeface="+mn-lt"/>
                          <a:ea typeface="+mn-ea"/>
                          <a:cs typeface="+mn-cs"/>
                        </a:rPr>
                        <a:t> là số nút</a:t>
                      </a:r>
                      <a:r>
                        <a:rPr lang="en-US" sz="2400">
                          <a:solidFill>
                            <a:srgbClr val="000099"/>
                          </a:solidFill>
                          <a:effectLst/>
                        </a:rPr>
                        <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b="1">
                          <a:solidFill>
                            <a:srgbClr val="000099"/>
                          </a:solidFill>
                          <a:effectLst/>
                        </a:rPr>
                        <a:t>log</a:t>
                      </a:r>
                      <a:r>
                        <a:rPr lang="en-US" sz="2400" b="1" baseline="-25000">
                          <a:solidFill>
                            <a:srgbClr val="000099"/>
                          </a:solidFill>
                          <a:effectLst/>
                        </a:rPr>
                        <a:t>2</a:t>
                      </a:r>
                      <a:r>
                        <a:rPr lang="en-US" sz="2400" b="1">
                          <a:solidFill>
                            <a:srgbClr val="000099"/>
                          </a:solidFill>
                          <a:effectLst/>
                        </a:rPr>
                        <a:t>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059942"/>
                  </a:ext>
                </a:extLst>
              </a:tr>
              <a:tr h="370840">
                <a:tc>
                  <a:txBody>
                    <a:bodyPr/>
                    <a:lstStyle/>
                    <a:p>
                      <a:pPr algn="just"/>
                      <a:r>
                        <a:rPr lang="en-US" sz="2400">
                          <a:solidFill>
                            <a:srgbClr val="000099"/>
                          </a:solidFill>
                          <a:effectLst/>
                        </a:rPr>
                        <a:t>Ứng dụng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a:solidFill>
                            <a:srgbClr val="000099"/>
                          </a:solidFill>
                          <a:effectLst/>
                        </a:rPr>
                        <a:t>Mã cấu trúc dữ liệu lập chỉ mục trong nhiều DBMS.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400">
                          <a:solidFill>
                            <a:srgbClr val="000099"/>
                          </a:solidFill>
                          <a:effectLst/>
                        </a:rPr>
                        <a:t>Tối ưu hóa mã, mã hóa Huffman, v.v.</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930410"/>
                  </a:ext>
                </a:extLst>
              </a:tr>
            </a:tbl>
          </a:graphicData>
        </a:graphic>
      </p:graphicFrame>
      <p:sp>
        <p:nvSpPr>
          <p:cNvPr id="3" name="Footer Placeholder 2"/>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68</a:t>
            </a:fld>
            <a:endParaRPr lang="en-US"/>
          </a:p>
        </p:txBody>
      </p:sp>
    </p:spTree>
    <p:extLst>
      <p:ext uri="{BB962C8B-B14F-4D97-AF65-F5344CB8AC3E}">
        <p14:creationId xmlns:p14="http://schemas.microsoft.com/office/powerpoint/2010/main" val="6420806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Khai</a:t>
            </a:r>
            <a:r>
              <a:rPr lang="en-US" dirty="0"/>
              <a:t> </a:t>
            </a:r>
            <a:r>
              <a:rPr lang="en-US" dirty="0" err="1"/>
              <a:t>báo</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69</a:t>
            </a:fld>
            <a:endParaRPr lang="en-US"/>
          </a:p>
        </p:txBody>
      </p:sp>
      <p:sp>
        <p:nvSpPr>
          <p:cNvPr id="9" name="Content Placeholder 2"/>
          <p:cNvSpPr>
            <a:spLocks noGrp="1"/>
          </p:cNvSpPr>
          <p:nvPr>
            <p:ph idx="1"/>
          </p:nvPr>
        </p:nvSpPr>
        <p:spPr/>
        <p:txBody>
          <a:bodyPr>
            <a:noAutofit/>
          </a:bodyPr>
          <a:lstStyle/>
          <a:p>
            <a:pPr marL="0" indent="0">
              <a:buNone/>
              <a:tabLst>
                <a:tab pos="571500" algn="l"/>
                <a:tab pos="1143000" algn="l"/>
                <a:tab pos="1714500" algn="l"/>
                <a:tab pos="2286000" algn="l"/>
              </a:tabLst>
            </a:pPr>
            <a:r>
              <a:rPr lang="en-US" sz="2200">
                <a:latin typeface="Consolas" panose="020B0609020204030204" pitchFamily="49" charset="0"/>
              </a:rPr>
              <a:t>#define M 5</a:t>
            </a:r>
          </a:p>
          <a:p>
            <a:pPr marL="0" indent="0">
              <a:buNone/>
              <a:tabLst>
                <a:tab pos="571500" algn="l"/>
                <a:tab pos="1143000" algn="l"/>
                <a:tab pos="1714500" algn="l"/>
                <a:tab pos="2286000" algn="l"/>
              </a:tabLst>
            </a:pPr>
            <a:r>
              <a:rPr lang="en-US" sz="2200">
                <a:latin typeface="Consolas" panose="020B0609020204030204" pitchFamily="49" charset="0"/>
              </a:rPr>
              <a:t>typedef int ItemType;</a:t>
            </a:r>
          </a:p>
          <a:p>
            <a:pPr marL="0" indent="0">
              <a:buNone/>
              <a:tabLst>
                <a:tab pos="571500" algn="l"/>
                <a:tab pos="1143000" algn="l"/>
                <a:tab pos="1714500" algn="l"/>
                <a:tab pos="2286000" algn="l"/>
              </a:tabLst>
            </a:pPr>
            <a:r>
              <a:rPr lang="en-US" sz="2200">
                <a:latin typeface="Consolas" panose="020B0609020204030204" pitchFamily="49" charset="0"/>
              </a:rPr>
              <a:t>struct BNode {</a:t>
            </a:r>
          </a:p>
          <a:p>
            <a:pPr marL="0" indent="0">
              <a:buNone/>
              <a:tabLst>
                <a:tab pos="571500" algn="l"/>
                <a:tab pos="1143000" algn="l"/>
                <a:tab pos="1714500" algn="l"/>
                <a:tab pos="2286000" algn="l"/>
              </a:tabLst>
            </a:pPr>
            <a:r>
              <a:rPr lang="en-US" sz="2200">
                <a:latin typeface="Consolas" panose="020B0609020204030204" pitchFamily="49" charset="0"/>
              </a:rPr>
              <a:t>	</a:t>
            </a:r>
            <a:r>
              <a:rPr lang="vi-VN" sz="2200">
                <a:latin typeface="Consolas" panose="020B0609020204030204" pitchFamily="49" charset="0"/>
              </a:rPr>
              <a:t>int </a:t>
            </a:r>
            <a:r>
              <a:rPr lang="vi-VN" sz="2200">
                <a:solidFill>
                  <a:srgbClr val="00B0F0"/>
                </a:solidFill>
                <a:latin typeface="Consolas" panose="020B0609020204030204" pitchFamily="49" charset="0"/>
              </a:rPr>
              <a:t>numTree</a:t>
            </a:r>
            <a:r>
              <a:rPr lang="vi-VN" sz="2200">
                <a:latin typeface="Consolas" panose="020B0609020204030204" pitchFamily="49" charset="0"/>
              </a:rPr>
              <a:t>; </a:t>
            </a:r>
            <a:r>
              <a:rPr lang="vi-VN" sz="2200" i="1">
                <a:solidFill>
                  <a:srgbClr val="00B050"/>
                </a:solidFill>
                <a:latin typeface="Cambria" panose="02040503050406030204" pitchFamily="18" charset="0"/>
                <a:ea typeface="Cambria" panose="02040503050406030204" pitchFamily="18" charset="0"/>
              </a:rPr>
              <a:t>/* numTree &lt; M (Số khóa trong nút sẽ luôn ít hơn M của cây B) */</a:t>
            </a:r>
          </a:p>
          <a:p>
            <a:pPr marL="0" indent="0">
              <a:buNone/>
              <a:tabLst>
                <a:tab pos="571500" algn="l"/>
                <a:tab pos="1143000" algn="l"/>
                <a:tab pos="1714500" algn="l"/>
                <a:tab pos="2286000" algn="l"/>
              </a:tabLst>
            </a:pPr>
            <a:r>
              <a:rPr lang="en-US" sz="2200">
                <a:latin typeface="Consolas" panose="020B0609020204030204" pitchFamily="49" charset="0"/>
              </a:rPr>
              <a:t>	ItemType </a:t>
            </a:r>
            <a:r>
              <a:rPr lang="en-US" sz="2200">
                <a:solidFill>
                  <a:srgbClr val="00B0F0"/>
                </a:solidFill>
                <a:latin typeface="Consolas" panose="020B0609020204030204" pitchFamily="49" charset="0"/>
              </a:rPr>
              <a:t>Keys</a:t>
            </a:r>
            <a:r>
              <a:rPr lang="en-US" sz="2200">
                <a:latin typeface="Consolas" panose="020B0609020204030204" pitchFamily="49" charset="0"/>
              </a:rPr>
              <a:t>[M - 1]; </a:t>
            </a:r>
            <a:r>
              <a:rPr lang="en-US" sz="2200" i="1">
                <a:latin typeface="Cambria" panose="02040503050406030204" pitchFamily="18" charset="0"/>
                <a:ea typeface="Cambria" panose="02040503050406030204" pitchFamily="18" charset="0"/>
              </a:rPr>
              <a:t>/*Mảng chứa các khóa*/</a:t>
            </a:r>
          </a:p>
          <a:p>
            <a:pPr marL="0" indent="0">
              <a:buNone/>
              <a:tabLst>
                <a:tab pos="571500" algn="l"/>
                <a:tab pos="1143000" algn="l"/>
                <a:tab pos="1714500" algn="l"/>
                <a:tab pos="2286000" algn="l"/>
              </a:tabLst>
            </a:pPr>
            <a:r>
              <a:rPr lang="en-US" sz="2200">
                <a:latin typeface="Consolas" panose="020B0609020204030204" pitchFamily="49" charset="0"/>
              </a:rPr>
              <a:t>	</a:t>
            </a:r>
            <a:r>
              <a:rPr lang="vi-VN" sz="2200">
                <a:latin typeface="Consolas" panose="020B0609020204030204" pitchFamily="49" charset="0"/>
              </a:rPr>
              <a:t>BNode* </a:t>
            </a:r>
            <a:r>
              <a:rPr lang="vi-VN" sz="2200">
                <a:solidFill>
                  <a:srgbClr val="00B0F0"/>
                </a:solidFill>
                <a:latin typeface="Consolas" panose="020B0609020204030204" pitchFamily="49" charset="0"/>
              </a:rPr>
              <a:t>Branch</a:t>
            </a:r>
            <a:r>
              <a:rPr lang="vi-VN" sz="2200">
                <a:latin typeface="Consolas" panose="020B0609020204030204" pitchFamily="49" charset="0"/>
              </a:rPr>
              <a:t>[M]; </a:t>
            </a:r>
            <a:r>
              <a:rPr lang="vi-VN" sz="2200" i="1">
                <a:latin typeface="Cambria" panose="02040503050406030204" pitchFamily="18" charset="0"/>
                <a:ea typeface="Cambria" panose="02040503050406030204" pitchFamily="18" charset="0"/>
              </a:rPr>
              <a:t>/* numTree + 1 (M con trỏ sẽ được sử dụng) */</a:t>
            </a:r>
          </a:p>
          <a:p>
            <a:pPr marL="0" indent="0">
              <a:buNone/>
              <a:tabLst>
                <a:tab pos="571500" algn="l"/>
                <a:tab pos="1143000" algn="l"/>
                <a:tab pos="1714500" algn="l"/>
                <a:tab pos="2286000" algn="l"/>
              </a:tabLst>
            </a:pPr>
            <a:r>
              <a:rPr lang="en-US" sz="2200">
                <a:latin typeface="Consolas" panose="020B0609020204030204" pitchFamily="49" charset="0"/>
              </a:rPr>
              <a:t>};</a:t>
            </a:r>
          </a:p>
          <a:p>
            <a:pPr marL="0" indent="0">
              <a:buNone/>
              <a:tabLst>
                <a:tab pos="571500" algn="l"/>
                <a:tab pos="1143000" algn="l"/>
                <a:tab pos="1714500" algn="l"/>
                <a:tab pos="2286000" algn="l"/>
              </a:tabLst>
            </a:pPr>
            <a:r>
              <a:rPr lang="en-US" sz="2200">
                <a:latin typeface="Consolas" panose="020B0609020204030204" pitchFamily="49" charset="0"/>
              </a:rPr>
              <a:t>struct BTree {</a:t>
            </a:r>
          </a:p>
          <a:p>
            <a:pPr marL="0" indent="0">
              <a:buNone/>
              <a:tabLst>
                <a:tab pos="571500" algn="l"/>
                <a:tab pos="1143000" algn="l"/>
                <a:tab pos="1714500" algn="l"/>
                <a:tab pos="2286000" algn="l"/>
              </a:tabLst>
            </a:pPr>
            <a:r>
              <a:rPr lang="nl-NL" sz="2200">
                <a:latin typeface="Consolas" panose="020B0609020204030204" pitchFamily="49" charset="0"/>
              </a:rPr>
              <a:t>	BNode* </a:t>
            </a:r>
            <a:r>
              <a:rPr lang="nl-NL" sz="2200">
                <a:solidFill>
                  <a:srgbClr val="00B0F0"/>
                </a:solidFill>
                <a:latin typeface="Consolas" panose="020B0609020204030204" pitchFamily="49" charset="0"/>
              </a:rPr>
              <a:t>Root</a:t>
            </a:r>
            <a:r>
              <a:rPr lang="nl-NL" sz="2200">
                <a:latin typeface="Consolas" panose="020B0609020204030204" pitchFamily="49" charset="0"/>
              </a:rPr>
              <a:t>; </a:t>
            </a:r>
            <a:r>
              <a:rPr lang="nl-NL" sz="2200" i="1">
                <a:latin typeface="Cambria" panose="02040503050406030204" pitchFamily="18" charset="0"/>
                <a:ea typeface="Cambria" panose="02040503050406030204" pitchFamily="18" charset="0"/>
              </a:rPr>
              <a:t>/* Con trỏ quản lý node gốc */</a:t>
            </a:r>
          </a:p>
          <a:p>
            <a:pPr marL="0" indent="0">
              <a:buNone/>
              <a:tabLst>
                <a:tab pos="571500" algn="l"/>
                <a:tab pos="1143000" algn="l"/>
                <a:tab pos="1714500" algn="l"/>
                <a:tab pos="2286000" algn="l"/>
              </a:tabLst>
            </a:pPr>
            <a:r>
              <a:rPr lang="en-US" sz="2200">
                <a:latin typeface="Consolas" panose="020B0609020204030204" pitchFamily="49" charset="0"/>
              </a:rPr>
              <a:t>};</a:t>
            </a:r>
          </a:p>
          <a:p>
            <a:pPr marL="0" indent="0">
              <a:buNone/>
              <a:tabLst>
                <a:tab pos="571500" algn="l"/>
                <a:tab pos="1143000" algn="l"/>
                <a:tab pos="1714500" algn="l"/>
                <a:tab pos="2286000" algn="l"/>
              </a:tabLst>
            </a:pPr>
            <a:r>
              <a:rPr lang="en-US" sz="2200">
                <a:latin typeface="Consolas" panose="020B0609020204030204" pitchFamily="49" charset="0"/>
              </a:rPr>
              <a:t>typedef BNode* NodePtr; </a:t>
            </a:r>
            <a:r>
              <a:rPr lang="nl-NL" sz="2200" i="1">
                <a:latin typeface="Cambria" panose="02040503050406030204" pitchFamily="18" charset="0"/>
                <a:ea typeface="Cambria" panose="02040503050406030204" pitchFamily="18" charset="0"/>
              </a:rPr>
              <a:t>/* Kiểu dữ liệu con trỏ node */</a:t>
            </a:r>
          </a:p>
          <a:p>
            <a:pPr marL="0" indent="0">
              <a:buNone/>
              <a:tabLst>
                <a:tab pos="571500" algn="l"/>
                <a:tab pos="1143000" algn="l"/>
                <a:tab pos="1714500" algn="l"/>
                <a:tab pos="2286000" algn="l"/>
              </a:tabLst>
            </a:pPr>
            <a:endParaRPr lang="en-US" sz="2200" dirty="0">
              <a:latin typeface="Consolas" panose="020B0609020204030204" pitchFamily="49" charset="0"/>
            </a:endParaRPr>
          </a:p>
        </p:txBody>
      </p:sp>
    </p:spTree>
    <p:extLst>
      <p:ext uri="{BB962C8B-B14F-4D97-AF65-F5344CB8AC3E}">
        <p14:creationId xmlns:p14="http://schemas.microsoft.com/office/powerpoint/2010/main" val="253691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7</a:t>
            </a:fld>
            <a:endParaRPr lang="en-US"/>
          </a:p>
        </p:txBody>
      </p:sp>
      <p:sp>
        <p:nvSpPr>
          <p:cNvPr id="7" name="Content Placeholder 2"/>
          <p:cNvSpPr>
            <a:spLocks noGrp="1"/>
          </p:cNvSpPr>
          <p:nvPr>
            <p:ph idx="1"/>
          </p:nvPr>
        </p:nvSpPr>
        <p:spPr/>
        <p:txBody>
          <a:bodyPr>
            <a:normAutofit fontScale="92500" lnSpcReduction="10000"/>
          </a:bodyPr>
          <a:lstStyle/>
          <a:p>
            <a:r>
              <a:rPr lang="en-US"/>
              <a:t>Node chú </a:t>
            </a:r>
            <a:r>
              <a:rPr lang="en-US" err="1"/>
              <a:t>bác</a:t>
            </a:r>
            <a:r>
              <a:rPr lang="en-US"/>
              <a:t> và node ông:</a:t>
            </a:r>
            <a:endParaRPr lang="vi-VN" dirty="0"/>
          </a:p>
          <a:p>
            <a:pPr marL="0" indent="0">
              <a:buNone/>
            </a:pPr>
            <a:r>
              <a:rPr lang="vi-VN" dirty="0">
                <a:latin typeface="Consolas" panose="020B0609020204030204" pitchFamily="49" charset="0"/>
              </a:rPr>
              <a:t>struct node *grandparent(struct node *n) {</a:t>
            </a:r>
            <a:endParaRPr lang="en-US" dirty="0">
              <a:latin typeface="Consolas" panose="020B0609020204030204" pitchFamily="49" charset="0"/>
            </a:endParaRPr>
          </a:p>
          <a:p>
            <a:pPr marL="0" indent="0">
              <a:buNone/>
            </a:pPr>
            <a:r>
              <a:rPr lang="vi-VN" dirty="0">
                <a:latin typeface="Consolas" panose="020B0609020204030204" pitchFamily="49" charset="0"/>
              </a:rPr>
              <a:t> 	return n-&gt;parent-&gt;parent;</a:t>
            </a:r>
          </a:p>
          <a:p>
            <a:pPr marL="0" indent="0">
              <a:buNone/>
            </a:pPr>
            <a:r>
              <a:rPr lang="vi-VN" dirty="0">
                <a:latin typeface="Consolas" panose="020B0609020204030204" pitchFamily="49" charset="0"/>
              </a:rPr>
              <a:t>}</a:t>
            </a:r>
            <a:endParaRPr lang="en-US" dirty="0">
              <a:latin typeface="Consolas" panose="020B0609020204030204" pitchFamily="49" charset="0"/>
            </a:endParaRPr>
          </a:p>
          <a:p>
            <a:pPr marL="0" indent="0">
              <a:buNone/>
            </a:pPr>
            <a:r>
              <a:rPr lang="vi-VN" dirty="0">
                <a:latin typeface="Consolas" panose="020B0609020204030204" pitchFamily="49" charset="0"/>
              </a:rPr>
              <a:t>struct node *uncle(struct node *n) {</a:t>
            </a:r>
            <a:endParaRPr lang="en-US" dirty="0">
              <a:latin typeface="Consolas" panose="020B0609020204030204" pitchFamily="49" charset="0"/>
            </a:endParaRPr>
          </a:p>
          <a:p>
            <a:pPr marL="0" indent="0">
              <a:buNone/>
            </a:pPr>
            <a:r>
              <a:rPr lang="vi-VN" dirty="0">
                <a:latin typeface="Consolas" panose="020B0609020204030204" pitchFamily="49" charset="0"/>
              </a:rPr>
              <a:t> 	if (n-&gt;parent == grandparent(n)-&gt;left)</a:t>
            </a:r>
            <a:endParaRPr lang="en-US" dirty="0">
              <a:latin typeface="Consolas" panose="020B0609020204030204" pitchFamily="49" charset="0"/>
            </a:endParaRPr>
          </a:p>
          <a:p>
            <a:pPr marL="0" indent="0">
              <a:buNone/>
            </a:pPr>
            <a:r>
              <a:rPr lang="vi-VN" dirty="0">
                <a:latin typeface="Consolas" panose="020B0609020204030204" pitchFamily="49" charset="0"/>
              </a:rPr>
              <a:t> 		return grandparent(n)-&gt;right;</a:t>
            </a:r>
            <a:endParaRPr lang="en-US" dirty="0">
              <a:latin typeface="Consolas" panose="020B0609020204030204" pitchFamily="49" charset="0"/>
            </a:endParaRPr>
          </a:p>
          <a:p>
            <a:pPr marL="0" indent="0">
              <a:buNone/>
            </a:pPr>
            <a:r>
              <a:rPr lang="vi-VN" dirty="0">
                <a:latin typeface="Consolas" panose="020B0609020204030204" pitchFamily="49" charset="0"/>
              </a:rPr>
              <a:t> 	else</a:t>
            </a:r>
            <a:endParaRPr lang="en-US" dirty="0">
              <a:latin typeface="Consolas" panose="020B0609020204030204" pitchFamily="49" charset="0"/>
            </a:endParaRPr>
          </a:p>
          <a:p>
            <a:pPr marL="0" indent="0">
              <a:buNone/>
            </a:pPr>
            <a:r>
              <a:rPr lang="vi-VN" dirty="0">
                <a:latin typeface="Consolas" panose="020B0609020204030204" pitchFamily="49" charset="0"/>
              </a:rPr>
              <a:t> 		return grandparent(n)-&gt;left;</a:t>
            </a:r>
            <a:endParaRPr lang="en-US" dirty="0">
              <a:latin typeface="Consolas" panose="020B0609020204030204" pitchFamily="49" charset="0"/>
            </a:endParaRPr>
          </a:p>
          <a:p>
            <a:pPr marL="0" indent="0">
              <a:buNone/>
            </a:pPr>
            <a:r>
              <a:rPr lang="vi-VN" dirty="0">
                <a:latin typeface="Consolas" panose="020B0609020204030204" pitchFamily="49" charset="0"/>
              </a:rPr>
              <a:t>}</a:t>
            </a:r>
            <a:endParaRPr lang="en-US" dirty="0">
              <a:latin typeface="Consolas" panose="020B0609020204030204" pitchFamily="49"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8234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Duyệt</a:t>
            </a:r>
            <a:r>
              <a:rPr lang="en-US"/>
              <a:t> cây (</a:t>
            </a:r>
            <a:r>
              <a:rPr lang="en-US" i="1"/>
              <a:t>xuất nội dung ra màn hình</a:t>
            </a:r>
            <a:r>
              <a:rPr lang="en-US"/>
              <a:t>)</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70</a:t>
            </a:fld>
            <a:endParaRPr lang="en-US"/>
          </a:p>
        </p:txBody>
      </p:sp>
      <p:sp>
        <p:nvSpPr>
          <p:cNvPr id="9" name="Content Placeholder 2"/>
          <p:cNvSpPr>
            <a:spLocks noGrp="1"/>
          </p:cNvSpPr>
          <p:nvPr>
            <p:ph idx="1"/>
          </p:nvPr>
        </p:nvSpPr>
        <p:spPr/>
        <p:txBody>
          <a:bodyPr>
            <a:noAutofit/>
          </a:bodyPr>
          <a:lstStyle/>
          <a:p>
            <a:pPr marL="0" indent="0">
              <a:buNone/>
              <a:tabLst>
                <a:tab pos="635000" algn="l"/>
                <a:tab pos="1257300" algn="l"/>
                <a:tab pos="1892300" algn="l"/>
                <a:tab pos="2514600" algn="l"/>
              </a:tabLst>
            </a:pPr>
            <a:r>
              <a:rPr lang="en-US" sz="2200">
                <a:latin typeface="Consolas" panose="020B0609020204030204" pitchFamily="49" charset="0"/>
              </a:rPr>
              <a:t>void </a:t>
            </a:r>
            <a:r>
              <a:rPr lang="en-US" sz="2200" b="1">
                <a:solidFill>
                  <a:srgbClr val="002060"/>
                </a:solidFill>
                <a:latin typeface="Consolas" panose="020B0609020204030204" pitchFamily="49" charset="0"/>
              </a:rPr>
              <a:t>displayBTree</a:t>
            </a:r>
            <a:r>
              <a:rPr lang="en-US" sz="2200">
                <a:latin typeface="Consolas" panose="020B0609020204030204" pitchFamily="49" charset="0"/>
              </a:rPr>
              <a:t>(NodePtr proot, int blanks) {</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if (proot) {</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int i;</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for (i = 1; i &lt;= blanks; i++)</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printf(" ");</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for (i = 0; i &lt; proot-&gt;numTree; i++)</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printf("%d ", proot-&gt;Keys[i]);</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printf("\n");</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for (i = 0; i &lt;= proot-&gt;numTree; i++)</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a:t>
            </a:r>
            <a:r>
              <a:rPr lang="en-US" sz="2200" b="1">
                <a:solidFill>
                  <a:srgbClr val="002060"/>
                </a:solidFill>
                <a:latin typeface="Consolas" panose="020B0609020204030204" pitchFamily="49" charset="0"/>
              </a:rPr>
              <a:t>displayBTree</a:t>
            </a:r>
            <a:r>
              <a:rPr lang="en-US" sz="2200">
                <a:latin typeface="Consolas" panose="020B0609020204030204" pitchFamily="49" charset="0"/>
              </a:rPr>
              <a:t>(proot-&gt;Branch[i], blanks + 10);</a:t>
            </a:r>
          </a:p>
          <a:p>
            <a:pPr marL="0" indent="0">
              <a:lnSpc>
                <a:spcPct val="100000"/>
              </a:lnSpc>
              <a:spcBef>
                <a:spcPts val="600"/>
              </a:spcBef>
              <a:buNone/>
              <a:tabLst>
                <a:tab pos="635000" algn="l"/>
                <a:tab pos="1257300" algn="l"/>
                <a:tab pos="1892300" algn="l"/>
                <a:tab pos="2514600" algn="l"/>
              </a:tabLst>
            </a:pPr>
            <a:r>
              <a:rPr lang="en-US" sz="2200">
                <a:latin typeface="Consolas" panose="020B0609020204030204" pitchFamily="49" charset="0"/>
              </a:rPr>
              <a:t>	} </a:t>
            </a:r>
            <a:r>
              <a:rPr lang="en-US" sz="2200" i="1">
                <a:solidFill>
                  <a:srgbClr val="00B050"/>
                </a:solidFill>
                <a:latin typeface="Consolas" panose="020B0609020204030204" pitchFamily="49" charset="0"/>
              </a:rPr>
              <a:t>/*End of if*/</a:t>
            </a:r>
          </a:p>
          <a:p>
            <a:pPr marL="0" indent="0">
              <a:buNone/>
              <a:tabLst>
                <a:tab pos="635000" algn="l"/>
                <a:tab pos="1257300" algn="l"/>
                <a:tab pos="1892300" algn="l"/>
                <a:tab pos="2514600" algn="l"/>
              </a:tabLst>
            </a:pPr>
            <a:r>
              <a:rPr lang="en-US" sz="2200">
                <a:latin typeface="Consolas" panose="020B0609020204030204" pitchFamily="49" charset="0"/>
              </a:rPr>
              <a:t>} </a:t>
            </a:r>
            <a:r>
              <a:rPr lang="en-US" sz="2200" i="1">
                <a:solidFill>
                  <a:srgbClr val="00B050"/>
                </a:solidFill>
                <a:latin typeface="Consolas" panose="020B0609020204030204" pitchFamily="49" charset="0"/>
              </a:rPr>
              <a:t>/*End of displayBTree()*/</a:t>
            </a:r>
            <a:endParaRPr lang="en-US" sz="2200" i="1"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666018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Tìm</a:t>
            </a:r>
            <a:r>
              <a:rPr lang="en-US" dirty="0"/>
              <a:t> </a:t>
            </a:r>
            <a:r>
              <a:rPr lang="en-US" dirty="0" err="1"/>
              <a:t>kiếm</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71</a:t>
            </a:fld>
            <a:endParaRPr lang="en-US"/>
          </a:p>
        </p:txBody>
      </p:sp>
      <p:sp>
        <p:nvSpPr>
          <p:cNvPr id="9" name="Content Placeholder 2"/>
          <p:cNvSpPr>
            <a:spLocks noGrp="1"/>
          </p:cNvSpPr>
          <p:nvPr>
            <p:ph idx="1"/>
          </p:nvPr>
        </p:nvSpPr>
        <p:spPr/>
        <p:txBody>
          <a:bodyPr>
            <a:noAutofit/>
          </a:bodyPr>
          <a:lstStyle/>
          <a:p>
            <a:r>
              <a:rPr lang="en-US" sz="2800"/>
              <a:t>Hàm </a:t>
            </a:r>
            <a:r>
              <a:rPr lang="en-US" sz="2800" b="1">
                <a:solidFill>
                  <a:srgbClr val="002060"/>
                </a:solidFill>
                <a:latin typeface="Consolas" panose="020B0609020204030204" pitchFamily="49" charset="0"/>
              </a:rPr>
              <a:t>searchPosition() </a:t>
            </a:r>
            <a:r>
              <a:rPr lang="vi-VN" sz="2800"/>
              <a:t>Trả về vị trí nhỏ nhất của khóa trong nút p bắt đầu lớn hơn hay bằng k</a:t>
            </a:r>
            <a:r>
              <a:rPr lang="en-US" sz="2800"/>
              <a:t>ey. </a:t>
            </a:r>
            <a:r>
              <a:rPr lang="vi-VN" sz="2800"/>
              <a:t>Trường hợp k lớn hơn tất cả các khóa trong nút p thì trả về vị trí p-&gt; NumTrees-1</a:t>
            </a:r>
            <a:endParaRPr lang="en-US" sz="2800" dirty="0"/>
          </a:p>
          <a:p>
            <a:pPr marL="0" indent="0" algn="l">
              <a:buNone/>
              <a:tabLst>
                <a:tab pos="571500" algn="l"/>
                <a:tab pos="1257300" algn="l"/>
              </a:tabLst>
            </a:pPr>
            <a:r>
              <a:rPr lang="en-US" sz="3600"/>
              <a:t> </a:t>
            </a:r>
            <a:r>
              <a:rPr lang="en-US" sz="2800" b="1">
                <a:solidFill>
                  <a:srgbClr val="0000CC"/>
                </a:solidFill>
              </a:rPr>
              <a:t>int</a:t>
            </a:r>
            <a:r>
              <a:rPr lang="en-US" sz="2800" b="1"/>
              <a:t> NodeSearch (</a:t>
            </a:r>
            <a:r>
              <a:rPr lang="en-US" sz="2800" b="1">
                <a:solidFill>
                  <a:srgbClr val="0000CC"/>
                </a:solidFill>
              </a:rPr>
              <a:t>NodePtr</a:t>
            </a:r>
            <a:r>
              <a:rPr lang="en-US" sz="2800" b="1"/>
              <a:t> p, </a:t>
            </a:r>
            <a:r>
              <a:rPr lang="en-US" sz="2800" b="1">
                <a:solidFill>
                  <a:srgbClr val="0000CC"/>
                </a:solidFill>
              </a:rPr>
              <a:t>ItemType</a:t>
            </a:r>
            <a:r>
              <a:rPr lang="en-US" sz="2800" b="1"/>
              <a:t> key)  </a:t>
            </a:r>
            <a:r>
              <a:rPr lang="en-US" sz="2800"/>
              <a:t>{</a:t>
            </a:r>
            <a:br>
              <a:rPr lang="en-US" sz="2800"/>
            </a:br>
            <a:r>
              <a:rPr lang="en-US" sz="2800"/>
              <a:t>            </a:t>
            </a:r>
            <a:r>
              <a:rPr lang="en-US" sz="2800">
                <a:solidFill>
                  <a:srgbClr val="0000CC"/>
                </a:solidFill>
              </a:rPr>
              <a:t>int</a:t>
            </a:r>
            <a:r>
              <a:rPr lang="en-US" sz="2800"/>
              <a:t> i = 0;</a:t>
            </a:r>
            <a:br>
              <a:rPr lang="en-US" sz="2800"/>
            </a:br>
            <a:r>
              <a:rPr lang="en-US" sz="2800"/>
              <a:t>            </a:t>
            </a:r>
            <a:r>
              <a:rPr lang="en-US" sz="2800">
                <a:solidFill>
                  <a:srgbClr val="0000CC"/>
                </a:solidFill>
              </a:rPr>
              <a:t>for</a:t>
            </a:r>
            <a:r>
              <a:rPr lang="en-US" sz="2800"/>
              <a:t> (i=0; I &lt; p-&gt;NumTrees –1 &amp;&amp; p-&gt;Key[i] &lt; key; i++);</a:t>
            </a:r>
            <a:br>
              <a:rPr lang="en-US" sz="2800"/>
            </a:br>
            <a:r>
              <a:rPr lang="en-US" sz="2800"/>
              <a:t>            </a:t>
            </a:r>
            <a:r>
              <a:rPr lang="en-US" sz="2800">
                <a:solidFill>
                  <a:srgbClr val="0000CC"/>
                </a:solidFill>
              </a:rPr>
              <a:t>return</a:t>
            </a:r>
            <a:r>
              <a:rPr lang="en-US" sz="2800"/>
              <a:t> i;</a:t>
            </a:r>
            <a:br>
              <a:rPr lang="en-US" sz="2800"/>
            </a:br>
            <a:r>
              <a:rPr lang="en-US" sz="2800"/>
              <a:t> }</a:t>
            </a:r>
          </a:p>
          <a:p>
            <a:pPr marL="0" indent="0">
              <a:buNone/>
              <a:tabLst>
                <a:tab pos="571500" algn="l"/>
                <a:tab pos="1257300" algn="l"/>
              </a:tabLst>
            </a:pPr>
            <a:r>
              <a:rPr lang="vi-VN" sz="2800"/>
              <a:t>Hàm </a:t>
            </a:r>
            <a:r>
              <a:rPr lang="en-US" sz="2800" b="1">
                <a:solidFill>
                  <a:srgbClr val="002060"/>
                </a:solidFill>
                <a:latin typeface="Consolas" panose="020B0609020204030204" pitchFamily="49" charset="0"/>
              </a:rPr>
              <a:t> searchPosition() </a:t>
            </a:r>
            <a:r>
              <a:rPr lang="vi-VN" sz="2800"/>
              <a:t>được dùng để tìm khóa k</a:t>
            </a:r>
            <a:r>
              <a:rPr lang="en-US" sz="2800"/>
              <a:t>ey</a:t>
            </a:r>
            <a:r>
              <a:rPr lang="vi-VN" sz="2800"/>
              <a:t> có trong nút p hay không. Nếu khóa k</a:t>
            </a:r>
            <a:r>
              <a:rPr lang="en-US" sz="2800"/>
              <a:t>ey</a:t>
            </a:r>
            <a:r>
              <a:rPr lang="vi-VN" sz="2800"/>
              <a:t> không có trong nút p thì </a:t>
            </a:r>
            <a:r>
              <a:rPr lang="en-US" sz="2800"/>
              <a:t>hàm</a:t>
            </a:r>
            <a:r>
              <a:rPr lang="vi-VN" sz="2800"/>
              <a:t> này trả về vị trí giúp chúng ta chọn nút con phù hợp của p để tiếp tục tìm khóa k</a:t>
            </a:r>
            <a:r>
              <a:rPr lang="en-US" sz="2800"/>
              <a:t>ey</a:t>
            </a:r>
            <a:r>
              <a:rPr lang="vi-VN" sz="2800"/>
              <a:t> trong nút con này.</a:t>
            </a:r>
            <a:endParaRPr lang="en-US" sz="2800" dirty="0"/>
          </a:p>
        </p:txBody>
      </p:sp>
    </p:spTree>
    <p:extLst>
      <p:ext uri="{BB962C8B-B14F-4D97-AF65-F5344CB8AC3E}">
        <p14:creationId xmlns:p14="http://schemas.microsoft.com/office/powerpoint/2010/main" val="19290997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Tìm</a:t>
            </a:r>
            <a:r>
              <a:rPr lang="en-US" dirty="0"/>
              <a:t> </a:t>
            </a:r>
            <a:r>
              <a:rPr lang="en-US" dirty="0" err="1"/>
              <a:t>kiếm</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72</a:t>
            </a:fld>
            <a:endParaRPr lang="en-US"/>
          </a:p>
        </p:txBody>
      </p:sp>
      <p:sp>
        <p:nvSpPr>
          <p:cNvPr id="9" name="Content Placeholder 2"/>
          <p:cNvSpPr>
            <a:spLocks noGrp="1"/>
          </p:cNvSpPr>
          <p:nvPr>
            <p:ph idx="1"/>
          </p:nvPr>
        </p:nvSpPr>
        <p:spPr/>
        <p:txBody>
          <a:bodyPr>
            <a:noAutofit/>
          </a:bodyPr>
          <a:lstStyle/>
          <a:p>
            <a:pPr marL="0" indent="0">
              <a:spcBef>
                <a:spcPts val="600"/>
              </a:spcBef>
              <a:buNone/>
            </a:pPr>
            <a:r>
              <a:rPr lang="en-US" sz="2800"/>
              <a:t>Hàm </a:t>
            </a:r>
            <a:r>
              <a:rPr lang="en-US" sz="2800" b="1">
                <a:solidFill>
                  <a:srgbClr val="002060"/>
                </a:solidFill>
                <a:latin typeface="Consolas" panose="020B0609020204030204" pitchFamily="49" charset="0"/>
              </a:rPr>
              <a:t>searchNode() </a:t>
            </a:r>
            <a:r>
              <a:rPr lang="vi-VN" sz="2800"/>
              <a:t>Tìm khóa key trên B-Tree. Con trỏ p xuất phát từ gốc và đi xuống các nhánh cây con phù hợp để tìm khóa key có trong một nút p hay không.</a:t>
            </a:r>
            <a:endParaRPr lang="en-US" sz="2800"/>
          </a:p>
          <a:p>
            <a:pPr>
              <a:spcBef>
                <a:spcPts val="600"/>
              </a:spcBef>
            </a:pPr>
            <a:r>
              <a:rPr lang="vi-VN" sz="2800"/>
              <a:t>Nếu có khóa key tại nút p trên cây:</a:t>
            </a:r>
            <a:endParaRPr lang="en-US" sz="2800"/>
          </a:p>
          <a:p>
            <a:pPr marL="0" indent="0">
              <a:spcBef>
                <a:spcPts val="600"/>
              </a:spcBef>
              <a:buNone/>
              <a:tabLst>
                <a:tab pos="457200" algn="l"/>
              </a:tabLst>
            </a:pPr>
            <a:r>
              <a:rPr lang="en-US" sz="2800"/>
              <a:t>	</a:t>
            </a:r>
            <a:r>
              <a:rPr lang="vi-VN" sz="2800"/>
              <a:t>+</a:t>
            </a:r>
            <a:r>
              <a:rPr lang="en-US" sz="2800"/>
              <a:t> </a:t>
            </a:r>
            <a:r>
              <a:rPr lang="vi-VN" sz="2400"/>
              <a:t>Biến found tra về giá trị TRUE</a:t>
            </a:r>
            <a:endParaRPr lang="en-US" sz="2400"/>
          </a:p>
          <a:p>
            <a:pPr marL="0" indent="0">
              <a:spcBef>
                <a:spcPts val="600"/>
              </a:spcBef>
              <a:buNone/>
              <a:tabLst>
                <a:tab pos="457200" algn="l"/>
              </a:tabLst>
            </a:pPr>
            <a:r>
              <a:rPr lang="en-US" sz="2400"/>
              <a:t>	</a:t>
            </a:r>
            <a:r>
              <a:rPr lang="vi-VN" sz="2400"/>
              <a:t>+ Hàm </a:t>
            </a:r>
            <a:r>
              <a:rPr lang="en-US" sz="2400" b="1">
                <a:solidFill>
                  <a:srgbClr val="002060"/>
                </a:solidFill>
                <a:latin typeface="Consolas" panose="020B0609020204030204" pitchFamily="49" charset="0"/>
              </a:rPr>
              <a:t>searchNode</a:t>
            </a:r>
            <a:r>
              <a:rPr lang="vi-VN" sz="2400"/>
              <a:t>( ) trả về con trỏ chỉ nút p có chứa khóa key</a:t>
            </a:r>
            <a:endParaRPr lang="en-US" sz="2400"/>
          </a:p>
          <a:p>
            <a:pPr marL="0" indent="0">
              <a:spcBef>
                <a:spcPts val="600"/>
              </a:spcBef>
              <a:buNone/>
              <a:tabLst>
                <a:tab pos="457200" algn="l"/>
              </a:tabLst>
            </a:pPr>
            <a:r>
              <a:rPr lang="en-US" sz="2400"/>
              <a:t>	</a:t>
            </a:r>
            <a:r>
              <a:rPr lang="vi-VN" sz="2400"/>
              <a:t>+ Biến position trả về vị trí của khóa key có trong nút p này</a:t>
            </a:r>
            <a:endParaRPr lang="en-US" sz="2400"/>
          </a:p>
          <a:p>
            <a:pPr>
              <a:spcBef>
                <a:spcPts val="600"/>
              </a:spcBef>
              <a:tabLst>
                <a:tab pos="457200" algn="l"/>
              </a:tabLst>
            </a:pPr>
            <a:r>
              <a:rPr lang="vi-VN" sz="2800" i="1"/>
              <a:t>Nếu không có khóa key trên cây</a:t>
            </a:r>
            <a:r>
              <a:rPr lang="vi-VN" sz="2800"/>
              <a:t>: lúc này p = NULL và q (nút cha của p) chỉ nút lá có thể thêm khóa key vào nút này được.</a:t>
            </a:r>
            <a:endParaRPr lang="en-US" sz="2800"/>
          </a:p>
          <a:p>
            <a:pPr marL="0" indent="0">
              <a:spcBef>
                <a:spcPts val="600"/>
              </a:spcBef>
              <a:buNone/>
              <a:tabLst>
                <a:tab pos="457200" algn="l"/>
              </a:tabLst>
            </a:pPr>
            <a:r>
              <a:rPr lang="en-US" sz="2800"/>
              <a:t>	</a:t>
            </a:r>
            <a:r>
              <a:rPr lang="vi-VN" sz="2400"/>
              <a:t>+</a:t>
            </a:r>
            <a:r>
              <a:rPr lang="en-US" sz="2400"/>
              <a:t> </a:t>
            </a:r>
            <a:r>
              <a:rPr lang="vi-VN" sz="2400"/>
              <a:t>Biến found trả về giá trị FALSE</a:t>
            </a:r>
            <a:endParaRPr lang="en-US" sz="2400"/>
          </a:p>
          <a:p>
            <a:pPr marL="0" indent="0">
              <a:spcBef>
                <a:spcPts val="600"/>
              </a:spcBef>
              <a:buNone/>
              <a:tabLst>
                <a:tab pos="457200" algn="l"/>
              </a:tabLst>
            </a:pPr>
            <a:r>
              <a:rPr lang="en-US" sz="2400"/>
              <a:t>	</a:t>
            </a:r>
            <a:r>
              <a:rPr lang="vi-VN" sz="2400"/>
              <a:t>+ Hàm </a:t>
            </a:r>
            <a:r>
              <a:rPr lang="en-US" sz="2400" b="1">
                <a:solidFill>
                  <a:srgbClr val="002060"/>
                </a:solidFill>
                <a:latin typeface="Consolas" panose="020B0609020204030204" pitchFamily="49" charset="0"/>
              </a:rPr>
              <a:t>searchNode</a:t>
            </a:r>
            <a:r>
              <a:rPr lang="vi-VN" sz="2400"/>
              <a:t>( ) trả về con trỏ q là nút lá có thêm nút key</a:t>
            </a:r>
            <a:r>
              <a:rPr lang="en-US" sz="2400"/>
              <a:t> </a:t>
            </a:r>
            <a:r>
              <a:rPr lang="vi-VN" sz="2400"/>
              <a:t>vào</a:t>
            </a:r>
            <a:endParaRPr lang="en-US" sz="2400"/>
          </a:p>
          <a:p>
            <a:pPr marL="0" indent="0">
              <a:spcBef>
                <a:spcPts val="600"/>
              </a:spcBef>
              <a:buNone/>
              <a:tabLst>
                <a:tab pos="457200" algn="l"/>
              </a:tabLst>
            </a:pPr>
            <a:r>
              <a:rPr lang="en-US" sz="2400"/>
              <a:t>	</a:t>
            </a:r>
            <a:r>
              <a:rPr lang="vi-VN" sz="2400"/>
              <a:t>+ Biến position trả về vị trí có thể chèn khóa key vào nút lá q này</a:t>
            </a:r>
            <a:r>
              <a:rPr lang="en-US" sz="2400"/>
              <a:t>.</a:t>
            </a:r>
            <a:endParaRPr lang="en-US" sz="2800" dirty="0"/>
          </a:p>
        </p:txBody>
      </p:sp>
    </p:spTree>
    <p:extLst>
      <p:ext uri="{BB962C8B-B14F-4D97-AF65-F5344CB8AC3E}">
        <p14:creationId xmlns:p14="http://schemas.microsoft.com/office/powerpoint/2010/main" val="2571731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Tìm</a:t>
            </a:r>
            <a:r>
              <a:rPr lang="en-US" dirty="0"/>
              <a:t> </a:t>
            </a:r>
            <a:r>
              <a:rPr lang="en-US" dirty="0" err="1"/>
              <a:t>kiếm</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3448050" y="96837"/>
            <a:ext cx="8410575" cy="6238875"/>
            <a:chOff x="2170112" y="295275"/>
            <a:chExt cx="8410575" cy="6238875"/>
          </a:xfrm>
        </p:grpSpPr>
        <p:pic>
          <p:nvPicPr>
            <p:cNvPr id="7" name="Picture 6"/>
            <p:cNvPicPr>
              <a:picLocks noChangeAspect="1"/>
            </p:cNvPicPr>
            <p:nvPr/>
          </p:nvPicPr>
          <p:blipFill>
            <a:blip r:embed="rId2"/>
            <a:stretch>
              <a:fillRect/>
            </a:stretch>
          </p:blipFill>
          <p:spPr>
            <a:xfrm>
              <a:off x="2170112" y="295275"/>
              <a:ext cx="5038725" cy="3838575"/>
            </a:xfrm>
            <a:prstGeom prst="rect">
              <a:avLst/>
            </a:prstGeom>
          </p:spPr>
        </p:pic>
        <p:pic>
          <p:nvPicPr>
            <p:cNvPr id="8" name="Picture 7"/>
            <p:cNvPicPr>
              <a:picLocks noChangeAspect="1"/>
            </p:cNvPicPr>
            <p:nvPr/>
          </p:nvPicPr>
          <p:blipFill>
            <a:blip r:embed="rId3"/>
            <a:stretch>
              <a:fillRect/>
            </a:stretch>
          </p:blipFill>
          <p:spPr>
            <a:xfrm>
              <a:off x="2170112" y="4133850"/>
              <a:ext cx="8410575" cy="2400300"/>
            </a:xfrm>
            <a:prstGeom prst="rect">
              <a:avLst/>
            </a:prstGeom>
          </p:spPr>
        </p:pic>
      </p:grpSp>
      <p:sp>
        <p:nvSpPr>
          <p:cNvPr id="3" name="Footer Placeholder 2"/>
          <p:cNvSpPr>
            <a:spLocks noGrp="1"/>
          </p:cNvSpPr>
          <p:nvPr>
            <p:ph type="ftr" sz="quarter" idx="11"/>
          </p:nvPr>
        </p:nvSpPr>
        <p:spPr/>
        <p:txBody>
          <a:bodyPr/>
          <a:lstStyle/>
          <a:p>
            <a:r>
              <a:rPr lang="en-US"/>
              <a:t>BM Công nghệ phần mềm</a:t>
            </a:r>
          </a:p>
        </p:txBody>
      </p:sp>
      <p:sp>
        <p:nvSpPr>
          <p:cNvPr id="6" name="Slide Number Placeholder 5"/>
          <p:cNvSpPr>
            <a:spLocks noGrp="1"/>
          </p:cNvSpPr>
          <p:nvPr>
            <p:ph type="sldNum" sz="quarter" idx="12"/>
          </p:nvPr>
        </p:nvSpPr>
        <p:spPr/>
        <p:txBody>
          <a:bodyPr/>
          <a:lstStyle/>
          <a:p>
            <a:fld id="{325A313A-BB42-4E34-8E5F-18065357EDED}" type="slidenum">
              <a:rPr lang="en-US" smtClean="0"/>
              <a:t>73</a:t>
            </a:fld>
            <a:endParaRPr lang="en-US"/>
          </a:p>
        </p:txBody>
      </p:sp>
    </p:spTree>
    <p:extLst>
      <p:ext uri="{BB962C8B-B14F-4D97-AF65-F5344CB8AC3E}">
        <p14:creationId xmlns:p14="http://schemas.microsoft.com/office/powerpoint/2010/main" val="3273649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Thêm</a:t>
            </a:r>
            <a:r>
              <a:rPr lang="en-US" dirty="0"/>
              <a:t> node </a:t>
            </a:r>
            <a:r>
              <a:rPr lang="en-US" dirty="0" err="1"/>
              <a:t>mới</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74</a:t>
            </a:fld>
            <a:endParaRPr lang="en-US"/>
          </a:p>
        </p:txBody>
      </p:sp>
      <p:sp>
        <p:nvSpPr>
          <p:cNvPr id="9" name="Content Placeholder 2"/>
          <p:cNvSpPr>
            <a:spLocks noGrp="1"/>
          </p:cNvSpPr>
          <p:nvPr>
            <p:ph idx="1"/>
          </p:nvPr>
        </p:nvSpPr>
        <p:spPr/>
        <p:txBody>
          <a:bodyPr>
            <a:normAutofit/>
          </a:bodyPr>
          <a:lstStyle/>
          <a:p>
            <a:r>
              <a:rPr lang="vi-VN" sz="3600" dirty="0"/>
              <a:t>Tìm </a:t>
            </a:r>
            <a:r>
              <a:rPr lang="vi-VN" sz="3600"/>
              <a:t>node new</a:t>
            </a:r>
            <a:r>
              <a:rPr lang="en-US" sz="3600"/>
              <a:t>K</a:t>
            </a:r>
            <a:r>
              <a:rPr lang="vi-VN" sz="3600"/>
              <a:t>ey </a:t>
            </a:r>
            <a:r>
              <a:rPr lang="vi-VN" sz="3600" dirty="0"/>
              <a:t>nếu có trên cây thì kết thúc công việc này tại node lá (</a:t>
            </a:r>
            <a:r>
              <a:rPr lang="vi-VN" sz="3600" i="1" dirty="0"/>
              <a:t>không thêm vào nữa</a:t>
            </a:r>
            <a:r>
              <a:rPr lang="vi-VN" sz="3600" dirty="0"/>
              <a:t>)</a:t>
            </a:r>
            <a:endParaRPr lang="en-US" sz="3600" dirty="0"/>
          </a:p>
          <a:p>
            <a:r>
              <a:rPr lang="vi-VN" sz="3600"/>
              <a:t>Thêm new</a:t>
            </a:r>
            <a:r>
              <a:rPr lang="en-US" sz="3600"/>
              <a:t>K</a:t>
            </a:r>
            <a:r>
              <a:rPr lang="vi-VN" sz="3600"/>
              <a:t>ey </a:t>
            </a:r>
            <a:r>
              <a:rPr lang="vi-VN" sz="3600" dirty="0"/>
              <a:t>vào node lá, nếu chưa đầy thì thực hiện thêm vào và kết thúc Node đầy là node có số khoá = (bậc của </a:t>
            </a:r>
            <a:r>
              <a:rPr lang="vi-VN" sz="3600"/>
              <a:t>cây)-</a:t>
            </a:r>
            <a:r>
              <a:rPr lang="en-US" sz="3600"/>
              <a:t>1</a:t>
            </a:r>
            <a:endParaRPr lang="en-US" sz="3600" dirty="0"/>
          </a:p>
        </p:txBody>
      </p:sp>
    </p:spTree>
    <p:extLst>
      <p:ext uri="{BB962C8B-B14F-4D97-AF65-F5344CB8AC3E}">
        <p14:creationId xmlns:p14="http://schemas.microsoft.com/office/powerpoint/2010/main" val="77179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Thêm</a:t>
            </a:r>
            <a:r>
              <a:rPr lang="en-US"/>
              <a:t> Node </a:t>
            </a:r>
            <a:r>
              <a:rPr lang="en-US" dirty="0" err="1"/>
              <a:t>mới</a:t>
            </a:r>
            <a:endParaRPr lang="en-US" dirty="0"/>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75</a:t>
            </a:fld>
            <a:endParaRPr lang="en-US"/>
          </a:p>
        </p:txBody>
      </p:sp>
      <p:sp>
        <p:nvSpPr>
          <p:cNvPr id="9" name="Content Placeholder 2"/>
          <p:cNvSpPr>
            <a:spLocks noGrp="1"/>
          </p:cNvSpPr>
          <p:nvPr>
            <p:ph idx="1"/>
          </p:nvPr>
        </p:nvSpPr>
        <p:spPr/>
        <p:txBody>
          <a:bodyPr>
            <a:normAutofit/>
          </a:bodyPr>
          <a:lstStyle/>
          <a:p>
            <a:pPr marL="0" indent="0">
              <a:lnSpc>
                <a:spcPct val="100000"/>
              </a:lnSpc>
              <a:spcBef>
                <a:spcPts val="600"/>
              </a:spcBef>
              <a:spcAft>
                <a:spcPts val="600"/>
              </a:spcAft>
              <a:buNone/>
            </a:pPr>
            <a:r>
              <a:rPr lang="vi-VN" sz="3600" dirty="0"/>
              <a:t>Thêm </a:t>
            </a:r>
            <a:r>
              <a:rPr lang="vi-VN" sz="3600"/>
              <a:t>khóa key </a:t>
            </a:r>
            <a:r>
              <a:rPr lang="vi-VN" sz="3600" dirty="0"/>
              <a:t>vào vị trí position của nút lá s (s và position </a:t>
            </a:r>
            <a:r>
              <a:rPr lang="vi-VN" sz="3600"/>
              <a:t>do </a:t>
            </a:r>
            <a:r>
              <a:rPr lang="en-US" sz="3600"/>
              <a:t>hàm</a:t>
            </a:r>
            <a:r>
              <a:rPr lang="vi-VN" sz="3600"/>
              <a:t> search</a:t>
            </a:r>
            <a:r>
              <a:rPr lang="en-US" sz="3600"/>
              <a:t>Position</a:t>
            </a:r>
            <a:r>
              <a:rPr lang="vi-VN" sz="3600"/>
              <a:t>() </a:t>
            </a:r>
            <a:r>
              <a:rPr lang="vi-VN" sz="3600" dirty="0"/>
              <a:t>trả về) </a:t>
            </a:r>
            <a:endParaRPr lang="en-US" sz="3600" dirty="0"/>
          </a:p>
          <a:p>
            <a:pPr marL="914400" lvl="1" indent="-461963">
              <a:lnSpc>
                <a:spcPct val="100000"/>
              </a:lnSpc>
              <a:spcBef>
                <a:spcPts val="600"/>
              </a:spcBef>
              <a:spcAft>
                <a:spcPts val="600"/>
              </a:spcAft>
            </a:pPr>
            <a:r>
              <a:rPr lang="vi-VN" sz="2800" dirty="0"/>
              <a:t>Nếu nút lá s chưa đầy: </a:t>
            </a:r>
            <a:r>
              <a:rPr lang="vi-VN" sz="2800"/>
              <a:t>gọi </a:t>
            </a:r>
            <a:r>
              <a:rPr lang="en-US" sz="2800"/>
              <a:t>hàm</a:t>
            </a:r>
            <a:r>
              <a:rPr lang="vi-VN" sz="2800"/>
              <a:t> ins</a:t>
            </a:r>
            <a:r>
              <a:rPr lang="en-US" sz="2800"/>
              <a:t>N</a:t>
            </a:r>
            <a:r>
              <a:rPr lang="vi-VN" sz="2800"/>
              <a:t>ode </a:t>
            </a:r>
            <a:r>
              <a:rPr lang="vi-VN" sz="2800" dirty="0"/>
              <a:t>để chèn </a:t>
            </a:r>
            <a:r>
              <a:rPr lang="vi-VN" sz="2800"/>
              <a:t>khóa key </a:t>
            </a:r>
            <a:r>
              <a:rPr lang="vi-VN" sz="2800" dirty="0"/>
              <a:t>vào nút s</a:t>
            </a:r>
            <a:endParaRPr lang="en-US" sz="2800" dirty="0"/>
          </a:p>
          <a:p>
            <a:pPr marL="914400" lvl="1" indent="-461963">
              <a:lnSpc>
                <a:spcPct val="100000"/>
              </a:lnSpc>
              <a:spcBef>
                <a:spcPts val="600"/>
              </a:spcBef>
              <a:spcAft>
                <a:spcPts val="600"/>
              </a:spcAft>
            </a:pPr>
            <a:r>
              <a:rPr lang="vi-VN" sz="2800" dirty="0"/>
              <a:t>Nếu nút lá s đã đầy: tách nút lá này thành 2 nút nửa trái và nửa </a:t>
            </a:r>
            <a:r>
              <a:rPr lang="vi-VN" sz="2800"/>
              <a:t>phả</a:t>
            </a:r>
            <a:r>
              <a:rPr lang="en-US" sz="2800"/>
              <a:t>i</a:t>
            </a:r>
          </a:p>
          <a:p>
            <a:pPr marL="159829" indent="0">
              <a:lnSpc>
                <a:spcPct val="100000"/>
              </a:lnSpc>
              <a:spcBef>
                <a:spcPts val="600"/>
              </a:spcBef>
              <a:spcAft>
                <a:spcPts val="600"/>
              </a:spcAft>
              <a:buNone/>
            </a:pPr>
            <a:r>
              <a:rPr lang="en-US">
                <a:solidFill>
                  <a:srgbClr val="0070C0"/>
                </a:solidFill>
                <a:latin typeface="Consolas" panose="020B0609020204030204" pitchFamily="49" charset="0"/>
              </a:rPr>
              <a:t>void </a:t>
            </a:r>
            <a:r>
              <a:rPr lang="en-US" b="1">
                <a:solidFill>
                  <a:srgbClr val="0070C0"/>
                </a:solidFill>
                <a:latin typeface="Consolas" panose="020B0609020204030204" pitchFamily="49" charset="0"/>
              </a:rPr>
              <a:t>Insert</a:t>
            </a:r>
            <a:r>
              <a:rPr lang="en-US">
                <a:solidFill>
                  <a:srgbClr val="0070C0"/>
                </a:solidFill>
                <a:latin typeface="Consolas" panose="020B0609020204030204" pitchFamily="49" charset="0"/>
              </a:rPr>
              <a:t> (NodePrt s, int key, int position)</a:t>
            </a:r>
          </a:p>
          <a:p>
            <a:pPr marL="159829" indent="0">
              <a:lnSpc>
                <a:spcPct val="100000"/>
              </a:lnSpc>
              <a:spcBef>
                <a:spcPts val="600"/>
              </a:spcBef>
              <a:spcAft>
                <a:spcPts val="600"/>
              </a:spcAft>
              <a:buNone/>
            </a:pPr>
            <a:r>
              <a:rPr lang="en-US">
                <a:solidFill>
                  <a:srgbClr val="0070C0"/>
                </a:solidFill>
                <a:latin typeface="Consolas" panose="020B0609020204030204" pitchFamily="49" charset="0"/>
              </a:rPr>
              <a:t>{ … }</a:t>
            </a:r>
            <a:endParaRPr lang="en-US" sz="4600">
              <a:solidFill>
                <a:srgbClr val="0070C0"/>
              </a:solidFill>
              <a:latin typeface="Consolas" panose="020B0609020204030204" pitchFamily="49" charset="0"/>
            </a:endParaRPr>
          </a:p>
        </p:txBody>
      </p:sp>
    </p:spTree>
    <p:extLst>
      <p:ext uri="{BB962C8B-B14F-4D97-AF65-F5344CB8AC3E}">
        <p14:creationId xmlns:p14="http://schemas.microsoft.com/office/powerpoint/2010/main" val="739291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00" y="38100"/>
            <a:ext cx="5724525" cy="4067175"/>
          </a:xfrm>
          <a:prstGeom prst="rect">
            <a:avLst/>
          </a:prstGeom>
        </p:spPr>
      </p:pic>
      <p:pic>
        <p:nvPicPr>
          <p:cNvPr id="5" name="Picture 4"/>
          <p:cNvPicPr>
            <a:picLocks noChangeAspect="1"/>
          </p:cNvPicPr>
          <p:nvPr/>
        </p:nvPicPr>
        <p:blipFill>
          <a:blip r:embed="rId3"/>
          <a:stretch>
            <a:fillRect/>
          </a:stretch>
        </p:blipFill>
        <p:spPr>
          <a:xfrm>
            <a:off x="4346575" y="2708275"/>
            <a:ext cx="7791450" cy="3600450"/>
          </a:xfrm>
          <a:prstGeom prst="rect">
            <a:avLst/>
          </a:prstGeom>
        </p:spPr>
      </p:pic>
      <p:sp>
        <p:nvSpPr>
          <p:cNvPr id="2" name="Footer Placeholder 1"/>
          <p:cNvSpPr>
            <a:spLocks noGrp="1"/>
          </p:cNvSpPr>
          <p:nvPr>
            <p:ph type="ftr" sz="quarter" idx="11"/>
          </p:nvPr>
        </p:nvSpPr>
        <p:spPr/>
        <p:txBody>
          <a:bodyPr/>
          <a:lstStyle/>
          <a:p>
            <a:r>
              <a:rPr lang="en-US"/>
              <a:t>BM Công nghệ phần mềm</a:t>
            </a:r>
          </a:p>
        </p:txBody>
      </p:sp>
      <p:sp>
        <p:nvSpPr>
          <p:cNvPr id="3" name="Slide Number Placeholder 2"/>
          <p:cNvSpPr>
            <a:spLocks noGrp="1"/>
          </p:cNvSpPr>
          <p:nvPr>
            <p:ph type="sldNum" sz="quarter" idx="12"/>
          </p:nvPr>
        </p:nvSpPr>
        <p:spPr/>
        <p:txBody>
          <a:bodyPr/>
          <a:lstStyle/>
          <a:p>
            <a:fld id="{325A313A-BB42-4E34-8E5F-18065357EDED}" type="slidenum">
              <a:rPr lang="en-US" smtClean="0"/>
              <a:t>76</a:t>
            </a:fld>
            <a:endParaRPr lang="en-US"/>
          </a:p>
        </p:txBody>
      </p:sp>
    </p:spTree>
    <p:extLst>
      <p:ext uri="{BB962C8B-B14F-4D97-AF65-F5344CB8AC3E}">
        <p14:creationId xmlns:p14="http://schemas.microsoft.com/office/powerpoint/2010/main" val="285985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6662" y="725487"/>
            <a:ext cx="9888297" cy="5484813"/>
          </a:xfrm>
          <a:prstGeom prst="rect">
            <a:avLst/>
          </a:prstGeom>
        </p:spPr>
      </p:pic>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77</a:t>
            </a:fld>
            <a:endParaRPr lang="en-US"/>
          </a:p>
        </p:txBody>
      </p:sp>
    </p:spTree>
    <p:extLst>
      <p:ext uri="{BB962C8B-B14F-4D97-AF65-F5344CB8AC3E}">
        <p14:creationId xmlns:p14="http://schemas.microsoft.com/office/powerpoint/2010/main" val="1828888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Tách</a:t>
            </a:r>
            <a:r>
              <a:rPr lang="en-US" dirty="0"/>
              <a:t> node</a:t>
            </a:r>
          </a:p>
        </p:txBody>
      </p:sp>
      <p:sp>
        <p:nvSpPr>
          <p:cNvPr id="4" name="AutoShape 2" descr="https://images.viblo.asia/63545e58-9965-4ab0-8eee-4b1f0794d15c.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abc\Downloads\63545e58-9965-4ab0-8eee-4b1f0794d15c.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BM Công nghệ phần mềm</a:t>
            </a:r>
          </a:p>
        </p:txBody>
      </p:sp>
      <p:sp>
        <p:nvSpPr>
          <p:cNvPr id="7" name="Slide Number Placeholder 6"/>
          <p:cNvSpPr>
            <a:spLocks noGrp="1"/>
          </p:cNvSpPr>
          <p:nvPr>
            <p:ph type="sldNum" sz="quarter" idx="12"/>
          </p:nvPr>
        </p:nvSpPr>
        <p:spPr/>
        <p:txBody>
          <a:bodyPr/>
          <a:lstStyle/>
          <a:p>
            <a:fld id="{325A313A-BB42-4E34-8E5F-18065357EDED}" type="slidenum">
              <a:rPr lang="en-US" smtClean="0"/>
              <a:t>78</a:t>
            </a:fld>
            <a:endParaRPr lang="en-US"/>
          </a:p>
        </p:txBody>
      </p:sp>
      <p:sp>
        <p:nvSpPr>
          <p:cNvPr id="9" name="Content Placeholder 2"/>
          <p:cNvSpPr>
            <a:spLocks noGrp="1"/>
          </p:cNvSpPr>
          <p:nvPr>
            <p:ph idx="1"/>
          </p:nvPr>
        </p:nvSpPr>
        <p:spPr/>
        <p:txBody>
          <a:bodyPr>
            <a:normAutofit/>
          </a:bodyPr>
          <a:lstStyle/>
          <a:p>
            <a:pPr marL="0" indent="0">
              <a:buNone/>
            </a:pPr>
            <a:r>
              <a:rPr lang="vi-VN" sz="3200"/>
              <a:t>Tách node đầy nd, phép toán này được gọi bởi phép toán</a:t>
            </a:r>
            <a:r>
              <a:rPr lang="vi-VN" sz="2800"/>
              <a:t> </a:t>
            </a:r>
            <a:r>
              <a:rPr lang="vi-VN" sz="2800" b="1"/>
              <a:t>Insert</a:t>
            </a:r>
            <a:endParaRPr lang="en-US" sz="2800"/>
          </a:p>
          <a:p>
            <a:pPr marL="800100" lvl="1" indent="-342900">
              <a:buFont typeface="Wingdings" panose="05000000000000000000" pitchFamily="2" charset="2"/>
              <a:buChar char="§"/>
            </a:pPr>
            <a:r>
              <a:rPr lang="en-US" sz="2400"/>
              <a:t>n</a:t>
            </a:r>
            <a:r>
              <a:rPr lang="vi-VN" sz="2400"/>
              <a:t>d là nút đầy bị tách, sau khi tách xong nút nd chỉ còn lại một nửa số khóa bên trái</a:t>
            </a:r>
            <a:endParaRPr lang="en-US" sz="2400"/>
          </a:p>
          <a:p>
            <a:pPr marL="800100" lvl="1" indent="-342900">
              <a:buFont typeface="Wingdings" panose="05000000000000000000" pitchFamily="2" charset="2"/>
              <a:buChar char="§"/>
            </a:pPr>
            <a:r>
              <a:rPr lang="vi-VN" sz="2400"/>
              <a:t>newkey, newnode và pos là khóa mới, nhánh cây con và vị trí chèn vào nút nd</a:t>
            </a:r>
            <a:endParaRPr lang="en-US" sz="2400"/>
          </a:p>
          <a:p>
            <a:pPr marL="800100" lvl="1" indent="-342900">
              <a:buFont typeface="Wingdings" panose="05000000000000000000" pitchFamily="2" charset="2"/>
              <a:buChar char="§"/>
            </a:pPr>
            <a:r>
              <a:rPr lang="vi-VN" sz="2400"/>
              <a:t>Nút nd2 là nút nửa phải có được sau lần tách, nút nd2 chiếm một nửa số khóa bên phải</a:t>
            </a:r>
            <a:endParaRPr lang="en-US" sz="2400"/>
          </a:p>
          <a:p>
            <a:pPr marL="800100" lvl="1" indent="-342900">
              <a:buFont typeface="Wingdings" panose="05000000000000000000" pitchFamily="2" charset="2"/>
              <a:buChar char="§"/>
            </a:pPr>
            <a:r>
              <a:rPr lang="vi-VN" sz="2400"/>
              <a:t>Midkey là khó ngay chính giữa s</a:t>
            </a:r>
            <a:r>
              <a:rPr lang="en-US" sz="2400"/>
              <a:t>ẽ</a:t>
            </a:r>
            <a:r>
              <a:rPr lang="vi-VN" sz="2400"/>
              <a:t> được chèn vào nút cha</a:t>
            </a:r>
            <a:endParaRPr lang="en-US" sz="2400"/>
          </a:p>
          <a:p>
            <a:pPr marL="164592" indent="0" algn="l">
              <a:buNone/>
            </a:pPr>
            <a:r>
              <a:rPr lang="en-US">
                <a:solidFill>
                  <a:srgbClr val="0070C0"/>
                </a:solidFill>
                <a:latin typeface="Consolas" panose="020B0609020204030204" pitchFamily="49" charset="0"/>
              </a:rPr>
              <a:t>void </a:t>
            </a:r>
            <a:r>
              <a:rPr lang="en-US" b="1">
                <a:solidFill>
                  <a:srgbClr val="0070C0"/>
                </a:solidFill>
                <a:latin typeface="Consolas" panose="020B0609020204030204" pitchFamily="49" charset="0"/>
              </a:rPr>
              <a:t>Split </a:t>
            </a:r>
            <a:r>
              <a:rPr lang="en-US">
                <a:solidFill>
                  <a:srgbClr val="0070C0"/>
                </a:solidFill>
                <a:latin typeface="Consolas" panose="020B0609020204030204" pitchFamily="49" charset="0"/>
              </a:rPr>
              <a:t>(NodePtr nd, int newkey, NodePtr newnode, int pos, NodePtr *pnd2, int *pmidkey)</a:t>
            </a:r>
          </a:p>
          <a:p>
            <a:pPr marL="164592" indent="0" algn="l">
              <a:buNone/>
            </a:pPr>
            <a:r>
              <a:rPr lang="en-US">
                <a:solidFill>
                  <a:srgbClr val="0070C0"/>
                </a:solidFill>
                <a:latin typeface="Consolas" panose="020B0609020204030204" pitchFamily="49" charset="0"/>
              </a:rPr>
              <a:t>{ … }</a:t>
            </a:r>
            <a:endParaRPr lang="en-US" sz="28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9693017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8487" y="336550"/>
            <a:ext cx="11189331" cy="4857750"/>
          </a:xfrm>
          <a:prstGeom prst="rect">
            <a:avLst/>
          </a:prstGeom>
        </p:spPr>
      </p:pic>
      <p:sp>
        <p:nvSpPr>
          <p:cNvPr id="2" name="Footer Placeholder 1"/>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79</a:t>
            </a:fld>
            <a:endParaRPr lang="en-US"/>
          </a:p>
        </p:txBody>
      </p:sp>
    </p:spTree>
    <p:extLst>
      <p:ext uri="{BB962C8B-B14F-4D97-AF65-F5344CB8AC3E}">
        <p14:creationId xmlns:p14="http://schemas.microsoft.com/office/powerpoint/2010/main" val="116437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8</a:t>
            </a:fld>
            <a:endParaRPr lang="en-US"/>
          </a:p>
        </p:txBody>
      </p:sp>
      <p:sp>
        <p:nvSpPr>
          <p:cNvPr id="7" name="Content Placeholder 2"/>
          <p:cNvSpPr>
            <a:spLocks noGrp="1"/>
          </p:cNvSpPr>
          <p:nvPr>
            <p:ph idx="1"/>
          </p:nvPr>
        </p:nvSpPr>
        <p:spPr/>
        <p:txBody>
          <a:bodyPr>
            <a:normAutofit/>
          </a:bodyPr>
          <a:lstStyle/>
          <a:p>
            <a:pPr>
              <a:lnSpc>
                <a:spcPct val="100000"/>
              </a:lnSpc>
              <a:spcBef>
                <a:spcPts val="600"/>
              </a:spcBef>
            </a:pPr>
            <a:r>
              <a:rPr lang="en-US" b="1" dirty="0">
                <a:solidFill>
                  <a:srgbClr val="0070C0"/>
                </a:solidFill>
              </a:rPr>
              <a:t>TH1:</a:t>
            </a:r>
            <a:r>
              <a:rPr lang="en-US" dirty="0"/>
              <a:t> </a:t>
            </a:r>
            <a:r>
              <a:rPr lang="vi-VN" dirty="0"/>
              <a:t>Chèn </a:t>
            </a:r>
            <a:r>
              <a:rPr lang="vi-VN" b="1" dirty="0"/>
              <a:t>N</a:t>
            </a:r>
            <a:r>
              <a:rPr lang="vi-VN"/>
              <a:t> tại </a:t>
            </a:r>
            <a:r>
              <a:rPr lang="vi-VN" dirty="0"/>
              <a:t>gốc. Trong trường hợp này, gán lại màu đen cho </a:t>
            </a:r>
            <a:r>
              <a:rPr lang="vi-VN" b="1" dirty="0"/>
              <a:t>N</a:t>
            </a:r>
            <a:r>
              <a:rPr lang="vi-VN" dirty="0"/>
              <a:t>, để bảo </a:t>
            </a:r>
            <a:r>
              <a:rPr lang="en-US" dirty="0" err="1"/>
              <a:t>bảo</a:t>
            </a:r>
            <a:r>
              <a:rPr lang="en-US" dirty="0"/>
              <a:t> </a:t>
            </a:r>
            <a:r>
              <a:rPr lang="en-US" dirty="0" err="1"/>
              <a:t>tính</a:t>
            </a:r>
            <a:r>
              <a:rPr lang="en-US" dirty="0"/>
              <a:t> </a:t>
            </a:r>
            <a:r>
              <a:rPr lang="en-US" dirty="0" err="1"/>
              <a:t>chất</a:t>
            </a:r>
            <a:r>
              <a:rPr lang="en-US" dirty="0"/>
              <a:t> g</a:t>
            </a:r>
            <a:r>
              <a:rPr lang="vi-VN" dirty="0"/>
              <a:t>ốc là đen. Vì chỉ bổ sung một nút, Tính chất 4 được bảo đảm vì mọi đường đi chỉ có một nút.</a:t>
            </a:r>
            <a:endParaRPr lang="en-US" dirty="0"/>
          </a:p>
        </p:txBody>
      </p:sp>
    </p:spTree>
    <p:extLst>
      <p:ext uri="{BB962C8B-B14F-4D97-AF65-F5344CB8AC3E}">
        <p14:creationId xmlns:p14="http://schemas.microsoft.com/office/powerpoint/2010/main" val="5941841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50900" y="279400"/>
            <a:ext cx="10527652" cy="4254500"/>
          </a:xfrm>
          <a:prstGeom prst="rect">
            <a:avLst/>
          </a:prstGeom>
        </p:spPr>
      </p:pic>
      <p:sp>
        <p:nvSpPr>
          <p:cNvPr id="2" name="Footer Placeholder 1"/>
          <p:cNvSpPr>
            <a:spLocks noGrp="1"/>
          </p:cNvSpPr>
          <p:nvPr>
            <p:ph type="ftr" sz="quarter" idx="11"/>
          </p:nvPr>
        </p:nvSpPr>
        <p:spPr/>
        <p:txBody>
          <a:bodyPr/>
          <a:lstStyle/>
          <a:p>
            <a:r>
              <a:rPr lang="en-US"/>
              <a:t>BM Công nghệ phần mềm</a:t>
            </a:r>
          </a:p>
        </p:txBody>
      </p:sp>
      <p:sp>
        <p:nvSpPr>
          <p:cNvPr id="3" name="Slide Number Placeholder 2"/>
          <p:cNvSpPr>
            <a:spLocks noGrp="1"/>
          </p:cNvSpPr>
          <p:nvPr>
            <p:ph type="sldNum" sz="quarter" idx="12"/>
          </p:nvPr>
        </p:nvSpPr>
        <p:spPr/>
        <p:txBody>
          <a:bodyPr/>
          <a:lstStyle/>
          <a:p>
            <a:fld id="{325A313A-BB42-4E34-8E5F-18065357EDED}" type="slidenum">
              <a:rPr lang="en-US" smtClean="0"/>
              <a:t>80</a:t>
            </a:fld>
            <a:endParaRPr lang="en-US"/>
          </a:p>
        </p:txBody>
      </p:sp>
    </p:spTree>
    <p:extLst>
      <p:ext uri="{BB962C8B-B14F-4D97-AF65-F5344CB8AC3E}">
        <p14:creationId xmlns:p14="http://schemas.microsoft.com/office/powerpoint/2010/main" val="1252075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037" y="769937"/>
            <a:ext cx="10419266" cy="4195763"/>
          </a:xfrm>
          <a:prstGeom prst="rect">
            <a:avLst/>
          </a:prstGeom>
        </p:spPr>
      </p:pic>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81</a:t>
            </a:fld>
            <a:endParaRPr lang="en-US"/>
          </a:p>
        </p:txBody>
      </p:sp>
    </p:spTree>
    <p:extLst>
      <p:ext uri="{BB962C8B-B14F-4D97-AF65-F5344CB8AC3E}">
        <p14:creationId xmlns:p14="http://schemas.microsoft.com/office/powerpoint/2010/main" val="1349143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insNode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82</a:t>
            </a:fld>
            <a:endParaRPr lang="en-US"/>
          </a:p>
        </p:txBody>
      </p:sp>
      <p:sp>
        <p:nvSpPr>
          <p:cNvPr id="7" name="Content Placeholder 2"/>
          <p:cNvSpPr>
            <a:spLocks noGrp="1"/>
          </p:cNvSpPr>
          <p:nvPr>
            <p:ph idx="1"/>
          </p:nvPr>
        </p:nvSpPr>
        <p:spPr/>
        <p:txBody>
          <a:bodyPr>
            <a:normAutofit/>
          </a:bodyPr>
          <a:lstStyle/>
          <a:p>
            <a:r>
              <a:rPr lang="vi-VN"/>
              <a:t>Chèn khóa newkey vào vị trí pos của nút chưa đầy p,</a:t>
            </a:r>
            <a:r>
              <a:rPr lang="en-US"/>
              <a:t> </a:t>
            </a:r>
            <a:r>
              <a:rPr lang="vi-VN"/>
              <a:t>và chèn nhánh cây con new</a:t>
            </a:r>
            <a:r>
              <a:rPr lang="en-US"/>
              <a:t>N</a:t>
            </a:r>
            <a:r>
              <a:rPr lang="vi-VN"/>
              <a:t>ode vào vị trí bên phải cuả khóa new</a:t>
            </a:r>
            <a:r>
              <a:rPr lang="en-US"/>
              <a:t>K</a:t>
            </a:r>
            <a:r>
              <a:rPr lang="vi-VN"/>
              <a:t>ey</a:t>
            </a:r>
          </a:p>
          <a:p>
            <a:pPr marL="0" indent="0">
              <a:buNone/>
            </a:pPr>
            <a:r>
              <a:rPr lang="en-US">
                <a:solidFill>
                  <a:srgbClr val="0070C0"/>
                </a:solidFill>
                <a:latin typeface="Consolas" panose="020B0609020204030204" pitchFamily="49" charset="0"/>
              </a:rPr>
              <a:t>v</a:t>
            </a:r>
            <a:r>
              <a:rPr lang="vi-VN">
                <a:solidFill>
                  <a:srgbClr val="0070C0"/>
                </a:solidFill>
                <a:latin typeface="Consolas" panose="020B0609020204030204" pitchFamily="49" charset="0"/>
              </a:rPr>
              <a:t>oid</a:t>
            </a:r>
            <a:r>
              <a:rPr lang="en-US">
                <a:solidFill>
                  <a:srgbClr val="0070C0"/>
                </a:solidFill>
                <a:latin typeface="Consolas" panose="020B0609020204030204" pitchFamily="49" charset="0"/>
              </a:rPr>
              <a:t> </a:t>
            </a:r>
            <a:r>
              <a:rPr lang="en-US" b="1">
                <a:solidFill>
                  <a:srgbClr val="0070C0"/>
                </a:solidFill>
                <a:latin typeface="Consolas" panose="020B0609020204030204" pitchFamily="49" charset="0"/>
              </a:rPr>
              <a:t>i</a:t>
            </a:r>
            <a:r>
              <a:rPr lang="vi-VN" b="1">
                <a:solidFill>
                  <a:srgbClr val="0070C0"/>
                </a:solidFill>
                <a:latin typeface="Consolas" panose="020B0609020204030204" pitchFamily="49" charset="0"/>
              </a:rPr>
              <a:t>nsNode</a:t>
            </a:r>
            <a:r>
              <a:rPr lang="vi-VN">
                <a:solidFill>
                  <a:srgbClr val="0070C0"/>
                </a:solidFill>
                <a:latin typeface="Consolas" panose="020B0609020204030204" pitchFamily="49" charset="0"/>
              </a:rPr>
              <a:t> (Node</a:t>
            </a:r>
            <a:r>
              <a:rPr lang="en-US">
                <a:solidFill>
                  <a:srgbClr val="0070C0"/>
                </a:solidFill>
                <a:latin typeface="Consolas" panose="020B0609020204030204" pitchFamily="49" charset="0"/>
              </a:rPr>
              <a:t>P</a:t>
            </a:r>
            <a:r>
              <a:rPr lang="vi-VN">
                <a:solidFill>
                  <a:srgbClr val="0070C0"/>
                </a:solidFill>
                <a:latin typeface="Consolas" panose="020B0609020204030204" pitchFamily="49" charset="0"/>
              </a:rPr>
              <a:t>tr p,</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int</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new</a:t>
            </a:r>
            <a:r>
              <a:rPr lang="en-US">
                <a:solidFill>
                  <a:srgbClr val="0070C0"/>
                </a:solidFill>
                <a:latin typeface="Consolas" panose="020B0609020204030204" pitchFamily="49" charset="0"/>
              </a:rPr>
              <a:t>K</a:t>
            </a:r>
            <a:r>
              <a:rPr lang="vi-VN">
                <a:solidFill>
                  <a:srgbClr val="0070C0"/>
                </a:solidFill>
                <a:latin typeface="Consolas" panose="020B0609020204030204" pitchFamily="49" charset="0"/>
              </a:rPr>
              <a:t>ey,</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Node</a:t>
            </a:r>
            <a:r>
              <a:rPr lang="en-US">
                <a:solidFill>
                  <a:srgbClr val="0070C0"/>
                </a:solidFill>
                <a:latin typeface="Consolas" panose="020B0609020204030204" pitchFamily="49" charset="0"/>
              </a:rPr>
              <a:t>P</a:t>
            </a:r>
            <a:r>
              <a:rPr lang="vi-VN">
                <a:solidFill>
                  <a:srgbClr val="0070C0"/>
                </a:solidFill>
                <a:latin typeface="Consolas" panose="020B0609020204030204" pitchFamily="49" charset="0"/>
              </a:rPr>
              <a:t>tr</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new</a:t>
            </a:r>
            <a:r>
              <a:rPr lang="en-US">
                <a:solidFill>
                  <a:srgbClr val="0070C0"/>
                </a:solidFill>
                <a:latin typeface="Consolas" panose="020B0609020204030204" pitchFamily="49" charset="0"/>
              </a:rPr>
              <a:t>N</a:t>
            </a:r>
            <a:r>
              <a:rPr lang="vi-VN">
                <a:solidFill>
                  <a:srgbClr val="0070C0"/>
                </a:solidFill>
                <a:latin typeface="Consolas" panose="020B0609020204030204" pitchFamily="49" charset="0"/>
              </a:rPr>
              <a:t>ode,</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int</a:t>
            </a:r>
            <a:r>
              <a:rPr lang="en-US">
                <a:solidFill>
                  <a:srgbClr val="0070C0"/>
                </a:solidFill>
                <a:latin typeface="Consolas" panose="020B0609020204030204" pitchFamily="49" charset="0"/>
              </a:rPr>
              <a:t> </a:t>
            </a:r>
            <a:r>
              <a:rPr lang="vi-VN">
                <a:solidFill>
                  <a:srgbClr val="0070C0"/>
                </a:solidFill>
                <a:latin typeface="Consolas" panose="020B0609020204030204" pitchFamily="49" charset="0"/>
              </a:rPr>
              <a:t>pos)</a:t>
            </a:r>
            <a:endParaRPr lang="en-US">
              <a:solidFill>
                <a:srgbClr val="0070C0"/>
              </a:solidFill>
              <a:latin typeface="Consolas" panose="020B0609020204030204" pitchFamily="49" charset="0"/>
            </a:endParaRPr>
          </a:p>
          <a:p>
            <a:pPr marL="0" indent="0">
              <a:buNone/>
            </a:pPr>
            <a:r>
              <a:rPr lang="vi-VN">
                <a:solidFill>
                  <a:srgbClr val="0070C0"/>
                </a:solidFill>
                <a:latin typeface="Consolas" panose="020B0609020204030204" pitchFamily="49" charset="0"/>
              </a:rPr>
              <a:t>{</a:t>
            </a:r>
            <a:r>
              <a:rPr lang="en-US">
                <a:solidFill>
                  <a:srgbClr val="0070C0"/>
                </a:solidFill>
                <a:latin typeface="Consolas" panose="020B0609020204030204" pitchFamily="49" charset="0"/>
              </a:rPr>
              <a:t> … }</a:t>
            </a:r>
            <a:endParaRPr lang="vi-VN">
              <a:solidFill>
                <a:srgbClr val="0070C0"/>
              </a:solidFill>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16982524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0437" y="222250"/>
            <a:ext cx="10307053" cy="6013450"/>
          </a:xfrm>
          <a:prstGeom prst="rect">
            <a:avLst/>
          </a:prstGeom>
        </p:spPr>
      </p:pic>
      <p:sp>
        <p:nvSpPr>
          <p:cNvPr id="2" name="Footer Placeholder 1"/>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83</a:t>
            </a:fld>
            <a:endParaRPr lang="en-US"/>
          </a:p>
        </p:txBody>
      </p:sp>
    </p:spTree>
    <p:extLst>
      <p:ext uri="{BB962C8B-B14F-4D97-AF65-F5344CB8AC3E}">
        <p14:creationId xmlns:p14="http://schemas.microsoft.com/office/powerpoint/2010/main" val="5996145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Copy</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84</a:t>
            </a:fld>
            <a:endParaRPr lang="en-US"/>
          </a:p>
        </p:txBody>
      </p:sp>
      <p:sp>
        <p:nvSpPr>
          <p:cNvPr id="7" name="Content Placeholder 2"/>
          <p:cNvSpPr>
            <a:spLocks noGrp="1"/>
          </p:cNvSpPr>
          <p:nvPr>
            <p:ph idx="1"/>
          </p:nvPr>
        </p:nvSpPr>
        <p:spPr/>
        <p:txBody>
          <a:bodyPr>
            <a:normAutofit/>
          </a:bodyPr>
          <a:lstStyle/>
          <a:p>
            <a:r>
              <a:rPr lang="vi-VN"/>
              <a:t>Chép các khóa (và nhánh cây con) từ vị trí first đến vị trí fast của nút nd (nút nửa trái) sang nút nd2 (nửa nút phải). Hàm này được gọi bởi hàm </a:t>
            </a:r>
            <a:r>
              <a:rPr lang="vi-VN" b="1"/>
              <a:t>Split</a:t>
            </a:r>
            <a:endParaRPr lang="vi-VN"/>
          </a:p>
          <a:p>
            <a:pPr marL="0" indent="0" algn="l">
              <a:buNone/>
            </a:pPr>
            <a:r>
              <a:rPr lang="en-US">
                <a:solidFill>
                  <a:srgbClr val="0070C0"/>
                </a:solidFill>
                <a:latin typeface="Consolas" panose="020B0609020204030204" pitchFamily="49" charset="0"/>
              </a:rPr>
              <a:t>v</a:t>
            </a:r>
            <a:r>
              <a:rPr lang="vi-VN">
                <a:solidFill>
                  <a:srgbClr val="0070C0"/>
                </a:solidFill>
                <a:latin typeface="Consolas" panose="020B0609020204030204" pitchFamily="49" charset="0"/>
              </a:rPr>
              <a:t>oid</a:t>
            </a:r>
            <a:r>
              <a:rPr lang="en-US">
                <a:solidFill>
                  <a:srgbClr val="0070C0"/>
                </a:solidFill>
                <a:latin typeface="Consolas" panose="020B0609020204030204" pitchFamily="49" charset="0"/>
              </a:rPr>
              <a:t> </a:t>
            </a:r>
            <a:r>
              <a:rPr lang="en-US" b="1">
                <a:solidFill>
                  <a:srgbClr val="0070C0"/>
                </a:solidFill>
                <a:latin typeface="Consolas" panose="020B0609020204030204" pitchFamily="49" charset="0"/>
              </a:rPr>
              <a:t>copy </a:t>
            </a:r>
            <a:r>
              <a:rPr lang="vi-VN">
                <a:solidFill>
                  <a:srgbClr val="0070C0"/>
                </a:solidFill>
                <a:latin typeface="Consolas" panose="020B0609020204030204" pitchFamily="49" charset="0"/>
              </a:rPr>
              <a:t>(Node</a:t>
            </a:r>
            <a:r>
              <a:rPr lang="en-US">
                <a:solidFill>
                  <a:srgbClr val="0070C0"/>
                </a:solidFill>
                <a:latin typeface="Consolas" panose="020B0609020204030204" pitchFamily="49" charset="0"/>
              </a:rPr>
              <a:t>P</a:t>
            </a:r>
            <a:r>
              <a:rPr lang="vi-VN">
                <a:solidFill>
                  <a:srgbClr val="0070C0"/>
                </a:solidFill>
                <a:latin typeface="Consolas" panose="020B0609020204030204" pitchFamily="49" charset="0"/>
              </a:rPr>
              <a:t>tr</a:t>
            </a:r>
            <a:r>
              <a:rPr lang="en-US">
                <a:solidFill>
                  <a:srgbClr val="0070C0"/>
                </a:solidFill>
                <a:latin typeface="Consolas" panose="020B0609020204030204" pitchFamily="49" charset="0"/>
              </a:rPr>
              <a:t> nd, int first, int last, </a:t>
            </a:r>
            <a:r>
              <a:rPr lang="vi-VN">
                <a:solidFill>
                  <a:srgbClr val="0070C0"/>
                </a:solidFill>
                <a:latin typeface="Consolas" panose="020B0609020204030204" pitchFamily="49" charset="0"/>
              </a:rPr>
              <a:t>Node</a:t>
            </a:r>
            <a:r>
              <a:rPr lang="en-US">
                <a:solidFill>
                  <a:srgbClr val="0070C0"/>
                </a:solidFill>
                <a:latin typeface="Consolas" panose="020B0609020204030204" pitchFamily="49" charset="0"/>
              </a:rPr>
              <a:t>P</a:t>
            </a:r>
            <a:r>
              <a:rPr lang="vi-VN">
                <a:solidFill>
                  <a:srgbClr val="0070C0"/>
                </a:solidFill>
                <a:latin typeface="Consolas" panose="020B0609020204030204" pitchFamily="49" charset="0"/>
              </a:rPr>
              <a:t>tr</a:t>
            </a:r>
            <a:r>
              <a:rPr lang="en-US">
                <a:solidFill>
                  <a:srgbClr val="0070C0"/>
                </a:solidFill>
                <a:latin typeface="Consolas" panose="020B0609020204030204" pitchFamily="49" charset="0"/>
              </a:rPr>
              <a:t> nd2</a:t>
            </a:r>
            <a:r>
              <a:rPr lang="vi-VN">
                <a:solidFill>
                  <a:srgbClr val="0070C0"/>
                </a:solidFill>
                <a:latin typeface="Consolas" panose="020B0609020204030204" pitchFamily="49" charset="0"/>
              </a:rPr>
              <a:t>)</a:t>
            </a:r>
            <a:endParaRPr lang="en-US">
              <a:solidFill>
                <a:srgbClr val="0070C0"/>
              </a:solidFill>
              <a:latin typeface="Consolas" panose="020B0609020204030204" pitchFamily="49" charset="0"/>
            </a:endParaRPr>
          </a:p>
          <a:p>
            <a:pPr marL="0" indent="0" algn="l">
              <a:buNone/>
            </a:pPr>
            <a:r>
              <a:rPr lang="vi-VN">
                <a:solidFill>
                  <a:srgbClr val="0070C0"/>
                </a:solidFill>
                <a:latin typeface="Consolas" panose="020B0609020204030204" pitchFamily="49" charset="0"/>
              </a:rPr>
              <a:t>{</a:t>
            </a:r>
            <a:r>
              <a:rPr lang="en-US">
                <a:solidFill>
                  <a:srgbClr val="0070C0"/>
                </a:solidFill>
                <a:latin typeface="Consolas" panose="020B0609020204030204" pitchFamily="49" charset="0"/>
              </a:rPr>
              <a:t> … }</a:t>
            </a:r>
            <a:endParaRPr lang="vi-VN">
              <a:solidFill>
                <a:srgbClr val="0070C0"/>
              </a:solidFill>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47080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1937" y="560387"/>
            <a:ext cx="8802626" cy="5522913"/>
          </a:xfrm>
          <a:prstGeom prst="rect">
            <a:avLst/>
          </a:prstGeom>
        </p:spPr>
      </p:pic>
      <p:sp>
        <p:nvSpPr>
          <p:cNvPr id="3" name="Footer Placeholder 2"/>
          <p:cNvSpPr>
            <a:spLocks noGrp="1"/>
          </p:cNvSpPr>
          <p:nvPr>
            <p:ph type="ftr" sz="quarter" idx="11"/>
          </p:nvPr>
        </p:nvSpPr>
        <p:spPr/>
        <p:txBody>
          <a:bodyPr/>
          <a:lstStyle/>
          <a:p>
            <a:r>
              <a:rPr lang="en-US"/>
              <a:t>BM Công nghệ phần mềm</a:t>
            </a:r>
          </a:p>
        </p:txBody>
      </p:sp>
      <p:sp>
        <p:nvSpPr>
          <p:cNvPr id="4" name="Slide Number Placeholder 3"/>
          <p:cNvSpPr>
            <a:spLocks noGrp="1"/>
          </p:cNvSpPr>
          <p:nvPr>
            <p:ph type="sldNum" sz="quarter" idx="12"/>
          </p:nvPr>
        </p:nvSpPr>
        <p:spPr/>
        <p:txBody>
          <a:bodyPr/>
          <a:lstStyle/>
          <a:p>
            <a:fld id="{325A313A-BB42-4E34-8E5F-18065357EDED}" type="slidenum">
              <a:rPr lang="en-US" smtClean="0"/>
              <a:t>85</a:t>
            </a:fld>
            <a:endParaRPr lang="en-US"/>
          </a:p>
        </p:txBody>
      </p:sp>
    </p:spTree>
    <p:extLst>
      <p:ext uri="{BB962C8B-B14F-4D97-AF65-F5344CB8AC3E}">
        <p14:creationId xmlns:p14="http://schemas.microsoft.com/office/powerpoint/2010/main" val="2238592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Node</a:t>
            </a:r>
            <a:endParaRPr lang="en-US" dirty="0"/>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86</a:t>
            </a:fld>
            <a:endParaRPr lang="en-US"/>
          </a:p>
        </p:txBody>
      </p:sp>
      <p:sp>
        <p:nvSpPr>
          <p:cNvPr id="7" name="Content Placeholder 2"/>
          <p:cNvSpPr>
            <a:spLocks noGrp="1"/>
          </p:cNvSpPr>
          <p:nvPr>
            <p:ph idx="1"/>
          </p:nvPr>
        </p:nvSpPr>
        <p:spPr/>
        <p:txBody>
          <a:bodyPr>
            <a:normAutofit/>
          </a:bodyPr>
          <a:lstStyle/>
          <a:p>
            <a:pPr marL="0" indent="0">
              <a:buNone/>
            </a:pPr>
            <a:r>
              <a:rPr lang="en-US"/>
              <a:t>Sinh viên tự tìm hiểu xem như bài tập về nhà.</a:t>
            </a:r>
            <a:endParaRPr lang="en-US" dirty="0"/>
          </a:p>
        </p:txBody>
      </p:sp>
    </p:spTree>
    <p:extLst>
      <p:ext uri="{BB962C8B-B14F-4D97-AF65-F5344CB8AC3E}">
        <p14:creationId xmlns:p14="http://schemas.microsoft.com/office/powerpoint/2010/main" val="21541849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solidFill>
                  <a:srgbClr val="002060"/>
                </a:solidFill>
              </a:rPr>
              <a:t>Câu hỏi và Bài tập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87</a:t>
            </a:fld>
            <a:endParaRPr lang="en-US"/>
          </a:p>
        </p:txBody>
      </p:sp>
      <p:sp>
        <p:nvSpPr>
          <p:cNvPr id="7" name="Content Placeholder 2"/>
          <p:cNvSpPr>
            <a:spLocks noGrp="1"/>
          </p:cNvSpPr>
          <p:nvPr>
            <p:ph idx="1"/>
          </p:nvPr>
        </p:nvSpPr>
        <p:spPr/>
        <p:txBody>
          <a:bodyPr>
            <a:normAutofit/>
          </a:bodyPr>
          <a:lstStyle/>
          <a:p>
            <a:pPr marL="0" indent="0" algn="l">
              <a:lnSpc>
                <a:spcPct val="100000"/>
              </a:lnSpc>
              <a:spcBef>
                <a:spcPts val="600"/>
              </a:spcBef>
              <a:spcAft>
                <a:spcPts val="600"/>
              </a:spcAft>
              <a:buNone/>
            </a:pPr>
            <a:r>
              <a:rPr lang="en-US" sz="2600" b="1">
                <a:solidFill>
                  <a:srgbClr val="00B0F0"/>
                </a:solidFill>
              </a:rPr>
              <a:t>1.</a:t>
            </a:r>
            <a:r>
              <a:rPr lang="en-US" sz="2600"/>
              <a:t> Nêu định nghĩa và các tính chất của cây B-Tree.</a:t>
            </a:r>
            <a:br>
              <a:rPr lang="en-US" sz="2600"/>
            </a:br>
            <a:r>
              <a:rPr lang="en-US" sz="2600" b="1">
                <a:solidFill>
                  <a:srgbClr val="00B0F0"/>
                </a:solidFill>
              </a:rPr>
              <a:t>2. </a:t>
            </a:r>
            <a:r>
              <a:rPr lang="en-US" sz="2600"/>
              <a:t>Cài đặt tất cả các thao trên cây B-Tree.</a:t>
            </a:r>
            <a:br>
              <a:rPr lang="en-US" sz="2600"/>
            </a:br>
            <a:r>
              <a:rPr lang="en-US" sz="2600" b="1">
                <a:solidFill>
                  <a:srgbClr val="00B0F0"/>
                </a:solidFill>
              </a:rPr>
              <a:t>3. </a:t>
            </a:r>
            <a:r>
              <a:rPr lang="en-US" sz="2600"/>
              <a:t>Cho B-Tree bậc 5 gồm các khóa sau (chèn vào theo thứ tự): 3, 7, 9, 23, 45, 1, 5, 14, 25, 24, 13, 11, 8, 19, 4, 31, 35, 56</a:t>
            </a:r>
          </a:p>
          <a:p>
            <a:pPr marL="0" indent="0" algn="l">
              <a:lnSpc>
                <a:spcPct val="100000"/>
              </a:lnSpc>
              <a:spcBef>
                <a:spcPts val="600"/>
              </a:spcBef>
              <a:spcAft>
                <a:spcPts val="600"/>
              </a:spcAft>
              <a:buNone/>
            </a:pPr>
            <a:r>
              <a:rPr lang="en-US" sz="2600"/>
              <a:t>Thực hiện các yêu cầu sau:</a:t>
            </a:r>
            <a:br>
              <a:rPr lang="en-US" sz="2600"/>
            </a:br>
            <a:r>
              <a:rPr lang="en-US" sz="2600"/>
              <a:t>	- Thêm các khóa: 2, 6,12, 10, 11</a:t>
            </a:r>
            <a:br>
              <a:rPr lang="en-US" sz="2600"/>
            </a:br>
            <a:r>
              <a:rPr lang="en-US" sz="2600"/>
              <a:t>	- Xóa khóa: 4, 5, 7, 3, 14</a:t>
            </a:r>
            <a:br>
              <a:rPr lang="en-US" sz="2600"/>
            </a:br>
            <a:r>
              <a:rPr lang="en-US" sz="2600" b="1">
                <a:solidFill>
                  <a:srgbClr val="00B0F0"/>
                </a:solidFill>
              </a:rPr>
              <a:t>4. </a:t>
            </a:r>
            <a:r>
              <a:rPr lang="en-US" sz="2600"/>
              <a:t>Khởi tạo B-Tree bậc 7 với các thao tác Insert: 34, 12, 55, 21, 6, 84, 5, 33, 15, 74, 54, 28, 10, 19</a:t>
            </a:r>
          </a:p>
          <a:p>
            <a:pPr marL="0" indent="0" algn="l">
              <a:lnSpc>
                <a:spcPct val="100000"/>
              </a:lnSpc>
              <a:spcBef>
                <a:spcPts val="600"/>
              </a:spcBef>
              <a:spcAft>
                <a:spcPts val="600"/>
              </a:spcAft>
              <a:buNone/>
            </a:pPr>
            <a:r>
              <a:rPr lang="en-US" sz="2600"/>
              <a:t>Thực hiện các chuỗi thao tác sau:</a:t>
            </a:r>
            <a:br>
              <a:rPr lang="en-US" sz="2600"/>
            </a:br>
            <a:r>
              <a:rPr lang="en-US" sz="2600"/>
              <a:t>	- Insert(11), Delete(15), Delete(6), Insert(98), Delete(34), Delete(5) </a:t>
            </a:r>
          </a:p>
        </p:txBody>
      </p:sp>
    </p:spTree>
    <p:extLst>
      <p:ext uri="{BB962C8B-B14F-4D97-AF65-F5344CB8AC3E}">
        <p14:creationId xmlns:p14="http://schemas.microsoft.com/office/powerpoint/2010/main" val="5482031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a:t>BM Công nghệ phần mềm</a:t>
            </a:r>
            <a:endParaRPr lang="en-US" dirty="0"/>
          </a:p>
        </p:txBody>
      </p:sp>
      <p:pic>
        <p:nvPicPr>
          <p:cNvPr id="6" name="Picture 5"/>
          <p:cNvPicPr>
            <a:picLocks noChangeAspect="1"/>
          </p:cNvPicPr>
          <p:nvPr/>
        </p:nvPicPr>
        <p:blipFill>
          <a:blip r:embed="rId2"/>
          <a:stretch>
            <a:fillRect/>
          </a:stretch>
        </p:blipFill>
        <p:spPr>
          <a:xfrm>
            <a:off x="3112935" y="948448"/>
            <a:ext cx="5131344" cy="4552258"/>
          </a:xfrm>
          <a:prstGeom prst="rect">
            <a:avLst/>
          </a:prstGeom>
        </p:spPr>
      </p:pic>
      <p:sp>
        <p:nvSpPr>
          <p:cNvPr id="2" name="Slide Number Placeholder 1"/>
          <p:cNvSpPr>
            <a:spLocks noGrp="1"/>
          </p:cNvSpPr>
          <p:nvPr>
            <p:ph type="sldNum" sz="quarter" idx="12"/>
          </p:nvPr>
        </p:nvSpPr>
        <p:spPr/>
        <p:txBody>
          <a:bodyPr/>
          <a:lstStyle/>
          <a:p>
            <a:fld id="{325A313A-BB42-4E34-8E5F-18065357EDED}" type="slidenum">
              <a:rPr lang="en-US" smtClean="0"/>
              <a:t>88</a:t>
            </a:fld>
            <a:endParaRPr lang="en-US"/>
          </a:p>
        </p:txBody>
      </p:sp>
    </p:spTree>
    <p:extLst>
      <p:ext uri="{BB962C8B-B14F-4D97-AF65-F5344CB8AC3E}">
        <p14:creationId xmlns:p14="http://schemas.microsoft.com/office/powerpoint/2010/main" val="419045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Chèn</a:t>
            </a:r>
            <a:r>
              <a:rPr lang="en-US" dirty="0"/>
              <a:t> node </a:t>
            </a:r>
          </a:p>
        </p:txBody>
      </p:sp>
      <p:sp>
        <p:nvSpPr>
          <p:cNvPr id="4" name="Footer Placeholder 3"/>
          <p:cNvSpPr>
            <a:spLocks noGrp="1"/>
          </p:cNvSpPr>
          <p:nvPr>
            <p:ph type="ftr" sz="quarter" idx="11"/>
          </p:nvPr>
        </p:nvSpPr>
        <p:spPr/>
        <p:txBody>
          <a:bodyPr/>
          <a:lstStyle/>
          <a:p>
            <a:r>
              <a:rPr lang="en-US"/>
              <a:t>BM Công nghệ phần mềm</a:t>
            </a:r>
          </a:p>
        </p:txBody>
      </p:sp>
      <p:sp>
        <p:nvSpPr>
          <p:cNvPr id="5" name="Slide Number Placeholder 4"/>
          <p:cNvSpPr>
            <a:spLocks noGrp="1"/>
          </p:cNvSpPr>
          <p:nvPr>
            <p:ph type="sldNum" sz="quarter" idx="12"/>
          </p:nvPr>
        </p:nvSpPr>
        <p:spPr/>
        <p:txBody>
          <a:bodyPr/>
          <a:lstStyle/>
          <a:p>
            <a:fld id="{325A313A-BB42-4E34-8E5F-18065357EDED}" type="slidenum">
              <a:rPr lang="en-US" smtClean="0"/>
              <a:t>9</a:t>
            </a:fld>
            <a:endParaRPr lang="en-US"/>
          </a:p>
        </p:txBody>
      </p:sp>
      <p:sp>
        <p:nvSpPr>
          <p:cNvPr id="7" name="Content Placeholder 2"/>
          <p:cNvSpPr>
            <a:spLocks noGrp="1"/>
          </p:cNvSpPr>
          <p:nvPr>
            <p:ph idx="1"/>
          </p:nvPr>
        </p:nvSpPr>
        <p:spPr/>
        <p:txBody>
          <a:bodyPr>
            <a:normAutofit/>
          </a:bodyPr>
          <a:lstStyle/>
          <a:p>
            <a:pPr marL="0" indent="0">
              <a:buNone/>
            </a:pPr>
            <a:r>
              <a:rPr lang="vi-VN" sz="3200" dirty="0">
                <a:latin typeface="Consolas" panose="020B0609020204030204" pitchFamily="49" charset="0"/>
              </a:rPr>
              <a:t>void </a:t>
            </a:r>
            <a:r>
              <a:rPr lang="vi-VN" sz="3200" b="1" dirty="0">
                <a:solidFill>
                  <a:srgbClr val="00B0F0"/>
                </a:solidFill>
                <a:latin typeface="Consolas" panose="020B0609020204030204" pitchFamily="49" charset="0"/>
              </a:rPr>
              <a:t>insert_case1</a:t>
            </a:r>
            <a:r>
              <a:rPr lang="vi-VN" sz="3200" dirty="0">
                <a:latin typeface="Consolas" panose="020B0609020204030204" pitchFamily="49" charset="0"/>
              </a:rPr>
              <a:t>(struct node *n) {</a:t>
            </a:r>
            <a:endParaRPr lang="en-US" sz="3200" dirty="0">
              <a:latin typeface="Consolas" panose="020B0609020204030204" pitchFamily="49" charset="0"/>
            </a:endParaRPr>
          </a:p>
          <a:p>
            <a:pPr marL="0" indent="0">
              <a:buNone/>
            </a:pPr>
            <a:r>
              <a:rPr lang="vi-VN" sz="3200" dirty="0">
                <a:latin typeface="Consolas" panose="020B0609020204030204" pitchFamily="49" charset="0"/>
              </a:rPr>
              <a:t> 	if (n-&gt;parent == NULL)</a:t>
            </a:r>
            <a:endParaRPr lang="en-US" sz="3200" dirty="0">
              <a:latin typeface="Consolas" panose="020B0609020204030204" pitchFamily="49" charset="0"/>
            </a:endParaRPr>
          </a:p>
          <a:p>
            <a:pPr marL="0" indent="0">
              <a:buNone/>
            </a:pPr>
            <a:r>
              <a:rPr lang="vi-VN" sz="3200" dirty="0">
                <a:latin typeface="Consolas" panose="020B0609020204030204" pitchFamily="49" charset="0"/>
              </a:rPr>
              <a:t> 		n-&gt;color = BLACK;</a:t>
            </a:r>
            <a:endParaRPr lang="en-US" sz="3200" dirty="0">
              <a:latin typeface="Consolas" panose="020B0609020204030204" pitchFamily="49" charset="0"/>
            </a:endParaRPr>
          </a:p>
          <a:p>
            <a:pPr marL="0" indent="0">
              <a:buNone/>
            </a:pPr>
            <a:r>
              <a:rPr lang="vi-VN" sz="3200" dirty="0">
                <a:latin typeface="Consolas" panose="020B0609020204030204" pitchFamily="49" charset="0"/>
              </a:rPr>
              <a:t> 	else</a:t>
            </a:r>
            <a:endParaRPr lang="en-US" sz="3200" dirty="0">
              <a:latin typeface="Consolas" panose="020B0609020204030204" pitchFamily="49" charset="0"/>
            </a:endParaRPr>
          </a:p>
          <a:p>
            <a:pPr marL="0" indent="0">
              <a:buNone/>
            </a:pPr>
            <a:r>
              <a:rPr lang="vi-VN" sz="3200" dirty="0">
                <a:latin typeface="Consolas" panose="020B0609020204030204" pitchFamily="49" charset="0"/>
              </a:rPr>
              <a:t> 		insert_case2(n);</a:t>
            </a:r>
            <a:endParaRPr lang="en-US" sz="3200" dirty="0">
              <a:latin typeface="Consolas" panose="020B0609020204030204" pitchFamily="49" charset="0"/>
            </a:endParaRPr>
          </a:p>
          <a:p>
            <a:pPr marL="0" indent="0">
              <a:buNone/>
            </a:pPr>
            <a:r>
              <a:rPr lang="vi-VN" sz="3200" dirty="0">
                <a:latin typeface="Consolas" panose="020B0609020204030204" pitchFamily="49" charset="0"/>
              </a:rPr>
              <a:t>}</a:t>
            </a:r>
            <a:endParaRPr lang="en-US" sz="3200" dirty="0">
              <a:latin typeface="Consolas" panose="020B0609020204030204" pitchFamily="49" charset="0"/>
            </a:endParaRPr>
          </a:p>
          <a:p>
            <a:pPr marL="0" indent="0">
              <a:buNone/>
            </a:pPr>
            <a:endParaRPr lang="en-US" sz="3200" dirty="0">
              <a:latin typeface="Consolas" panose="020B0609020204030204" pitchFamily="49" charset="0"/>
            </a:endParaRPr>
          </a:p>
        </p:txBody>
      </p:sp>
    </p:spTree>
    <p:extLst>
      <p:ext uri="{BB962C8B-B14F-4D97-AF65-F5344CB8AC3E}">
        <p14:creationId xmlns:p14="http://schemas.microsoft.com/office/powerpoint/2010/main" val="5224108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ustom 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F3175956FF049F48857A601B2366A1E8" ma:contentTypeVersion="9" ma:contentTypeDescription="Tạo tài liệu mới." ma:contentTypeScope="" ma:versionID="5310b0de4f331d6fec296b3c5ad837a6">
  <xsd:schema xmlns:xsd="http://www.w3.org/2001/XMLSchema" xmlns:xs="http://www.w3.org/2001/XMLSchema" xmlns:p="http://schemas.microsoft.com/office/2006/metadata/properties" xmlns:ns2="bec1cf72-34b8-402f-9613-ebed87436c1f" xmlns:ns3="e1f39115-eada-46af-8bbe-8d98fb8204f3" targetNamespace="http://schemas.microsoft.com/office/2006/metadata/properties" ma:root="true" ma:fieldsID="0989daa804a5c4957124842a3e23deaa" ns2:_="" ns3:_="">
    <xsd:import namespace="bec1cf72-34b8-402f-9613-ebed87436c1f"/>
    <xsd:import namespace="e1f39115-eada-46af-8bbe-8d98fb8204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cf72-34b8-402f-9613-ebed87436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f39115-eada-46af-8bbe-8d98fb8204f3"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651182-915D-4244-A75A-D563755044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cf72-34b8-402f-9613-ebed87436c1f"/>
    <ds:schemaRef ds:uri="e1f39115-eada-46af-8bbe-8d98fb8204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0BF05B-F623-45B2-B83C-A03588A59EF2}">
  <ds:schemaRefs>
    <ds:schemaRef ds:uri="http://schemas.microsoft.com/sharepoint/v3/contenttype/forms"/>
  </ds:schemaRefs>
</ds:datastoreItem>
</file>

<file path=customXml/itemProps3.xml><?xml version="1.0" encoding="utf-8"?>
<ds:datastoreItem xmlns:ds="http://schemas.openxmlformats.org/officeDocument/2006/customXml" ds:itemID="{BDD19B55-3445-44DE-ADA7-09B78D9681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Chuong_2.2._Stack&amp;Queue</Template>
  <TotalTime>2288</TotalTime>
  <Words>5958</Words>
  <Application>Microsoft Office PowerPoint</Application>
  <PresentationFormat>Widescreen</PresentationFormat>
  <Paragraphs>1201</Paragraphs>
  <Slides>88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Arial</vt:lpstr>
      <vt:lpstr>Arial Unicode MS</vt:lpstr>
      <vt:lpstr>Calibri</vt:lpstr>
      <vt:lpstr>Cambria</vt:lpstr>
      <vt:lpstr>Cambria Math</vt:lpstr>
      <vt:lpstr>Consolas</vt:lpstr>
      <vt:lpstr>Tahoma</vt:lpstr>
      <vt:lpstr>Times New Roman</vt:lpstr>
      <vt:lpstr>Verdana</vt:lpstr>
      <vt:lpstr>Wingdings</vt:lpstr>
      <vt:lpstr>Retrospect</vt:lpstr>
      <vt:lpstr>Chương 3 CÂY</vt:lpstr>
      <vt:lpstr>Nội dung</vt:lpstr>
      <vt:lpstr>Demo</vt:lpstr>
      <vt:lpstr>Định nghĩa cây đỏ đen</vt:lpstr>
      <vt:lpstr>Cây đỏ đen</vt:lpstr>
      <vt:lpstr>Chèn node </vt:lpstr>
      <vt:lpstr>Chèn node </vt:lpstr>
      <vt:lpstr>Chèn node </vt:lpstr>
      <vt:lpstr>Chèn node </vt:lpstr>
      <vt:lpstr>Chèn node </vt:lpstr>
      <vt:lpstr>Chèn node </vt:lpstr>
      <vt:lpstr>Chèn node </vt:lpstr>
      <vt:lpstr>Chèn node </vt:lpstr>
      <vt:lpstr>Chèn node </vt:lpstr>
      <vt:lpstr>Chèn node </vt:lpstr>
      <vt:lpstr>Chèn node</vt:lpstr>
      <vt:lpstr>Chèn node</vt:lpstr>
      <vt:lpstr>Chèn node</vt:lpstr>
      <vt:lpstr>Chèn node</vt:lpstr>
      <vt:lpstr>Chèn node</vt:lpstr>
      <vt:lpstr>Xóa node</vt:lpstr>
      <vt:lpstr>Xóa node</vt:lpstr>
      <vt:lpstr>Xóa node</vt:lpstr>
      <vt:lpstr>Xóa node</vt:lpstr>
      <vt:lpstr>Xóa node</vt:lpstr>
      <vt:lpstr>Xóa node</vt:lpstr>
      <vt:lpstr>Xóa node</vt:lpstr>
      <vt:lpstr>Xóa node</vt:lpstr>
      <vt:lpstr>Xóa node</vt:lpstr>
      <vt:lpstr>Nội dung</vt:lpstr>
      <vt:lpstr>Demo</vt:lpstr>
      <vt:lpstr>NỘI DUNG</vt:lpstr>
      <vt:lpstr>GIỚI THIỆU</vt:lpstr>
      <vt:lpstr>GIỚI THIỆU</vt:lpstr>
      <vt:lpstr>Cây nhiều nhánh: M-Phân</vt:lpstr>
      <vt:lpstr>Định nghĩa</vt:lpstr>
      <vt:lpstr>Tính chất</vt:lpstr>
      <vt:lpstr>Tính chất</vt:lpstr>
      <vt:lpstr>Ý nghĩa</vt:lpstr>
      <vt:lpstr>Ý nghĩa</vt:lpstr>
      <vt:lpstr>Chèn node vào cây</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Bài tập áp dụng</vt:lpstr>
      <vt:lpstr>Xóa khóa trên cây</vt:lpstr>
      <vt:lpstr>Xóa khóa trên cây</vt:lpstr>
      <vt:lpstr>Xóa khóa trên cây</vt:lpstr>
      <vt:lpstr>Xóa khóa trên cây</vt:lpstr>
      <vt:lpstr>Xóa khóa trên cây</vt:lpstr>
      <vt:lpstr>Xóa khóa trên cây</vt:lpstr>
      <vt:lpstr>Xóa khóa trên cây</vt:lpstr>
      <vt:lpstr>Xóa khóa trên cây</vt:lpstr>
      <vt:lpstr>Xóa khóa trên cây</vt:lpstr>
      <vt:lpstr>Xóa khóa trên cây</vt:lpstr>
      <vt:lpstr>Xóa khóa trên cây</vt:lpstr>
      <vt:lpstr>Xóa khóa trên cây</vt:lpstr>
      <vt:lpstr>Bài tập áp dụng</vt:lpstr>
      <vt:lpstr>PowerPoint Presentation</vt:lpstr>
      <vt:lpstr>Khai báo</vt:lpstr>
      <vt:lpstr>Duyệt cây (xuất nội dung ra màn hình)</vt:lpstr>
      <vt:lpstr>Tìm kiếm</vt:lpstr>
      <vt:lpstr>Tìm kiếm</vt:lpstr>
      <vt:lpstr>Tìm kiếm</vt:lpstr>
      <vt:lpstr>Thêm node mới</vt:lpstr>
      <vt:lpstr>Thêm Node mới</vt:lpstr>
      <vt:lpstr>PowerPoint Presentation</vt:lpstr>
      <vt:lpstr>PowerPoint Presentation</vt:lpstr>
      <vt:lpstr>Tách node</vt:lpstr>
      <vt:lpstr>PowerPoint Presentation</vt:lpstr>
      <vt:lpstr>PowerPoint Presentation</vt:lpstr>
      <vt:lpstr>PowerPoint Presentation</vt:lpstr>
      <vt:lpstr>Hàm insNode</vt:lpstr>
      <vt:lpstr>PowerPoint Presentation</vt:lpstr>
      <vt:lpstr>Hàm Copy</vt:lpstr>
      <vt:lpstr>PowerPoint Presentation</vt:lpstr>
      <vt:lpstr>Xóa Node</vt:lpstr>
      <vt:lpstr>Câu hỏi và Bài tập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 Thi Minh Chau</cp:lastModifiedBy>
  <cp:revision>89</cp:revision>
  <dcterms:created xsi:type="dcterms:W3CDTF">2021-06-20T22:09:24Z</dcterms:created>
  <dcterms:modified xsi:type="dcterms:W3CDTF">2022-11-19T05:52:14Z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0x010100F3175956FF049F48857A601B2366A1E8</vt:lpwstr>
  </property>
</Properties>
</file>