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53"/>
  </p:notes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Lst>
  <p:sldSz cx="18288000" cy="10287000"/>
  <p:notesSz cx="6858000" cy="9144000"/>
  <p:embeddedFontLst>
    <p:embeddedFont>
      <p:font typeface="Bebas Neue" charset="1" panose="00000500000000000000"/>
      <p:regular r:id="rId6"/>
    </p:embeddedFont>
    <p:embeddedFont>
      <p:font typeface="Bebas Neue Bold" charset="1" panose="020B0606020202050201"/>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Arial" charset="1" panose="020B0502020202020204"/>
      <p:regular r:id="rId12"/>
    </p:embeddedFont>
    <p:embeddedFont>
      <p:font typeface="Arial Bold" charset="1" panose="020B0802020202020204"/>
      <p:regular r:id="rId13"/>
    </p:embeddedFont>
    <p:embeddedFont>
      <p:font typeface="Arial Italics" charset="1" panose="020B0502020202090204"/>
      <p:regular r:id="rId14"/>
    </p:embeddedFont>
    <p:embeddedFont>
      <p:font typeface="Arial Bold Italics" charset="1" panose="020B0802020202090204"/>
      <p:regular r:id="rId15"/>
    </p:embeddedFont>
    <p:embeddedFont>
      <p:font typeface="Raleway" charset="1" panose="00000000000000000000"/>
      <p:regular r:id="rId16"/>
    </p:embeddedFont>
    <p:embeddedFont>
      <p:font typeface="Raleway Bold" charset="1" panose="00000000000000000000"/>
      <p:regular r:id="rId17"/>
    </p:embeddedFont>
    <p:embeddedFont>
      <p:font typeface="Raleway Italics" charset="1" panose="00000000000000000000"/>
      <p:regular r:id="rId18"/>
    </p:embeddedFont>
    <p:embeddedFont>
      <p:font typeface="Raleway Bold Italics" charset="1" panose="00000000000000000000"/>
      <p:regular r:id="rId19"/>
    </p:embeddedFont>
    <p:embeddedFont>
      <p:font typeface="Raleway Thin" charset="1" panose="00000000000000000000"/>
      <p:regular r:id="rId20"/>
    </p:embeddedFont>
    <p:embeddedFont>
      <p:font typeface="Raleway Thin Italics" charset="1" panose="00000000000000000000"/>
      <p:regular r:id="rId21"/>
    </p:embeddedFont>
    <p:embeddedFont>
      <p:font typeface="Raleway Extra-Light" charset="1" panose="00000000000000000000"/>
      <p:regular r:id="rId22"/>
    </p:embeddedFont>
    <p:embeddedFont>
      <p:font typeface="Raleway Extra-Light Italics" charset="1" panose="00000000000000000000"/>
      <p:regular r:id="rId23"/>
    </p:embeddedFont>
    <p:embeddedFont>
      <p:font typeface="Raleway Light" charset="1" panose="00000000000000000000"/>
      <p:regular r:id="rId24"/>
    </p:embeddedFont>
    <p:embeddedFont>
      <p:font typeface="Raleway Light Italics" charset="1" panose="00000000000000000000"/>
      <p:regular r:id="rId25"/>
    </p:embeddedFont>
    <p:embeddedFont>
      <p:font typeface="Raleway Medium" charset="1" panose="00000000000000000000"/>
      <p:regular r:id="rId26"/>
    </p:embeddedFont>
    <p:embeddedFont>
      <p:font typeface="Raleway Medium Italics" charset="1" panose="00000000000000000000"/>
      <p:regular r:id="rId27"/>
    </p:embeddedFont>
    <p:embeddedFont>
      <p:font typeface="Raleway Semi-Bold" charset="1" panose="00000000000000000000"/>
      <p:regular r:id="rId28"/>
    </p:embeddedFont>
    <p:embeddedFont>
      <p:font typeface="Raleway Semi-Bold Italics" charset="1" panose="00000000000000000000"/>
      <p:regular r:id="rId29"/>
    </p:embeddedFont>
    <p:embeddedFont>
      <p:font typeface="Raleway Ultra-Bold" charset="1" panose="00000000000000000000"/>
      <p:regular r:id="rId30"/>
    </p:embeddedFont>
    <p:embeddedFont>
      <p:font typeface="Raleway Ultra-Bold Italics" charset="1" panose="00000000000000000000"/>
      <p:regular r:id="rId31"/>
    </p:embeddedFont>
    <p:embeddedFont>
      <p:font typeface="Raleway Heavy" charset="1" panose="00000000000000000000"/>
      <p:regular r:id="rId32"/>
    </p:embeddedFont>
    <p:embeddedFont>
      <p:font typeface="Raleway Heavy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49" Target="slides/slide16.xml" Type="http://schemas.openxmlformats.org/officeDocument/2006/relationships/slide"/><Relationship Id="rId5" Target="tableStyles.xml" Type="http://schemas.openxmlformats.org/officeDocument/2006/relationships/tableStyles"/><Relationship Id="rId50" Target="slides/slide17.xml" Type="http://schemas.openxmlformats.org/officeDocument/2006/relationships/slide"/><Relationship Id="rId51" Target="slides/slide18.xml" Type="http://schemas.openxmlformats.org/officeDocument/2006/relationships/slide"/><Relationship Id="rId52" Target="slides/slide19.xml" Type="http://schemas.openxmlformats.org/officeDocument/2006/relationships/slide"/><Relationship Id="rId53" Target="notesMasters/notesMaster1.xml" Type="http://schemas.openxmlformats.org/officeDocument/2006/relationships/notesMaster"/><Relationship Id="rId54" Target="theme/theme2.xml" Type="http://schemas.openxmlformats.org/officeDocument/2006/relationships/theme"/><Relationship Id="rId55" Target="notesSlides/notesSlide1.xml" Type="http://schemas.openxmlformats.org/officeDocument/2006/relationships/notesSlide"/><Relationship Id="rId56" Target="notesSlides/notesSlide2.xml" Type="http://schemas.openxmlformats.org/officeDocument/2006/relationships/notesSlide"/><Relationship Id="rId57" Target="notesSlides/notesSlide3.xml" Type="http://schemas.openxmlformats.org/officeDocument/2006/relationships/notesSlide"/><Relationship Id="rId58" Target="notesSlides/notesSlide4.xml" Type="http://schemas.openxmlformats.org/officeDocument/2006/relationships/notesSlide"/><Relationship Id="rId59" Target="notesSlides/notesSlide5.xml" Type="http://schemas.openxmlformats.org/officeDocument/2006/relationships/notesSlide"/><Relationship Id="rId6" Target="fonts/font6.fntdata" Type="http://schemas.openxmlformats.org/officeDocument/2006/relationships/font"/><Relationship Id="rId60" Target="notesSlides/notesSlide6.xml" Type="http://schemas.openxmlformats.org/officeDocument/2006/relationships/notesSlide"/><Relationship Id="rId61" Target="notesSlides/notesSlide7.xml" Type="http://schemas.openxmlformats.org/officeDocument/2006/relationships/notesSlide"/><Relationship Id="rId62" Target="notesSlides/notesSlide8.xml" Type="http://schemas.openxmlformats.org/officeDocument/2006/relationships/notesSlide"/><Relationship Id="rId63" Target="notesSlides/notesSlide9.xml" Type="http://schemas.openxmlformats.org/officeDocument/2006/relationships/notesSlide"/><Relationship Id="rId64" Target="notesSlides/notesSlide10.xml" Type="http://schemas.openxmlformats.org/officeDocument/2006/relationships/notesSlide"/><Relationship Id="rId65" Target="notesSlides/notesSlide11.xml" Type="http://schemas.openxmlformats.org/officeDocument/2006/relationships/notesSlide"/><Relationship Id="rId66" Target="notesSlides/notesSlide12.xml" Type="http://schemas.openxmlformats.org/officeDocument/2006/relationships/notesSlide"/><Relationship Id="rId67" Target="notesSlides/notesSlide13.xml" Type="http://schemas.openxmlformats.org/officeDocument/2006/relationships/notesSlide"/><Relationship Id="rId68" Target="notesSlides/notesSlide14.xml" Type="http://schemas.openxmlformats.org/officeDocument/2006/relationships/notesSlide"/><Relationship Id="rId69" Target="notesSlides/notesSlide15.xml" Type="http://schemas.openxmlformats.org/officeDocument/2006/relationships/notesSlide"/><Relationship Id="rId7" Target="fonts/font7.fntdata" Type="http://schemas.openxmlformats.org/officeDocument/2006/relationships/font"/><Relationship Id="rId70" Target="notesSlides/notesSlide16.xml" Type="http://schemas.openxmlformats.org/officeDocument/2006/relationships/notesSlide"/><Relationship Id="rId71" Target="notesSlides/notesSlide17.xml" Type="http://schemas.openxmlformats.org/officeDocument/2006/relationships/notesSlide"/><Relationship Id="rId72" Target="notesSlides/notesSlide18.xml" Type="http://schemas.openxmlformats.org/officeDocument/2006/relationships/notesSlide"/><Relationship Id="rId73" Target="notesSlides/notesSlide19.xml" Type="http://schemas.openxmlformats.org/officeDocument/2006/relationships/notesSlide"/><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Convolutional Neural Networks (CNN) là một loại mạng nơ-ron (Deep Neural Network) được thiết kế đặc biệt để xử lý dữ liệu như hình ảnh và video. </a:t>
            </a:r>
          </a:p>
          <a:p>
            <a:r>
              <a:rPr lang="en-US"/>
              <a:t/>
            </a:r>
          </a:p>
          <a:p>
            <a:r>
              <a:rPr lang="en-US"/>
              <a:t>CNN đã có được ứng dụng mạnh mẽ trong nhiều lĩnh vực, đặc biệt là trong thị giác máy tính (Computer Vision), nhận dạng hình ảnh, và xử lý ngôn ngữ tự nhiên.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Convolutional Neural Networks (CNN) là một loại mạng nơ-ron (Deep Neural Network) được thiết kế đặc biệt để xử lý dữ liệu như hình ảnh và video. </a:t>
            </a:r>
          </a:p>
          <a:p>
            <a:r>
              <a:rPr lang="en-US"/>
              <a:t/>
            </a:r>
          </a:p>
          <a:p>
            <a:r>
              <a:rPr lang="en-US"/>
              <a:t>CNN đã có được ứng dụng mạnh mẽ trong nhiều lĩnh vực, đặc biệt là trong thị giác máy tính (Computer Vision), nhận dạng hình ảnh, và xử lý ngôn ngữ tự nhiên.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Phương pháp nhóm đề xuất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Xác định yêu cầu bài toán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https://docs.opencv.org/4.x/db/d28/tutorial_cascade_classifier.html" TargetMode="External" Type="http://schemas.openxmlformats.org/officeDocument/2006/relationships/hyperlink"/><Relationship Id="rId11" Target="https://www.tensorflow.org/" TargetMode="External" Type="http://schemas.openxmlformats.org/officeDocument/2006/relationships/hyperlink"/><Relationship Id="rId12" Target="https://reactnative.dev/" TargetMode="External" Type="http://schemas.openxmlformats.org/officeDocument/2006/relationships/hyperlink"/><Relationship Id="rId13" Target="https://expo.dev/" TargetMode="External" Type="http://schemas.openxmlformats.org/officeDocument/2006/relationships/hyperlink"/><Relationship Id="rId2" Target="../notesSlides/notesSlide19.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https://viblo.asia/p/tim-hieu-ve-convolutional-neural-networks-cnn-naQZRkr0lvx" TargetMode="External" Type="http://schemas.openxmlformats.org/officeDocument/2006/relationships/hyperlink"/><Relationship Id="rId6" Target="https://vi.wikipedia.org/wiki/CNN" TargetMode="External" Type="http://schemas.openxmlformats.org/officeDocument/2006/relationships/hyperlink"/><Relationship Id="rId7" Target="https://topdev.vn/blog/thuat-toan-cnn-convolutional-neural-network/" TargetMode="External" Type="http://schemas.openxmlformats.org/officeDocument/2006/relationships/hyperlink"/><Relationship Id="rId8" Target="https://vietnix.vn/cnn-la-gi/" TargetMode="External" Type="http://schemas.openxmlformats.org/officeDocument/2006/relationships/hyperlink"/><Relationship Id="rId9" Target="https://techie.vn/nhan-dien-khuon-mat-cong-nghe-voi-nhieu-tiem-nang-phat-trien/"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262875"/>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4" id="4"/>
          <p:cNvSpPr txBox="true"/>
          <p:nvPr/>
        </p:nvSpPr>
        <p:spPr>
          <a:xfrm rot="0">
            <a:off x="136775" y="8233059"/>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5" id="5"/>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6" id="6"/>
          <p:cNvGrpSpPr/>
          <p:nvPr/>
        </p:nvGrpSpPr>
        <p:grpSpPr>
          <a:xfrm rot="0">
            <a:off x="1426524" y="1134300"/>
            <a:ext cx="15441600" cy="8146800"/>
            <a:chOff x="0" y="0"/>
            <a:chExt cx="20588800" cy="10862400"/>
          </a:xfrm>
        </p:grpSpPr>
        <p:sp>
          <p:nvSpPr>
            <p:cNvPr name="Freeform 7" id="7"/>
            <p:cNvSpPr/>
            <p:nvPr/>
          </p:nvSpPr>
          <p:spPr>
            <a:xfrm flipH="false" flipV="false" rot="0">
              <a:off x="0" y="0"/>
              <a:ext cx="20588860" cy="10862437"/>
            </a:xfrm>
            <a:custGeom>
              <a:avLst/>
              <a:gdLst/>
              <a:ahLst/>
              <a:cxnLst/>
              <a:rect r="r" b="b" t="t" l="l"/>
              <a:pathLst>
                <a:path h="10862437" w="20588860">
                  <a:moveTo>
                    <a:pt x="0" y="0"/>
                  </a:moveTo>
                  <a:lnTo>
                    <a:pt x="20588860" y="0"/>
                  </a:lnTo>
                  <a:lnTo>
                    <a:pt x="20588860" y="10862437"/>
                  </a:lnTo>
                  <a:lnTo>
                    <a:pt x="0" y="10862437"/>
                  </a:lnTo>
                  <a:close/>
                </a:path>
              </a:pathLst>
            </a:custGeom>
            <a:solidFill>
              <a:srgbClr val="E7E7E7"/>
            </a:solidFill>
          </p:spPr>
        </p:sp>
      </p:grpSp>
      <p:sp>
        <p:nvSpPr>
          <p:cNvPr name="TextBox 8" id="8"/>
          <p:cNvSpPr txBox="true"/>
          <p:nvPr/>
        </p:nvSpPr>
        <p:spPr>
          <a:xfrm rot="0">
            <a:off x="6804525" y="1873995"/>
            <a:ext cx="8641350" cy="4524375"/>
          </a:xfrm>
          <a:prstGeom prst="rect">
            <a:avLst/>
          </a:prstGeom>
        </p:spPr>
        <p:txBody>
          <a:bodyPr anchor="t" rtlCol="false" tIns="0" lIns="0" bIns="0" rIns="0">
            <a:spAutoFit/>
          </a:bodyPr>
          <a:lstStyle/>
          <a:p>
            <a:pPr algn="l">
              <a:lnSpc>
                <a:spcPts val="8640"/>
              </a:lnSpc>
            </a:pPr>
            <a:r>
              <a:rPr lang="en-US" sz="7200">
                <a:solidFill>
                  <a:srgbClr val="6E79E4"/>
                </a:solidFill>
                <a:latin typeface="Arial Bold"/>
              </a:rPr>
              <a:t>DỰ ĐOÁN</a:t>
            </a:r>
            <a:r>
              <a:rPr lang="en-US" sz="7200">
                <a:solidFill>
                  <a:srgbClr val="6E79E4"/>
                </a:solidFill>
                <a:latin typeface="Arial Bold"/>
              </a:rPr>
              <a:t> ĐỘ TUỔI NGƯỜI BẰNG PHƯƠNG PHÁP CNN</a:t>
            </a:r>
          </a:p>
        </p:txBody>
      </p:sp>
      <p:sp>
        <p:nvSpPr>
          <p:cNvPr name="Freeform 9" id="9"/>
          <p:cNvSpPr/>
          <p:nvPr/>
        </p:nvSpPr>
        <p:spPr>
          <a:xfrm flipH="false" flipV="false" rot="0">
            <a:off x="-1434558" y="2835030"/>
            <a:ext cx="7385940" cy="7824400"/>
          </a:xfrm>
          <a:custGeom>
            <a:avLst/>
            <a:gdLst/>
            <a:ahLst/>
            <a:cxnLst/>
            <a:rect r="r" b="b" t="t" l="l"/>
            <a:pathLst>
              <a:path h="7824400" w="7385940">
                <a:moveTo>
                  <a:pt x="0" y="0"/>
                </a:moveTo>
                <a:lnTo>
                  <a:pt x="7385940" y="0"/>
                </a:lnTo>
                <a:lnTo>
                  <a:pt x="7385940" y="7824400"/>
                </a:lnTo>
                <a:lnTo>
                  <a:pt x="0" y="7824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3558050" y="699008"/>
            <a:ext cx="1826850" cy="741950"/>
          </a:xfrm>
          <a:custGeom>
            <a:avLst/>
            <a:gdLst/>
            <a:ahLst/>
            <a:cxnLst/>
            <a:rect r="r" b="b" t="t" l="l"/>
            <a:pathLst>
              <a:path h="741950" w="1826850">
                <a:moveTo>
                  <a:pt x="0" y="0"/>
                </a:moveTo>
                <a:lnTo>
                  <a:pt x="1826850" y="0"/>
                </a:lnTo>
                <a:lnTo>
                  <a:pt x="1826850" y="741950"/>
                </a:lnTo>
                <a:lnTo>
                  <a:pt x="0" y="7419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4172700" y="1646650"/>
            <a:ext cx="2540400" cy="2540400"/>
            <a:chOff x="0" y="0"/>
            <a:chExt cx="3387200" cy="3387200"/>
          </a:xfrm>
        </p:grpSpPr>
        <p:sp>
          <p:nvSpPr>
            <p:cNvPr name="Freeform 12" id="12"/>
            <p:cNvSpPr/>
            <p:nvPr/>
          </p:nvSpPr>
          <p:spPr>
            <a:xfrm flipH="false" flipV="false" rot="0">
              <a:off x="0" y="0"/>
              <a:ext cx="3387217" cy="3387217"/>
            </a:xfrm>
            <a:custGeom>
              <a:avLst/>
              <a:gdLst/>
              <a:ahLst/>
              <a:cxnLst/>
              <a:rect r="r" b="b" t="t" l="l"/>
              <a:pathLst>
                <a:path h="3387217" w="3387217">
                  <a:moveTo>
                    <a:pt x="0" y="1693545"/>
                  </a:moveTo>
                  <a:cubicBezTo>
                    <a:pt x="0" y="758190"/>
                    <a:pt x="758190" y="0"/>
                    <a:pt x="1693545" y="0"/>
                  </a:cubicBezTo>
                  <a:cubicBezTo>
                    <a:pt x="2628900" y="0"/>
                    <a:pt x="3387217" y="758190"/>
                    <a:pt x="3387217" y="1693545"/>
                  </a:cubicBezTo>
                  <a:cubicBezTo>
                    <a:pt x="3387217" y="2628900"/>
                    <a:pt x="2628900" y="3387217"/>
                    <a:pt x="1693545" y="3387217"/>
                  </a:cubicBezTo>
                  <a:cubicBezTo>
                    <a:pt x="758190" y="3387217"/>
                    <a:pt x="0" y="2628900"/>
                    <a:pt x="0" y="1693545"/>
                  </a:cubicBezTo>
                  <a:close/>
                </a:path>
              </a:pathLst>
            </a:custGeom>
            <a:solidFill>
              <a:srgbClr val="6E79E4">
                <a:alpha val="35686"/>
              </a:srgbClr>
            </a:solidFill>
          </p:spPr>
        </p:sp>
      </p:grpSp>
      <p:sp>
        <p:nvSpPr>
          <p:cNvPr name="Freeform 13" id="13"/>
          <p:cNvSpPr/>
          <p:nvPr/>
        </p:nvSpPr>
        <p:spPr>
          <a:xfrm flipH="false" flipV="false" rot="0">
            <a:off x="5729413" y="2040599"/>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4" id="14"/>
          <p:cNvSpPr/>
          <p:nvPr/>
        </p:nvSpPr>
        <p:spPr>
          <a:xfrm rot="10779104">
            <a:off x="6848931" y="6071389"/>
            <a:ext cx="10019285" cy="0"/>
          </a:xfrm>
          <a:prstGeom prst="line">
            <a:avLst/>
          </a:prstGeom>
          <a:ln cap="rnd" w="19050">
            <a:solidFill>
              <a:srgbClr val="191919"/>
            </a:solidFill>
            <a:prstDash val="solid"/>
            <a:headEnd type="none" len="sm" w="sm"/>
            <a:tailEnd type="none" len="sm" w="sm"/>
          </a:ln>
        </p:spPr>
      </p:sp>
      <p:sp>
        <p:nvSpPr>
          <p:cNvPr name="TextBox 15" id="15"/>
          <p:cNvSpPr txBox="true"/>
          <p:nvPr/>
        </p:nvSpPr>
        <p:spPr>
          <a:xfrm rot="0">
            <a:off x="6821333" y="6500703"/>
            <a:ext cx="8624542" cy="2495550"/>
          </a:xfrm>
          <a:prstGeom prst="rect">
            <a:avLst/>
          </a:prstGeom>
        </p:spPr>
        <p:txBody>
          <a:bodyPr anchor="t" rtlCol="false" tIns="0" lIns="0" bIns="0" rIns="0">
            <a:spAutoFit/>
          </a:bodyPr>
          <a:lstStyle/>
          <a:p>
            <a:pPr algn="l">
              <a:lnSpc>
                <a:spcPts val="3840"/>
              </a:lnSpc>
            </a:pPr>
            <a:r>
              <a:rPr lang="en-US" sz="3200">
                <a:solidFill>
                  <a:srgbClr val="191919"/>
                </a:solidFill>
                <a:latin typeface="Arial Bold"/>
              </a:rPr>
              <a:t>Thành viên: </a:t>
            </a:r>
          </a:p>
          <a:p>
            <a:pPr algn="l">
              <a:lnSpc>
                <a:spcPts val="3840"/>
              </a:lnSpc>
            </a:pPr>
            <a:r>
              <a:rPr lang="en-US" sz="3200">
                <a:solidFill>
                  <a:srgbClr val="191919"/>
                </a:solidFill>
                <a:latin typeface="Arial Bold"/>
              </a:rPr>
              <a:t>Nguyễn Trọng Đăng Khoa - 2001215879</a:t>
            </a:r>
          </a:p>
          <a:p>
            <a:pPr algn="l">
              <a:lnSpc>
                <a:spcPts val="3840"/>
              </a:lnSpc>
            </a:pPr>
            <a:r>
              <a:rPr lang="en-US" sz="3200">
                <a:solidFill>
                  <a:srgbClr val="191919"/>
                </a:solidFill>
                <a:latin typeface="Arial Bold"/>
              </a:rPr>
              <a:t>Lê Trí Cường - 2033210183</a:t>
            </a:r>
          </a:p>
          <a:p>
            <a:pPr algn="l">
              <a:lnSpc>
                <a:spcPts val="3840"/>
              </a:lnSpc>
            </a:pPr>
            <a:r>
              <a:rPr lang="en-US" sz="3200">
                <a:solidFill>
                  <a:srgbClr val="191919"/>
                </a:solidFill>
                <a:latin typeface="Arial Bold"/>
              </a:rPr>
              <a:t>Trần Minh Hòa - 2001215784</a:t>
            </a:r>
          </a:p>
          <a:p>
            <a:pPr algn="l">
              <a:lnSpc>
                <a:spcPts val="3840"/>
              </a:lnSpc>
            </a:pPr>
            <a:r>
              <a:rPr lang="en-US" sz="3200">
                <a:solidFill>
                  <a:srgbClr val="191919"/>
                </a:solidFill>
                <a:latin typeface="Arial Bold"/>
              </a:rPr>
              <a:t>Nguyễn Thị Mai - 2001215951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30300" y="30300"/>
            <a:ext cx="1996800" cy="1996800"/>
            <a:chOff x="0" y="0"/>
            <a:chExt cx="2662400" cy="2662400"/>
          </a:xfrm>
        </p:grpSpPr>
        <p:sp>
          <p:nvSpPr>
            <p:cNvPr name="Freeform 5" id="5"/>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718AC6">
                <a:alpha val="38039"/>
              </a:srgbClr>
            </a:solidFill>
          </p:spPr>
        </p:sp>
      </p:grpSp>
      <p:grpSp>
        <p:nvGrpSpPr>
          <p:cNvPr name="Group 6" id="6"/>
          <p:cNvGrpSpPr/>
          <p:nvPr/>
        </p:nvGrpSpPr>
        <p:grpSpPr>
          <a:xfrm rot="0">
            <a:off x="1145280" y="649780"/>
            <a:ext cx="16114020" cy="8987240"/>
            <a:chOff x="0" y="0"/>
            <a:chExt cx="21485360" cy="11982987"/>
          </a:xfrm>
        </p:grpSpPr>
        <p:sp>
          <p:nvSpPr>
            <p:cNvPr name="Freeform 7" id="7"/>
            <p:cNvSpPr/>
            <p:nvPr/>
          </p:nvSpPr>
          <p:spPr>
            <a:xfrm flipH="false" flipV="false" rot="0">
              <a:off x="0" y="0"/>
              <a:ext cx="21485400" cy="11982958"/>
            </a:xfrm>
            <a:custGeom>
              <a:avLst/>
              <a:gdLst/>
              <a:ahLst/>
              <a:cxnLst/>
              <a:rect r="r" b="b" t="t" l="l"/>
              <a:pathLst>
                <a:path h="11982958" w="21485400">
                  <a:moveTo>
                    <a:pt x="0" y="0"/>
                  </a:moveTo>
                  <a:lnTo>
                    <a:pt x="21485400" y="0"/>
                  </a:lnTo>
                  <a:lnTo>
                    <a:pt x="21485400" y="11982958"/>
                  </a:lnTo>
                  <a:lnTo>
                    <a:pt x="0" y="11982958"/>
                  </a:lnTo>
                  <a:close/>
                </a:path>
              </a:pathLst>
            </a:custGeom>
            <a:solidFill>
              <a:srgbClr val="E7E7E7"/>
            </a:solidFill>
          </p:spPr>
        </p:sp>
      </p:grpSp>
      <p:sp>
        <p:nvSpPr>
          <p:cNvPr name="Freeform 8" id="8"/>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003494" y="2662624"/>
            <a:ext cx="8257514" cy="476250"/>
          </a:xfrm>
          <a:prstGeom prst="rect">
            <a:avLst/>
          </a:prstGeom>
        </p:spPr>
        <p:txBody>
          <a:bodyPr anchor="t" rtlCol="false" tIns="0" lIns="0" bIns="0" rIns="0">
            <a:spAutoFit/>
          </a:bodyPr>
          <a:lstStyle/>
          <a:p>
            <a:pPr algn="l">
              <a:lnSpc>
                <a:spcPts val="3359"/>
              </a:lnSpc>
            </a:pPr>
            <a:r>
              <a:rPr lang="en-US" sz="2799">
                <a:solidFill>
                  <a:srgbClr val="000000"/>
                </a:solidFill>
                <a:latin typeface="Arial Bold"/>
              </a:rPr>
              <a:t>Cấu trúc mô hình CNN trong ứng dụng</a:t>
            </a:r>
            <a:r>
              <a:rPr lang="en-US" sz="2799">
                <a:solidFill>
                  <a:srgbClr val="000000"/>
                </a:solidFill>
                <a:latin typeface="Arial Bold"/>
              </a:rPr>
              <a:t>:</a:t>
            </a:r>
          </a:p>
        </p:txBody>
      </p:sp>
      <p:grpSp>
        <p:nvGrpSpPr>
          <p:cNvPr name="Group 10" id="10"/>
          <p:cNvGrpSpPr/>
          <p:nvPr/>
        </p:nvGrpSpPr>
        <p:grpSpPr>
          <a:xfrm rot="0">
            <a:off x="1595441" y="3506191"/>
            <a:ext cx="2085856" cy="2618485"/>
            <a:chOff x="0" y="0"/>
            <a:chExt cx="549361" cy="689642"/>
          </a:xfrm>
        </p:grpSpPr>
        <p:sp>
          <p:nvSpPr>
            <p:cNvPr name="Freeform 11" id="11"/>
            <p:cNvSpPr/>
            <p:nvPr/>
          </p:nvSpPr>
          <p:spPr>
            <a:xfrm flipH="false" flipV="false" rot="0">
              <a:off x="0" y="0"/>
              <a:ext cx="549361" cy="689642"/>
            </a:xfrm>
            <a:custGeom>
              <a:avLst/>
              <a:gdLst/>
              <a:ahLst/>
              <a:cxnLst/>
              <a:rect r="r" b="b" t="t" l="l"/>
              <a:pathLst>
                <a:path h="689642" w="549361">
                  <a:moveTo>
                    <a:pt x="346161" y="0"/>
                  </a:moveTo>
                  <a:lnTo>
                    <a:pt x="0" y="0"/>
                  </a:lnTo>
                  <a:lnTo>
                    <a:pt x="0" y="689642"/>
                  </a:lnTo>
                  <a:lnTo>
                    <a:pt x="346161" y="689642"/>
                  </a:lnTo>
                  <a:lnTo>
                    <a:pt x="549361" y="344821"/>
                  </a:lnTo>
                  <a:lnTo>
                    <a:pt x="346161" y="0"/>
                  </a:lnTo>
                  <a:close/>
                </a:path>
              </a:pathLst>
            </a:custGeom>
            <a:solidFill>
              <a:srgbClr val="0E2A47"/>
            </a:solidFill>
          </p:spPr>
        </p:sp>
        <p:sp>
          <p:nvSpPr>
            <p:cNvPr name="TextBox 12" id="12"/>
            <p:cNvSpPr txBox="true"/>
            <p:nvPr/>
          </p:nvSpPr>
          <p:spPr>
            <a:xfrm>
              <a:off x="0" y="-47625"/>
              <a:ext cx="435061" cy="73726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Convolution 2D (16 filters)</a:t>
              </a:r>
            </a:p>
          </p:txBody>
        </p:sp>
      </p:grpSp>
      <p:grpSp>
        <p:nvGrpSpPr>
          <p:cNvPr name="Group 13" id="13"/>
          <p:cNvGrpSpPr/>
          <p:nvPr/>
        </p:nvGrpSpPr>
        <p:grpSpPr>
          <a:xfrm rot="0">
            <a:off x="3681297" y="3506191"/>
            <a:ext cx="1920895" cy="2618485"/>
            <a:chOff x="0" y="0"/>
            <a:chExt cx="505915" cy="689642"/>
          </a:xfrm>
        </p:grpSpPr>
        <p:sp>
          <p:nvSpPr>
            <p:cNvPr name="Freeform 14" id="14"/>
            <p:cNvSpPr/>
            <p:nvPr/>
          </p:nvSpPr>
          <p:spPr>
            <a:xfrm flipH="false" flipV="false" rot="0">
              <a:off x="0" y="0"/>
              <a:ext cx="505915" cy="689642"/>
            </a:xfrm>
            <a:custGeom>
              <a:avLst/>
              <a:gdLst/>
              <a:ahLst/>
              <a:cxnLst/>
              <a:rect r="r" b="b" t="t" l="l"/>
              <a:pathLst>
                <a:path h="689642" w="505915">
                  <a:moveTo>
                    <a:pt x="302715" y="0"/>
                  </a:moveTo>
                  <a:lnTo>
                    <a:pt x="0" y="0"/>
                  </a:lnTo>
                  <a:lnTo>
                    <a:pt x="0" y="689642"/>
                  </a:lnTo>
                  <a:lnTo>
                    <a:pt x="302715" y="689642"/>
                  </a:lnTo>
                  <a:lnTo>
                    <a:pt x="505915" y="344821"/>
                  </a:lnTo>
                  <a:lnTo>
                    <a:pt x="302715" y="0"/>
                  </a:lnTo>
                  <a:close/>
                </a:path>
              </a:pathLst>
            </a:custGeom>
            <a:solidFill>
              <a:srgbClr val="0E2A47"/>
            </a:solidFill>
          </p:spPr>
        </p:sp>
        <p:sp>
          <p:nvSpPr>
            <p:cNvPr name="TextBox 15" id="15"/>
            <p:cNvSpPr txBox="true"/>
            <p:nvPr/>
          </p:nvSpPr>
          <p:spPr>
            <a:xfrm>
              <a:off x="0" y="-47625"/>
              <a:ext cx="391615" cy="73726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MaxPooling 2D (2x2)</a:t>
              </a:r>
            </a:p>
          </p:txBody>
        </p:sp>
      </p:grpSp>
      <p:grpSp>
        <p:nvGrpSpPr>
          <p:cNvPr name="Group 16" id="16"/>
          <p:cNvGrpSpPr/>
          <p:nvPr/>
        </p:nvGrpSpPr>
        <p:grpSpPr>
          <a:xfrm rot="0">
            <a:off x="5602191" y="3506191"/>
            <a:ext cx="2085856" cy="2618485"/>
            <a:chOff x="0" y="0"/>
            <a:chExt cx="549361" cy="689642"/>
          </a:xfrm>
        </p:grpSpPr>
        <p:sp>
          <p:nvSpPr>
            <p:cNvPr name="Freeform 17" id="17"/>
            <p:cNvSpPr/>
            <p:nvPr/>
          </p:nvSpPr>
          <p:spPr>
            <a:xfrm flipH="false" flipV="false" rot="0">
              <a:off x="0" y="0"/>
              <a:ext cx="549361" cy="689642"/>
            </a:xfrm>
            <a:custGeom>
              <a:avLst/>
              <a:gdLst/>
              <a:ahLst/>
              <a:cxnLst/>
              <a:rect r="r" b="b" t="t" l="l"/>
              <a:pathLst>
                <a:path h="689642" w="549361">
                  <a:moveTo>
                    <a:pt x="346161" y="0"/>
                  </a:moveTo>
                  <a:lnTo>
                    <a:pt x="0" y="0"/>
                  </a:lnTo>
                  <a:lnTo>
                    <a:pt x="0" y="689642"/>
                  </a:lnTo>
                  <a:lnTo>
                    <a:pt x="346161" y="689642"/>
                  </a:lnTo>
                  <a:lnTo>
                    <a:pt x="549361" y="344821"/>
                  </a:lnTo>
                  <a:lnTo>
                    <a:pt x="346161" y="0"/>
                  </a:lnTo>
                  <a:close/>
                </a:path>
              </a:pathLst>
            </a:custGeom>
            <a:solidFill>
              <a:srgbClr val="0E2A47"/>
            </a:solidFill>
          </p:spPr>
        </p:sp>
        <p:sp>
          <p:nvSpPr>
            <p:cNvPr name="TextBox 18" id="18"/>
            <p:cNvSpPr txBox="true"/>
            <p:nvPr/>
          </p:nvSpPr>
          <p:spPr>
            <a:xfrm>
              <a:off x="0" y="-47625"/>
              <a:ext cx="435061" cy="73726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Convolution 2D (32 filters)</a:t>
              </a:r>
            </a:p>
          </p:txBody>
        </p:sp>
      </p:grpSp>
      <p:grpSp>
        <p:nvGrpSpPr>
          <p:cNvPr name="Group 19" id="19"/>
          <p:cNvGrpSpPr/>
          <p:nvPr/>
        </p:nvGrpSpPr>
        <p:grpSpPr>
          <a:xfrm rot="0">
            <a:off x="7688047" y="3506191"/>
            <a:ext cx="1920895" cy="2618485"/>
            <a:chOff x="0" y="0"/>
            <a:chExt cx="505915" cy="689642"/>
          </a:xfrm>
        </p:grpSpPr>
        <p:sp>
          <p:nvSpPr>
            <p:cNvPr name="Freeform 20" id="20"/>
            <p:cNvSpPr/>
            <p:nvPr/>
          </p:nvSpPr>
          <p:spPr>
            <a:xfrm flipH="false" flipV="false" rot="0">
              <a:off x="0" y="0"/>
              <a:ext cx="505915" cy="689642"/>
            </a:xfrm>
            <a:custGeom>
              <a:avLst/>
              <a:gdLst/>
              <a:ahLst/>
              <a:cxnLst/>
              <a:rect r="r" b="b" t="t" l="l"/>
              <a:pathLst>
                <a:path h="689642" w="505915">
                  <a:moveTo>
                    <a:pt x="302715" y="0"/>
                  </a:moveTo>
                  <a:lnTo>
                    <a:pt x="0" y="0"/>
                  </a:lnTo>
                  <a:lnTo>
                    <a:pt x="0" y="689642"/>
                  </a:lnTo>
                  <a:lnTo>
                    <a:pt x="302715" y="689642"/>
                  </a:lnTo>
                  <a:lnTo>
                    <a:pt x="505915" y="344821"/>
                  </a:lnTo>
                  <a:lnTo>
                    <a:pt x="302715" y="0"/>
                  </a:lnTo>
                  <a:close/>
                </a:path>
              </a:pathLst>
            </a:custGeom>
            <a:solidFill>
              <a:srgbClr val="0E2A47"/>
            </a:solidFill>
          </p:spPr>
        </p:sp>
        <p:sp>
          <p:nvSpPr>
            <p:cNvPr name="TextBox 21" id="21"/>
            <p:cNvSpPr txBox="true"/>
            <p:nvPr/>
          </p:nvSpPr>
          <p:spPr>
            <a:xfrm>
              <a:off x="0" y="-47625"/>
              <a:ext cx="391615" cy="73726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MaxPooling 2D (2x2)</a:t>
              </a:r>
            </a:p>
          </p:txBody>
        </p:sp>
      </p:grpSp>
      <p:grpSp>
        <p:nvGrpSpPr>
          <p:cNvPr name="Group 22" id="22"/>
          <p:cNvGrpSpPr/>
          <p:nvPr/>
        </p:nvGrpSpPr>
        <p:grpSpPr>
          <a:xfrm rot="0">
            <a:off x="9608942" y="3506191"/>
            <a:ext cx="2085856" cy="2618485"/>
            <a:chOff x="0" y="0"/>
            <a:chExt cx="549361" cy="689642"/>
          </a:xfrm>
        </p:grpSpPr>
        <p:sp>
          <p:nvSpPr>
            <p:cNvPr name="Freeform 23" id="23"/>
            <p:cNvSpPr/>
            <p:nvPr/>
          </p:nvSpPr>
          <p:spPr>
            <a:xfrm flipH="false" flipV="false" rot="0">
              <a:off x="0" y="0"/>
              <a:ext cx="549361" cy="689642"/>
            </a:xfrm>
            <a:custGeom>
              <a:avLst/>
              <a:gdLst/>
              <a:ahLst/>
              <a:cxnLst/>
              <a:rect r="r" b="b" t="t" l="l"/>
              <a:pathLst>
                <a:path h="689642" w="549361">
                  <a:moveTo>
                    <a:pt x="346161" y="0"/>
                  </a:moveTo>
                  <a:lnTo>
                    <a:pt x="0" y="0"/>
                  </a:lnTo>
                  <a:lnTo>
                    <a:pt x="0" y="689642"/>
                  </a:lnTo>
                  <a:lnTo>
                    <a:pt x="346161" y="689642"/>
                  </a:lnTo>
                  <a:lnTo>
                    <a:pt x="549361" y="344821"/>
                  </a:lnTo>
                  <a:lnTo>
                    <a:pt x="346161" y="0"/>
                  </a:lnTo>
                  <a:close/>
                </a:path>
              </a:pathLst>
            </a:custGeom>
            <a:solidFill>
              <a:srgbClr val="0E2A47"/>
            </a:solidFill>
          </p:spPr>
        </p:sp>
        <p:sp>
          <p:nvSpPr>
            <p:cNvPr name="TextBox 24" id="24"/>
            <p:cNvSpPr txBox="true"/>
            <p:nvPr/>
          </p:nvSpPr>
          <p:spPr>
            <a:xfrm>
              <a:off x="0" y="-47625"/>
              <a:ext cx="435061" cy="73726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Convolution 2D (64 filters)</a:t>
              </a:r>
            </a:p>
          </p:txBody>
        </p:sp>
      </p:grpSp>
      <p:grpSp>
        <p:nvGrpSpPr>
          <p:cNvPr name="Group 25" id="25"/>
          <p:cNvGrpSpPr/>
          <p:nvPr/>
        </p:nvGrpSpPr>
        <p:grpSpPr>
          <a:xfrm rot="0">
            <a:off x="11694798" y="3506191"/>
            <a:ext cx="1920895" cy="2618485"/>
            <a:chOff x="0" y="0"/>
            <a:chExt cx="505915" cy="689642"/>
          </a:xfrm>
        </p:grpSpPr>
        <p:sp>
          <p:nvSpPr>
            <p:cNvPr name="Freeform 26" id="26"/>
            <p:cNvSpPr/>
            <p:nvPr/>
          </p:nvSpPr>
          <p:spPr>
            <a:xfrm flipH="false" flipV="false" rot="0">
              <a:off x="0" y="0"/>
              <a:ext cx="505915" cy="689642"/>
            </a:xfrm>
            <a:custGeom>
              <a:avLst/>
              <a:gdLst/>
              <a:ahLst/>
              <a:cxnLst/>
              <a:rect r="r" b="b" t="t" l="l"/>
              <a:pathLst>
                <a:path h="689642" w="505915">
                  <a:moveTo>
                    <a:pt x="302715" y="0"/>
                  </a:moveTo>
                  <a:lnTo>
                    <a:pt x="0" y="0"/>
                  </a:lnTo>
                  <a:lnTo>
                    <a:pt x="0" y="689642"/>
                  </a:lnTo>
                  <a:lnTo>
                    <a:pt x="302715" y="689642"/>
                  </a:lnTo>
                  <a:lnTo>
                    <a:pt x="505915" y="344821"/>
                  </a:lnTo>
                  <a:lnTo>
                    <a:pt x="302715" y="0"/>
                  </a:lnTo>
                  <a:close/>
                </a:path>
              </a:pathLst>
            </a:custGeom>
            <a:solidFill>
              <a:srgbClr val="0E2A47"/>
            </a:solidFill>
          </p:spPr>
        </p:sp>
        <p:sp>
          <p:nvSpPr>
            <p:cNvPr name="TextBox 27" id="27"/>
            <p:cNvSpPr txBox="true"/>
            <p:nvPr/>
          </p:nvSpPr>
          <p:spPr>
            <a:xfrm>
              <a:off x="0" y="-47625"/>
              <a:ext cx="391615" cy="73726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MaxPooling 2D (2x2)</a:t>
              </a:r>
            </a:p>
          </p:txBody>
        </p:sp>
      </p:grpSp>
      <p:grpSp>
        <p:nvGrpSpPr>
          <p:cNvPr name="Group 28" id="28"/>
          <p:cNvGrpSpPr/>
          <p:nvPr/>
        </p:nvGrpSpPr>
        <p:grpSpPr>
          <a:xfrm rot="0">
            <a:off x="13615692" y="3506191"/>
            <a:ext cx="1920895" cy="2618485"/>
            <a:chOff x="0" y="0"/>
            <a:chExt cx="505915" cy="689642"/>
          </a:xfrm>
        </p:grpSpPr>
        <p:sp>
          <p:nvSpPr>
            <p:cNvPr name="Freeform 29" id="29"/>
            <p:cNvSpPr/>
            <p:nvPr/>
          </p:nvSpPr>
          <p:spPr>
            <a:xfrm flipH="false" flipV="false" rot="0">
              <a:off x="0" y="0"/>
              <a:ext cx="505915" cy="689642"/>
            </a:xfrm>
            <a:custGeom>
              <a:avLst/>
              <a:gdLst/>
              <a:ahLst/>
              <a:cxnLst/>
              <a:rect r="r" b="b" t="t" l="l"/>
              <a:pathLst>
                <a:path h="689642" w="505915">
                  <a:moveTo>
                    <a:pt x="302715" y="0"/>
                  </a:moveTo>
                  <a:lnTo>
                    <a:pt x="0" y="0"/>
                  </a:lnTo>
                  <a:lnTo>
                    <a:pt x="0" y="689642"/>
                  </a:lnTo>
                  <a:lnTo>
                    <a:pt x="302715" y="689642"/>
                  </a:lnTo>
                  <a:lnTo>
                    <a:pt x="505915" y="344821"/>
                  </a:lnTo>
                  <a:lnTo>
                    <a:pt x="302715" y="0"/>
                  </a:lnTo>
                  <a:close/>
                </a:path>
              </a:pathLst>
            </a:custGeom>
            <a:solidFill>
              <a:srgbClr val="0E2A47"/>
            </a:solidFill>
          </p:spPr>
        </p:sp>
        <p:sp>
          <p:nvSpPr>
            <p:cNvPr name="TextBox 30" id="30"/>
            <p:cNvSpPr txBox="true"/>
            <p:nvPr/>
          </p:nvSpPr>
          <p:spPr>
            <a:xfrm>
              <a:off x="0" y="-47625"/>
              <a:ext cx="391615" cy="73726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Fully Connected</a:t>
              </a:r>
            </a:p>
          </p:txBody>
        </p:sp>
      </p:grpSp>
      <p:grpSp>
        <p:nvGrpSpPr>
          <p:cNvPr name="Group 31" id="31"/>
          <p:cNvGrpSpPr/>
          <p:nvPr/>
        </p:nvGrpSpPr>
        <p:grpSpPr>
          <a:xfrm rot="0">
            <a:off x="15536587" y="3506191"/>
            <a:ext cx="1475063" cy="2618485"/>
            <a:chOff x="0" y="0"/>
            <a:chExt cx="388494" cy="689642"/>
          </a:xfrm>
        </p:grpSpPr>
        <p:sp>
          <p:nvSpPr>
            <p:cNvPr name="Freeform 32" id="32"/>
            <p:cNvSpPr/>
            <p:nvPr/>
          </p:nvSpPr>
          <p:spPr>
            <a:xfrm flipH="false" flipV="false" rot="0">
              <a:off x="0" y="0"/>
              <a:ext cx="388494" cy="689642"/>
            </a:xfrm>
            <a:custGeom>
              <a:avLst/>
              <a:gdLst/>
              <a:ahLst/>
              <a:cxnLst/>
              <a:rect r="r" b="b" t="t" l="l"/>
              <a:pathLst>
                <a:path h="689642" w="388494">
                  <a:moveTo>
                    <a:pt x="194247" y="0"/>
                  </a:moveTo>
                  <a:lnTo>
                    <a:pt x="194247" y="0"/>
                  </a:lnTo>
                  <a:cubicBezTo>
                    <a:pt x="301527" y="0"/>
                    <a:pt x="388494" y="86967"/>
                    <a:pt x="388494" y="194247"/>
                  </a:cubicBezTo>
                  <a:lnTo>
                    <a:pt x="388494" y="495395"/>
                  </a:lnTo>
                  <a:cubicBezTo>
                    <a:pt x="388494" y="546913"/>
                    <a:pt x="368029" y="596320"/>
                    <a:pt x="331600" y="632749"/>
                  </a:cubicBezTo>
                  <a:cubicBezTo>
                    <a:pt x="295172" y="669177"/>
                    <a:pt x="245764" y="689642"/>
                    <a:pt x="194247" y="689642"/>
                  </a:cubicBezTo>
                  <a:lnTo>
                    <a:pt x="194247" y="689642"/>
                  </a:lnTo>
                  <a:cubicBezTo>
                    <a:pt x="142729" y="689642"/>
                    <a:pt x="93322" y="669177"/>
                    <a:pt x="56894" y="632749"/>
                  </a:cubicBezTo>
                  <a:cubicBezTo>
                    <a:pt x="20465" y="596320"/>
                    <a:pt x="0" y="546913"/>
                    <a:pt x="0" y="495395"/>
                  </a:cubicBezTo>
                  <a:lnTo>
                    <a:pt x="0" y="194247"/>
                  </a:lnTo>
                  <a:cubicBezTo>
                    <a:pt x="0" y="142729"/>
                    <a:pt x="20465" y="93322"/>
                    <a:pt x="56894" y="56894"/>
                  </a:cubicBezTo>
                  <a:cubicBezTo>
                    <a:pt x="93322" y="20465"/>
                    <a:pt x="142729" y="0"/>
                    <a:pt x="194247" y="0"/>
                  </a:cubicBezTo>
                  <a:close/>
                </a:path>
              </a:pathLst>
            </a:custGeom>
            <a:solidFill>
              <a:srgbClr val="0E2A47"/>
            </a:solidFill>
          </p:spPr>
        </p:sp>
        <p:sp>
          <p:nvSpPr>
            <p:cNvPr name="TextBox 33" id="33"/>
            <p:cNvSpPr txBox="true"/>
            <p:nvPr/>
          </p:nvSpPr>
          <p:spPr>
            <a:xfrm>
              <a:off x="0" y="-47625"/>
              <a:ext cx="388494" cy="73726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Output</a:t>
              </a:r>
            </a:p>
          </p:txBody>
        </p:sp>
      </p:grpSp>
      <p:sp>
        <p:nvSpPr>
          <p:cNvPr name="TextBox 34" id="34"/>
          <p:cNvSpPr txBox="true"/>
          <p:nvPr/>
        </p:nvSpPr>
        <p:spPr>
          <a:xfrm rot="0">
            <a:off x="3924690" y="7546617"/>
            <a:ext cx="10438619" cy="1314450"/>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320,172</a:t>
            </a:r>
            <a:r>
              <a:rPr lang="en-US" sz="2799">
                <a:solidFill>
                  <a:srgbClr val="000000"/>
                </a:solidFill>
                <a:latin typeface="Arial"/>
              </a:rPr>
              <a:t> tham số tham gia quá trình huấn luyện. </a:t>
            </a:r>
          </a:p>
          <a:p>
            <a:pPr algn="ctr">
              <a:lnSpc>
                <a:spcPts val="3359"/>
              </a:lnSpc>
            </a:pPr>
            <a:r>
              <a:rPr lang="en-US" sz="2799">
                <a:solidFill>
                  <a:srgbClr val="000000"/>
                </a:solidFill>
                <a:latin typeface="Arial"/>
              </a:rPr>
              <a:t>CategoricalCrossentropy </a:t>
            </a:r>
            <a:r>
              <a:rPr lang="en-US" sz="2799">
                <a:solidFill>
                  <a:srgbClr val="000000"/>
                </a:solidFill>
                <a:latin typeface="Arial"/>
              </a:rPr>
              <a:t>cho hàm loss.</a:t>
            </a:r>
          </a:p>
          <a:p>
            <a:pPr algn="ctr">
              <a:lnSpc>
                <a:spcPts val="3359"/>
              </a:lnSpc>
            </a:pPr>
            <a:r>
              <a:rPr lang="en-US" sz="2799">
                <a:solidFill>
                  <a:srgbClr val="000000"/>
                </a:solidFill>
                <a:latin typeface="Arial"/>
              </a:rPr>
              <a:t>O</a:t>
            </a:r>
            <a:r>
              <a:rPr lang="en-US" sz="2799">
                <a:solidFill>
                  <a:srgbClr val="000000"/>
                </a:solidFill>
                <a:latin typeface="Arial"/>
              </a:rPr>
              <a:t>ptimizer dùng Adam.</a:t>
            </a:r>
          </a:p>
        </p:txBody>
      </p:sp>
      <p:sp>
        <p:nvSpPr>
          <p:cNvPr name="TextBox 35" id="35"/>
          <p:cNvSpPr txBox="true"/>
          <p:nvPr/>
        </p:nvSpPr>
        <p:spPr>
          <a:xfrm rot="0">
            <a:off x="2001087" y="1186627"/>
            <a:ext cx="14514404" cy="1050925"/>
          </a:xfrm>
          <a:prstGeom prst="rect">
            <a:avLst/>
          </a:prstGeom>
        </p:spPr>
        <p:txBody>
          <a:bodyPr anchor="t" rtlCol="false" tIns="0" lIns="0" bIns="0" rIns="0">
            <a:spAutoFit/>
          </a:bodyPr>
          <a:lstStyle/>
          <a:p>
            <a:pPr algn="ctr">
              <a:lnSpc>
                <a:spcPts val="7200"/>
              </a:lnSpc>
            </a:pPr>
            <a:r>
              <a:rPr lang="en-US" sz="6000">
                <a:solidFill>
                  <a:srgbClr val="6E79E4"/>
                </a:solidFill>
                <a:latin typeface="Arial Bold"/>
              </a:rPr>
              <a:t>PHƯƠNG PHÁP ĐỀ XUẤT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E79E4"/>
        </a:solidFill>
      </p:bgPr>
    </p:bg>
    <p:spTree>
      <p:nvGrpSpPr>
        <p:cNvPr id="1" name=""/>
        <p:cNvGrpSpPr/>
        <p:nvPr/>
      </p:nvGrpSpPr>
      <p:grpSpPr>
        <a:xfrm>
          <a:off x="0" y="0"/>
          <a:ext cx="0" cy="0"/>
          <a:chOff x="0" y="0"/>
          <a:chExt cx="0" cy="0"/>
        </a:xfrm>
      </p:grpSpPr>
      <p:sp>
        <p:nvSpPr>
          <p:cNvPr name="TextBox 2" id="2"/>
          <p:cNvSpPr txBox="true"/>
          <p:nvPr/>
        </p:nvSpPr>
        <p:spPr>
          <a:xfrm rot="5400000">
            <a:off x="-1148450" y="7556650"/>
            <a:ext cx="3343950" cy="1932900"/>
          </a:xfrm>
          <a:prstGeom prst="rect">
            <a:avLst/>
          </a:prstGeom>
        </p:spPr>
        <p:txBody>
          <a:bodyPr anchor="t" rtlCol="false" tIns="0" lIns="0" bIns="0" rIns="0">
            <a:spAutoFit/>
          </a:bodyPr>
          <a:lstStyle/>
          <a:p>
            <a:pPr algn="l">
              <a:lnSpc>
                <a:spcPts val="17064"/>
              </a:lnSpc>
            </a:pPr>
            <a:r>
              <a:rPr lang="en-US" sz="15800">
                <a:solidFill>
                  <a:srgbClr val="FFFFFF"/>
                </a:solidFill>
                <a:latin typeface="Bebas Neue"/>
              </a:rPr>
              <a:t>/(AI)</a:t>
            </a:r>
          </a:p>
        </p:txBody>
      </p:sp>
      <p:grpSp>
        <p:nvGrpSpPr>
          <p:cNvPr name="Group 3" id="3"/>
          <p:cNvGrpSpPr/>
          <p:nvPr/>
        </p:nvGrpSpPr>
        <p:grpSpPr>
          <a:xfrm rot="0">
            <a:off x="2882400" y="1039200"/>
            <a:ext cx="12523200" cy="8208600"/>
            <a:chOff x="0" y="0"/>
            <a:chExt cx="16697600" cy="10944800"/>
          </a:xfrm>
        </p:grpSpPr>
        <p:sp>
          <p:nvSpPr>
            <p:cNvPr name="Freeform 4" id="4"/>
            <p:cNvSpPr/>
            <p:nvPr/>
          </p:nvSpPr>
          <p:spPr>
            <a:xfrm flipH="false" flipV="false" rot="0">
              <a:off x="0" y="0"/>
              <a:ext cx="16697579" cy="10944860"/>
            </a:xfrm>
            <a:custGeom>
              <a:avLst/>
              <a:gdLst/>
              <a:ahLst/>
              <a:cxnLst/>
              <a:rect r="r" b="b" t="t" l="l"/>
              <a:pathLst>
                <a:path h="10944860" w="16697579">
                  <a:moveTo>
                    <a:pt x="0" y="0"/>
                  </a:moveTo>
                  <a:lnTo>
                    <a:pt x="16697579" y="0"/>
                  </a:lnTo>
                  <a:lnTo>
                    <a:pt x="16697579" y="10944860"/>
                  </a:lnTo>
                  <a:lnTo>
                    <a:pt x="0" y="10944860"/>
                  </a:lnTo>
                  <a:close/>
                </a:path>
              </a:pathLst>
            </a:custGeom>
            <a:solidFill>
              <a:srgbClr val="191919"/>
            </a:solidFill>
          </p:spPr>
        </p:sp>
      </p:grpSp>
      <p:grpSp>
        <p:nvGrpSpPr>
          <p:cNvPr name="Group 5" id="5"/>
          <p:cNvGrpSpPr/>
          <p:nvPr/>
        </p:nvGrpSpPr>
        <p:grpSpPr>
          <a:xfrm rot="0">
            <a:off x="3582700" y="1703100"/>
            <a:ext cx="11160000" cy="6880800"/>
            <a:chOff x="0" y="0"/>
            <a:chExt cx="14880000" cy="9174400"/>
          </a:xfrm>
        </p:grpSpPr>
        <p:sp>
          <p:nvSpPr>
            <p:cNvPr name="Freeform 6" id="6"/>
            <p:cNvSpPr/>
            <p:nvPr/>
          </p:nvSpPr>
          <p:spPr>
            <a:xfrm flipH="false" flipV="false" rot="0">
              <a:off x="0" y="0"/>
              <a:ext cx="14879955" cy="9174353"/>
            </a:xfrm>
            <a:custGeom>
              <a:avLst/>
              <a:gdLst/>
              <a:ahLst/>
              <a:cxnLst/>
              <a:rect r="r" b="b" t="t" l="l"/>
              <a:pathLst>
                <a:path h="9174353" w="14879955">
                  <a:moveTo>
                    <a:pt x="0" y="0"/>
                  </a:moveTo>
                  <a:lnTo>
                    <a:pt x="14879955" y="0"/>
                  </a:lnTo>
                  <a:lnTo>
                    <a:pt x="14879955" y="9174353"/>
                  </a:lnTo>
                  <a:lnTo>
                    <a:pt x="0" y="9174353"/>
                  </a:lnTo>
                  <a:close/>
                </a:path>
              </a:pathLst>
            </a:custGeom>
            <a:solidFill>
              <a:srgbClr val="E7E7E7"/>
            </a:solidFill>
          </p:spPr>
        </p:sp>
      </p:grpSp>
      <p:sp>
        <p:nvSpPr>
          <p:cNvPr name="TextBox 7" id="7"/>
          <p:cNvSpPr txBox="true"/>
          <p:nvPr/>
        </p:nvSpPr>
        <p:spPr>
          <a:xfrm rot="0">
            <a:off x="3809637" y="4363646"/>
            <a:ext cx="10708838" cy="1624575"/>
          </a:xfrm>
          <a:prstGeom prst="rect">
            <a:avLst/>
          </a:prstGeom>
        </p:spPr>
        <p:txBody>
          <a:bodyPr anchor="t" rtlCol="false" tIns="0" lIns="0" bIns="0" rIns="0">
            <a:spAutoFit/>
          </a:bodyPr>
          <a:lstStyle/>
          <a:p>
            <a:pPr algn="ctr">
              <a:lnSpc>
                <a:spcPts val="7680"/>
              </a:lnSpc>
            </a:pPr>
            <a:r>
              <a:rPr lang="en-US" sz="6400">
                <a:solidFill>
                  <a:srgbClr val="191919"/>
                </a:solidFill>
                <a:latin typeface="Arial Bold"/>
              </a:rPr>
              <a:t>KẾT QUẢ HIỆN THỰC</a:t>
            </a:r>
          </a:p>
        </p:txBody>
      </p:sp>
      <p:sp>
        <p:nvSpPr>
          <p:cNvPr name="TextBox 8" id="8"/>
          <p:cNvSpPr txBox="true"/>
          <p:nvPr/>
        </p:nvSpPr>
        <p:spPr>
          <a:xfrm rot="0">
            <a:off x="7369309" y="2770709"/>
            <a:ext cx="3582750" cy="1519800"/>
          </a:xfrm>
          <a:prstGeom prst="rect">
            <a:avLst/>
          </a:prstGeom>
        </p:spPr>
        <p:txBody>
          <a:bodyPr anchor="t" rtlCol="false" tIns="0" lIns="0" bIns="0" rIns="0">
            <a:spAutoFit/>
          </a:bodyPr>
          <a:lstStyle/>
          <a:p>
            <a:pPr algn="ctr">
              <a:lnSpc>
                <a:spcPts val="14400"/>
              </a:lnSpc>
            </a:pPr>
            <a:r>
              <a:rPr lang="en-US" sz="12000">
                <a:solidFill>
                  <a:srgbClr val="191919"/>
                </a:solidFill>
                <a:latin typeface="Bebas Neue"/>
              </a:rPr>
              <a:t>03.</a:t>
            </a:r>
          </a:p>
        </p:txBody>
      </p:sp>
      <p:grpSp>
        <p:nvGrpSpPr>
          <p:cNvPr name="Group 9" id="9"/>
          <p:cNvGrpSpPr/>
          <p:nvPr/>
        </p:nvGrpSpPr>
        <p:grpSpPr>
          <a:xfrm rot="0">
            <a:off x="4390800" y="746200"/>
            <a:ext cx="1996800" cy="1996800"/>
            <a:chOff x="0" y="0"/>
            <a:chExt cx="2662400" cy="2662400"/>
          </a:xfrm>
        </p:grpSpPr>
        <p:sp>
          <p:nvSpPr>
            <p:cNvPr name="Freeform 10" id="10"/>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000000">
                <a:alpha val="38039"/>
              </a:srgbClr>
            </a:solidFill>
          </p:spPr>
        </p:sp>
      </p:grpSp>
      <p:sp>
        <p:nvSpPr>
          <p:cNvPr name="Freeform 11" id="11"/>
          <p:cNvSpPr/>
          <p:nvPr/>
        </p:nvSpPr>
        <p:spPr>
          <a:xfrm flipH="false" flipV="false" rot="0">
            <a:off x="5421726" y="2469824"/>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5762400" y="9029708"/>
            <a:ext cx="6795700" cy="374550"/>
          </a:xfrm>
          <a:custGeom>
            <a:avLst/>
            <a:gdLst/>
            <a:ahLst/>
            <a:cxnLst/>
            <a:rect r="r" b="b" t="t" l="l"/>
            <a:pathLst>
              <a:path h="374550" w="6795700">
                <a:moveTo>
                  <a:pt x="0" y="0"/>
                </a:moveTo>
                <a:lnTo>
                  <a:pt x="6795700" y="0"/>
                </a:lnTo>
                <a:lnTo>
                  <a:pt x="6795700" y="374550"/>
                </a:lnTo>
                <a:lnTo>
                  <a:pt x="0" y="374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3" id="13"/>
          <p:cNvSpPr/>
          <p:nvPr/>
        </p:nvSpPr>
        <p:spPr>
          <a:xfrm rot="10779377">
            <a:off x="4371624" y="7537593"/>
            <a:ext cx="13952951" cy="0"/>
          </a:xfrm>
          <a:prstGeom prst="line">
            <a:avLst/>
          </a:prstGeom>
          <a:ln cap="rnd" w="19050">
            <a:solidFill>
              <a:srgbClr val="191919"/>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1413392" y="649880"/>
            <a:ext cx="15426184" cy="8987240"/>
            <a:chOff x="0" y="0"/>
            <a:chExt cx="20568245" cy="11982987"/>
          </a:xfrm>
        </p:grpSpPr>
        <p:sp>
          <p:nvSpPr>
            <p:cNvPr name="Freeform 5" id="5"/>
            <p:cNvSpPr/>
            <p:nvPr/>
          </p:nvSpPr>
          <p:spPr>
            <a:xfrm flipH="false" flipV="false" rot="0">
              <a:off x="0" y="0"/>
              <a:ext cx="20568286" cy="11982958"/>
            </a:xfrm>
            <a:custGeom>
              <a:avLst/>
              <a:gdLst/>
              <a:ahLst/>
              <a:cxnLst/>
              <a:rect r="r" b="b" t="t" l="l"/>
              <a:pathLst>
                <a:path h="11982958" w="20568286">
                  <a:moveTo>
                    <a:pt x="0" y="0"/>
                  </a:moveTo>
                  <a:lnTo>
                    <a:pt x="20568286" y="0"/>
                  </a:lnTo>
                  <a:lnTo>
                    <a:pt x="20568286" y="11982958"/>
                  </a:lnTo>
                  <a:lnTo>
                    <a:pt x="0" y="11982958"/>
                  </a:lnTo>
                  <a:close/>
                </a:path>
              </a:pathLst>
            </a:custGeom>
            <a:solidFill>
              <a:srgbClr val="E7E7E7"/>
            </a:solidFill>
          </p:spPr>
        </p:sp>
      </p:grpSp>
      <p:sp>
        <p:nvSpPr>
          <p:cNvPr name="TextBox 6" id="6"/>
          <p:cNvSpPr txBox="true"/>
          <p:nvPr/>
        </p:nvSpPr>
        <p:spPr>
          <a:xfrm rot="0">
            <a:off x="2001087" y="1464439"/>
            <a:ext cx="14514404" cy="552450"/>
          </a:xfrm>
          <a:prstGeom prst="rect">
            <a:avLst/>
          </a:prstGeom>
        </p:spPr>
        <p:txBody>
          <a:bodyPr anchor="t" rtlCol="false" tIns="0" lIns="0" bIns="0" rIns="0">
            <a:spAutoFit/>
          </a:bodyPr>
          <a:lstStyle/>
          <a:p>
            <a:pPr algn="ctr">
              <a:lnSpc>
                <a:spcPts val="3840"/>
              </a:lnSpc>
            </a:pPr>
            <a:r>
              <a:rPr lang="en-US" sz="3200">
                <a:solidFill>
                  <a:srgbClr val="6E79E4"/>
                </a:solidFill>
                <a:latin typeface="Arial Bold"/>
              </a:rPr>
              <a:t>KẾT QUẢ HIỆN THỰC</a:t>
            </a:r>
          </a:p>
        </p:txBody>
      </p:sp>
      <p:grpSp>
        <p:nvGrpSpPr>
          <p:cNvPr name="Group 7" id="7"/>
          <p:cNvGrpSpPr/>
          <p:nvPr/>
        </p:nvGrpSpPr>
        <p:grpSpPr>
          <a:xfrm rot="0">
            <a:off x="5457600" y="746200"/>
            <a:ext cx="1996800" cy="1996800"/>
            <a:chOff x="0" y="0"/>
            <a:chExt cx="2662400" cy="2662400"/>
          </a:xfrm>
        </p:grpSpPr>
        <p:sp>
          <p:nvSpPr>
            <p:cNvPr name="Freeform 8" id="8"/>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718AC6">
                <a:alpha val="38039"/>
              </a:srgbClr>
            </a:solidFill>
          </p:spPr>
        </p:sp>
      </p:grpSp>
      <p:sp>
        <p:nvSpPr>
          <p:cNvPr name="Freeform 9" id="9"/>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074865" y="3413349"/>
            <a:ext cx="7051619" cy="4077282"/>
          </a:xfrm>
          <a:custGeom>
            <a:avLst/>
            <a:gdLst/>
            <a:ahLst/>
            <a:cxnLst/>
            <a:rect r="r" b="b" t="t" l="l"/>
            <a:pathLst>
              <a:path h="4077282" w="7051619">
                <a:moveTo>
                  <a:pt x="0" y="0"/>
                </a:moveTo>
                <a:lnTo>
                  <a:pt x="7051619" y="0"/>
                </a:lnTo>
                <a:lnTo>
                  <a:pt x="7051619" y="4077282"/>
                </a:lnTo>
                <a:lnTo>
                  <a:pt x="0" y="4077282"/>
                </a:lnTo>
                <a:lnTo>
                  <a:pt x="0" y="0"/>
                </a:lnTo>
                <a:close/>
              </a:path>
            </a:pathLst>
          </a:custGeom>
          <a:blipFill>
            <a:blip r:embed="rId5"/>
            <a:stretch>
              <a:fillRect l="0" t="0" r="0" b="0"/>
            </a:stretch>
          </a:blipFill>
        </p:spPr>
      </p:sp>
      <p:sp>
        <p:nvSpPr>
          <p:cNvPr name="Freeform 11" id="11"/>
          <p:cNvSpPr/>
          <p:nvPr/>
        </p:nvSpPr>
        <p:spPr>
          <a:xfrm flipH="false" flipV="false" rot="0">
            <a:off x="9581160" y="3413349"/>
            <a:ext cx="7024497" cy="4077282"/>
          </a:xfrm>
          <a:custGeom>
            <a:avLst/>
            <a:gdLst/>
            <a:ahLst/>
            <a:cxnLst/>
            <a:rect r="r" b="b" t="t" l="l"/>
            <a:pathLst>
              <a:path h="4077282" w="7024497">
                <a:moveTo>
                  <a:pt x="0" y="0"/>
                </a:moveTo>
                <a:lnTo>
                  <a:pt x="7024497" y="0"/>
                </a:lnTo>
                <a:lnTo>
                  <a:pt x="7024497" y="4077282"/>
                </a:lnTo>
                <a:lnTo>
                  <a:pt x="0" y="4077282"/>
                </a:lnTo>
                <a:lnTo>
                  <a:pt x="0" y="0"/>
                </a:lnTo>
                <a:close/>
              </a:path>
            </a:pathLst>
          </a:custGeom>
          <a:blipFill>
            <a:blip r:embed="rId6"/>
            <a:stretch>
              <a:fillRect l="0" t="0" r="0" b="0"/>
            </a:stretch>
          </a:blipFill>
        </p:spPr>
      </p:sp>
      <p:sp>
        <p:nvSpPr>
          <p:cNvPr name="TextBox 12" id="12"/>
          <p:cNvSpPr txBox="true"/>
          <p:nvPr/>
        </p:nvSpPr>
        <p:spPr>
          <a:xfrm rot="0">
            <a:off x="4818663" y="2253402"/>
            <a:ext cx="8650674" cy="447675"/>
          </a:xfrm>
          <a:prstGeom prst="rect">
            <a:avLst/>
          </a:prstGeom>
        </p:spPr>
        <p:txBody>
          <a:bodyPr anchor="t" rtlCol="false" tIns="0" lIns="0" bIns="0" rIns="0">
            <a:spAutoFit/>
          </a:bodyPr>
          <a:lstStyle/>
          <a:p>
            <a:pPr algn="l">
              <a:lnSpc>
                <a:spcPts val="3120"/>
              </a:lnSpc>
            </a:pPr>
            <a:r>
              <a:rPr lang="en-US" sz="2600">
                <a:solidFill>
                  <a:srgbClr val="000000"/>
                </a:solidFill>
                <a:latin typeface="Arial"/>
              </a:rPr>
              <a:t>Quá trình huấn luyện gồm 30 epochs, batch size 512.</a:t>
            </a:r>
          </a:p>
        </p:txBody>
      </p:sp>
      <p:sp>
        <p:nvSpPr>
          <p:cNvPr name="TextBox 13" id="13"/>
          <p:cNvSpPr txBox="true"/>
          <p:nvPr/>
        </p:nvSpPr>
        <p:spPr>
          <a:xfrm rot="0">
            <a:off x="2174921" y="7756736"/>
            <a:ext cx="6851508" cy="1228725"/>
          </a:xfrm>
          <a:prstGeom prst="rect">
            <a:avLst/>
          </a:prstGeom>
        </p:spPr>
        <p:txBody>
          <a:bodyPr anchor="t" rtlCol="false" tIns="0" lIns="0" bIns="0" rIns="0">
            <a:spAutoFit/>
          </a:bodyPr>
          <a:lstStyle/>
          <a:p>
            <a:pPr algn="ctr">
              <a:lnSpc>
                <a:spcPts val="3120"/>
              </a:lnSpc>
            </a:pPr>
            <a:r>
              <a:rPr lang="en-US" sz="2600">
                <a:solidFill>
                  <a:srgbClr val="000000"/>
                </a:solidFill>
                <a:latin typeface="Arial Italics"/>
              </a:rPr>
              <a:t>Biểu đồ biểu diễn độ chính xác của mô hình trên tập dữ liệu huấn luyện và tập dữ liệu đánh giá thay đổi qua từng epoch</a:t>
            </a:r>
          </a:p>
        </p:txBody>
      </p:sp>
      <p:sp>
        <p:nvSpPr>
          <p:cNvPr name="TextBox 14" id="14"/>
          <p:cNvSpPr txBox="true"/>
          <p:nvPr/>
        </p:nvSpPr>
        <p:spPr>
          <a:xfrm rot="0">
            <a:off x="9681767" y="7756736"/>
            <a:ext cx="6823284" cy="1228725"/>
          </a:xfrm>
          <a:prstGeom prst="rect">
            <a:avLst/>
          </a:prstGeom>
        </p:spPr>
        <p:txBody>
          <a:bodyPr anchor="t" rtlCol="false" tIns="0" lIns="0" bIns="0" rIns="0">
            <a:spAutoFit/>
          </a:bodyPr>
          <a:lstStyle/>
          <a:p>
            <a:pPr algn="ctr">
              <a:lnSpc>
                <a:spcPts val="3120"/>
              </a:lnSpc>
            </a:pPr>
            <a:r>
              <a:rPr lang="en-US" sz="2600">
                <a:solidFill>
                  <a:srgbClr val="000000"/>
                </a:solidFill>
                <a:latin typeface="Arial Italics"/>
              </a:rPr>
              <a:t>Biểu đồ biểu diễn sự hội tụ của mô hình trên tập dữ liệu huấn luyện và tập dữ liệu đánh giá thay đổi qua từng epoch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0" y="30300"/>
            <a:ext cx="1996800" cy="1996800"/>
            <a:chOff x="0" y="0"/>
            <a:chExt cx="2662400" cy="2662400"/>
          </a:xfrm>
        </p:grpSpPr>
        <p:sp>
          <p:nvSpPr>
            <p:cNvPr name="Freeform 5" id="5"/>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718AC6">
                <a:alpha val="38039"/>
              </a:srgbClr>
            </a:solidFill>
          </p:spPr>
        </p:sp>
      </p:grpSp>
      <p:grpSp>
        <p:nvGrpSpPr>
          <p:cNvPr name="Group 6" id="6"/>
          <p:cNvGrpSpPr/>
          <p:nvPr/>
        </p:nvGrpSpPr>
        <p:grpSpPr>
          <a:xfrm rot="0">
            <a:off x="1413392" y="649780"/>
            <a:ext cx="15426184" cy="8987240"/>
            <a:chOff x="0" y="0"/>
            <a:chExt cx="20568245" cy="11982987"/>
          </a:xfrm>
        </p:grpSpPr>
        <p:sp>
          <p:nvSpPr>
            <p:cNvPr name="Freeform 7" id="7"/>
            <p:cNvSpPr/>
            <p:nvPr/>
          </p:nvSpPr>
          <p:spPr>
            <a:xfrm flipH="false" flipV="false" rot="0">
              <a:off x="0" y="0"/>
              <a:ext cx="20568286" cy="11982958"/>
            </a:xfrm>
            <a:custGeom>
              <a:avLst/>
              <a:gdLst/>
              <a:ahLst/>
              <a:cxnLst/>
              <a:rect r="r" b="b" t="t" l="l"/>
              <a:pathLst>
                <a:path h="11982958" w="20568286">
                  <a:moveTo>
                    <a:pt x="0" y="0"/>
                  </a:moveTo>
                  <a:lnTo>
                    <a:pt x="20568286" y="0"/>
                  </a:lnTo>
                  <a:lnTo>
                    <a:pt x="20568286" y="11982958"/>
                  </a:lnTo>
                  <a:lnTo>
                    <a:pt x="0" y="11982958"/>
                  </a:lnTo>
                  <a:close/>
                </a:path>
              </a:pathLst>
            </a:custGeom>
            <a:solidFill>
              <a:srgbClr val="E7E7E7"/>
            </a:solidFill>
          </p:spPr>
        </p:sp>
      </p:grpSp>
      <p:sp>
        <p:nvSpPr>
          <p:cNvPr name="TextBox 8" id="8"/>
          <p:cNvSpPr txBox="true"/>
          <p:nvPr/>
        </p:nvSpPr>
        <p:spPr>
          <a:xfrm rot="0">
            <a:off x="2001087" y="1464439"/>
            <a:ext cx="14514404" cy="552450"/>
          </a:xfrm>
          <a:prstGeom prst="rect">
            <a:avLst/>
          </a:prstGeom>
        </p:spPr>
        <p:txBody>
          <a:bodyPr anchor="t" rtlCol="false" tIns="0" lIns="0" bIns="0" rIns="0">
            <a:spAutoFit/>
          </a:bodyPr>
          <a:lstStyle/>
          <a:p>
            <a:pPr algn="ctr">
              <a:lnSpc>
                <a:spcPts val="3840"/>
              </a:lnSpc>
            </a:pPr>
            <a:r>
              <a:rPr lang="en-US" sz="3200">
                <a:solidFill>
                  <a:srgbClr val="6E79E4"/>
                </a:solidFill>
                <a:latin typeface="Arial Bold"/>
              </a:rPr>
              <a:t>YÊU CẦU PHẦN CỨNG VÀ PHẦN MỀM</a:t>
            </a:r>
          </a:p>
        </p:txBody>
      </p:sp>
      <p:sp>
        <p:nvSpPr>
          <p:cNvPr name="Freeform 9" id="9"/>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089575" y="2571750"/>
            <a:ext cx="14108850" cy="5086350"/>
          </a:xfrm>
          <a:prstGeom prst="rect">
            <a:avLst/>
          </a:prstGeom>
        </p:spPr>
        <p:txBody>
          <a:bodyPr anchor="t" rtlCol="false" tIns="0" lIns="0" bIns="0" rIns="0">
            <a:spAutoFit/>
          </a:bodyPr>
          <a:lstStyle/>
          <a:p>
            <a:pPr algn="l" marL="604520" indent="-302260" lvl="1">
              <a:lnSpc>
                <a:spcPts val="3359"/>
              </a:lnSpc>
              <a:buFont typeface="Arial"/>
              <a:buChar char="•"/>
            </a:pPr>
            <a:r>
              <a:rPr lang="en-US" sz="2799">
                <a:solidFill>
                  <a:srgbClr val="000000"/>
                </a:solidFill>
                <a:latin typeface="Arial"/>
              </a:rPr>
              <a:t>Sử dụng Google colab phiên bản free để thực hiện huấn luyện model CNN:</a:t>
            </a:r>
          </a:p>
          <a:p>
            <a:pPr algn="l" marL="1209040" indent="-403013" lvl="2">
              <a:lnSpc>
                <a:spcPts val="3359"/>
              </a:lnSpc>
              <a:buFont typeface="Arial"/>
              <a:buChar char="⚬"/>
            </a:pPr>
            <a:r>
              <a:rPr lang="en-US" sz="2799">
                <a:solidFill>
                  <a:srgbClr val="000000"/>
                </a:solidFill>
                <a:latin typeface="Arial"/>
              </a:rPr>
              <a:t>GPU: TPA</a:t>
            </a:r>
          </a:p>
          <a:p>
            <a:pPr algn="l" marL="1209040" indent="-403013" lvl="2">
              <a:lnSpc>
                <a:spcPts val="3359"/>
              </a:lnSpc>
              <a:buFont typeface="Arial"/>
              <a:buChar char="⚬"/>
            </a:pPr>
            <a:r>
              <a:rPr lang="en-US" sz="2799">
                <a:solidFill>
                  <a:srgbClr val="000000"/>
                </a:solidFill>
                <a:latin typeface="Arial"/>
              </a:rPr>
              <a:t>RAM: 12 GB</a:t>
            </a:r>
          </a:p>
          <a:p>
            <a:pPr algn="l" marL="604520" indent="-302260" lvl="1">
              <a:lnSpc>
                <a:spcPts val="3359"/>
              </a:lnSpc>
              <a:buFont typeface="Arial"/>
              <a:buChar char="•"/>
            </a:pPr>
            <a:r>
              <a:rPr lang="en-US" sz="2799">
                <a:solidFill>
                  <a:srgbClr val="000000"/>
                </a:solidFill>
                <a:latin typeface="Arial"/>
              </a:rPr>
              <a:t>Tạo ứng dụng android:</a:t>
            </a:r>
          </a:p>
          <a:p>
            <a:pPr algn="l" marL="1209040" indent="-403013" lvl="2">
              <a:lnSpc>
                <a:spcPts val="3359"/>
              </a:lnSpc>
              <a:buFont typeface="Arial"/>
              <a:buChar char="⚬"/>
            </a:pPr>
            <a:r>
              <a:rPr lang="en-US" sz="2799">
                <a:solidFill>
                  <a:srgbClr val="000000"/>
                </a:solidFill>
                <a:latin typeface="Arial"/>
              </a:rPr>
              <a:t>CPU: Intel Core i3 10100F @3.60 Hz</a:t>
            </a:r>
          </a:p>
          <a:p>
            <a:pPr algn="l" marL="1209040" indent="-403013" lvl="2">
              <a:lnSpc>
                <a:spcPts val="3359"/>
              </a:lnSpc>
              <a:buFont typeface="Arial"/>
              <a:buChar char="⚬"/>
            </a:pPr>
            <a:r>
              <a:rPr lang="en-US" sz="2799">
                <a:solidFill>
                  <a:srgbClr val="000000"/>
                </a:solidFill>
                <a:latin typeface="Arial"/>
              </a:rPr>
              <a:t>Mainboard: Gigabyte H510M S2H</a:t>
            </a:r>
          </a:p>
          <a:p>
            <a:pPr algn="l" marL="1209040" indent="-403013" lvl="2">
              <a:lnSpc>
                <a:spcPts val="3359"/>
              </a:lnSpc>
              <a:buFont typeface="Arial"/>
              <a:buChar char="⚬"/>
            </a:pPr>
            <a:r>
              <a:rPr lang="en-US" sz="2799">
                <a:solidFill>
                  <a:srgbClr val="000000"/>
                </a:solidFill>
                <a:latin typeface="Arial"/>
              </a:rPr>
              <a:t>RAM: 16GB</a:t>
            </a:r>
          </a:p>
          <a:p>
            <a:pPr algn="l" marL="1209039" indent="-403013" lvl="2">
              <a:lnSpc>
                <a:spcPts val="3359"/>
              </a:lnSpc>
              <a:buFont typeface="Arial"/>
              <a:buChar char="⚬"/>
            </a:pPr>
            <a:r>
              <a:rPr lang="en-US" sz="2799">
                <a:solidFill>
                  <a:srgbClr val="000000"/>
                </a:solidFill>
                <a:latin typeface="Arial"/>
              </a:rPr>
              <a:t>GPU: NVIDIA GeForce GTX 1050Ti 4GB GDDR5</a:t>
            </a:r>
          </a:p>
          <a:p>
            <a:pPr algn="l" marL="604519" indent="-302260" lvl="1">
              <a:lnSpc>
                <a:spcPts val="3359"/>
              </a:lnSpc>
              <a:buFont typeface="Arial"/>
              <a:buChar char="•"/>
            </a:pPr>
            <a:r>
              <a:rPr lang="en-US" sz="2799">
                <a:solidFill>
                  <a:srgbClr val="000000"/>
                </a:solidFill>
                <a:latin typeface="Arial"/>
              </a:rPr>
              <a:t>Phần mềm đã dùng:</a:t>
            </a:r>
          </a:p>
          <a:p>
            <a:pPr algn="l" marL="1209039" indent="-403013" lvl="2">
              <a:lnSpc>
                <a:spcPts val="3359"/>
              </a:lnSpc>
              <a:buFont typeface="Arial"/>
              <a:buChar char="⚬"/>
            </a:pPr>
            <a:r>
              <a:rPr lang="en-US" sz="2799">
                <a:solidFill>
                  <a:srgbClr val="000000"/>
                </a:solidFill>
                <a:latin typeface="Arial"/>
              </a:rPr>
              <a:t>Anaconda</a:t>
            </a:r>
          </a:p>
          <a:p>
            <a:pPr algn="l" marL="1209039" indent="-403013" lvl="2">
              <a:lnSpc>
                <a:spcPts val="3359"/>
              </a:lnSpc>
              <a:buFont typeface="Arial"/>
              <a:buChar char="⚬"/>
            </a:pPr>
            <a:r>
              <a:rPr lang="en-US" sz="2799">
                <a:solidFill>
                  <a:srgbClr val="000000"/>
                </a:solidFill>
                <a:latin typeface="Arial"/>
              </a:rPr>
              <a:t>Visual studio code</a:t>
            </a:r>
          </a:p>
          <a:p>
            <a:pPr algn="l" marL="1209040" indent="-403013" lvl="2">
              <a:lnSpc>
                <a:spcPts val="3359"/>
              </a:lnSpc>
              <a:buFont typeface="Arial"/>
              <a:buChar char="⚬"/>
            </a:pPr>
            <a:r>
              <a:rPr lang="en-US" sz="2799">
                <a:solidFill>
                  <a:srgbClr val="000000"/>
                </a:solidFill>
                <a:latin typeface="Arial"/>
              </a:rPr>
              <a:t>Google colab</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E79E4"/>
        </a:solidFill>
      </p:bgPr>
    </p:bg>
    <p:spTree>
      <p:nvGrpSpPr>
        <p:cNvPr id="1" name=""/>
        <p:cNvGrpSpPr/>
        <p:nvPr/>
      </p:nvGrpSpPr>
      <p:grpSpPr>
        <a:xfrm>
          <a:off x="0" y="0"/>
          <a:ext cx="0" cy="0"/>
          <a:chOff x="0" y="0"/>
          <a:chExt cx="0" cy="0"/>
        </a:xfrm>
      </p:grpSpPr>
      <p:sp>
        <p:nvSpPr>
          <p:cNvPr name="TextBox 2" id="2"/>
          <p:cNvSpPr txBox="true"/>
          <p:nvPr/>
        </p:nvSpPr>
        <p:spPr>
          <a:xfrm rot="5400000">
            <a:off x="-1148450" y="7556650"/>
            <a:ext cx="3343950" cy="1932900"/>
          </a:xfrm>
          <a:prstGeom prst="rect">
            <a:avLst/>
          </a:prstGeom>
        </p:spPr>
        <p:txBody>
          <a:bodyPr anchor="t" rtlCol="false" tIns="0" lIns="0" bIns="0" rIns="0">
            <a:spAutoFit/>
          </a:bodyPr>
          <a:lstStyle/>
          <a:p>
            <a:pPr algn="l">
              <a:lnSpc>
                <a:spcPts val="17064"/>
              </a:lnSpc>
            </a:pPr>
            <a:r>
              <a:rPr lang="en-US" sz="15800">
                <a:solidFill>
                  <a:srgbClr val="FFFFFF"/>
                </a:solidFill>
                <a:latin typeface="Bebas Neue"/>
              </a:rPr>
              <a:t>/(AI)</a:t>
            </a:r>
          </a:p>
        </p:txBody>
      </p:sp>
      <p:grpSp>
        <p:nvGrpSpPr>
          <p:cNvPr name="Group 3" id="3"/>
          <p:cNvGrpSpPr/>
          <p:nvPr/>
        </p:nvGrpSpPr>
        <p:grpSpPr>
          <a:xfrm rot="0">
            <a:off x="2882400" y="1039200"/>
            <a:ext cx="12523200" cy="8208600"/>
            <a:chOff x="0" y="0"/>
            <a:chExt cx="16697600" cy="10944800"/>
          </a:xfrm>
        </p:grpSpPr>
        <p:sp>
          <p:nvSpPr>
            <p:cNvPr name="Freeform 4" id="4"/>
            <p:cNvSpPr/>
            <p:nvPr/>
          </p:nvSpPr>
          <p:spPr>
            <a:xfrm flipH="false" flipV="false" rot="0">
              <a:off x="0" y="0"/>
              <a:ext cx="16697579" cy="10944860"/>
            </a:xfrm>
            <a:custGeom>
              <a:avLst/>
              <a:gdLst/>
              <a:ahLst/>
              <a:cxnLst/>
              <a:rect r="r" b="b" t="t" l="l"/>
              <a:pathLst>
                <a:path h="10944860" w="16697579">
                  <a:moveTo>
                    <a:pt x="0" y="0"/>
                  </a:moveTo>
                  <a:lnTo>
                    <a:pt x="16697579" y="0"/>
                  </a:lnTo>
                  <a:lnTo>
                    <a:pt x="16697579" y="10944860"/>
                  </a:lnTo>
                  <a:lnTo>
                    <a:pt x="0" y="10944860"/>
                  </a:lnTo>
                  <a:close/>
                </a:path>
              </a:pathLst>
            </a:custGeom>
            <a:solidFill>
              <a:srgbClr val="191919"/>
            </a:solidFill>
          </p:spPr>
        </p:sp>
      </p:grpSp>
      <p:grpSp>
        <p:nvGrpSpPr>
          <p:cNvPr name="Group 5" id="5"/>
          <p:cNvGrpSpPr/>
          <p:nvPr/>
        </p:nvGrpSpPr>
        <p:grpSpPr>
          <a:xfrm rot="0">
            <a:off x="3582700" y="1703100"/>
            <a:ext cx="11160000" cy="6880800"/>
            <a:chOff x="0" y="0"/>
            <a:chExt cx="14880000" cy="9174400"/>
          </a:xfrm>
        </p:grpSpPr>
        <p:sp>
          <p:nvSpPr>
            <p:cNvPr name="Freeform 6" id="6"/>
            <p:cNvSpPr/>
            <p:nvPr/>
          </p:nvSpPr>
          <p:spPr>
            <a:xfrm flipH="false" flipV="false" rot="0">
              <a:off x="0" y="0"/>
              <a:ext cx="14879955" cy="9174353"/>
            </a:xfrm>
            <a:custGeom>
              <a:avLst/>
              <a:gdLst/>
              <a:ahLst/>
              <a:cxnLst/>
              <a:rect r="r" b="b" t="t" l="l"/>
              <a:pathLst>
                <a:path h="9174353" w="14879955">
                  <a:moveTo>
                    <a:pt x="0" y="0"/>
                  </a:moveTo>
                  <a:lnTo>
                    <a:pt x="14879955" y="0"/>
                  </a:lnTo>
                  <a:lnTo>
                    <a:pt x="14879955" y="9174353"/>
                  </a:lnTo>
                  <a:lnTo>
                    <a:pt x="0" y="9174353"/>
                  </a:lnTo>
                  <a:close/>
                </a:path>
              </a:pathLst>
            </a:custGeom>
            <a:solidFill>
              <a:srgbClr val="E7E7E7"/>
            </a:solidFill>
          </p:spPr>
        </p:sp>
      </p:grpSp>
      <p:sp>
        <p:nvSpPr>
          <p:cNvPr name="TextBox 7" id="7"/>
          <p:cNvSpPr txBox="true"/>
          <p:nvPr/>
        </p:nvSpPr>
        <p:spPr>
          <a:xfrm rot="0">
            <a:off x="3809637" y="4363646"/>
            <a:ext cx="10708838" cy="1624575"/>
          </a:xfrm>
          <a:prstGeom prst="rect">
            <a:avLst/>
          </a:prstGeom>
        </p:spPr>
        <p:txBody>
          <a:bodyPr anchor="t" rtlCol="false" tIns="0" lIns="0" bIns="0" rIns="0">
            <a:spAutoFit/>
          </a:bodyPr>
          <a:lstStyle/>
          <a:p>
            <a:pPr algn="ctr">
              <a:lnSpc>
                <a:spcPts val="7680"/>
              </a:lnSpc>
            </a:pPr>
            <a:r>
              <a:rPr lang="en-US" sz="6400">
                <a:solidFill>
                  <a:srgbClr val="191919"/>
                </a:solidFill>
                <a:latin typeface="Arial Bold"/>
              </a:rPr>
              <a:t>KẾT LUẬN</a:t>
            </a:r>
          </a:p>
        </p:txBody>
      </p:sp>
      <p:sp>
        <p:nvSpPr>
          <p:cNvPr name="TextBox 8" id="8"/>
          <p:cNvSpPr txBox="true"/>
          <p:nvPr/>
        </p:nvSpPr>
        <p:spPr>
          <a:xfrm rot="0">
            <a:off x="7369309" y="2770709"/>
            <a:ext cx="3582750" cy="1519800"/>
          </a:xfrm>
          <a:prstGeom prst="rect">
            <a:avLst/>
          </a:prstGeom>
        </p:spPr>
        <p:txBody>
          <a:bodyPr anchor="t" rtlCol="false" tIns="0" lIns="0" bIns="0" rIns="0">
            <a:spAutoFit/>
          </a:bodyPr>
          <a:lstStyle/>
          <a:p>
            <a:pPr algn="ctr">
              <a:lnSpc>
                <a:spcPts val="14400"/>
              </a:lnSpc>
            </a:pPr>
            <a:r>
              <a:rPr lang="en-US" sz="12000">
                <a:solidFill>
                  <a:srgbClr val="191919"/>
                </a:solidFill>
                <a:latin typeface="Bebas Neue"/>
              </a:rPr>
              <a:t>04.</a:t>
            </a:r>
          </a:p>
        </p:txBody>
      </p:sp>
      <p:grpSp>
        <p:nvGrpSpPr>
          <p:cNvPr name="Group 9" id="9"/>
          <p:cNvGrpSpPr/>
          <p:nvPr/>
        </p:nvGrpSpPr>
        <p:grpSpPr>
          <a:xfrm rot="0">
            <a:off x="4390800" y="746200"/>
            <a:ext cx="1996800" cy="1996800"/>
            <a:chOff x="0" y="0"/>
            <a:chExt cx="2662400" cy="2662400"/>
          </a:xfrm>
        </p:grpSpPr>
        <p:sp>
          <p:nvSpPr>
            <p:cNvPr name="Freeform 10" id="10"/>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000000">
                <a:alpha val="38039"/>
              </a:srgbClr>
            </a:solidFill>
          </p:spPr>
        </p:sp>
      </p:grpSp>
      <p:sp>
        <p:nvSpPr>
          <p:cNvPr name="Freeform 11" id="11"/>
          <p:cNvSpPr/>
          <p:nvPr/>
        </p:nvSpPr>
        <p:spPr>
          <a:xfrm flipH="false" flipV="false" rot="0">
            <a:off x="5421726" y="2469824"/>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5762400" y="9029708"/>
            <a:ext cx="6795700" cy="374550"/>
          </a:xfrm>
          <a:custGeom>
            <a:avLst/>
            <a:gdLst/>
            <a:ahLst/>
            <a:cxnLst/>
            <a:rect r="r" b="b" t="t" l="l"/>
            <a:pathLst>
              <a:path h="374550" w="6795700">
                <a:moveTo>
                  <a:pt x="0" y="0"/>
                </a:moveTo>
                <a:lnTo>
                  <a:pt x="6795700" y="0"/>
                </a:lnTo>
                <a:lnTo>
                  <a:pt x="6795700" y="374550"/>
                </a:lnTo>
                <a:lnTo>
                  <a:pt x="0" y="374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3" id="13"/>
          <p:cNvSpPr/>
          <p:nvPr/>
        </p:nvSpPr>
        <p:spPr>
          <a:xfrm rot="10779377">
            <a:off x="4371624" y="7537593"/>
            <a:ext cx="13952951" cy="0"/>
          </a:xfrm>
          <a:prstGeom prst="line">
            <a:avLst/>
          </a:prstGeom>
          <a:ln cap="rnd" w="19050">
            <a:solidFill>
              <a:srgbClr val="191919"/>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91425" y="3532875"/>
            <a:ext cx="9235350" cy="6662700"/>
          </a:xfrm>
          <a:prstGeom prst="rect">
            <a:avLst/>
          </a:prstGeom>
        </p:spPr>
        <p:txBody>
          <a:bodyPr anchor="t" rtlCol="false" tIns="0" lIns="0" bIns="0" rIns="0">
            <a:spAutoFit/>
          </a:bodyPr>
          <a:lstStyle/>
          <a:p>
            <a:pPr algn="l">
              <a:lnSpc>
                <a:spcPts val="17064"/>
              </a:lnSpc>
            </a:pPr>
            <a:r>
              <a:rPr lang="en-US" sz="15800">
                <a:solidFill>
                  <a:srgbClr val="5C64B8"/>
                </a:solidFill>
                <a:latin typeface="Bebas Neue"/>
              </a:rPr>
              <a:t>ARTIFICIAL INTELLIGENCE (AI)</a:t>
            </a:r>
          </a:p>
        </p:txBody>
      </p:sp>
      <p:sp>
        <p:nvSpPr>
          <p:cNvPr name="TextBox 3" id="3"/>
          <p:cNvSpPr txBox="true"/>
          <p:nvPr/>
        </p:nvSpPr>
        <p:spPr>
          <a:xfrm rot="0">
            <a:off x="1531425" y="862675"/>
            <a:ext cx="15225150" cy="1190625"/>
          </a:xfrm>
          <a:prstGeom prst="rect">
            <a:avLst/>
          </a:prstGeom>
        </p:spPr>
        <p:txBody>
          <a:bodyPr anchor="t" rtlCol="false" tIns="0" lIns="0" bIns="0" rIns="0">
            <a:spAutoFit/>
          </a:bodyPr>
          <a:lstStyle/>
          <a:p>
            <a:pPr algn="ctr">
              <a:lnSpc>
                <a:spcPts val="9360"/>
              </a:lnSpc>
            </a:pPr>
            <a:r>
              <a:rPr lang="en-US" sz="7800">
                <a:solidFill>
                  <a:srgbClr val="6E79E4"/>
                </a:solidFill>
                <a:latin typeface="Bebas Neue"/>
              </a:rPr>
              <a:t>KẾT LUẬN</a:t>
            </a:r>
          </a:p>
        </p:txBody>
      </p:sp>
      <p:grpSp>
        <p:nvGrpSpPr>
          <p:cNvPr name="Group 4" id="4"/>
          <p:cNvGrpSpPr/>
          <p:nvPr/>
        </p:nvGrpSpPr>
        <p:grpSpPr>
          <a:xfrm rot="0">
            <a:off x="1742706" y="2053300"/>
            <a:ext cx="15168138" cy="7066096"/>
            <a:chOff x="0" y="0"/>
            <a:chExt cx="19693841" cy="9174400"/>
          </a:xfrm>
        </p:grpSpPr>
        <p:sp>
          <p:nvSpPr>
            <p:cNvPr name="Freeform 5" id="5"/>
            <p:cNvSpPr/>
            <p:nvPr/>
          </p:nvSpPr>
          <p:spPr>
            <a:xfrm flipH="false" flipV="false" rot="0">
              <a:off x="0" y="0"/>
              <a:ext cx="19693832" cy="9174353"/>
            </a:xfrm>
            <a:custGeom>
              <a:avLst/>
              <a:gdLst/>
              <a:ahLst/>
              <a:cxnLst/>
              <a:rect r="r" b="b" t="t" l="l"/>
              <a:pathLst>
                <a:path h="9174353" w="19693832">
                  <a:moveTo>
                    <a:pt x="0" y="0"/>
                  </a:moveTo>
                  <a:lnTo>
                    <a:pt x="19693832" y="0"/>
                  </a:lnTo>
                  <a:lnTo>
                    <a:pt x="19693832" y="9174353"/>
                  </a:lnTo>
                  <a:lnTo>
                    <a:pt x="0" y="9174353"/>
                  </a:lnTo>
                  <a:close/>
                </a:path>
              </a:pathLst>
            </a:custGeom>
            <a:solidFill>
              <a:srgbClr val="E7E7E7"/>
            </a:solidFill>
          </p:spPr>
        </p:sp>
      </p:grpSp>
      <p:sp>
        <p:nvSpPr>
          <p:cNvPr name="TextBox 6" id="6"/>
          <p:cNvSpPr txBox="true"/>
          <p:nvPr/>
        </p:nvSpPr>
        <p:spPr>
          <a:xfrm rot="0">
            <a:off x="2402525" y="2653067"/>
            <a:ext cx="14029936" cy="3514725"/>
          </a:xfrm>
          <a:prstGeom prst="rect">
            <a:avLst/>
          </a:prstGeom>
        </p:spPr>
        <p:txBody>
          <a:bodyPr anchor="t" rtlCol="false" tIns="0" lIns="0" bIns="0" rIns="0">
            <a:spAutoFit/>
          </a:bodyPr>
          <a:lstStyle/>
          <a:p>
            <a:pPr>
              <a:lnSpc>
                <a:spcPts val="3450"/>
              </a:lnSpc>
            </a:pPr>
            <a:r>
              <a:rPr lang="en-US" sz="2875">
                <a:solidFill>
                  <a:srgbClr val="3C3C3B"/>
                </a:solidFill>
                <a:latin typeface="Raleway Bold"/>
              </a:rPr>
              <a:t>Kết quả đạt được: </a:t>
            </a:r>
          </a:p>
          <a:p>
            <a:pPr>
              <a:lnSpc>
                <a:spcPts val="3450"/>
              </a:lnSpc>
            </a:pPr>
          </a:p>
          <a:p>
            <a:pPr marL="620799" indent="-310400" lvl="1">
              <a:lnSpc>
                <a:spcPts val="3450"/>
              </a:lnSpc>
              <a:buFont typeface="Arial"/>
              <a:buChar char="•"/>
            </a:pPr>
            <a:r>
              <a:rPr lang="en-US" sz="2875">
                <a:solidFill>
                  <a:srgbClr val="3C3C3B"/>
                </a:solidFill>
                <a:latin typeface="Raleway Medium"/>
              </a:rPr>
              <a:t>Độ chính xác 75.72% dành cho tập dữ liệu huấn luyện.</a:t>
            </a:r>
          </a:p>
          <a:p>
            <a:pPr marL="620799" indent="-310400" lvl="1">
              <a:lnSpc>
                <a:spcPts val="3450"/>
              </a:lnSpc>
              <a:buFont typeface="Arial"/>
              <a:buChar char="•"/>
            </a:pPr>
            <a:r>
              <a:rPr lang="en-US" sz="2875">
                <a:solidFill>
                  <a:srgbClr val="3C3C3B"/>
                </a:solidFill>
                <a:latin typeface="Raleway Medium"/>
              </a:rPr>
              <a:t>Tốc độ huấn luyện chậm.</a:t>
            </a:r>
          </a:p>
          <a:p>
            <a:pPr marL="620799" indent="-310400" lvl="1">
              <a:lnSpc>
                <a:spcPts val="3450"/>
              </a:lnSpc>
              <a:buFont typeface="Arial"/>
              <a:buChar char="•"/>
            </a:pPr>
            <a:r>
              <a:rPr lang="en-US" sz="2875">
                <a:solidFill>
                  <a:srgbClr val="3C3C3B"/>
                </a:solidFill>
                <a:latin typeface="Raleway Medium"/>
              </a:rPr>
              <a:t>Độ chính xác 40.93% dành cho tập dữ liệu đánh giá.</a:t>
            </a:r>
          </a:p>
          <a:p>
            <a:pPr marL="620799" indent="-310400" lvl="1">
              <a:lnSpc>
                <a:spcPts val="3450"/>
              </a:lnSpc>
              <a:buFont typeface="Arial"/>
              <a:buChar char="•"/>
            </a:pPr>
            <a:r>
              <a:rPr lang="en-US" sz="2875">
                <a:solidFill>
                  <a:srgbClr val="3C3C3B"/>
                </a:solidFill>
                <a:latin typeface="Raleway Medium"/>
              </a:rPr>
              <a:t>Chưa tìm thấy điểm tối ưu. Hội tụ bị móc ngược.</a:t>
            </a:r>
          </a:p>
          <a:p>
            <a:pPr algn="l">
              <a:lnSpc>
                <a:spcPts val="3450"/>
              </a:lnSpc>
            </a:pPr>
          </a:p>
          <a:p>
            <a:pPr algn="l">
              <a:lnSpc>
                <a:spcPts val="3450"/>
              </a:lnSpc>
            </a:pPr>
          </a:p>
        </p:txBody>
      </p:sp>
      <p:sp>
        <p:nvSpPr>
          <p:cNvPr name="AutoShape 7" id="7"/>
          <p:cNvSpPr/>
          <p:nvPr/>
        </p:nvSpPr>
        <p:spPr>
          <a:xfrm flipH="true">
            <a:off x="6467609" y="8087606"/>
            <a:ext cx="10288908" cy="62540"/>
          </a:xfrm>
          <a:prstGeom prst="line">
            <a:avLst/>
          </a:prstGeom>
          <a:ln cap="rnd" w="19050">
            <a:solidFill>
              <a:srgbClr val="191919"/>
            </a:solidFill>
            <a:prstDash val="solid"/>
            <a:headEnd type="none" len="sm" w="sm"/>
            <a:tailEnd type="none" len="sm" w="sm"/>
          </a:ln>
        </p:spPr>
      </p:sp>
      <p:sp>
        <p:nvSpPr>
          <p:cNvPr name="Freeform 8" id="8"/>
          <p:cNvSpPr/>
          <p:nvPr/>
        </p:nvSpPr>
        <p:spPr>
          <a:xfrm flipH="false" flipV="false" rot="0">
            <a:off x="3936424" y="7869638"/>
            <a:ext cx="1104064" cy="280508"/>
          </a:xfrm>
          <a:custGeom>
            <a:avLst/>
            <a:gdLst/>
            <a:ahLst/>
            <a:cxnLst/>
            <a:rect r="r" b="b" t="t" l="l"/>
            <a:pathLst>
              <a:path h="280508" w="1104064">
                <a:moveTo>
                  <a:pt x="0" y="0"/>
                </a:moveTo>
                <a:lnTo>
                  <a:pt x="1104064" y="0"/>
                </a:lnTo>
                <a:lnTo>
                  <a:pt x="1104064" y="280508"/>
                </a:lnTo>
                <a:lnTo>
                  <a:pt x="0" y="280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91425" y="3532875"/>
            <a:ext cx="9235350" cy="6662700"/>
          </a:xfrm>
          <a:prstGeom prst="rect">
            <a:avLst/>
          </a:prstGeom>
        </p:spPr>
        <p:txBody>
          <a:bodyPr anchor="t" rtlCol="false" tIns="0" lIns="0" bIns="0" rIns="0">
            <a:spAutoFit/>
          </a:bodyPr>
          <a:lstStyle/>
          <a:p>
            <a:pPr algn="l">
              <a:lnSpc>
                <a:spcPts val="17064"/>
              </a:lnSpc>
            </a:pPr>
            <a:r>
              <a:rPr lang="en-US" sz="15800">
                <a:solidFill>
                  <a:srgbClr val="5C64B8"/>
                </a:solidFill>
                <a:latin typeface="Bebas Neue"/>
              </a:rPr>
              <a:t>ARTIFICIAL INTELLIGENCE (AI)</a:t>
            </a:r>
          </a:p>
        </p:txBody>
      </p:sp>
      <p:grpSp>
        <p:nvGrpSpPr>
          <p:cNvPr name="Group 3" id="3"/>
          <p:cNvGrpSpPr/>
          <p:nvPr/>
        </p:nvGrpSpPr>
        <p:grpSpPr>
          <a:xfrm rot="0">
            <a:off x="1742706" y="2053300"/>
            <a:ext cx="15168138" cy="7066096"/>
            <a:chOff x="0" y="0"/>
            <a:chExt cx="19693841" cy="9174400"/>
          </a:xfrm>
        </p:grpSpPr>
        <p:sp>
          <p:nvSpPr>
            <p:cNvPr name="Freeform 4" id="4"/>
            <p:cNvSpPr/>
            <p:nvPr/>
          </p:nvSpPr>
          <p:spPr>
            <a:xfrm flipH="false" flipV="false" rot="0">
              <a:off x="0" y="0"/>
              <a:ext cx="19693832" cy="9174353"/>
            </a:xfrm>
            <a:custGeom>
              <a:avLst/>
              <a:gdLst/>
              <a:ahLst/>
              <a:cxnLst/>
              <a:rect r="r" b="b" t="t" l="l"/>
              <a:pathLst>
                <a:path h="9174353" w="19693832">
                  <a:moveTo>
                    <a:pt x="0" y="0"/>
                  </a:moveTo>
                  <a:lnTo>
                    <a:pt x="19693832" y="0"/>
                  </a:lnTo>
                  <a:lnTo>
                    <a:pt x="19693832" y="9174353"/>
                  </a:lnTo>
                  <a:lnTo>
                    <a:pt x="0" y="9174353"/>
                  </a:lnTo>
                  <a:close/>
                </a:path>
              </a:pathLst>
            </a:custGeom>
            <a:solidFill>
              <a:srgbClr val="E7E7E7"/>
            </a:solidFill>
          </p:spPr>
        </p:sp>
      </p:grpSp>
      <p:sp>
        <p:nvSpPr>
          <p:cNvPr name="TextBox 5" id="5"/>
          <p:cNvSpPr txBox="true"/>
          <p:nvPr/>
        </p:nvSpPr>
        <p:spPr>
          <a:xfrm rot="0">
            <a:off x="2311807" y="1952153"/>
            <a:ext cx="14029936" cy="6581744"/>
          </a:xfrm>
          <a:prstGeom prst="rect">
            <a:avLst/>
          </a:prstGeom>
        </p:spPr>
        <p:txBody>
          <a:bodyPr anchor="t" rtlCol="false" tIns="0" lIns="0" bIns="0" rIns="0">
            <a:spAutoFit/>
          </a:bodyPr>
          <a:lstStyle/>
          <a:p>
            <a:pPr>
              <a:lnSpc>
                <a:spcPts val="5175"/>
              </a:lnSpc>
            </a:pPr>
            <a:r>
              <a:rPr lang="en-US" sz="2875">
                <a:solidFill>
                  <a:srgbClr val="3C3C3B"/>
                </a:solidFill>
                <a:latin typeface="Arial Bold"/>
              </a:rPr>
              <a:t>Kiểm định và tinh chỉnh mô hình: </a:t>
            </a:r>
          </a:p>
          <a:p>
            <a:pPr marL="620799" indent="-310400" lvl="1">
              <a:lnSpc>
                <a:spcPts val="5175"/>
              </a:lnSpc>
              <a:buFont typeface="Arial"/>
              <a:buChar char="•"/>
            </a:pPr>
            <a:r>
              <a:rPr lang="en-US" sz="2875">
                <a:solidFill>
                  <a:srgbClr val="3C3C3B"/>
                </a:solidFill>
                <a:latin typeface="Arial"/>
              </a:rPr>
              <a:t>Dữ liệu đánh giá chiếm 1/3 của UTKFace.</a:t>
            </a:r>
          </a:p>
          <a:p>
            <a:pPr marL="620799" indent="-310400" lvl="1">
              <a:lnSpc>
                <a:spcPts val="5175"/>
              </a:lnSpc>
              <a:buFont typeface="Arial"/>
              <a:buChar char="•"/>
            </a:pPr>
            <a:r>
              <a:rPr lang="en-US" sz="2875">
                <a:solidFill>
                  <a:srgbClr val="3C3C3B"/>
                </a:solidFill>
                <a:latin typeface="Arial"/>
              </a:rPr>
              <a:t>Mô hình đã được tinh chỉnh số lượng siêu tham số mô hình của các lớp tích chập từ 16 đến 64, và chọn ra 16, 32, 64 cho các lớp tích chập là tối ưu nhất.</a:t>
            </a:r>
          </a:p>
          <a:p>
            <a:pPr algn="l">
              <a:lnSpc>
                <a:spcPts val="5175"/>
              </a:lnSpc>
            </a:pPr>
            <a:r>
              <a:rPr lang="en-US" sz="2875">
                <a:solidFill>
                  <a:srgbClr val="3C3C3B"/>
                </a:solidFill>
                <a:latin typeface="Arial Bold"/>
              </a:rPr>
              <a:t>Đánh giá và Kiểm thử</a:t>
            </a:r>
          </a:p>
          <a:p>
            <a:pPr algn="l" marL="980498" indent="-490249" lvl="1">
              <a:lnSpc>
                <a:spcPts val="5175"/>
              </a:lnSpc>
              <a:buFont typeface="Arial"/>
              <a:buChar char="•"/>
            </a:pPr>
            <a:r>
              <a:rPr lang="en-US" sz="2875">
                <a:solidFill>
                  <a:srgbClr val="3C3C3B"/>
                </a:solidFill>
                <a:latin typeface="Arial"/>
              </a:rPr>
              <a:t>Đánh giá trên tập huấn luyện: độ chính xác 75.72% và hàm mất mát đạt giá trị 0.6904 trên tập huấn luyện. Tốc độ hội tụ chậm.</a:t>
            </a:r>
          </a:p>
          <a:p>
            <a:pPr algn="l" marL="980498" indent="-490249" lvl="1">
              <a:lnSpc>
                <a:spcPts val="5175"/>
              </a:lnSpc>
              <a:buFont typeface="Arial"/>
              <a:buChar char="•"/>
            </a:pPr>
            <a:r>
              <a:rPr lang="en-US" sz="2875">
                <a:solidFill>
                  <a:srgbClr val="3C3C3B"/>
                </a:solidFill>
                <a:latin typeface="Arial"/>
              </a:rPr>
              <a:t>Kiểm thử trên tập đánh giá(val/test): độ chính xác 40.93% và hàm mất mát đạt giá trị 1.9977 trên tập huấn luyện. Hội tụ bị móc ngược nên mô hình chưa tốt cần tinh chỉnh siêu tham số thêm.</a:t>
            </a:r>
          </a:p>
        </p:txBody>
      </p:sp>
      <p:sp>
        <p:nvSpPr>
          <p:cNvPr name="AutoShape 6" id="6"/>
          <p:cNvSpPr/>
          <p:nvPr/>
        </p:nvSpPr>
        <p:spPr>
          <a:xfrm flipH="true">
            <a:off x="6467609" y="8602086"/>
            <a:ext cx="10288908" cy="62540"/>
          </a:xfrm>
          <a:prstGeom prst="line">
            <a:avLst/>
          </a:prstGeom>
          <a:ln cap="rnd" w="19050">
            <a:solidFill>
              <a:srgbClr val="191919"/>
            </a:solidFill>
            <a:prstDash val="solid"/>
            <a:headEnd type="none" len="sm" w="sm"/>
            <a:tailEnd type="none" len="sm" w="sm"/>
          </a:ln>
        </p:spPr>
      </p:sp>
      <p:sp>
        <p:nvSpPr>
          <p:cNvPr name="Freeform 7" id="7"/>
          <p:cNvSpPr/>
          <p:nvPr/>
        </p:nvSpPr>
        <p:spPr>
          <a:xfrm flipH="false" flipV="false" rot="0">
            <a:off x="3953097" y="8533897"/>
            <a:ext cx="1104064" cy="280508"/>
          </a:xfrm>
          <a:custGeom>
            <a:avLst/>
            <a:gdLst/>
            <a:ahLst/>
            <a:cxnLst/>
            <a:rect r="r" b="b" t="t" l="l"/>
            <a:pathLst>
              <a:path h="280508" w="1104064">
                <a:moveTo>
                  <a:pt x="0" y="0"/>
                </a:moveTo>
                <a:lnTo>
                  <a:pt x="1104064" y="0"/>
                </a:lnTo>
                <a:lnTo>
                  <a:pt x="1104064" y="280508"/>
                </a:lnTo>
                <a:lnTo>
                  <a:pt x="0" y="280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531425" y="862675"/>
            <a:ext cx="15225150" cy="1190625"/>
          </a:xfrm>
          <a:prstGeom prst="rect">
            <a:avLst/>
          </a:prstGeom>
        </p:spPr>
        <p:txBody>
          <a:bodyPr anchor="t" rtlCol="false" tIns="0" lIns="0" bIns="0" rIns="0">
            <a:spAutoFit/>
          </a:bodyPr>
          <a:lstStyle/>
          <a:p>
            <a:pPr algn="ctr">
              <a:lnSpc>
                <a:spcPts val="9360"/>
              </a:lnSpc>
            </a:pPr>
            <a:r>
              <a:rPr lang="en-US" sz="7800">
                <a:solidFill>
                  <a:srgbClr val="6E79E4"/>
                </a:solidFill>
                <a:latin typeface="Bebas Neue"/>
              </a:rPr>
              <a:t>KẾT LUẬN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91425" y="3532875"/>
            <a:ext cx="9235350" cy="6662700"/>
          </a:xfrm>
          <a:prstGeom prst="rect">
            <a:avLst/>
          </a:prstGeom>
        </p:spPr>
        <p:txBody>
          <a:bodyPr anchor="t" rtlCol="false" tIns="0" lIns="0" bIns="0" rIns="0">
            <a:spAutoFit/>
          </a:bodyPr>
          <a:lstStyle/>
          <a:p>
            <a:pPr algn="l">
              <a:lnSpc>
                <a:spcPts val="17064"/>
              </a:lnSpc>
            </a:pPr>
            <a:r>
              <a:rPr lang="en-US" sz="15800">
                <a:solidFill>
                  <a:srgbClr val="5C64B8"/>
                </a:solidFill>
                <a:latin typeface="Bebas Neue"/>
              </a:rPr>
              <a:t>ARTIFICIAL INTELLIGENCE (AI)</a:t>
            </a:r>
          </a:p>
        </p:txBody>
      </p:sp>
      <p:sp>
        <p:nvSpPr>
          <p:cNvPr name="TextBox 3" id="3"/>
          <p:cNvSpPr txBox="true"/>
          <p:nvPr/>
        </p:nvSpPr>
        <p:spPr>
          <a:xfrm rot="0">
            <a:off x="1531425" y="862675"/>
            <a:ext cx="15225150" cy="1190625"/>
          </a:xfrm>
          <a:prstGeom prst="rect">
            <a:avLst/>
          </a:prstGeom>
        </p:spPr>
        <p:txBody>
          <a:bodyPr anchor="t" rtlCol="false" tIns="0" lIns="0" bIns="0" rIns="0">
            <a:spAutoFit/>
          </a:bodyPr>
          <a:lstStyle/>
          <a:p>
            <a:pPr algn="ctr">
              <a:lnSpc>
                <a:spcPts val="9360"/>
              </a:lnSpc>
            </a:pPr>
            <a:r>
              <a:rPr lang="en-US" sz="7800">
                <a:solidFill>
                  <a:srgbClr val="6E79E4"/>
                </a:solidFill>
                <a:latin typeface="Bebas Neue"/>
              </a:rPr>
              <a:t>KẾT LUẬN</a:t>
            </a:r>
          </a:p>
        </p:txBody>
      </p:sp>
      <p:grpSp>
        <p:nvGrpSpPr>
          <p:cNvPr name="Group 4" id="4"/>
          <p:cNvGrpSpPr/>
          <p:nvPr/>
        </p:nvGrpSpPr>
        <p:grpSpPr>
          <a:xfrm rot="0">
            <a:off x="1742706" y="2053300"/>
            <a:ext cx="15168138" cy="7066096"/>
            <a:chOff x="0" y="0"/>
            <a:chExt cx="19693841" cy="9174400"/>
          </a:xfrm>
        </p:grpSpPr>
        <p:sp>
          <p:nvSpPr>
            <p:cNvPr name="Freeform 5" id="5"/>
            <p:cNvSpPr/>
            <p:nvPr/>
          </p:nvSpPr>
          <p:spPr>
            <a:xfrm flipH="false" flipV="false" rot="0">
              <a:off x="0" y="0"/>
              <a:ext cx="19693832" cy="9174353"/>
            </a:xfrm>
            <a:custGeom>
              <a:avLst/>
              <a:gdLst/>
              <a:ahLst/>
              <a:cxnLst/>
              <a:rect r="r" b="b" t="t" l="l"/>
              <a:pathLst>
                <a:path h="9174353" w="19693832">
                  <a:moveTo>
                    <a:pt x="0" y="0"/>
                  </a:moveTo>
                  <a:lnTo>
                    <a:pt x="19693832" y="0"/>
                  </a:lnTo>
                  <a:lnTo>
                    <a:pt x="19693832" y="9174353"/>
                  </a:lnTo>
                  <a:lnTo>
                    <a:pt x="0" y="9174353"/>
                  </a:lnTo>
                  <a:close/>
                </a:path>
              </a:pathLst>
            </a:custGeom>
            <a:solidFill>
              <a:srgbClr val="E7E7E7"/>
            </a:solidFill>
          </p:spPr>
        </p:sp>
      </p:grpSp>
      <p:sp>
        <p:nvSpPr>
          <p:cNvPr name="TextBox 6" id="6"/>
          <p:cNvSpPr txBox="true"/>
          <p:nvPr/>
        </p:nvSpPr>
        <p:spPr>
          <a:xfrm rot="0">
            <a:off x="2402525" y="2653067"/>
            <a:ext cx="14029936" cy="3952875"/>
          </a:xfrm>
          <a:prstGeom prst="rect">
            <a:avLst/>
          </a:prstGeom>
        </p:spPr>
        <p:txBody>
          <a:bodyPr anchor="t" rtlCol="false" tIns="0" lIns="0" bIns="0" rIns="0">
            <a:spAutoFit/>
          </a:bodyPr>
          <a:lstStyle/>
          <a:p>
            <a:pPr>
              <a:lnSpc>
                <a:spcPts val="3450"/>
              </a:lnSpc>
            </a:pPr>
            <a:r>
              <a:rPr lang="en-US" sz="2875">
                <a:solidFill>
                  <a:srgbClr val="3C3C3B"/>
                </a:solidFill>
                <a:latin typeface="Raleway Bold"/>
              </a:rPr>
              <a:t>Mở rộng trong tương lai: </a:t>
            </a:r>
          </a:p>
          <a:p>
            <a:pPr>
              <a:lnSpc>
                <a:spcPts val="3450"/>
              </a:lnSpc>
            </a:pPr>
          </a:p>
          <a:p>
            <a:pPr marL="620799" indent="-310400" lvl="1">
              <a:lnSpc>
                <a:spcPts val="3450"/>
              </a:lnSpc>
              <a:buFont typeface="Arial"/>
              <a:buChar char="•"/>
            </a:pPr>
            <a:r>
              <a:rPr lang="en-US" sz="2875">
                <a:solidFill>
                  <a:srgbClr val="3C3C3B"/>
                </a:solidFill>
                <a:latin typeface="Raleway Medium"/>
              </a:rPr>
              <a:t>Tăng cường tập dữ liệu</a:t>
            </a:r>
          </a:p>
          <a:p>
            <a:pPr>
              <a:lnSpc>
                <a:spcPts val="3450"/>
              </a:lnSpc>
            </a:pPr>
          </a:p>
          <a:p>
            <a:pPr marL="620799" indent="-310400" lvl="1">
              <a:lnSpc>
                <a:spcPts val="3450"/>
              </a:lnSpc>
              <a:buFont typeface="Arial"/>
              <a:buChar char="•"/>
            </a:pPr>
            <a:r>
              <a:rPr lang="en-US" sz="2875">
                <a:solidFill>
                  <a:srgbClr val="3C3C3B"/>
                </a:solidFill>
                <a:latin typeface="Raleway Medium"/>
              </a:rPr>
              <a:t>Kiến trúc mô hình nâng cao</a:t>
            </a:r>
          </a:p>
          <a:p>
            <a:pPr>
              <a:lnSpc>
                <a:spcPts val="3450"/>
              </a:lnSpc>
            </a:pPr>
          </a:p>
          <a:p>
            <a:pPr marL="620799" indent="-310400" lvl="1">
              <a:lnSpc>
                <a:spcPts val="3450"/>
              </a:lnSpc>
              <a:buFont typeface="Arial"/>
              <a:buChar char="•"/>
            </a:pPr>
            <a:r>
              <a:rPr lang="en-US" sz="2875">
                <a:solidFill>
                  <a:srgbClr val="3C3C3B"/>
                </a:solidFill>
                <a:latin typeface="Raleway Medium"/>
              </a:rPr>
              <a:t>Học tập đa nhiệm</a:t>
            </a:r>
          </a:p>
          <a:p>
            <a:pPr>
              <a:lnSpc>
                <a:spcPts val="3450"/>
              </a:lnSpc>
            </a:pPr>
          </a:p>
          <a:p>
            <a:pPr algn="l" marL="620799" indent="-310400" lvl="1">
              <a:lnSpc>
                <a:spcPts val="3450"/>
              </a:lnSpc>
              <a:buFont typeface="Arial"/>
              <a:buChar char="•"/>
            </a:pPr>
            <a:r>
              <a:rPr lang="en-US" sz="2875">
                <a:solidFill>
                  <a:srgbClr val="3C3C3B"/>
                </a:solidFill>
                <a:latin typeface="Raleway Medium"/>
              </a:rPr>
              <a:t>Tối ưu hóa và Phân loại sự rõ ràng</a:t>
            </a:r>
          </a:p>
        </p:txBody>
      </p:sp>
      <p:sp>
        <p:nvSpPr>
          <p:cNvPr name="AutoShape 7" id="7"/>
          <p:cNvSpPr/>
          <p:nvPr/>
        </p:nvSpPr>
        <p:spPr>
          <a:xfrm flipH="true">
            <a:off x="6467609" y="8471357"/>
            <a:ext cx="10288908" cy="62540"/>
          </a:xfrm>
          <a:prstGeom prst="line">
            <a:avLst/>
          </a:prstGeom>
          <a:ln cap="rnd" w="19050">
            <a:solidFill>
              <a:srgbClr val="191919"/>
            </a:solidFill>
            <a:prstDash val="solid"/>
            <a:headEnd type="none" len="sm" w="sm"/>
            <a:tailEnd type="none" len="sm" w="sm"/>
          </a:ln>
        </p:spPr>
      </p:sp>
      <p:sp>
        <p:nvSpPr>
          <p:cNvPr name="Freeform 8" id="8"/>
          <p:cNvSpPr/>
          <p:nvPr/>
        </p:nvSpPr>
        <p:spPr>
          <a:xfrm flipH="false" flipV="false" rot="0">
            <a:off x="3953097" y="8403168"/>
            <a:ext cx="1104064" cy="280508"/>
          </a:xfrm>
          <a:custGeom>
            <a:avLst/>
            <a:gdLst/>
            <a:ahLst/>
            <a:cxnLst/>
            <a:rect r="r" b="b" t="t" l="l"/>
            <a:pathLst>
              <a:path h="280508" w="1104064">
                <a:moveTo>
                  <a:pt x="0" y="0"/>
                </a:moveTo>
                <a:lnTo>
                  <a:pt x="1104064" y="0"/>
                </a:lnTo>
                <a:lnTo>
                  <a:pt x="1104064" y="280508"/>
                </a:lnTo>
                <a:lnTo>
                  <a:pt x="0" y="280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6E79E4"/>
        </a:solidFill>
      </p:bgPr>
    </p:bg>
    <p:spTree>
      <p:nvGrpSpPr>
        <p:cNvPr id="1" name=""/>
        <p:cNvGrpSpPr/>
        <p:nvPr/>
      </p:nvGrpSpPr>
      <p:grpSpPr>
        <a:xfrm>
          <a:off x="0" y="0"/>
          <a:ext cx="0" cy="0"/>
          <a:chOff x="0" y="0"/>
          <a:chExt cx="0" cy="0"/>
        </a:xfrm>
      </p:grpSpPr>
      <p:sp>
        <p:nvSpPr>
          <p:cNvPr name="TextBox 2" id="2"/>
          <p:cNvSpPr txBox="true"/>
          <p:nvPr/>
        </p:nvSpPr>
        <p:spPr>
          <a:xfrm rot="5400000">
            <a:off x="-729000" y="7648575"/>
            <a:ext cx="3343950" cy="1932900"/>
          </a:xfrm>
          <a:prstGeom prst="rect">
            <a:avLst/>
          </a:prstGeom>
        </p:spPr>
        <p:txBody>
          <a:bodyPr anchor="t" rtlCol="false" tIns="0" lIns="0" bIns="0" rIns="0">
            <a:spAutoFit/>
          </a:bodyPr>
          <a:lstStyle/>
          <a:p>
            <a:pPr algn="l">
              <a:lnSpc>
                <a:spcPts val="17064"/>
              </a:lnSpc>
            </a:pPr>
            <a:r>
              <a:rPr lang="en-US" sz="15800">
                <a:solidFill>
                  <a:srgbClr val="FFFFFF"/>
                </a:solidFill>
                <a:latin typeface="Bebas Neue"/>
              </a:rPr>
              <a:t>/(AI)</a:t>
            </a:r>
          </a:p>
        </p:txBody>
      </p:sp>
      <p:grpSp>
        <p:nvGrpSpPr>
          <p:cNvPr name="Group 3" id="3"/>
          <p:cNvGrpSpPr/>
          <p:nvPr/>
        </p:nvGrpSpPr>
        <p:grpSpPr>
          <a:xfrm rot="0">
            <a:off x="2882400" y="1039200"/>
            <a:ext cx="12523200" cy="8208600"/>
            <a:chOff x="0" y="0"/>
            <a:chExt cx="16697600" cy="10944800"/>
          </a:xfrm>
        </p:grpSpPr>
        <p:sp>
          <p:nvSpPr>
            <p:cNvPr name="Freeform 4" id="4"/>
            <p:cNvSpPr/>
            <p:nvPr/>
          </p:nvSpPr>
          <p:spPr>
            <a:xfrm flipH="false" flipV="false" rot="0">
              <a:off x="0" y="0"/>
              <a:ext cx="16697579" cy="10944860"/>
            </a:xfrm>
            <a:custGeom>
              <a:avLst/>
              <a:gdLst/>
              <a:ahLst/>
              <a:cxnLst/>
              <a:rect r="r" b="b" t="t" l="l"/>
              <a:pathLst>
                <a:path h="10944860" w="16697579">
                  <a:moveTo>
                    <a:pt x="0" y="0"/>
                  </a:moveTo>
                  <a:lnTo>
                    <a:pt x="16697579" y="0"/>
                  </a:lnTo>
                  <a:lnTo>
                    <a:pt x="16697579" y="10944860"/>
                  </a:lnTo>
                  <a:lnTo>
                    <a:pt x="0" y="10944860"/>
                  </a:lnTo>
                  <a:close/>
                </a:path>
              </a:pathLst>
            </a:custGeom>
            <a:solidFill>
              <a:srgbClr val="191919"/>
            </a:solidFill>
          </p:spPr>
        </p:sp>
      </p:grpSp>
      <p:grpSp>
        <p:nvGrpSpPr>
          <p:cNvPr name="Group 5" id="5"/>
          <p:cNvGrpSpPr/>
          <p:nvPr/>
        </p:nvGrpSpPr>
        <p:grpSpPr>
          <a:xfrm rot="0">
            <a:off x="3582700" y="1703100"/>
            <a:ext cx="11160000" cy="6880800"/>
            <a:chOff x="0" y="0"/>
            <a:chExt cx="14880000" cy="9174400"/>
          </a:xfrm>
        </p:grpSpPr>
        <p:sp>
          <p:nvSpPr>
            <p:cNvPr name="Freeform 6" id="6"/>
            <p:cNvSpPr/>
            <p:nvPr/>
          </p:nvSpPr>
          <p:spPr>
            <a:xfrm flipH="false" flipV="false" rot="0">
              <a:off x="0" y="0"/>
              <a:ext cx="14879955" cy="9174353"/>
            </a:xfrm>
            <a:custGeom>
              <a:avLst/>
              <a:gdLst/>
              <a:ahLst/>
              <a:cxnLst/>
              <a:rect r="r" b="b" t="t" l="l"/>
              <a:pathLst>
                <a:path h="9174353" w="14879955">
                  <a:moveTo>
                    <a:pt x="0" y="0"/>
                  </a:moveTo>
                  <a:lnTo>
                    <a:pt x="14879955" y="0"/>
                  </a:lnTo>
                  <a:lnTo>
                    <a:pt x="14879955" y="9174353"/>
                  </a:lnTo>
                  <a:lnTo>
                    <a:pt x="0" y="9174353"/>
                  </a:lnTo>
                  <a:close/>
                </a:path>
              </a:pathLst>
            </a:custGeom>
            <a:solidFill>
              <a:srgbClr val="E7E7E7"/>
            </a:solidFill>
          </p:spPr>
        </p:sp>
      </p:grpSp>
      <p:sp>
        <p:nvSpPr>
          <p:cNvPr name="TextBox 7" id="7"/>
          <p:cNvSpPr txBox="true"/>
          <p:nvPr/>
        </p:nvSpPr>
        <p:spPr>
          <a:xfrm rot="0">
            <a:off x="3809637" y="4628246"/>
            <a:ext cx="10708838" cy="1095375"/>
          </a:xfrm>
          <a:prstGeom prst="rect">
            <a:avLst/>
          </a:prstGeom>
        </p:spPr>
        <p:txBody>
          <a:bodyPr anchor="t" rtlCol="false" tIns="0" lIns="0" bIns="0" rIns="0">
            <a:spAutoFit/>
          </a:bodyPr>
          <a:lstStyle/>
          <a:p>
            <a:pPr algn="ctr">
              <a:lnSpc>
                <a:spcPts val="7680"/>
              </a:lnSpc>
            </a:pPr>
            <a:r>
              <a:rPr lang="en-US" sz="6400">
                <a:solidFill>
                  <a:srgbClr val="191919"/>
                </a:solidFill>
                <a:latin typeface="Arial Bold"/>
              </a:rPr>
              <a:t>DEMO</a:t>
            </a:r>
          </a:p>
        </p:txBody>
      </p:sp>
      <p:sp>
        <p:nvSpPr>
          <p:cNvPr name="TextBox 8" id="8"/>
          <p:cNvSpPr txBox="true"/>
          <p:nvPr/>
        </p:nvSpPr>
        <p:spPr>
          <a:xfrm rot="0">
            <a:off x="7369309" y="2606684"/>
            <a:ext cx="3582750" cy="1847850"/>
          </a:xfrm>
          <a:prstGeom prst="rect">
            <a:avLst/>
          </a:prstGeom>
        </p:spPr>
        <p:txBody>
          <a:bodyPr anchor="t" rtlCol="false" tIns="0" lIns="0" bIns="0" rIns="0">
            <a:spAutoFit/>
          </a:bodyPr>
          <a:lstStyle/>
          <a:p>
            <a:pPr algn="ctr">
              <a:lnSpc>
                <a:spcPts val="14400"/>
              </a:lnSpc>
            </a:pPr>
            <a:r>
              <a:rPr lang="en-US" sz="12000">
                <a:solidFill>
                  <a:srgbClr val="191919"/>
                </a:solidFill>
                <a:latin typeface="Bebas Neue"/>
              </a:rPr>
              <a:t>05.</a:t>
            </a:r>
          </a:p>
        </p:txBody>
      </p:sp>
      <p:grpSp>
        <p:nvGrpSpPr>
          <p:cNvPr name="Group 9" id="9"/>
          <p:cNvGrpSpPr/>
          <p:nvPr/>
        </p:nvGrpSpPr>
        <p:grpSpPr>
          <a:xfrm rot="0">
            <a:off x="4390800" y="746200"/>
            <a:ext cx="1996800" cy="1996800"/>
            <a:chOff x="0" y="0"/>
            <a:chExt cx="2662400" cy="2662400"/>
          </a:xfrm>
        </p:grpSpPr>
        <p:sp>
          <p:nvSpPr>
            <p:cNvPr name="Freeform 10" id="10"/>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000000">
                <a:alpha val="38039"/>
              </a:srgbClr>
            </a:solidFill>
          </p:spPr>
        </p:sp>
      </p:grpSp>
      <p:sp>
        <p:nvSpPr>
          <p:cNvPr name="Freeform 11" id="11"/>
          <p:cNvSpPr/>
          <p:nvPr/>
        </p:nvSpPr>
        <p:spPr>
          <a:xfrm flipH="false" flipV="false" rot="0">
            <a:off x="5421726" y="2469824"/>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5762400" y="9029708"/>
            <a:ext cx="6795700" cy="374550"/>
          </a:xfrm>
          <a:custGeom>
            <a:avLst/>
            <a:gdLst/>
            <a:ahLst/>
            <a:cxnLst/>
            <a:rect r="r" b="b" t="t" l="l"/>
            <a:pathLst>
              <a:path h="374550" w="6795700">
                <a:moveTo>
                  <a:pt x="0" y="0"/>
                </a:moveTo>
                <a:lnTo>
                  <a:pt x="6795700" y="0"/>
                </a:lnTo>
                <a:lnTo>
                  <a:pt x="6795700" y="374550"/>
                </a:lnTo>
                <a:lnTo>
                  <a:pt x="0" y="374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3" id="13"/>
          <p:cNvSpPr/>
          <p:nvPr/>
        </p:nvSpPr>
        <p:spPr>
          <a:xfrm rot="10779377">
            <a:off x="4371624" y="7537593"/>
            <a:ext cx="13952951" cy="0"/>
          </a:xfrm>
          <a:prstGeom prst="line">
            <a:avLst/>
          </a:prstGeom>
          <a:ln cap="rnd" w="19050">
            <a:solidFill>
              <a:srgbClr val="191919"/>
            </a:solidFill>
            <a:prstDash val="solid"/>
            <a:headEnd type="none" len="sm" w="sm"/>
            <a:tailEnd type="none" len="sm" w="sm"/>
          </a:ln>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1430908" y="649880"/>
            <a:ext cx="15426184" cy="8987240"/>
            <a:chOff x="0" y="0"/>
            <a:chExt cx="20568245" cy="11982987"/>
          </a:xfrm>
        </p:grpSpPr>
        <p:sp>
          <p:nvSpPr>
            <p:cNvPr name="Freeform 5" id="5"/>
            <p:cNvSpPr/>
            <p:nvPr/>
          </p:nvSpPr>
          <p:spPr>
            <a:xfrm flipH="false" flipV="false" rot="0">
              <a:off x="0" y="0"/>
              <a:ext cx="20568286" cy="11982958"/>
            </a:xfrm>
            <a:custGeom>
              <a:avLst/>
              <a:gdLst/>
              <a:ahLst/>
              <a:cxnLst/>
              <a:rect r="r" b="b" t="t" l="l"/>
              <a:pathLst>
                <a:path h="11982958" w="20568286">
                  <a:moveTo>
                    <a:pt x="0" y="0"/>
                  </a:moveTo>
                  <a:lnTo>
                    <a:pt x="20568286" y="0"/>
                  </a:lnTo>
                  <a:lnTo>
                    <a:pt x="20568286" y="11982958"/>
                  </a:lnTo>
                  <a:lnTo>
                    <a:pt x="0" y="11982958"/>
                  </a:lnTo>
                  <a:close/>
                </a:path>
              </a:pathLst>
            </a:custGeom>
            <a:solidFill>
              <a:srgbClr val="E7E7E7"/>
            </a:solidFill>
          </p:spPr>
        </p:sp>
      </p:grpSp>
      <p:sp>
        <p:nvSpPr>
          <p:cNvPr name="TextBox 6" id="6"/>
          <p:cNvSpPr txBox="true"/>
          <p:nvPr/>
        </p:nvSpPr>
        <p:spPr>
          <a:xfrm rot="0">
            <a:off x="2001087" y="1164402"/>
            <a:ext cx="14514404" cy="1095375"/>
          </a:xfrm>
          <a:prstGeom prst="rect">
            <a:avLst/>
          </a:prstGeom>
        </p:spPr>
        <p:txBody>
          <a:bodyPr anchor="t" rtlCol="false" tIns="0" lIns="0" bIns="0" rIns="0">
            <a:spAutoFit/>
          </a:bodyPr>
          <a:lstStyle/>
          <a:p>
            <a:pPr algn="ctr">
              <a:lnSpc>
                <a:spcPts val="7679"/>
              </a:lnSpc>
            </a:pPr>
            <a:r>
              <a:rPr lang="en-US" sz="6399">
                <a:solidFill>
                  <a:srgbClr val="6E79E4"/>
                </a:solidFill>
                <a:latin typeface="Arial Bold"/>
              </a:rPr>
              <a:t>TÀI LIỆU KHAM KHẢO</a:t>
            </a:r>
          </a:p>
        </p:txBody>
      </p:sp>
      <p:sp>
        <p:nvSpPr>
          <p:cNvPr name="Freeform 7" id="7"/>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243146" y="2232660"/>
            <a:ext cx="13801708" cy="7025640"/>
          </a:xfrm>
          <a:prstGeom prst="rect">
            <a:avLst/>
          </a:prstGeom>
        </p:spPr>
        <p:txBody>
          <a:bodyPr anchor="t" rtlCol="false" tIns="0" lIns="0" bIns="0" rIns="0">
            <a:spAutoFit/>
          </a:bodyPr>
          <a:lstStyle/>
          <a:p>
            <a:pPr algn="just">
              <a:lnSpc>
                <a:spcPts val="5039"/>
              </a:lnSpc>
            </a:pPr>
            <a:r>
              <a:rPr lang="en-US" sz="2799" u="sng">
                <a:solidFill>
                  <a:srgbClr val="0E2A47"/>
                </a:solidFill>
                <a:latin typeface="Arial Bold Italics"/>
                <a:hlinkClick r:id="rId5" tooltip="https://viblo.asia/p/tim-hieu-ve-convolutional-neural-networks-cnn-naQZRkr0lvx"/>
              </a:rPr>
              <a:t>https://viblo.asia/p/tim-hieu-ve-convolutional-neural-networks-cnn-naQZRkr0lvx</a:t>
            </a:r>
            <a:r>
              <a:rPr lang="en-US" sz="2799">
                <a:solidFill>
                  <a:srgbClr val="0E2A47"/>
                </a:solidFill>
                <a:latin typeface="Arial Bold Italics"/>
              </a:rPr>
              <a:t> (29-10-2023)</a:t>
            </a:r>
          </a:p>
          <a:p>
            <a:pPr algn="just">
              <a:lnSpc>
                <a:spcPts val="5039"/>
              </a:lnSpc>
            </a:pPr>
            <a:r>
              <a:rPr lang="en-US" sz="2799" u="sng">
                <a:solidFill>
                  <a:srgbClr val="0E2A47"/>
                </a:solidFill>
                <a:latin typeface="Arial Bold Italics"/>
                <a:hlinkClick r:id="rId6" tooltip="https://vi.wikipedia.org/wiki/CNN"/>
              </a:rPr>
              <a:t>https://vi.wikipedia.org/wiki/CNN</a:t>
            </a:r>
            <a:r>
              <a:rPr lang="en-US" sz="2799">
                <a:solidFill>
                  <a:srgbClr val="0E2A47"/>
                </a:solidFill>
                <a:latin typeface="Arial Bold Italics"/>
              </a:rPr>
              <a:t>(29-10-2023)</a:t>
            </a:r>
          </a:p>
          <a:p>
            <a:pPr algn="just">
              <a:lnSpc>
                <a:spcPts val="5039"/>
              </a:lnSpc>
            </a:pPr>
            <a:r>
              <a:rPr lang="en-US" sz="2799" u="sng">
                <a:solidFill>
                  <a:srgbClr val="0E2A47"/>
                </a:solidFill>
                <a:latin typeface="Arial Bold Italics"/>
                <a:hlinkClick r:id="rId7" tooltip="https://topdev.vn/blog/thuat-toan-cnn-convolutional-neural-network/"/>
              </a:rPr>
              <a:t>https://topdev.vn/blog/thuat-toan-cnn-convolutional-neural-network/</a:t>
            </a:r>
            <a:r>
              <a:rPr lang="en-US" sz="2799">
                <a:solidFill>
                  <a:srgbClr val="0E2A47"/>
                </a:solidFill>
                <a:latin typeface="Arial Bold Italics"/>
              </a:rPr>
              <a:t> (30-10-2023)</a:t>
            </a:r>
          </a:p>
          <a:p>
            <a:pPr algn="just">
              <a:lnSpc>
                <a:spcPts val="5039"/>
              </a:lnSpc>
            </a:pPr>
            <a:r>
              <a:rPr lang="en-US" sz="2799" u="sng">
                <a:solidFill>
                  <a:srgbClr val="0E2A47"/>
                </a:solidFill>
                <a:latin typeface="Arial Bold Italics"/>
                <a:hlinkClick r:id="rId8" tooltip="https://vietnix.vn/cnn-la-gi/"/>
              </a:rPr>
              <a:t>https://vietnix.vn/cnn-la-gi/</a:t>
            </a:r>
            <a:r>
              <a:rPr lang="en-US" sz="2799">
                <a:solidFill>
                  <a:srgbClr val="0E2A47"/>
                </a:solidFill>
                <a:latin typeface="Arial Bold Italics"/>
              </a:rPr>
              <a:t> (28-10-2023)</a:t>
            </a:r>
          </a:p>
          <a:p>
            <a:pPr algn="just">
              <a:lnSpc>
                <a:spcPts val="5039"/>
              </a:lnSpc>
            </a:pPr>
            <a:r>
              <a:rPr lang="en-US" sz="2799" u="sng">
                <a:solidFill>
                  <a:srgbClr val="0E2A47"/>
                </a:solidFill>
                <a:latin typeface="Arial Bold Italics"/>
                <a:hlinkClick r:id="rId9" tooltip="https://techie.vn/nhan-dien-khuon-mat-cong-nghe-voi-nhieu-tiem-nang-phat-trien/"/>
              </a:rPr>
              <a:t>https://techie.vn/nhan-dien-khuon-mat-cong-nghe-voi-nhieu-tiem-nang-phat-trien/</a:t>
            </a:r>
            <a:r>
              <a:rPr lang="en-US" sz="2799">
                <a:solidFill>
                  <a:srgbClr val="0E2A47"/>
                </a:solidFill>
                <a:latin typeface="Arial Bold Italics"/>
              </a:rPr>
              <a:t> (22-11-2023)</a:t>
            </a:r>
          </a:p>
          <a:p>
            <a:pPr algn="just">
              <a:lnSpc>
                <a:spcPts val="5039"/>
              </a:lnSpc>
            </a:pPr>
            <a:r>
              <a:rPr lang="en-US" sz="2799" u="sng">
                <a:solidFill>
                  <a:srgbClr val="0E2A47"/>
                </a:solidFill>
                <a:latin typeface="Arial Bold Italics"/>
                <a:hlinkClick r:id="rId10" tooltip="https://docs.opencv.org/4.x/db/d28/tutorial_cascade_classifier.html"/>
              </a:rPr>
              <a:t>https://docs.opencv.org/4.x/db/d28/tutorial_cascade_classifier.html</a:t>
            </a:r>
            <a:r>
              <a:rPr lang="en-US" sz="2799">
                <a:solidFill>
                  <a:srgbClr val="0E2A47"/>
                </a:solidFill>
                <a:latin typeface="Arial Bold Italics"/>
              </a:rPr>
              <a:t> (01/12/2023)</a:t>
            </a:r>
          </a:p>
          <a:p>
            <a:pPr algn="just">
              <a:lnSpc>
                <a:spcPts val="5039"/>
              </a:lnSpc>
            </a:pPr>
            <a:r>
              <a:rPr lang="en-US" sz="2799" u="sng">
                <a:solidFill>
                  <a:srgbClr val="0E2A47"/>
                </a:solidFill>
                <a:latin typeface="Arial Bold Italics"/>
                <a:hlinkClick r:id="rId11" tooltip="https://www.tensorflow.org/"/>
              </a:rPr>
              <a:t>https://www.tensorflow.org/</a:t>
            </a:r>
            <a:r>
              <a:rPr lang="en-US" sz="2799">
                <a:solidFill>
                  <a:srgbClr val="0E2A47"/>
                </a:solidFill>
                <a:latin typeface="Arial Bold Italics"/>
              </a:rPr>
              <a:t> (02-11-2023)</a:t>
            </a:r>
          </a:p>
          <a:p>
            <a:pPr algn="just">
              <a:lnSpc>
                <a:spcPts val="5039"/>
              </a:lnSpc>
            </a:pPr>
            <a:r>
              <a:rPr lang="en-US" sz="2799" u="sng">
                <a:solidFill>
                  <a:srgbClr val="0E2A47"/>
                </a:solidFill>
                <a:latin typeface="Arial Bold Italics"/>
                <a:hlinkClick r:id="rId12" tooltip="https://reactnative.dev/"/>
              </a:rPr>
              <a:t>https://reactnative.dev/</a:t>
            </a:r>
            <a:r>
              <a:rPr lang="en-US" sz="2799">
                <a:solidFill>
                  <a:srgbClr val="0E2A47"/>
                </a:solidFill>
                <a:latin typeface="Arial Bold Italics"/>
              </a:rPr>
              <a:t> (02-11-2023)</a:t>
            </a:r>
          </a:p>
          <a:p>
            <a:pPr algn="just">
              <a:lnSpc>
                <a:spcPts val="5039"/>
              </a:lnSpc>
            </a:pPr>
            <a:r>
              <a:rPr lang="en-US" sz="2799" u="sng">
                <a:solidFill>
                  <a:srgbClr val="0E2A47"/>
                </a:solidFill>
                <a:latin typeface="Arial Bold Italics"/>
                <a:hlinkClick r:id="rId13" tooltip="https://expo.dev/"/>
              </a:rPr>
              <a:t>https://expo.dev/</a:t>
            </a:r>
            <a:r>
              <a:rPr lang="en-US" sz="2799">
                <a:solidFill>
                  <a:srgbClr val="0E2A47"/>
                </a:solidFill>
                <a:latin typeface="Arial Bold Italics"/>
              </a:rPr>
              <a:t> (02-11-2023)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12074384" y="2119282"/>
            <a:ext cx="4990200" cy="3597000"/>
            <a:chOff x="0" y="0"/>
            <a:chExt cx="6653600" cy="4796000"/>
          </a:xfrm>
        </p:grpSpPr>
        <p:sp>
          <p:nvSpPr>
            <p:cNvPr name="Freeform 3" id="3"/>
            <p:cNvSpPr/>
            <p:nvPr/>
          </p:nvSpPr>
          <p:spPr>
            <a:xfrm flipH="false" flipV="false" rot="0">
              <a:off x="0" y="0"/>
              <a:ext cx="6653657" cy="4796028"/>
            </a:xfrm>
            <a:custGeom>
              <a:avLst/>
              <a:gdLst/>
              <a:ahLst/>
              <a:cxnLst/>
              <a:rect r="r" b="b" t="t" l="l"/>
              <a:pathLst>
                <a:path h="4796028" w="6653657">
                  <a:moveTo>
                    <a:pt x="0" y="0"/>
                  </a:moveTo>
                  <a:lnTo>
                    <a:pt x="6653657" y="0"/>
                  </a:lnTo>
                  <a:lnTo>
                    <a:pt x="6653657" y="4796028"/>
                  </a:lnTo>
                  <a:lnTo>
                    <a:pt x="0" y="4796028"/>
                  </a:lnTo>
                  <a:close/>
                </a:path>
              </a:pathLst>
            </a:custGeom>
            <a:solidFill>
              <a:srgbClr val="E7E7E7"/>
            </a:solidFill>
          </p:spPr>
        </p:sp>
      </p:grpSp>
      <p:grpSp>
        <p:nvGrpSpPr>
          <p:cNvPr name="Group 4" id="4"/>
          <p:cNvGrpSpPr/>
          <p:nvPr/>
        </p:nvGrpSpPr>
        <p:grpSpPr>
          <a:xfrm rot="0">
            <a:off x="9144000" y="5845482"/>
            <a:ext cx="4990200" cy="3597000"/>
            <a:chOff x="0" y="0"/>
            <a:chExt cx="6653600" cy="4796000"/>
          </a:xfrm>
        </p:grpSpPr>
        <p:sp>
          <p:nvSpPr>
            <p:cNvPr name="Freeform 5" id="5"/>
            <p:cNvSpPr/>
            <p:nvPr/>
          </p:nvSpPr>
          <p:spPr>
            <a:xfrm flipH="false" flipV="false" rot="0">
              <a:off x="0" y="0"/>
              <a:ext cx="6653657" cy="4796028"/>
            </a:xfrm>
            <a:custGeom>
              <a:avLst/>
              <a:gdLst/>
              <a:ahLst/>
              <a:cxnLst/>
              <a:rect r="r" b="b" t="t" l="l"/>
              <a:pathLst>
                <a:path h="4796028" w="6653657">
                  <a:moveTo>
                    <a:pt x="0" y="0"/>
                  </a:moveTo>
                  <a:lnTo>
                    <a:pt x="6653657" y="0"/>
                  </a:lnTo>
                  <a:lnTo>
                    <a:pt x="6653657" y="4796028"/>
                  </a:lnTo>
                  <a:lnTo>
                    <a:pt x="0" y="4796028"/>
                  </a:lnTo>
                  <a:close/>
                </a:path>
              </a:pathLst>
            </a:custGeom>
            <a:solidFill>
              <a:srgbClr val="E7E7E7"/>
            </a:solidFill>
          </p:spPr>
        </p:sp>
      </p:grpSp>
      <p:grpSp>
        <p:nvGrpSpPr>
          <p:cNvPr name="Group 6" id="6"/>
          <p:cNvGrpSpPr/>
          <p:nvPr/>
        </p:nvGrpSpPr>
        <p:grpSpPr>
          <a:xfrm rot="0">
            <a:off x="6672334" y="2119282"/>
            <a:ext cx="4990200" cy="3597000"/>
            <a:chOff x="0" y="0"/>
            <a:chExt cx="6653600" cy="4796000"/>
          </a:xfrm>
        </p:grpSpPr>
        <p:sp>
          <p:nvSpPr>
            <p:cNvPr name="Freeform 7" id="7"/>
            <p:cNvSpPr/>
            <p:nvPr/>
          </p:nvSpPr>
          <p:spPr>
            <a:xfrm flipH="false" flipV="false" rot="0">
              <a:off x="0" y="0"/>
              <a:ext cx="6653657" cy="4796028"/>
            </a:xfrm>
            <a:custGeom>
              <a:avLst/>
              <a:gdLst/>
              <a:ahLst/>
              <a:cxnLst/>
              <a:rect r="r" b="b" t="t" l="l"/>
              <a:pathLst>
                <a:path h="4796028" w="6653657">
                  <a:moveTo>
                    <a:pt x="0" y="0"/>
                  </a:moveTo>
                  <a:lnTo>
                    <a:pt x="6653657" y="0"/>
                  </a:lnTo>
                  <a:lnTo>
                    <a:pt x="6653657" y="4796028"/>
                  </a:lnTo>
                  <a:lnTo>
                    <a:pt x="0" y="4796028"/>
                  </a:lnTo>
                  <a:close/>
                </a:path>
              </a:pathLst>
            </a:custGeom>
            <a:solidFill>
              <a:srgbClr val="E7E7E7"/>
            </a:solidFill>
          </p:spPr>
        </p:sp>
      </p:grpSp>
      <p:grpSp>
        <p:nvGrpSpPr>
          <p:cNvPr name="Group 8" id="8"/>
          <p:cNvGrpSpPr/>
          <p:nvPr/>
        </p:nvGrpSpPr>
        <p:grpSpPr>
          <a:xfrm rot="0">
            <a:off x="3742700" y="5845482"/>
            <a:ext cx="4990200" cy="3597000"/>
            <a:chOff x="0" y="0"/>
            <a:chExt cx="6653600" cy="4796000"/>
          </a:xfrm>
        </p:grpSpPr>
        <p:sp>
          <p:nvSpPr>
            <p:cNvPr name="Freeform 9" id="9"/>
            <p:cNvSpPr/>
            <p:nvPr/>
          </p:nvSpPr>
          <p:spPr>
            <a:xfrm flipH="false" flipV="false" rot="0">
              <a:off x="0" y="0"/>
              <a:ext cx="6653657" cy="4796028"/>
            </a:xfrm>
            <a:custGeom>
              <a:avLst/>
              <a:gdLst/>
              <a:ahLst/>
              <a:cxnLst/>
              <a:rect r="r" b="b" t="t" l="l"/>
              <a:pathLst>
                <a:path h="4796028" w="6653657">
                  <a:moveTo>
                    <a:pt x="0" y="0"/>
                  </a:moveTo>
                  <a:lnTo>
                    <a:pt x="6653657" y="0"/>
                  </a:lnTo>
                  <a:lnTo>
                    <a:pt x="6653657" y="4796028"/>
                  </a:lnTo>
                  <a:lnTo>
                    <a:pt x="0" y="4796028"/>
                  </a:lnTo>
                  <a:close/>
                </a:path>
              </a:pathLst>
            </a:custGeom>
            <a:solidFill>
              <a:srgbClr val="E7E7E7"/>
            </a:solidFill>
          </p:spPr>
        </p:sp>
      </p:grpSp>
      <p:grpSp>
        <p:nvGrpSpPr>
          <p:cNvPr name="Group 10" id="10"/>
          <p:cNvGrpSpPr/>
          <p:nvPr/>
        </p:nvGrpSpPr>
        <p:grpSpPr>
          <a:xfrm rot="0">
            <a:off x="1247600" y="2119282"/>
            <a:ext cx="4990200" cy="3597000"/>
            <a:chOff x="0" y="0"/>
            <a:chExt cx="6653600" cy="4796000"/>
          </a:xfrm>
        </p:grpSpPr>
        <p:sp>
          <p:nvSpPr>
            <p:cNvPr name="Freeform 11" id="11"/>
            <p:cNvSpPr/>
            <p:nvPr/>
          </p:nvSpPr>
          <p:spPr>
            <a:xfrm flipH="false" flipV="false" rot="0">
              <a:off x="0" y="0"/>
              <a:ext cx="6653657" cy="4796028"/>
            </a:xfrm>
            <a:custGeom>
              <a:avLst/>
              <a:gdLst/>
              <a:ahLst/>
              <a:cxnLst/>
              <a:rect r="r" b="b" t="t" l="l"/>
              <a:pathLst>
                <a:path h="4796028" w="6653657">
                  <a:moveTo>
                    <a:pt x="0" y="0"/>
                  </a:moveTo>
                  <a:lnTo>
                    <a:pt x="6653657" y="0"/>
                  </a:lnTo>
                  <a:lnTo>
                    <a:pt x="6653657" y="4796028"/>
                  </a:lnTo>
                  <a:lnTo>
                    <a:pt x="0" y="4796028"/>
                  </a:lnTo>
                  <a:close/>
                </a:path>
              </a:pathLst>
            </a:custGeom>
            <a:solidFill>
              <a:srgbClr val="E7E7E7"/>
            </a:solidFill>
          </p:spPr>
        </p:sp>
      </p:grpSp>
      <p:sp>
        <p:nvSpPr>
          <p:cNvPr name="TextBox 12" id="12"/>
          <p:cNvSpPr txBox="true"/>
          <p:nvPr/>
        </p:nvSpPr>
        <p:spPr>
          <a:xfrm rot="0">
            <a:off x="1497725" y="3298657"/>
            <a:ext cx="4489950" cy="1162050"/>
          </a:xfrm>
          <a:prstGeom prst="rect">
            <a:avLst/>
          </a:prstGeom>
        </p:spPr>
        <p:txBody>
          <a:bodyPr anchor="t" rtlCol="false" tIns="0" lIns="0" bIns="0" rIns="0">
            <a:spAutoFit/>
          </a:bodyPr>
          <a:lstStyle/>
          <a:p>
            <a:pPr>
              <a:lnSpc>
                <a:spcPts val="4320"/>
              </a:lnSpc>
            </a:pPr>
            <a:r>
              <a:rPr lang="en-US" sz="3600">
                <a:solidFill>
                  <a:srgbClr val="6E79E4"/>
                </a:solidFill>
                <a:latin typeface="Arial Bold"/>
              </a:rPr>
              <a:t>KHÁI NIỆM CNN &amp; GIỚI THIỆU</a:t>
            </a:r>
          </a:p>
        </p:txBody>
      </p:sp>
      <p:sp>
        <p:nvSpPr>
          <p:cNvPr name="TextBox 13" id="13"/>
          <p:cNvSpPr txBox="true"/>
          <p:nvPr/>
        </p:nvSpPr>
        <p:spPr>
          <a:xfrm rot="0">
            <a:off x="1531425" y="2275041"/>
            <a:ext cx="1666350" cy="774900"/>
          </a:xfrm>
          <a:prstGeom prst="rect">
            <a:avLst/>
          </a:prstGeom>
        </p:spPr>
        <p:txBody>
          <a:bodyPr anchor="t" rtlCol="false" tIns="0" lIns="0" bIns="0" rIns="0">
            <a:spAutoFit/>
          </a:bodyPr>
          <a:lstStyle/>
          <a:p>
            <a:pPr algn="l">
              <a:lnSpc>
                <a:spcPts val="8159"/>
              </a:lnSpc>
            </a:pPr>
            <a:r>
              <a:rPr lang="en-US" sz="6800">
                <a:solidFill>
                  <a:srgbClr val="6E79E4"/>
                </a:solidFill>
                <a:latin typeface="Arial"/>
              </a:rPr>
              <a:t>01.</a:t>
            </a:r>
          </a:p>
        </p:txBody>
      </p:sp>
      <p:sp>
        <p:nvSpPr>
          <p:cNvPr name="TextBox 14" id="14"/>
          <p:cNvSpPr txBox="true"/>
          <p:nvPr/>
        </p:nvSpPr>
        <p:spPr>
          <a:xfrm rot="0">
            <a:off x="7040120" y="3570119"/>
            <a:ext cx="4254628" cy="1162050"/>
          </a:xfrm>
          <a:prstGeom prst="rect">
            <a:avLst/>
          </a:prstGeom>
        </p:spPr>
        <p:txBody>
          <a:bodyPr anchor="t" rtlCol="false" tIns="0" lIns="0" bIns="0" rIns="0">
            <a:spAutoFit/>
          </a:bodyPr>
          <a:lstStyle/>
          <a:p>
            <a:pPr algn="l">
              <a:lnSpc>
                <a:spcPts val="4320"/>
              </a:lnSpc>
            </a:pPr>
            <a:r>
              <a:rPr lang="en-US" sz="3600">
                <a:solidFill>
                  <a:srgbClr val="6E79E4"/>
                </a:solidFill>
                <a:latin typeface="Arial Bold"/>
              </a:rPr>
              <a:t>PHƯƠNG PHÁP ĐỀ XUẤT</a:t>
            </a:r>
          </a:p>
        </p:txBody>
      </p:sp>
      <p:sp>
        <p:nvSpPr>
          <p:cNvPr name="TextBox 15" id="15"/>
          <p:cNvSpPr txBox="true"/>
          <p:nvPr/>
        </p:nvSpPr>
        <p:spPr>
          <a:xfrm rot="0">
            <a:off x="6899025" y="2275041"/>
            <a:ext cx="1663950" cy="774900"/>
          </a:xfrm>
          <a:prstGeom prst="rect">
            <a:avLst/>
          </a:prstGeom>
        </p:spPr>
        <p:txBody>
          <a:bodyPr anchor="t" rtlCol="false" tIns="0" lIns="0" bIns="0" rIns="0">
            <a:spAutoFit/>
          </a:bodyPr>
          <a:lstStyle/>
          <a:p>
            <a:pPr algn="l">
              <a:lnSpc>
                <a:spcPts val="8159"/>
              </a:lnSpc>
            </a:pPr>
            <a:r>
              <a:rPr lang="en-US" sz="6800">
                <a:solidFill>
                  <a:srgbClr val="6E79E4"/>
                </a:solidFill>
                <a:latin typeface="Arial"/>
              </a:rPr>
              <a:t>02.</a:t>
            </a:r>
          </a:p>
        </p:txBody>
      </p:sp>
      <p:sp>
        <p:nvSpPr>
          <p:cNvPr name="TextBox 16" id="16"/>
          <p:cNvSpPr txBox="true"/>
          <p:nvPr/>
        </p:nvSpPr>
        <p:spPr>
          <a:xfrm rot="0">
            <a:off x="12324185" y="3570119"/>
            <a:ext cx="4489950" cy="1162050"/>
          </a:xfrm>
          <a:prstGeom prst="rect">
            <a:avLst/>
          </a:prstGeom>
        </p:spPr>
        <p:txBody>
          <a:bodyPr anchor="t" rtlCol="false" tIns="0" lIns="0" bIns="0" rIns="0">
            <a:spAutoFit/>
          </a:bodyPr>
          <a:lstStyle/>
          <a:p>
            <a:pPr algn="l">
              <a:lnSpc>
                <a:spcPts val="4320"/>
              </a:lnSpc>
            </a:pPr>
            <a:r>
              <a:rPr lang="en-US" sz="3600">
                <a:solidFill>
                  <a:srgbClr val="6E79E4"/>
                </a:solidFill>
                <a:latin typeface="Arial Bold"/>
              </a:rPr>
              <a:t>KẾT QUẢ HIỆN THỰC</a:t>
            </a:r>
          </a:p>
        </p:txBody>
      </p:sp>
      <p:sp>
        <p:nvSpPr>
          <p:cNvPr name="TextBox 17" id="17"/>
          <p:cNvSpPr txBox="true"/>
          <p:nvPr/>
        </p:nvSpPr>
        <p:spPr>
          <a:xfrm rot="0">
            <a:off x="12266625" y="2275041"/>
            <a:ext cx="1663950" cy="774900"/>
          </a:xfrm>
          <a:prstGeom prst="rect">
            <a:avLst/>
          </a:prstGeom>
        </p:spPr>
        <p:txBody>
          <a:bodyPr anchor="t" rtlCol="false" tIns="0" lIns="0" bIns="0" rIns="0">
            <a:spAutoFit/>
          </a:bodyPr>
          <a:lstStyle/>
          <a:p>
            <a:pPr algn="l">
              <a:lnSpc>
                <a:spcPts val="8159"/>
              </a:lnSpc>
            </a:pPr>
            <a:r>
              <a:rPr lang="en-US" sz="6800">
                <a:solidFill>
                  <a:srgbClr val="6E79E4"/>
                </a:solidFill>
                <a:latin typeface="Arial"/>
              </a:rPr>
              <a:t>03.</a:t>
            </a:r>
          </a:p>
        </p:txBody>
      </p:sp>
      <p:sp>
        <p:nvSpPr>
          <p:cNvPr name="TextBox 18" id="18"/>
          <p:cNvSpPr txBox="true"/>
          <p:nvPr/>
        </p:nvSpPr>
        <p:spPr>
          <a:xfrm rot="0">
            <a:off x="3992825" y="7567782"/>
            <a:ext cx="4489950" cy="619125"/>
          </a:xfrm>
          <a:prstGeom prst="rect">
            <a:avLst/>
          </a:prstGeom>
        </p:spPr>
        <p:txBody>
          <a:bodyPr anchor="t" rtlCol="false" tIns="0" lIns="0" bIns="0" rIns="0">
            <a:spAutoFit/>
          </a:bodyPr>
          <a:lstStyle/>
          <a:p>
            <a:pPr algn="l">
              <a:lnSpc>
                <a:spcPts val="4320"/>
              </a:lnSpc>
            </a:pPr>
            <a:r>
              <a:rPr lang="en-US" sz="3600">
                <a:solidFill>
                  <a:srgbClr val="6E79E4"/>
                </a:solidFill>
                <a:latin typeface="Arial Bold"/>
              </a:rPr>
              <a:t>KẾT LUẬN</a:t>
            </a:r>
          </a:p>
        </p:txBody>
      </p:sp>
      <p:sp>
        <p:nvSpPr>
          <p:cNvPr name="TextBox 19" id="19"/>
          <p:cNvSpPr txBox="true"/>
          <p:nvPr/>
        </p:nvSpPr>
        <p:spPr>
          <a:xfrm rot="0">
            <a:off x="4026851" y="5983557"/>
            <a:ext cx="1663950" cy="773700"/>
          </a:xfrm>
          <a:prstGeom prst="rect">
            <a:avLst/>
          </a:prstGeom>
        </p:spPr>
        <p:txBody>
          <a:bodyPr anchor="t" rtlCol="false" tIns="0" lIns="0" bIns="0" rIns="0">
            <a:spAutoFit/>
          </a:bodyPr>
          <a:lstStyle/>
          <a:p>
            <a:pPr algn="l">
              <a:lnSpc>
                <a:spcPts val="8159"/>
              </a:lnSpc>
            </a:pPr>
            <a:r>
              <a:rPr lang="en-US" sz="6800">
                <a:solidFill>
                  <a:srgbClr val="6E79E4"/>
                </a:solidFill>
                <a:latin typeface="Arial"/>
              </a:rPr>
              <a:t>04.</a:t>
            </a:r>
          </a:p>
        </p:txBody>
      </p:sp>
      <p:sp>
        <p:nvSpPr>
          <p:cNvPr name="TextBox 20" id="20"/>
          <p:cNvSpPr txBox="true"/>
          <p:nvPr/>
        </p:nvSpPr>
        <p:spPr>
          <a:xfrm rot="0">
            <a:off x="9394125" y="7296320"/>
            <a:ext cx="4489950" cy="619125"/>
          </a:xfrm>
          <a:prstGeom prst="rect">
            <a:avLst/>
          </a:prstGeom>
        </p:spPr>
        <p:txBody>
          <a:bodyPr anchor="t" rtlCol="false" tIns="0" lIns="0" bIns="0" rIns="0">
            <a:spAutoFit/>
          </a:bodyPr>
          <a:lstStyle/>
          <a:p>
            <a:pPr algn="l">
              <a:lnSpc>
                <a:spcPts val="4320"/>
              </a:lnSpc>
            </a:pPr>
            <a:r>
              <a:rPr lang="en-US" sz="3600">
                <a:solidFill>
                  <a:srgbClr val="6E79E4"/>
                </a:solidFill>
                <a:latin typeface="Arial Bold"/>
              </a:rPr>
              <a:t>DEMO</a:t>
            </a:r>
          </a:p>
        </p:txBody>
      </p:sp>
      <p:sp>
        <p:nvSpPr>
          <p:cNvPr name="TextBox 21" id="21"/>
          <p:cNvSpPr txBox="true"/>
          <p:nvPr/>
        </p:nvSpPr>
        <p:spPr>
          <a:xfrm rot="0">
            <a:off x="9371017" y="5983557"/>
            <a:ext cx="1663950" cy="773700"/>
          </a:xfrm>
          <a:prstGeom prst="rect">
            <a:avLst/>
          </a:prstGeom>
        </p:spPr>
        <p:txBody>
          <a:bodyPr anchor="t" rtlCol="false" tIns="0" lIns="0" bIns="0" rIns="0">
            <a:spAutoFit/>
          </a:bodyPr>
          <a:lstStyle/>
          <a:p>
            <a:pPr algn="l">
              <a:lnSpc>
                <a:spcPts val="8159"/>
              </a:lnSpc>
            </a:pPr>
            <a:r>
              <a:rPr lang="en-US" sz="6800">
                <a:solidFill>
                  <a:srgbClr val="6E79E4"/>
                </a:solidFill>
                <a:latin typeface="Arial"/>
              </a:rPr>
              <a:t>05.</a:t>
            </a:r>
          </a:p>
        </p:txBody>
      </p:sp>
      <p:sp>
        <p:nvSpPr>
          <p:cNvPr name="TextBox 22" id="22"/>
          <p:cNvSpPr txBox="true"/>
          <p:nvPr/>
        </p:nvSpPr>
        <p:spPr>
          <a:xfrm rot="0">
            <a:off x="1531425" y="719800"/>
            <a:ext cx="15225150" cy="1333500"/>
          </a:xfrm>
          <a:prstGeom prst="rect">
            <a:avLst/>
          </a:prstGeom>
        </p:spPr>
        <p:txBody>
          <a:bodyPr anchor="t" rtlCol="false" tIns="0" lIns="0" bIns="0" rIns="0">
            <a:spAutoFit/>
          </a:bodyPr>
          <a:lstStyle/>
          <a:p>
            <a:pPr algn="ctr">
              <a:lnSpc>
                <a:spcPts val="9360"/>
              </a:lnSpc>
            </a:pPr>
            <a:r>
              <a:rPr lang="en-US" sz="7800">
                <a:solidFill>
                  <a:srgbClr val="6E79E4"/>
                </a:solidFill>
                <a:latin typeface="Arial Bold"/>
              </a:rPr>
              <a:t>NỘI DUNG</a:t>
            </a:r>
          </a:p>
        </p:txBody>
      </p:sp>
      <p:grpSp>
        <p:nvGrpSpPr>
          <p:cNvPr name="Group 23" id="23"/>
          <p:cNvGrpSpPr/>
          <p:nvPr/>
        </p:nvGrpSpPr>
        <p:grpSpPr>
          <a:xfrm rot="0">
            <a:off x="16524946" y="3141358"/>
            <a:ext cx="1099800" cy="1099800"/>
            <a:chOff x="0" y="0"/>
            <a:chExt cx="1466400" cy="1466400"/>
          </a:xfrm>
        </p:grpSpPr>
        <p:sp>
          <p:nvSpPr>
            <p:cNvPr name="Freeform 24" id="24"/>
            <p:cNvSpPr/>
            <p:nvPr/>
          </p:nvSpPr>
          <p:spPr>
            <a:xfrm flipH="false" flipV="false" rot="0">
              <a:off x="0" y="0"/>
              <a:ext cx="1466342" cy="1466342"/>
            </a:xfrm>
            <a:custGeom>
              <a:avLst/>
              <a:gdLst/>
              <a:ahLst/>
              <a:cxnLst/>
              <a:rect r="r" b="b" t="t" l="l"/>
              <a:pathLst>
                <a:path h="1466342" w="1466342">
                  <a:moveTo>
                    <a:pt x="0" y="733171"/>
                  </a:moveTo>
                  <a:cubicBezTo>
                    <a:pt x="0" y="328295"/>
                    <a:pt x="328295" y="0"/>
                    <a:pt x="733171" y="0"/>
                  </a:cubicBezTo>
                  <a:cubicBezTo>
                    <a:pt x="1138047" y="0"/>
                    <a:pt x="1466342" y="328295"/>
                    <a:pt x="1466342" y="733171"/>
                  </a:cubicBezTo>
                  <a:cubicBezTo>
                    <a:pt x="1466342" y="1138047"/>
                    <a:pt x="1138047" y="1466342"/>
                    <a:pt x="733171" y="1466342"/>
                  </a:cubicBezTo>
                  <a:cubicBezTo>
                    <a:pt x="328295" y="1466342"/>
                    <a:pt x="0" y="1138174"/>
                    <a:pt x="0" y="733171"/>
                  </a:cubicBezTo>
                  <a:close/>
                </a:path>
              </a:pathLst>
            </a:custGeom>
            <a:solidFill>
              <a:srgbClr val="6E79E4">
                <a:alpha val="35686"/>
              </a:srgbClr>
            </a:solidFill>
          </p:spPr>
        </p:sp>
      </p:grpSp>
      <p:grpSp>
        <p:nvGrpSpPr>
          <p:cNvPr name="Group 25" id="25"/>
          <p:cNvGrpSpPr/>
          <p:nvPr/>
        </p:nvGrpSpPr>
        <p:grpSpPr>
          <a:xfrm rot="0">
            <a:off x="2804120" y="1001954"/>
            <a:ext cx="1593000" cy="1593000"/>
            <a:chOff x="0" y="0"/>
            <a:chExt cx="2124000" cy="2124000"/>
          </a:xfrm>
        </p:grpSpPr>
        <p:sp>
          <p:nvSpPr>
            <p:cNvPr name="Freeform 26" id="26"/>
            <p:cNvSpPr/>
            <p:nvPr/>
          </p:nvSpPr>
          <p:spPr>
            <a:xfrm flipH="false" flipV="false" rot="0">
              <a:off x="0" y="0"/>
              <a:ext cx="2123948" cy="2123948"/>
            </a:xfrm>
            <a:custGeom>
              <a:avLst/>
              <a:gdLst/>
              <a:ahLst/>
              <a:cxnLst/>
              <a:rect r="r" b="b" t="t" l="l"/>
              <a:pathLst>
                <a:path h="2123948" w="2123948">
                  <a:moveTo>
                    <a:pt x="0" y="1061974"/>
                  </a:moveTo>
                  <a:cubicBezTo>
                    <a:pt x="0" y="475488"/>
                    <a:pt x="475488" y="0"/>
                    <a:pt x="1061974" y="0"/>
                  </a:cubicBezTo>
                  <a:cubicBezTo>
                    <a:pt x="1648460" y="0"/>
                    <a:pt x="2123948" y="475488"/>
                    <a:pt x="2123948" y="1061974"/>
                  </a:cubicBezTo>
                  <a:cubicBezTo>
                    <a:pt x="2123948" y="1648460"/>
                    <a:pt x="1648460" y="2123948"/>
                    <a:pt x="1061974" y="2123948"/>
                  </a:cubicBezTo>
                  <a:cubicBezTo>
                    <a:pt x="475488" y="2123948"/>
                    <a:pt x="0" y="1648587"/>
                    <a:pt x="0" y="1061974"/>
                  </a:cubicBezTo>
                  <a:close/>
                </a:path>
              </a:pathLst>
            </a:custGeom>
            <a:solidFill>
              <a:srgbClr val="6E79E4">
                <a:alpha val="35686"/>
              </a:srgbClr>
            </a:solidFill>
          </p:spPr>
        </p:sp>
      </p:grpSp>
      <p:sp>
        <p:nvSpPr>
          <p:cNvPr name="Freeform 27" id="27"/>
          <p:cNvSpPr/>
          <p:nvPr/>
        </p:nvSpPr>
        <p:spPr>
          <a:xfrm flipH="false" flipV="false" rot="0">
            <a:off x="2373726" y="1646824"/>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E79E4"/>
        </a:solidFill>
      </p:bgPr>
    </p:bg>
    <p:spTree>
      <p:nvGrpSpPr>
        <p:cNvPr id="1" name=""/>
        <p:cNvGrpSpPr/>
        <p:nvPr/>
      </p:nvGrpSpPr>
      <p:grpSpPr>
        <a:xfrm>
          <a:off x="0" y="0"/>
          <a:ext cx="0" cy="0"/>
          <a:chOff x="0" y="0"/>
          <a:chExt cx="0" cy="0"/>
        </a:xfrm>
      </p:grpSpPr>
      <p:sp>
        <p:nvSpPr>
          <p:cNvPr name="TextBox 2" id="2"/>
          <p:cNvSpPr txBox="true"/>
          <p:nvPr/>
        </p:nvSpPr>
        <p:spPr>
          <a:xfrm rot="5400000">
            <a:off x="-1148450" y="7556650"/>
            <a:ext cx="3343950" cy="1932900"/>
          </a:xfrm>
          <a:prstGeom prst="rect">
            <a:avLst/>
          </a:prstGeom>
        </p:spPr>
        <p:txBody>
          <a:bodyPr anchor="t" rtlCol="false" tIns="0" lIns="0" bIns="0" rIns="0">
            <a:spAutoFit/>
          </a:bodyPr>
          <a:lstStyle/>
          <a:p>
            <a:pPr algn="l">
              <a:lnSpc>
                <a:spcPts val="17064"/>
              </a:lnSpc>
            </a:pPr>
            <a:r>
              <a:rPr lang="en-US" sz="15800">
                <a:solidFill>
                  <a:srgbClr val="FFFFFF"/>
                </a:solidFill>
                <a:latin typeface="Bebas Neue"/>
              </a:rPr>
              <a:t>/(AI)</a:t>
            </a:r>
          </a:p>
        </p:txBody>
      </p:sp>
      <p:grpSp>
        <p:nvGrpSpPr>
          <p:cNvPr name="Group 3" id="3"/>
          <p:cNvGrpSpPr/>
          <p:nvPr/>
        </p:nvGrpSpPr>
        <p:grpSpPr>
          <a:xfrm rot="0">
            <a:off x="2882400" y="1039200"/>
            <a:ext cx="12523200" cy="8208600"/>
            <a:chOff x="0" y="0"/>
            <a:chExt cx="16697600" cy="10944800"/>
          </a:xfrm>
        </p:grpSpPr>
        <p:sp>
          <p:nvSpPr>
            <p:cNvPr name="Freeform 4" id="4"/>
            <p:cNvSpPr/>
            <p:nvPr/>
          </p:nvSpPr>
          <p:spPr>
            <a:xfrm flipH="false" flipV="false" rot="0">
              <a:off x="0" y="0"/>
              <a:ext cx="16697579" cy="10944860"/>
            </a:xfrm>
            <a:custGeom>
              <a:avLst/>
              <a:gdLst/>
              <a:ahLst/>
              <a:cxnLst/>
              <a:rect r="r" b="b" t="t" l="l"/>
              <a:pathLst>
                <a:path h="10944860" w="16697579">
                  <a:moveTo>
                    <a:pt x="0" y="0"/>
                  </a:moveTo>
                  <a:lnTo>
                    <a:pt x="16697579" y="0"/>
                  </a:lnTo>
                  <a:lnTo>
                    <a:pt x="16697579" y="10944860"/>
                  </a:lnTo>
                  <a:lnTo>
                    <a:pt x="0" y="10944860"/>
                  </a:lnTo>
                  <a:close/>
                </a:path>
              </a:pathLst>
            </a:custGeom>
            <a:solidFill>
              <a:srgbClr val="191919"/>
            </a:solidFill>
          </p:spPr>
        </p:sp>
      </p:grpSp>
      <p:grpSp>
        <p:nvGrpSpPr>
          <p:cNvPr name="Group 5" id="5"/>
          <p:cNvGrpSpPr/>
          <p:nvPr/>
        </p:nvGrpSpPr>
        <p:grpSpPr>
          <a:xfrm rot="0">
            <a:off x="3582700" y="1703100"/>
            <a:ext cx="11160000" cy="6880800"/>
            <a:chOff x="0" y="0"/>
            <a:chExt cx="14880000" cy="9174400"/>
          </a:xfrm>
        </p:grpSpPr>
        <p:sp>
          <p:nvSpPr>
            <p:cNvPr name="Freeform 6" id="6"/>
            <p:cNvSpPr/>
            <p:nvPr/>
          </p:nvSpPr>
          <p:spPr>
            <a:xfrm flipH="false" flipV="false" rot="0">
              <a:off x="0" y="0"/>
              <a:ext cx="14879955" cy="9174353"/>
            </a:xfrm>
            <a:custGeom>
              <a:avLst/>
              <a:gdLst/>
              <a:ahLst/>
              <a:cxnLst/>
              <a:rect r="r" b="b" t="t" l="l"/>
              <a:pathLst>
                <a:path h="9174353" w="14879955">
                  <a:moveTo>
                    <a:pt x="0" y="0"/>
                  </a:moveTo>
                  <a:lnTo>
                    <a:pt x="14879955" y="0"/>
                  </a:lnTo>
                  <a:lnTo>
                    <a:pt x="14879955" y="9174353"/>
                  </a:lnTo>
                  <a:lnTo>
                    <a:pt x="0" y="9174353"/>
                  </a:lnTo>
                  <a:close/>
                </a:path>
              </a:pathLst>
            </a:custGeom>
            <a:solidFill>
              <a:srgbClr val="E7E7E7"/>
            </a:solidFill>
          </p:spPr>
        </p:sp>
      </p:grpSp>
      <p:sp>
        <p:nvSpPr>
          <p:cNvPr name="TextBox 7" id="7"/>
          <p:cNvSpPr txBox="true"/>
          <p:nvPr/>
        </p:nvSpPr>
        <p:spPr>
          <a:xfrm rot="0">
            <a:off x="4303525" y="4349534"/>
            <a:ext cx="9706950" cy="1624575"/>
          </a:xfrm>
          <a:prstGeom prst="rect">
            <a:avLst/>
          </a:prstGeom>
        </p:spPr>
        <p:txBody>
          <a:bodyPr anchor="t" rtlCol="false" tIns="0" lIns="0" bIns="0" rIns="0">
            <a:spAutoFit/>
          </a:bodyPr>
          <a:lstStyle/>
          <a:p>
            <a:pPr algn="ctr">
              <a:lnSpc>
                <a:spcPts val="7680"/>
              </a:lnSpc>
            </a:pPr>
            <a:r>
              <a:rPr lang="en-US" sz="6400">
                <a:solidFill>
                  <a:srgbClr val="191919"/>
                </a:solidFill>
                <a:latin typeface="Arial Bold"/>
              </a:rPr>
              <a:t>KHÁI NIỆM CNN</a:t>
            </a:r>
          </a:p>
        </p:txBody>
      </p:sp>
      <p:sp>
        <p:nvSpPr>
          <p:cNvPr name="TextBox 8" id="8"/>
          <p:cNvSpPr txBox="true"/>
          <p:nvPr/>
        </p:nvSpPr>
        <p:spPr>
          <a:xfrm rot="0">
            <a:off x="7369309" y="2770709"/>
            <a:ext cx="3582750" cy="1519800"/>
          </a:xfrm>
          <a:prstGeom prst="rect">
            <a:avLst/>
          </a:prstGeom>
        </p:spPr>
        <p:txBody>
          <a:bodyPr anchor="t" rtlCol="false" tIns="0" lIns="0" bIns="0" rIns="0">
            <a:spAutoFit/>
          </a:bodyPr>
          <a:lstStyle/>
          <a:p>
            <a:pPr algn="ctr">
              <a:lnSpc>
                <a:spcPts val="14400"/>
              </a:lnSpc>
            </a:pPr>
            <a:r>
              <a:rPr lang="en-US" sz="12000">
                <a:solidFill>
                  <a:srgbClr val="191919"/>
                </a:solidFill>
                <a:latin typeface="Bebas Neue"/>
              </a:rPr>
              <a:t>01.</a:t>
            </a:r>
          </a:p>
        </p:txBody>
      </p:sp>
      <p:grpSp>
        <p:nvGrpSpPr>
          <p:cNvPr name="Group 9" id="9"/>
          <p:cNvGrpSpPr/>
          <p:nvPr/>
        </p:nvGrpSpPr>
        <p:grpSpPr>
          <a:xfrm rot="0">
            <a:off x="4390800" y="746200"/>
            <a:ext cx="1996800" cy="1996800"/>
            <a:chOff x="0" y="0"/>
            <a:chExt cx="2662400" cy="2662400"/>
          </a:xfrm>
        </p:grpSpPr>
        <p:sp>
          <p:nvSpPr>
            <p:cNvPr name="Freeform 10" id="10"/>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000000">
                <a:alpha val="38039"/>
              </a:srgbClr>
            </a:solidFill>
          </p:spPr>
        </p:sp>
      </p:grpSp>
      <p:sp>
        <p:nvSpPr>
          <p:cNvPr name="Freeform 11" id="11"/>
          <p:cNvSpPr/>
          <p:nvPr/>
        </p:nvSpPr>
        <p:spPr>
          <a:xfrm flipH="false" flipV="false" rot="0">
            <a:off x="5421726" y="2469824"/>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5762400" y="9029708"/>
            <a:ext cx="6795700" cy="374550"/>
          </a:xfrm>
          <a:custGeom>
            <a:avLst/>
            <a:gdLst/>
            <a:ahLst/>
            <a:cxnLst/>
            <a:rect r="r" b="b" t="t" l="l"/>
            <a:pathLst>
              <a:path h="374550" w="6795700">
                <a:moveTo>
                  <a:pt x="0" y="0"/>
                </a:moveTo>
                <a:lnTo>
                  <a:pt x="6795700" y="0"/>
                </a:lnTo>
                <a:lnTo>
                  <a:pt x="6795700" y="374550"/>
                </a:lnTo>
                <a:lnTo>
                  <a:pt x="0" y="374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3" id="13"/>
          <p:cNvSpPr/>
          <p:nvPr/>
        </p:nvSpPr>
        <p:spPr>
          <a:xfrm rot="10779377">
            <a:off x="4371624" y="7537593"/>
            <a:ext cx="13952951" cy="0"/>
          </a:xfrm>
          <a:prstGeom prst="line">
            <a:avLst/>
          </a:prstGeom>
          <a:ln cap="rnd" w="19050">
            <a:solidFill>
              <a:srgbClr val="191919"/>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0" y="0"/>
            <a:ext cx="1996800" cy="1996800"/>
            <a:chOff x="0" y="0"/>
            <a:chExt cx="2662400" cy="2662400"/>
          </a:xfrm>
        </p:grpSpPr>
        <p:sp>
          <p:nvSpPr>
            <p:cNvPr name="Freeform 5" id="5"/>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718AC6">
                <a:alpha val="38039"/>
              </a:srgbClr>
            </a:solidFill>
          </p:spPr>
        </p:sp>
      </p:grpSp>
      <p:grpSp>
        <p:nvGrpSpPr>
          <p:cNvPr name="Group 6" id="6"/>
          <p:cNvGrpSpPr/>
          <p:nvPr/>
        </p:nvGrpSpPr>
        <p:grpSpPr>
          <a:xfrm rot="0">
            <a:off x="1430200" y="1070000"/>
            <a:ext cx="15426184" cy="8146800"/>
            <a:chOff x="0" y="0"/>
            <a:chExt cx="20568245" cy="10862400"/>
          </a:xfrm>
        </p:grpSpPr>
        <p:sp>
          <p:nvSpPr>
            <p:cNvPr name="Freeform 7" id="7"/>
            <p:cNvSpPr/>
            <p:nvPr/>
          </p:nvSpPr>
          <p:spPr>
            <a:xfrm flipH="false" flipV="false" rot="0">
              <a:off x="0" y="0"/>
              <a:ext cx="20568286" cy="10862437"/>
            </a:xfrm>
            <a:custGeom>
              <a:avLst/>
              <a:gdLst/>
              <a:ahLst/>
              <a:cxnLst/>
              <a:rect r="r" b="b" t="t" l="l"/>
              <a:pathLst>
                <a:path h="10862437" w="20568286">
                  <a:moveTo>
                    <a:pt x="0" y="0"/>
                  </a:moveTo>
                  <a:lnTo>
                    <a:pt x="20568286" y="0"/>
                  </a:lnTo>
                  <a:lnTo>
                    <a:pt x="20568286" y="10862437"/>
                  </a:lnTo>
                  <a:lnTo>
                    <a:pt x="0" y="10862437"/>
                  </a:lnTo>
                  <a:close/>
                </a:path>
              </a:pathLst>
            </a:custGeom>
            <a:solidFill>
              <a:srgbClr val="E7E7E7"/>
            </a:solidFill>
          </p:spPr>
        </p:sp>
      </p:grpSp>
      <p:sp>
        <p:nvSpPr>
          <p:cNvPr name="TextBox 8" id="8"/>
          <p:cNvSpPr txBox="true"/>
          <p:nvPr/>
        </p:nvSpPr>
        <p:spPr>
          <a:xfrm rot="0">
            <a:off x="1836185" y="3905250"/>
            <a:ext cx="6703201" cy="2333625"/>
          </a:xfrm>
          <a:prstGeom prst="rect">
            <a:avLst/>
          </a:prstGeom>
        </p:spPr>
        <p:txBody>
          <a:bodyPr anchor="t" rtlCol="false" tIns="0" lIns="0" bIns="0" rIns="0">
            <a:spAutoFit/>
          </a:bodyPr>
          <a:lstStyle/>
          <a:p>
            <a:pPr algn="ctr">
              <a:lnSpc>
                <a:spcPts val="8640"/>
              </a:lnSpc>
            </a:pPr>
            <a:r>
              <a:rPr lang="en-US" sz="7200">
                <a:solidFill>
                  <a:srgbClr val="6E79E4"/>
                </a:solidFill>
                <a:latin typeface="Arial Bold"/>
              </a:rPr>
              <a:t>KHÁI NIỆM CNN</a:t>
            </a:r>
          </a:p>
        </p:txBody>
      </p:sp>
      <p:sp>
        <p:nvSpPr>
          <p:cNvPr name="Freeform 9" id="9"/>
          <p:cNvSpPr/>
          <p:nvPr/>
        </p:nvSpPr>
        <p:spPr>
          <a:xfrm flipH="false" flipV="false" rot="0">
            <a:off x="-738554" y="7582042"/>
            <a:ext cx="4319060" cy="1097256"/>
          </a:xfrm>
          <a:custGeom>
            <a:avLst/>
            <a:gdLst/>
            <a:ahLst/>
            <a:cxnLst/>
            <a:rect r="r" b="b" t="t" l="l"/>
            <a:pathLst>
              <a:path h="1097256" w="4319060">
                <a:moveTo>
                  <a:pt x="0" y="0"/>
                </a:moveTo>
                <a:lnTo>
                  <a:pt x="4319060" y="0"/>
                </a:lnTo>
                <a:lnTo>
                  <a:pt x="4319060" y="1097256"/>
                </a:lnTo>
                <a:lnTo>
                  <a:pt x="0" y="10972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9283040" y="3034519"/>
            <a:ext cx="6774458" cy="1589061"/>
          </a:xfrm>
          <a:prstGeom prst="rect">
            <a:avLst/>
          </a:prstGeom>
        </p:spPr>
        <p:txBody>
          <a:bodyPr anchor="t" rtlCol="false" tIns="0" lIns="0" bIns="0" rIns="0">
            <a:spAutoFit/>
          </a:bodyPr>
          <a:lstStyle/>
          <a:p>
            <a:pPr algn="l">
              <a:lnSpc>
                <a:spcPts val="6282"/>
              </a:lnSpc>
            </a:pPr>
            <a:r>
              <a:rPr lang="en-US" sz="3490">
                <a:solidFill>
                  <a:srgbClr val="191919"/>
                </a:solidFill>
                <a:latin typeface="Arial"/>
              </a:rPr>
              <a:t>Convolutional Neural Networks (CNN) là một loại mạng nơ-ron </a:t>
            </a:r>
          </a:p>
        </p:txBody>
      </p:sp>
      <p:sp>
        <p:nvSpPr>
          <p:cNvPr name="Freeform 11" id="11"/>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9283040" y="5376306"/>
            <a:ext cx="6774458" cy="1054989"/>
          </a:xfrm>
          <a:prstGeom prst="rect">
            <a:avLst/>
          </a:prstGeom>
        </p:spPr>
        <p:txBody>
          <a:bodyPr anchor="t" rtlCol="false" tIns="0" lIns="0" bIns="0" rIns="0">
            <a:spAutoFit/>
          </a:bodyPr>
          <a:lstStyle/>
          <a:p>
            <a:pPr>
              <a:lnSpc>
                <a:spcPts val="3888"/>
              </a:lnSpc>
              <a:spcBef>
                <a:spcPct val="0"/>
              </a:spcBef>
            </a:pPr>
            <a:r>
              <a:rPr lang="en-US" sz="3600">
                <a:solidFill>
                  <a:srgbClr val="000000"/>
                </a:solidFill>
                <a:latin typeface="Arial"/>
              </a:rPr>
              <a:t>CNN đã có được ứng dụng mạnh mẽ trong nhiều lĩnh vực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0" y="0"/>
            <a:ext cx="1996800" cy="1996800"/>
            <a:chOff x="0" y="0"/>
            <a:chExt cx="2662400" cy="2662400"/>
          </a:xfrm>
        </p:grpSpPr>
        <p:sp>
          <p:nvSpPr>
            <p:cNvPr name="Freeform 5" id="5"/>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718AC6">
                <a:alpha val="38039"/>
              </a:srgbClr>
            </a:solidFill>
          </p:spPr>
        </p:sp>
      </p:grpSp>
      <p:grpSp>
        <p:nvGrpSpPr>
          <p:cNvPr name="Group 6" id="6"/>
          <p:cNvGrpSpPr/>
          <p:nvPr/>
        </p:nvGrpSpPr>
        <p:grpSpPr>
          <a:xfrm rot="0">
            <a:off x="1430200" y="1070000"/>
            <a:ext cx="15426184" cy="8146800"/>
            <a:chOff x="0" y="0"/>
            <a:chExt cx="20568245" cy="10862400"/>
          </a:xfrm>
        </p:grpSpPr>
        <p:sp>
          <p:nvSpPr>
            <p:cNvPr name="Freeform 7" id="7"/>
            <p:cNvSpPr/>
            <p:nvPr/>
          </p:nvSpPr>
          <p:spPr>
            <a:xfrm flipH="false" flipV="false" rot="0">
              <a:off x="0" y="0"/>
              <a:ext cx="20568286" cy="10862437"/>
            </a:xfrm>
            <a:custGeom>
              <a:avLst/>
              <a:gdLst/>
              <a:ahLst/>
              <a:cxnLst/>
              <a:rect r="r" b="b" t="t" l="l"/>
              <a:pathLst>
                <a:path h="10862437" w="20568286">
                  <a:moveTo>
                    <a:pt x="0" y="0"/>
                  </a:moveTo>
                  <a:lnTo>
                    <a:pt x="20568286" y="0"/>
                  </a:lnTo>
                  <a:lnTo>
                    <a:pt x="20568286" y="10862437"/>
                  </a:lnTo>
                  <a:lnTo>
                    <a:pt x="0" y="10862437"/>
                  </a:lnTo>
                  <a:close/>
                </a:path>
              </a:pathLst>
            </a:custGeom>
            <a:solidFill>
              <a:srgbClr val="E7E7E7"/>
            </a:solidFill>
          </p:spPr>
        </p:sp>
      </p:grpSp>
      <p:sp>
        <p:nvSpPr>
          <p:cNvPr name="TextBox 8" id="8"/>
          <p:cNvSpPr txBox="true"/>
          <p:nvPr/>
        </p:nvSpPr>
        <p:spPr>
          <a:xfrm rot="0">
            <a:off x="2101422" y="1306238"/>
            <a:ext cx="14328825" cy="1238250"/>
          </a:xfrm>
          <a:prstGeom prst="rect">
            <a:avLst/>
          </a:prstGeom>
        </p:spPr>
        <p:txBody>
          <a:bodyPr anchor="t" rtlCol="false" tIns="0" lIns="0" bIns="0" rIns="0">
            <a:spAutoFit/>
          </a:bodyPr>
          <a:lstStyle/>
          <a:p>
            <a:pPr algn="ctr">
              <a:lnSpc>
                <a:spcPts val="8640"/>
              </a:lnSpc>
            </a:pPr>
            <a:r>
              <a:rPr lang="en-US" sz="7200">
                <a:solidFill>
                  <a:srgbClr val="6E79E4"/>
                </a:solidFill>
                <a:latin typeface="Arial Bold"/>
              </a:rPr>
              <a:t>Cấu Trúc CNN</a:t>
            </a:r>
          </a:p>
        </p:txBody>
      </p:sp>
      <p:sp>
        <p:nvSpPr>
          <p:cNvPr name="Freeform 9" id="9"/>
          <p:cNvSpPr/>
          <p:nvPr/>
        </p:nvSpPr>
        <p:spPr>
          <a:xfrm flipH="false" flipV="false" rot="0">
            <a:off x="-738554" y="7582042"/>
            <a:ext cx="4319060" cy="1097256"/>
          </a:xfrm>
          <a:custGeom>
            <a:avLst/>
            <a:gdLst/>
            <a:ahLst/>
            <a:cxnLst/>
            <a:rect r="r" b="b" t="t" l="l"/>
            <a:pathLst>
              <a:path h="1097256" w="4319060">
                <a:moveTo>
                  <a:pt x="0" y="0"/>
                </a:moveTo>
                <a:lnTo>
                  <a:pt x="4319060" y="0"/>
                </a:lnTo>
                <a:lnTo>
                  <a:pt x="4319060" y="1097256"/>
                </a:lnTo>
                <a:lnTo>
                  <a:pt x="0" y="10972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3994416" y="2800927"/>
            <a:ext cx="10542837" cy="5207907"/>
          </a:xfrm>
          <a:custGeom>
            <a:avLst/>
            <a:gdLst/>
            <a:ahLst/>
            <a:cxnLst/>
            <a:rect r="r" b="b" t="t" l="l"/>
            <a:pathLst>
              <a:path h="5207907" w="10542837">
                <a:moveTo>
                  <a:pt x="0" y="0"/>
                </a:moveTo>
                <a:lnTo>
                  <a:pt x="10542837" y="0"/>
                </a:lnTo>
                <a:lnTo>
                  <a:pt x="10542837" y="5207908"/>
                </a:lnTo>
                <a:lnTo>
                  <a:pt x="0" y="5207908"/>
                </a:lnTo>
                <a:lnTo>
                  <a:pt x="0" y="0"/>
                </a:lnTo>
                <a:close/>
              </a:path>
            </a:pathLst>
          </a:custGeom>
          <a:blipFill>
            <a:blip r:embed="rId7"/>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0" y="30300"/>
            <a:ext cx="1996800" cy="1996800"/>
            <a:chOff x="0" y="0"/>
            <a:chExt cx="2662400" cy="2662400"/>
          </a:xfrm>
        </p:grpSpPr>
        <p:sp>
          <p:nvSpPr>
            <p:cNvPr name="Freeform 5" id="5"/>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718AC6">
                <a:alpha val="38039"/>
              </a:srgbClr>
            </a:solidFill>
          </p:spPr>
        </p:sp>
      </p:grpSp>
      <p:grpSp>
        <p:nvGrpSpPr>
          <p:cNvPr name="Group 6" id="6"/>
          <p:cNvGrpSpPr/>
          <p:nvPr/>
        </p:nvGrpSpPr>
        <p:grpSpPr>
          <a:xfrm rot="0">
            <a:off x="1430200" y="1070000"/>
            <a:ext cx="15426184" cy="8146800"/>
            <a:chOff x="0" y="0"/>
            <a:chExt cx="20568245" cy="10862400"/>
          </a:xfrm>
        </p:grpSpPr>
        <p:sp>
          <p:nvSpPr>
            <p:cNvPr name="Freeform 7" id="7"/>
            <p:cNvSpPr/>
            <p:nvPr/>
          </p:nvSpPr>
          <p:spPr>
            <a:xfrm flipH="false" flipV="false" rot="0">
              <a:off x="0" y="0"/>
              <a:ext cx="20568286" cy="10862437"/>
            </a:xfrm>
            <a:custGeom>
              <a:avLst/>
              <a:gdLst/>
              <a:ahLst/>
              <a:cxnLst/>
              <a:rect r="r" b="b" t="t" l="l"/>
              <a:pathLst>
                <a:path h="10862437" w="20568286">
                  <a:moveTo>
                    <a:pt x="0" y="0"/>
                  </a:moveTo>
                  <a:lnTo>
                    <a:pt x="20568286" y="0"/>
                  </a:lnTo>
                  <a:lnTo>
                    <a:pt x="20568286" y="10862437"/>
                  </a:lnTo>
                  <a:lnTo>
                    <a:pt x="0" y="10862437"/>
                  </a:lnTo>
                  <a:close/>
                </a:path>
              </a:pathLst>
            </a:custGeom>
            <a:solidFill>
              <a:srgbClr val="E7E7E7"/>
            </a:solidFill>
          </p:spPr>
        </p:sp>
      </p:grpSp>
      <p:sp>
        <p:nvSpPr>
          <p:cNvPr name="TextBox 8" id="8"/>
          <p:cNvSpPr txBox="true"/>
          <p:nvPr/>
        </p:nvSpPr>
        <p:spPr>
          <a:xfrm rot="0">
            <a:off x="1866617" y="1385997"/>
            <a:ext cx="14514404" cy="1238250"/>
          </a:xfrm>
          <a:prstGeom prst="rect">
            <a:avLst/>
          </a:prstGeom>
        </p:spPr>
        <p:txBody>
          <a:bodyPr anchor="t" rtlCol="false" tIns="0" lIns="0" bIns="0" rIns="0">
            <a:spAutoFit/>
          </a:bodyPr>
          <a:lstStyle/>
          <a:p>
            <a:pPr algn="ctr">
              <a:lnSpc>
                <a:spcPts val="8640"/>
              </a:lnSpc>
            </a:pPr>
            <a:r>
              <a:rPr lang="en-US" sz="7200">
                <a:solidFill>
                  <a:srgbClr val="6E79E4"/>
                </a:solidFill>
                <a:latin typeface="Arial Bold"/>
              </a:rPr>
              <a:t>GIỚI THIỆU BÀI TOÁN</a:t>
            </a:r>
          </a:p>
        </p:txBody>
      </p:sp>
      <p:sp>
        <p:nvSpPr>
          <p:cNvPr name="Freeform 9" id="9"/>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445837" y="3648075"/>
            <a:ext cx="13396326" cy="2752725"/>
          </a:xfrm>
          <a:prstGeom prst="rect">
            <a:avLst/>
          </a:prstGeom>
        </p:spPr>
        <p:txBody>
          <a:bodyPr anchor="t" rtlCol="false" tIns="0" lIns="0" bIns="0" rIns="0">
            <a:spAutoFit/>
          </a:bodyPr>
          <a:lstStyle/>
          <a:p>
            <a:pPr algn="l">
              <a:lnSpc>
                <a:spcPts val="5400"/>
              </a:lnSpc>
            </a:pPr>
            <a:r>
              <a:rPr lang="en-US" sz="3000">
                <a:solidFill>
                  <a:srgbClr val="191919"/>
                </a:solidFill>
                <a:latin typeface="Arial Bold"/>
              </a:rPr>
              <a:t>Đầu vào:</a:t>
            </a:r>
            <a:r>
              <a:rPr lang="en-US" sz="3000">
                <a:solidFill>
                  <a:srgbClr val="191919"/>
                </a:solidFill>
                <a:latin typeface="Arial"/>
              </a:rPr>
              <a:t> một tấm ảnh có khuôn mặt được chụp chính diện.</a:t>
            </a:r>
          </a:p>
          <a:p>
            <a:pPr algn="l">
              <a:lnSpc>
                <a:spcPts val="5400"/>
              </a:lnSpc>
            </a:pPr>
            <a:r>
              <a:rPr lang="en-US" sz="3000">
                <a:solidFill>
                  <a:srgbClr val="191919"/>
                </a:solidFill>
                <a:latin typeface="Arial Bold"/>
              </a:rPr>
              <a:t>Quá trình xử lý:</a:t>
            </a:r>
            <a:r>
              <a:rPr lang="en-US" sz="3000">
                <a:solidFill>
                  <a:srgbClr val="191919"/>
                </a:solidFill>
                <a:latin typeface="Arial"/>
              </a:rPr>
              <a:t> tấm hình đưa vào thuật toán nhận diện khuôn mặt. Khuôn mặt được cắt đưa vào mô hình.</a:t>
            </a:r>
          </a:p>
          <a:p>
            <a:pPr algn="l">
              <a:lnSpc>
                <a:spcPts val="5400"/>
              </a:lnSpc>
            </a:pPr>
            <a:r>
              <a:rPr lang="en-US" sz="3000">
                <a:solidFill>
                  <a:srgbClr val="191919"/>
                </a:solidFill>
                <a:latin typeface="Arial Bold"/>
              </a:rPr>
              <a:t>Đầu ra:</a:t>
            </a:r>
            <a:r>
              <a:rPr lang="en-US" sz="3000">
                <a:solidFill>
                  <a:srgbClr val="191919"/>
                </a:solidFill>
                <a:latin typeface="Arial"/>
              </a:rPr>
              <a:t> độ tuổi của từng khuôn mặt trong hình.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E79E4"/>
        </a:solidFill>
      </p:bgPr>
    </p:bg>
    <p:spTree>
      <p:nvGrpSpPr>
        <p:cNvPr id="1" name=""/>
        <p:cNvGrpSpPr/>
        <p:nvPr/>
      </p:nvGrpSpPr>
      <p:grpSpPr>
        <a:xfrm>
          <a:off x="0" y="0"/>
          <a:ext cx="0" cy="0"/>
          <a:chOff x="0" y="0"/>
          <a:chExt cx="0" cy="0"/>
        </a:xfrm>
      </p:grpSpPr>
      <p:sp>
        <p:nvSpPr>
          <p:cNvPr name="TextBox 2" id="2"/>
          <p:cNvSpPr txBox="true"/>
          <p:nvPr/>
        </p:nvSpPr>
        <p:spPr>
          <a:xfrm rot="5400000">
            <a:off x="-1148450" y="7556650"/>
            <a:ext cx="3343950" cy="1932900"/>
          </a:xfrm>
          <a:prstGeom prst="rect">
            <a:avLst/>
          </a:prstGeom>
        </p:spPr>
        <p:txBody>
          <a:bodyPr anchor="t" rtlCol="false" tIns="0" lIns="0" bIns="0" rIns="0">
            <a:spAutoFit/>
          </a:bodyPr>
          <a:lstStyle/>
          <a:p>
            <a:pPr algn="l">
              <a:lnSpc>
                <a:spcPts val="17064"/>
              </a:lnSpc>
            </a:pPr>
            <a:r>
              <a:rPr lang="en-US" sz="15800">
                <a:solidFill>
                  <a:srgbClr val="FFFFFF"/>
                </a:solidFill>
                <a:latin typeface="Bebas Neue"/>
              </a:rPr>
              <a:t>/(AI)</a:t>
            </a:r>
          </a:p>
        </p:txBody>
      </p:sp>
      <p:grpSp>
        <p:nvGrpSpPr>
          <p:cNvPr name="Group 3" id="3"/>
          <p:cNvGrpSpPr/>
          <p:nvPr/>
        </p:nvGrpSpPr>
        <p:grpSpPr>
          <a:xfrm rot="0">
            <a:off x="2882400" y="1039200"/>
            <a:ext cx="12523200" cy="8208600"/>
            <a:chOff x="0" y="0"/>
            <a:chExt cx="16697600" cy="10944800"/>
          </a:xfrm>
        </p:grpSpPr>
        <p:sp>
          <p:nvSpPr>
            <p:cNvPr name="Freeform 4" id="4"/>
            <p:cNvSpPr/>
            <p:nvPr/>
          </p:nvSpPr>
          <p:spPr>
            <a:xfrm flipH="false" flipV="false" rot="0">
              <a:off x="0" y="0"/>
              <a:ext cx="16697579" cy="10944860"/>
            </a:xfrm>
            <a:custGeom>
              <a:avLst/>
              <a:gdLst/>
              <a:ahLst/>
              <a:cxnLst/>
              <a:rect r="r" b="b" t="t" l="l"/>
              <a:pathLst>
                <a:path h="10944860" w="16697579">
                  <a:moveTo>
                    <a:pt x="0" y="0"/>
                  </a:moveTo>
                  <a:lnTo>
                    <a:pt x="16697579" y="0"/>
                  </a:lnTo>
                  <a:lnTo>
                    <a:pt x="16697579" y="10944860"/>
                  </a:lnTo>
                  <a:lnTo>
                    <a:pt x="0" y="10944860"/>
                  </a:lnTo>
                  <a:close/>
                </a:path>
              </a:pathLst>
            </a:custGeom>
            <a:solidFill>
              <a:srgbClr val="191919"/>
            </a:solidFill>
          </p:spPr>
        </p:sp>
      </p:grpSp>
      <p:grpSp>
        <p:nvGrpSpPr>
          <p:cNvPr name="Group 5" id="5"/>
          <p:cNvGrpSpPr/>
          <p:nvPr/>
        </p:nvGrpSpPr>
        <p:grpSpPr>
          <a:xfrm rot="0">
            <a:off x="3582700" y="1703100"/>
            <a:ext cx="11160000" cy="6880800"/>
            <a:chOff x="0" y="0"/>
            <a:chExt cx="14880000" cy="9174400"/>
          </a:xfrm>
        </p:grpSpPr>
        <p:sp>
          <p:nvSpPr>
            <p:cNvPr name="Freeform 6" id="6"/>
            <p:cNvSpPr/>
            <p:nvPr/>
          </p:nvSpPr>
          <p:spPr>
            <a:xfrm flipH="false" flipV="false" rot="0">
              <a:off x="0" y="0"/>
              <a:ext cx="14879955" cy="9174353"/>
            </a:xfrm>
            <a:custGeom>
              <a:avLst/>
              <a:gdLst/>
              <a:ahLst/>
              <a:cxnLst/>
              <a:rect r="r" b="b" t="t" l="l"/>
              <a:pathLst>
                <a:path h="9174353" w="14879955">
                  <a:moveTo>
                    <a:pt x="0" y="0"/>
                  </a:moveTo>
                  <a:lnTo>
                    <a:pt x="14879955" y="0"/>
                  </a:lnTo>
                  <a:lnTo>
                    <a:pt x="14879955" y="9174353"/>
                  </a:lnTo>
                  <a:lnTo>
                    <a:pt x="0" y="9174353"/>
                  </a:lnTo>
                  <a:close/>
                </a:path>
              </a:pathLst>
            </a:custGeom>
            <a:solidFill>
              <a:srgbClr val="E7E7E7"/>
            </a:solidFill>
          </p:spPr>
        </p:sp>
      </p:grpSp>
      <p:sp>
        <p:nvSpPr>
          <p:cNvPr name="TextBox 7" id="7"/>
          <p:cNvSpPr txBox="true"/>
          <p:nvPr/>
        </p:nvSpPr>
        <p:spPr>
          <a:xfrm rot="0">
            <a:off x="3809637" y="4363646"/>
            <a:ext cx="10708838" cy="1624575"/>
          </a:xfrm>
          <a:prstGeom prst="rect">
            <a:avLst/>
          </a:prstGeom>
        </p:spPr>
        <p:txBody>
          <a:bodyPr anchor="t" rtlCol="false" tIns="0" lIns="0" bIns="0" rIns="0">
            <a:spAutoFit/>
          </a:bodyPr>
          <a:lstStyle/>
          <a:p>
            <a:pPr algn="ctr">
              <a:lnSpc>
                <a:spcPts val="7680"/>
              </a:lnSpc>
            </a:pPr>
            <a:r>
              <a:rPr lang="en-US" sz="6400">
                <a:solidFill>
                  <a:srgbClr val="191919"/>
                </a:solidFill>
                <a:latin typeface="Arial Bold"/>
              </a:rPr>
              <a:t>PHƯƠNG PHÁP ĐỀ XUẤT</a:t>
            </a:r>
          </a:p>
        </p:txBody>
      </p:sp>
      <p:sp>
        <p:nvSpPr>
          <p:cNvPr name="TextBox 8" id="8"/>
          <p:cNvSpPr txBox="true"/>
          <p:nvPr/>
        </p:nvSpPr>
        <p:spPr>
          <a:xfrm rot="0">
            <a:off x="7369309" y="2770709"/>
            <a:ext cx="3582750" cy="1519800"/>
          </a:xfrm>
          <a:prstGeom prst="rect">
            <a:avLst/>
          </a:prstGeom>
        </p:spPr>
        <p:txBody>
          <a:bodyPr anchor="t" rtlCol="false" tIns="0" lIns="0" bIns="0" rIns="0">
            <a:spAutoFit/>
          </a:bodyPr>
          <a:lstStyle/>
          <a:p>
            <a:pPr algn="ctr">
              <a:lnSpc>
                <a:spcPts val="14400"/>
              </a:lnSpc>
            </a:pPr>
            <a:r>
              <a:rPr lang="en-US" sz="12000">
                <a:solidFill>
                  <a:srgbClr val="191919"/>
                </a:solidFill>
                <a:latin typeface="Bebas Neue"/>
              </a:rPr>
              <a:t>02.</a:t>
            </a:r>
          </a:p>
        </p:txBody>
      </p:sp>
      <p:grpSp>
        <p:nvGrpSpPr>
          <p:cNvPr name="Group 9" id="9"/>
          <p:cNvGrpSpPr/>
          <p:nvPr/>
        </p:nvGrpSpPr>
        <p:grpSpPr>
          <a:xfrm rot="0">
            <a:off x="4390800" y="746200"/>
            <a:ext cx="1996800" cy="1996800"/>
            <a:chOff x="0" y="0"/>
            <a:chExt cx="2662400" cy="2662400"/>
          </a:xfrm>
        </p:grpSpPr>
        <p:sp>
          <p:nvSpPr>
            <p:cNvPr name="Freeform 10" id="10"/>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000000">
                <a:alpha val="38039"/>
              </a:srgbClr>
            </a:solidFill>
          </p:spPr>
        </p:sp>
      </p:grpSp>
      <p:sp>
        <p:nvSpPr>
          <p:cNvPr name="Freeform 11" id="11"/>
          <p:cNvSpPr/>
          <p:nvPr/>
        </p:nvSpPr>
        <p:spPr>
          <a:xfrm flipH="false" flipV="false" rot="0">
            <a:off x="5421726" y="2469824"/>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5762400" y="9029708"/>
            <a:ext cx="6795700" cy="374550"/>
          </a:xfrm>
          <a:custGeom>
            <a:avLst/>
            <a:gdLst/>
            <a:ahLst/>
            <a:cxnLst/>
            <a:rect r="r" b="b" t="t" l="l"/>
            <a:pathLst>
              <a:path h="374550" w="6795700">
                <a:moveTo>
                  <a:pt x="0" y="0"/>
                </a:moveTo>
                <a:lnTo>
                  <a:pt x="6795700" y="0"/>
                </a:lnTo>
                <a:lnTo>
                  <a:pt x="6795700" y="374550"/>
                </a:lnTo>
                <a:lnTo>
                  <a:pt x="0" y="374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3" id="13"/>
          <p:cNvSpPr/>
          <p:nvPr/>
        </p:nvSpPr>
        <p:spPr>
          <a:xfrm flipH="true">
            <a:off x="2167650" y="7588497"/>
            <a:ext cx="13952700" cy="83700"/>
          </a:xfrm>
          <a:prstGeom prst="line">
            <a:avLst/>
          </a:prstGeom>
          <a:ln cap="rnd" w="19050">
            <a:solidFill>
              <a:srgbClr val="191919"/>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0" y="0"/>
            <a:ext cx="1996800" cy="1996800"/>
            <a:chOff x="0" y="0"/>
            <a:chExt cx="2662400" cy="2662400"/>
          </a:xfrm>
        </p:grpSpPr>
        <p:sp>
          <p:nvSpPr>
            <p:cNvPr name="Freeform 5" id="5"/>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718AC6">
                <a:alpha val="38039"/>
              </a:srgbClr>
            </a:solidFill>
          </p:spPr>
        </p:sp>
      </p:grpSp>
      <p:grpSp>
        <p:nvGrpSpPr>
          <p:cNvPr name="Group 6" id="6"/>
          <p:cNvGrpSpPr/>
          <p:nvPr/>
        </p:nvGrpSpPr>
        <p:grpSpPr>
          <a:xfrm rot="0">
            <a:off x="1413392" y="649780"/>
            <a:ext cx="15426184" cy="8987240"/>
            <a:chOff x="0" y="0"/>
            <a:chExt cx="20568245" cy="11982987"/>
          </a:xfrm>
        </p:grpSpPr>
        <p:sp>
          <p:nvSpPr>
            <p:cNvPr name="Freeform 7" id="7"/>
            <p:cNvSpPr/>
            <p:nvPr/>
          </p:nvSpPr>
          <p:spPr>
            <a:xfrm flipH="false" flipV="false" rot="0">
              <a:off x="0" y="0"/>
              <a:ext cx="20568286" cy="11982958"/>
            </a:xfrm>
            <a:custGeom>
              <a:avLst/>
              <a:gdLst/>
              <a:ahLst/>
              <a:cxnLst/>
              <a:rect r="r" b="b" t="t" l="l"/>
              <a:pathLst>
                <a:path h="11982958" w="20568286">
                  <a:moveTo>
                    <a:pt x="0" y="0"/>
                  </a:moveTo>
                  <a:lnTo>
                    <a:pt x="20568286" y="0"/>
                  </a:lnTo>
                  <a:lnTo>
                    <a:pt x="20568286" y="11982958"/>
                  </a:lnTo>
                  <a:lnTo>
                    <a:pt x="0" y="11982958"/>
                  </a:lnTo>
                  <a:close/>
                </a:path>
              </a:pathLst>
            </a:custGeom>
            <a:solidFill>
              <a:srgbClr val="E7E7E7"/>
            </a:solidFill>
          </p:spPr>
        </p:sp>
      </p:grpSp>
      <p:sp>
        <p:nvSpPr>
          <p:cNvPr name="TextBox 8" id="8"/>
          <p:cNvSpPr txBox="true"/>
          <p:nvPr/>
        </p:nvSpPr>
        <p:spPr>
          <a:xfrm rot="0">
            <a:off x="2001087" y="1083439"/>
            <a:ext cx="14514404" cy="1238250"/>
          </a:xfrm>
          <a:prstGeom prst="rect">
            <a:avLst/>
          </a:prstGeom>
        </p:spPr>
        <p:txBody>
          <a:bodyPr anchor="t" rtlCol="false" tIns="0" lIns="0" bIns="0" rIns="0">
            <a:spAutoFit/>
          </a:bodyPr>
          <a:lstStyle/>
          <a:p>
            <a:pPr algn="ctr">
              <a:lnSpc>
                <a:spcPts val="8640"/>
              </a:lnSpc>
            </a:pPr>
            <a:r>
              <a:rPr lang="en-US" sz="7200">
                <a:solidFill>
                  <a:srgbClr val="6E79E4"/>
                </a:solidFill>
                <a:latin typeface="Arial Bold"/>
              </a:rPr>
              <a:t>PHƯƠNG PHÁP ĐỀ XUẤT</a:t>
            </a:r>
          </a:p>
        </p:txBody>
      </p:sp>
      <p:sp>
        <p:nvSpPr>
          <p:cNvPr name="Freeform 9" id="9"/>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022544" y="3435667"/>
            <a:ext cx="14313249" cy="3196590"/>
          </a:xfrm>
          <a:prstGeom prst="rect">
            <a:avLst/>
          </a:prstGeom>
        </p:spPr>
        <p:txBody>
          <a:bodyPr anchor="t" rtlCol="false" tIns="0" lIns="0" bIns="0" rIns="0">
            <a:spAutoFit/>
          </a:bodyPr>
          <a:lstStyle/>
          <a:p>
            <a:pPr algn="l">
              <a:lnSpc>
                <a:spcPts val="5039"/>
              </a:lnSpc>
            </a:pPr>
            <a:r>
              <a:rPr lang="en-US" sz="2799">
                <a:solidFill>
                  <a:srgbClr val="000000"/>
                </a:solidFill>
                <a:latin typeface="Arial Bold Italics"/>
              </a:rPr>
              <a:t>Yêu cầu bài toán</a:t>
            </a:r>
            <a:r>
              <a:rPr lang="en-US" sz="2799">
                <a:solidFill>
                  <a:srgbClr val="000000"/>
                </a:solidFill>
                <a:latin typeface="Arial"/>
              </a:rPr>
              <a:t>: bài toán dự đoán độ tuổi.</a:t>
            </a:r>
          </a:p>
          <a:p>
            <a:pPr algn="l">
              <a:lnSpc>
                <a:spcPts val="5039"/>
              </a:lnSpc>
            </a:pPr>
            <a:r>
              <a:rPr lang="en-US" sz="2799">
                <a:solidFill>
                  <a:srgbClr val="000000"/>
                </a:solidFill>
                <a:latin typeface="Arial Bold Italics"/>
              </a:rPr>
              <a:t>Y</a:t>
            </a:r>
            <a:r>
              <a:rPr lang="en-US" sz="2799">
                <a:solidFill>
                  <a:srgbClr val="000000"/>
                </a:solidFill>
                <a:latin typeface="Arial Bold Italics"/>
              </a:rPr>
              <a:t>êu cầu đầu vào: </a:t>
            </a:r>
            <a:r>
              <a:rPr lang="en-US" sz="2799">
                <a:solidFill>
                  <a:srgbClr val="000000"/>
                </a:solidFill>
                <a:latin typeface="Arial"/>
              </a:rPr>
              <a:t>hình ảnh có khuôn mặt chính diện.</a:t>
            </a:r>
          </a:p>
          <a:p>
            <a:pPr algn="l">
              <a:lnSpc>
                <a:spcPts val="5039"/>
              </a:lnSpc>
            </a:pPr>
            <a:r>
              <a:rPr lang="en-US" sz="2799">
                <a:solidFill>
                  <a:srgbClr val="000000"/>
                </a:solidFill>
                <a:latin typeface="Arial Bold Italics"/>
              </a:rPr>
              <a:t>Yêu cầu đầu ra:</a:t>
            </a:r>
            <a:r>
              <a:rPr lang="en-US" sz="2799">
                <a:solidFill>
                  <a:srgbClr val="000000"/>
                </a:solidFill>
                <a:latin typeface="Arial"/>
              </a:rPr>
              <a:t> </a:t>
            </a:r>
            <a:r>
              <a:rPr lang="en-US" sz="2799">
                <a:solidFill>
                  <a:srgbClr val="000000"/>
                </a:solidFill>
                <a:latin typeface="Arial"/>
              </a:rPr>
              <a:t>độ tuổi.</a:t>
            </a:r>
          </a:p>
          <a:p>
            <a:pPr algn="l">
              <a:lnSpc>
                <a:spcPts val="5039"/>
              </a:lnSpc>
            </a:pPr>
            <a:r>
              <a:rPr lang="en-US" sz="2799">
                <a:solidFill>
                  <a:srgbClr val="000000"/>
                </a:solidFill>
                <a:latin typeface="Arial Bold"/>
              </a:rPr>
              <a:t>Hiện thực</a:t>
            </a:r>
            <a:r>
              <a:rPr lang="en-US" sz="2799">
                <a:solidFill>
                  <a:srgbClr val="000000"/>
                </a:solidFill>
                <a:latin typeface="Arial"/>
              </a:rPr>
              <a:t>: Sử dụng tập dữ liệu UTKFace (23,708 hình ảnh) để huấn luyện mô hình CNN và ứng dụng để có thể chụp ảnh.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14225" y="5576331"/>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sp>
        <p:nvSpPr>
          <p:cNvPr name="TextBox 3" id="3"/>
          <p:cNvSpPr txBox="true"/>
          <p:nvPr/>
        </p:nvSpPr>
        <p:spPr>
          <a:xfrm rot="0">
            <a:off x="114225" y="2919603"/>
            <a:ext cx="18059550" cy="1914300"/>
          </a:xfrm>
          <a:prstGeom prst="rect">
            <a:avLst/>
          </a:prstGeom>
        </p:spPr>
        <p:txBody>
          <a:bodyPr anchor="t" rtlCol="false" tIns="0" lIns="0" bIns="0" rIns="0">
            <a:spAutoFit/>
          </a:bodyPr>
          <a:lstStyle/>
          <a:p>
            <a:pPr algn="ctr">
              <a:lnSpc>
                <a:spcPts val="17064"/>
              </a:lnSpc>
            </a:pPr>
            <a:r>
              <a:rPr lang="en-US" sz="15800">
                <a:solidFill>
                  <a:srgbClr val="5C64B8"/>
                </a:solidFill>
                <a:latin typeface="Bebas Neue"/>
              </a:rPr>
              <a:t>ARTIFICIAL INTELLIGENCE (AI)</a:t>
            </a:r>
          </a:p>
        </p:txBody>
      </p:sp>
      <p:grpSp>
        <p:nvGrpSpPr>
          <p:cNvPr name="Group 4" id="4"/>
          <p:cNvGrpSpPr/>
          <p:nvPr/>
        </p:nvGrpSpPr>
        <p:grpSpPr>
          <a:xfrm rot="0">
            <a:off x="30300" y="30300"/>
            <a:ext cx="1996800" cy="1996800"/>
            <a:chOff x="0" y="0"/>
            <a:chExt cx="2662400" cy="2662400"/>
          </a:xfrm>
        </p:grpSpPr>
        <p:sp>
          <p:nvSpPr>
            <p:cNvPr name="Freeform 5" id="5"/>
            <p:cNvSpPr/>
            <p:nvPr/>
          </p:nvSpPr>
          <p:spPr>
            <a:xfrm flipH="false" flipV="false" rot="0">
              <a:off x="0" y="0"/>
              <a:ext cx="2662428" cy="2662428"/>
            </a:xfrm>
            <a:custGeom>
              <a:avLst/>
              <a:gdLst/>
              <a:ahLst/>
              <a:cxnLst/>
              <a:rect r="r" b="b" t="t" l="l"/>
              <a:pathLst>
                <a:path h="2662428" w="2662428">
                  <a:moveTo>
                    <a:pt x="0" y="1331214"/>
                  </a:moveTo>
                  <a:cubicBezTo>
                    <a:pt x="0" y="596011"/>
                    <a:pt x="596011" y="0"/>
                    <a:pt x="1331214" y="0"/>
                  </a:cubicBezTo>
                  <a:cubicBezTo>
                    <a:pt x="2066417" y="0"/>
                    <a:pt x="2662428" y="596011"/>
                    <a:pt x="2662428" y="1331214"/>
                  </a:cubicBezTo>
                  <a:cubicBezTo>
                    <a:pt x="2662428" y="2066417"/>
                    <a:pt x="2066417" y="2662428"/>
                    <a:pt x="1331214" y="2662428"/>
                  </a:cubicBezTo>
                  <a:cubicBezTo>
                    <a:pt x="596011" y="2662428"/>
                    <a:pt x="0" y="2066417"/>
                    <a:pt x="0" y="1331214"/>
                  </a:cubicBezTo>
                  <a:close/>
                </a:path>
              </a:pathLst>
            </a:custGeom>
            <a:solidFill>
              <a:srgbClr val="718AC6">
                <a:alpha val="38039"/>
              </a:srgbClr>
            </a:solidFill>
          </p:spPr>
        </p:sp>
      </p:grpSp>
      <p:grpSp>
        <p:nvGrpSpPr>
          <p:cNvPr name="Group 6" id="6"/>
          <p:cNvGrpSpPr/>
          <p:nvPr/>
        </p:nvGrpSpPr>
        <p:grpSpPr>
          <a:xfrm rot="0">
            <a:off x="753534" y="483152"/>
            <a:ext cx="16114020" cy="8987240"/>
            <a:chOff x="0" y="0"/>
            <a:chExt cx="21485360" cy="11982987"/>
          </a:xfrm>
        </p:grpSpPr>
        <p:sp>
          <p:nvSpPr>
            <p:cNvPr name="Freeform 7" id="7"/>
            <p:cNvSpPr/>
            <p:nvPr/>
          </p:nvSpPr>
          <p:spPr>
            <a:xfrm flipH="false" flipV="false" rot="0">
              <a:off x="0" y="0"/>
              <a:ext cx="21485400" cy="11982958"/>
            </a:xfrm>
            <a:custGeom>
              <a:avLst/>
              <a:gdLst/>
              <a:ahLst/>
              <a:cxnLst/>
              <a:rect r="r" b="b" t="t" l="l"/>
              <a:pathLst>
                <a:path h="11982958" w="21485400">
                  <a:moveTo>
                    <a:pt x="0" y="0"/>
                  </a:moveTo>
                  <a:lnTo>
                    <a:pt x="21485400" y="0"/>
                  </a:lnTo>
                  <a:lnTo>
                    <a:pt x="21485400" y="11982958"/>
                  </a:lnTo>
                  <a:lnTo>
                    <a:pt x="0" y="11982958"/>
                  </a:lnTo>
                  <a:close/>
                </a:path>
              </a:pathLst>
            </a:custGeom>
            <a:solidFill>
              <a:srgbClr val="E7E7E7"/>
            </a:solidFill>
          </p:spPr>
        </p:sp>
      </p:grpSp>
      <p:sp>
        <p:nvSpPr>
          <p:cNvPr name="Freeform 8" id="8"/>
          <p:cNvSpPr/>
          <p:nvPr/>
        </p:nvSpPr>
        <p:spPr>
          <a:xfrm flipH="false" flipV="false" rot="0">
            <a:off x="2101422" y="1511720"/>
            <a:ext cx="1075112" cy="273152"/>
          </a:xfrm>
          <a:custGeom>
            <a:avLst/>
            <a:gdLst/>
            <a:ahLst/>
            <a:cxnLst/>
            <a:rect r="r" b="b" t="t" l="l"/>
            <a:pathLst>
              <a:path h="273152" w="1075112">
                <a:moveTo>
                  <a:pt x="0" y="0"/>
                </a:moveTo>
                <a:lnTo>
                  <a:pt x="1075112" y="0"/>
                </a:lnTo>
                <a:lnTo>
                  <a:pt x="1075112" y="273152"/>
                </a:lnTo>
                <a:lnTo>
                  <a:pt x="0" y="2731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240856" y="2452618"/>
            <a:ext cx="9806288" cy="5904527"/>
          </a:xfrm>
          <a:custGeom>
            <a:avLst/>
            <a:gdLst/>
            <a:ahLst/>
            <a:cxnLst/>
            <a:rect r="r" b="b" t="t" l="l"/>
            <a:pathLst>
              <a:path h="5904527" w="9806288">
                <a:moveTo>
                  <a:pt x="0" y="0"/>
                </a:moveTo>
                <a:lnTo>
                  <a:pt x="9806288" y="0"/>
                </a:lnTo>
                <a:lnTo>
                  <a:pt x="9806288" y="5904526"/>
                </a:lnTo>
                <a:lnTo>
                  <a:pt x="0" y="5904526"/>
                </a:lnTo>
                <a:lnTo>
                  <a:pt x="0" y="0"/>
                </a:lnTo>
                <a:close/>
              </a:path>
            </a:pathLst>
          </a:custGeom>
          <a:blipFill>
            <a:blip r:embed="rId5"/>
            <a:stretch>
              <a:fillRect l="0" t="0" r="0" b="0"/>
            </a:stretch>
          </a:blipFill>
        </p:spPr>
      </p:sp>
      <p:sp>
        <p:nvSpPr>
          <p:cNvPr name="TextBox 10" id="10"/>
          <p:cNvSpPr txBox="true"/>
          <p:nvPr/>
        </p:nvSpPr>
        <p:spPr>
          <a:xfrm rot="0">
            <a:off x="2001087" y="1135827"/>
            <a:ext cx="14514404" cy="1143000"/>
          </a:xfrm>
          <a:prstGeom prst="rect">
            <a:avLst/>
          </a:prstGeom>
        </p:spPr>
        <p:txBody>
          <a:bodyPr anchor="t" rtlCol="false" tIns="0" lIns="0" bIns="0" rIns="0">
            <a:spAutoFit/>
          </a:bodyPr>
          <a:lstStyle/>
          <a:p>
            <a:pPr algn="ctr">
              <a:lnSpc>
                <a:spcPts val="7800"/>
              </a:lnSpc>
            </a:pPr>
            <a:r>
              <a:rPr lang="en-US" sz="6500">
                <a:solidFill>
                  <a:srgbClr val="6E79E4"/>
                </a:solidFill>
                <a:latin typeface="Arial Bold"/>
              </a:rPr>
              <a:t>PHƯƠNG PHÁP ĐỀ XUẤT</a:t>
            </a:r>
          </a:p>
        </p:txBody>
      </p:sp>
      <p:sp>
        <p:nvSpPr>
          <p:cNvPr name="TextBox 11" id="11"/>
          <p:cNvSpPr txBox="true"/>
          <p:nvPr/>
        </p:nvSpPr>
        <p:spPr>
          <a:xfrm rot="0">
            <a:off x="4240856" y="8423819"/>
            <a:ext cx="9806288" cy="512446"/>
          </a:xfrm>
          <a:prstGeom prst="rect">
            <a:avLst/>
          </a:prstGeom>
        </p:spPr>
        <p:txBody>
          <a:bodyPr anchor="t" rtlCol="false" tIns="0" lIns="0" bIns="0" rIns="0">
            <a:spAutoFit/>
          </a:bodyPr>
          <a:lstStyle/>
          <a:p>
            <a:pPr algn="ctr">
              <a:lnSpc>
                <a:spcPts val="3779"/>
              </a:lnSpc>
            </a:pPr>
            <a:r>
              <a:rPr lang="en-US" sz="2699">
                <a:solidFill>
                  <a:srgbClr val="000000"/>
                </a:solidFill>
                <a:latin typeface="Arial"/>
              </a:rPr>
              <a:t>Biểu đồ phân bố lượng hình ảnh trên mỗi độ tuổi thu thập được.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DAF15IOMC_w</dc:identifier>
  <dcterms:modified xsi:type="dcterms:W3CDTF">2011-08-01T06:04:30Z</dcterms:modified>
  <cp:revision>1</cp:revision>
  <dc:title>AI.pptx</dc:title>
</cp:coreProperties>
</file>