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6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3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ngularjs.org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rubyonrails.org/" TargetMode="External"/><Relationship Id="rId12" Type="http://schemas.openxmlformats.org/officeDocument/2006/relationships/image" Target="../media/image15.gif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project.com/" TargetMode="External"/><Relationship Id="rId11" Type="http://schemas.openxmlformats.org/officeDocument/2006/relationships/hyperlink" Target="http://www.asp.net/mvc" TargetMode="External"/><Relationship Id="rId5" Type="http://schemas.openxmlformats.org/officeDocument/2006/relationships/hyperlink" Target="http://www.springsource.org/" TargetMode="External"/><Relationship Id="rId10" Type="http://schemas.openxmlformats.org/officeDocument/2006/relationships/hyperlink" Target="http://spinejs.com/" TargetMode="External"/><Relationship Id="rId4" Type="http://schemas.openxmlformats.org/officeDocument/2006/relationships/hyperlink" Target="http://laravel.com/" TargetMode="External"/><Relationship Id="rId9" Type="http://schemas.openxmlformats.org/officeDocument/2006/relationships/hyperlink" Target="http://javascriptmvc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2013-downloads" TargetMode="External"/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myget.org/F/aspnetwebstacknightly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14400"/>
            <a:ext cx="7229941" cy="1087372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MVC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0779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/>
              <a:t>MVC, Models, Views, Controllers, ASP.NET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90" y="2104476"/>
            <a:ext cx="1294518" cy="12945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98" y="3657600"/>
            <a:ext cx="3048000" cy="267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01" y="3657600"/>
            <a:ext cx="2290811" cy="2365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596248"/>
            <a:ext cx="2225246" cy="244206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548A-AC33-49A6-A874-FD652F892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699D8C-F044-4265-BF99-AE847FC58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DE7F2B-6E8C-4288-BE6A-5842E64A67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DFA6B4E-6EFE-4B46-9342-A4FED6A96D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PHP: </a:t>
            </a:r>
            <a:r>
              <a:rPr lang="en-US" dirty="0" err="1">
                <a:hlinkClick r:id="rId2"/>
              </a:rPr>
              <a:t>CakePHP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CodeIgniter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Laravel</a:t>
            </a:r>
            <a:endParaRPr lang="en-US" dirty="0"/>
          </a:p>
          <a:p>
            <a:r>
              <a:rPr lang="en-US" dirty="0"/>
              <a:t>Java: </a:t>
            </a:r>
            <a:r>
              <a:rPr lang="en-US" dirty="0">
                <a:hlinkClick r:id="rId5"/>
              </a:rPr>
              <a:t>Spring</a:t>
            </a:r>
            <a:endParaRPr lang="en-US" dirty="0"/>
          </a:p>
          <a:p>
            <a:r>
              <a:rPr lang="en-US" dirty="0"/>
              <a:t>Perl: Catalyst, Dancer</a:t>
            </a:r>
          </a:p>
          <a:p>
            <a:r>
              <a:rPr lang="en-US" dirty="0"/>
              <a:t>Python: </a:t>
            </a:r>
            <a:r>
              <a:rPr lang="en-US" dirty="0">
                <a:hlinkClick r:id="rId6"/>
              </a:rPr>
              <a:t>Django</a:t>
            </a:r>
            <a:r>
              <a:rPr lang="en-US" dirty="0"/>
              <a:t>, Flask,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7"/>
              </a:rPr>
              <a:t>Ruby on Rails</a:t>
            </a:r>
            <a:r>
              <a:rPr lang="en-US" dirty="0"/>
              <a:t>, Camping, Nitro, Sinatra</a:t>
            </a:r>
          </a:p>
          <a:p>
            <a:r>
              <a:rPr lang="en-US" dirty="0"/>
              <a:t>JavaScript: </a:t>
            </a:r>
            <a:r>
              <a:rPr lang="en-US" dirty="0">
                <a:hlinkClick r:id="rId8"/>
              </a:rPr>
              <a:t>AngularJS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JavaScriptMVC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Spine</a:t>
            </a:r>
            <a:endParaRPr lang="en-US" dirty="0"/>
          </a:p>
          <a:p>
            <a:r>
              <a:rPr lang="en-US" dirty="0">
                <a:hlinkClick r:id="rId11"/>
              </a:rPr>
              <a:t>ASP.NET 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Frameworks</a:t>
            </a:r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0574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3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760800"/>
            <a:ext cx="7924800" cy="820600"/>
          </a:xfrm>
        </p:spPr>
        <p:txBody>
          <a:bodyPr/>
          <a:lstStyle/>
          <a:p>
            <a:r>
              <a:rPr lang="en-US" dirty="0"/>
              <a:t>ASP.NET MVC</a:t>
            </a:r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27" y="119581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7" y="321945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404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004821" y="1310056"/>
            <a:ext cx="2345093" cy="1439607"/>
            <a:chOff x="6666900" y="1482970"/>
            <a:chExt cx="2345093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B050"/>
                </a:solidFill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817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Presentation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42339" y="3633720"/>
            <a:ext cx="1806951" cy="2673266"/>
            <a:chOff x="6666900" y="3675185"/>
            <a:chExt cx="1806951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200425" y="4407424"/>
              <a:ext cx="1273426" cy="3057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Runtime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13992" y="1310056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94710" y="1310056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360613" y="3614218"/>
            <a:ext cx="4865659" cy="2692767"/>
            <a:chOff x="1920240" y="2825224"/>
            <a:chExt cx="4373880" cy="298821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OWIN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Web API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Identity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338788" y="2825224"/>
              <a:ext cx="1536783" cy="717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and mature, supported by heaps of third party controls and tools</a:t>
            </a:r>
          </a:p>
          <a:p>
            <a:r>
              <a:rPr lang="en-US" dirty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/>
              <a:t>Viewstate</a:t>
            </a:r>
            <a:endParaRPr lang="en-US" dirty="0"/>
          </a:p>
          <a:p>
            <a:r>
              <a:rPr lang="en-US" dirty="0"/>
              <a:t>Less 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development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</a:t>
            </a:r>
          </a:p>
        </p:txBody>
      </p:sp>
      <p:pic>
        <p:nvPicPr>
          <p:cNvPr id="5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512" y="30480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3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Classic ASP introduced in late 1990's</a:t>
            </a:r>
          </a:p>
          <a:p>
            <a:r>
              <a:rPr lang="en-US" dirty="0"/>
              <a:t>2002 – ASP.NET 1.0 (Web Forms)</a:t>
            </a:r>
          </a:p>
          <a:p>
            <a:r>
              <a:rPr lang="en-US" dirty="0"/>
              <a:t>2008 – ASP.NET 3.5 (First version of MVC)</a:t>
            </a:r>
          </a:p>
          <a:p>
            <a:pPr lvl="1"/>
            <a:r>
              <a:rPr lang="en-US" dirty="0"/>
              <a:t>Two more versions in next two years</a:t>
            </a:r>
          </a:p>
          <a:p>
            <a:r>
              <a:rPr lang="en-US" dirty="0"/>
              <a:t>2010 – ASP.NET 4 (VS 2010, MVC 2.0, Razor)</a:t>
            </a:r>
          </a:p>
          <a:p>
            <a:r>
              <a:rPr lang="en-US" dirty="0"/>
              <a:t>2012 – ASP.NET 4.5 (First version of Web API, VS 2012)</a:t>
            </a:r>
          </a:p>
          <a:p>
            <a:r>
              <a:rPr lang="en-US" dirty="0"/>
              <a:t>2013 – SignalR</a:t>
            </a:r>
          </a:p>
          <a:p>
            <a:r>
              <a:rPr lang="en-US" dirty="0"/>
              <a:t>2013 – Visual Studio 2013, One ASP.NET, MVC 5</a:t>
            </a:r>
          </a:p>
          <a:p>
            <a:r>
              <a:rPr lang="en-US" dirty="0"/>
              <a:t>2014 – ASP.NET vNext, Roslyn, OWIN,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History</a:t>
            </a:r>
          </a:p>
        </p:txBody>
      </p:sp>
    </p:spTree>
    <p:extLst>
      <p:ext uri="{BB962C8B-B14F-4D97-AF65-F5344CB8AC3E}">
        <p14:creationId xmlns:p14="http://schemas.microsoft.com/office/powerpoint/2010/main" val="29948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Forms</a:t>
            </a:r>
          </a:p>
          <a:p>
            <a:pPr lvl="1"/>
            <a:r>
              <a:rPr lang="en-US" dirty="0"/>
              <a:t>Component-based</a:t>
            </a:r>
          </a:p>
          <a:p>
            <a:r>
              <a:rPr lang="en-US" dirty="0"/>
              <a:t>ASP.NET MVC</a:t>
            </a:r>
          </a:p>
          <a:p>
            <a:r>
              <a:rPr lang="en-US" dirty="0"/>
              <a:t>Web Pages</a:t>
            </a:r>
          </a:p>
          <a:p>
            <a:pPr lvl="1"/>
            <a:r>
              <a:rPr lang="en-US" dirty="0"/>
              <a:t>Lightweight framework for dynamic content</a:t>
            </a:r>
          </a:p>
          <a:p>
            <a:r>
              <a:rPr lang="en-US" dirty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r>
              <a:rPr lang="en-US" dirty="0"/>
              <a:t>SignalR</a:t>
            </a:r>
          </a:p>
          <a:p>
            <a:pPr lvl="1"/>
            <a:r>
              <a:rPr lang="en-US" dirty="0"/>
              <a:t>Real-time client-server 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ASP.NET</a:t>
            </a:r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5865812" y="1263456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4200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Runs on top of ASP.NET</a:t>
            </a:r>
          </a:p>
          <a:p>
            <a:pPr lvl="1"/>
            <a:r>
              <a:rPr lang="en-US" dirty="0"/>
              <a:t>Not a replacement for Web Forms</a:t>
            </a:r>
          </a:p>
          <a:p>
            <a:pPr lvl="1"/>
            <a:r>
              <a:rPr lang="en-US" dirty="0"/>
              <a:t>Leverage the benefits of ASP.NET</a:t>
            </a:r>
          </a:p>
          <a:p>
            <a:r>
              <a:rPr lang="en-US" dirty="0"/>
              <a:t>Embrace the Web</a:t>
            </a:r>
          </a:p>
          <a:p>
            <a:pPr lvl="1"/>
            <a:r>
              <a:rPr lang="en-US" sz="2800" dirty="0"/>
              <a:t>SEO-friendly URLs, HTML 5, SPA</a:t>
            </a:r>
          </a:p>
          <a:p>
            <a:pPr lvl="1"/>
            <a:r>
              <a:rPr lang="en-US" sz="2800" dirty="0"/>
              <a:t>Adopt REST concepts</a:t>
            </a:r>
            <a:endParaRPr lang="en-US" dirty="0"/>
          </a:p>
          <a:p>
            <a:r>
              <a:rPr lang="en-US" dirty="0"/>
              <a:t>Uses MVC pattern</a:t>
            </a:r>
          </a:p>
          <a:p>
            <a:pPr lvl="1"/>
            <a:r>
              <a:rPr lang="en-US" sz="2800" dirty="0"/>
              <a:t>Conventions and Guidance</a:t>
            </a:r>
          </a:p>
          <a:p>
            <a:pPr lvl="1"/>
            <a:r>
              <a:rPr lang="en-US" sz="2800" dirty="0"/>
              <a:t>Separation of concerns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505200"/>
            <a:ext cx="2876550" cy="28765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832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Tight control over markup</a:t>
            </a:r>
          </a:p>
          <a:p>
            <a:r>
              <a:rPr lang="en-US" dirty="0"/>
              <a:t>Testable</a:t>
            </a:r>
          </a:p>
          <a:p>
            <a:r>
              <a:rPr lang="en-US" dirty="0"/>
              <a:t>Loosely coupled and extensible</a:t>
            </a:r>
          </a:p>
          <a:p>
            <a:r>
              <a:rPr lang="en-US" dirty="0"/>
              <a:t>Convention over configuration</a:t>
            </a:r>
          </a:p>
          <a:p>
            <a:r>
              <a:rPr lang="en-US" dirty="0"/>
              <a:t>Razor view engine</a:t>
            </a:r>
          </a:p>
          <a:p>
            <a:pPr lvl="1"/>
            <a:r>
              <a:rPr lang="en-US" dirty="0"/>
              <a:t>One of the greatest view engines</a:t>
            </a:r>
          </a:p>
          <a:p>
            <a:pPr lvl="1"/>
            <a:r>
              <a:rPr lang="en-US" dirty="0"/>
              <a:t>With intellisense, integrated in Visual Studio</a:t>
            </a:r>
          </a:p>
          <a:p>
            <a:r>
              <a:rPr lang="en-US" dirty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(2)</a:t>
            </a:r>
          </a:p>
        </p:txBody>
      </p:sp>
    </p:spTree>
    <p:extLst>
      <p:ext uri="{BB962C8B-B14F-4D97-AF65-F5344CB8AC3E}">
        <p14:creationId xmlns:p14="http://schemas.microsoft.com/office/powerpoint/2010/main" val="389277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Released on 13 March 2009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2.0 (Areas, Async)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Released just one year later, 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3.0 (Razor) – 13 January 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4.0 (Web API) – 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5.0 (Identity) – 17 October 2013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6.0 – soon enough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ASP.NET MVC History</a:t>
            </a:r>
          </a:p>
        </p:txBody>
      </p:sp>
    </p:spTree>
    <p:extLst>
      <p:ext uri="{BB962C8B-B14F-4D97-AF65-F5344CB8AC3E}">
        <p14:creationId xmlns:p14="http://schemas.microsoft.com/office/powerpoint/2010/main" val="319460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component has one responsibility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Single Responsibility Principle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testable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Test-driven development</a:t>
            </a:r>
          </a:p>
          <a:p>
            <a:r>
              <a:rPr lang="en-US" dirty="0"/>
              <a:t>Helps with concurrent development</a:t>
            </a:r>
          </a:p>
          <a:p>
            <a:pPr lvl="1"/>
            <a:r>
              <a:rPr lang="en-US" dirty="0"/>
              <a:t>Performing tasks concurrently</a:t>
            </a:r>
          </a:p>
          <a:p>
            <a:pPr lvl="2"/>
            <a:r>
              <a:rPr lang="en-US" dirty="0"/>
              <a:t>One developer works on views</a:t>
            </a:r>
          </a:p>
          <a:p>
            <a:pPr lvl="2"/>
            <a:r>
              <a:rPr lang="en-US" dirty="0"/>
              <a:t>Another works on controllers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MVC: Separation of Concerns</a:t>
            </a:r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8129" y="2844894"/>
            <a:ext cx="4730634" cy="378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759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Web and Examples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Advantages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Creating ASP.NET MVC Project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NuGet Package Management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Server Information with Glimpse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 any component of the system</a:t>
            </a:r>
          </a:p>
          <a:p>
            <a:pPr lvl="1"/>
            <a:r>
              <a:rPr lang="en-US" dirty="0"/>
              <a:t>Interface-based architecture</a:t>
            </a:r>
          </a:p>
          <a:p>
            <a:r>
              <a:rPr lang="en-US" dirty="0"/>
              <a:t>Almost anything can be replaced or extended</a:t>
            </a:r>
          </a:p>
          <a:p>
            <a:pPr lvl="1"/>
            <a:r>
              <a:rPr lang="en-US" dirty="0"/>
              <a:t>Model binders (request data to CLR objects)</a:t>
            </a:r>
          </a:p>
          <a:p>
            <a:pPr lvl="1"/>
            <a:r>
              <a:rPr lang="en-US" dirty="0"/>
              <a:t>Action/result filters (e.g. </a:t>
            </a:r>
            <a:r>
              <a:rPr lang="en-US" dirty="0" err="1"/>
              <a:t>OnActionExecuting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Spark)</a:t>
            </a:r>
          </a:p>
          <a:p>
            <a:pPr lvl="1"/>
            <a:r>
              <a:rPr lang="en-US" dirty="0"/>
              <a:t>View helpers (HTML, AJAX, URL, etc.)</a:t>
            </a:r>
          </a:p>
          <a:p>
            <a:pPr lvl="1"/>
            <a:r>
              <a:rPr lang="en-US" dirty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252468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REST-like URLs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/products/update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/blog/posts/2013/01/28/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-is-cool</a:t>
            </a:r>
          </a:p>
          <a:p>
            <a:r>
              <a:rPr lang="en-US" dirty="0"/>
              <a:t>Friendlier to humans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/product.aspx?catId=123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becomes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/products/chocolate/</a:t>
            </a:r>
          </a:p>
          <a:p>
            <a:r>
              <a:rPr lang="en-US" dirty="0"/>
              <a:t>Friendlier to web crawlers</a:t>
            </a:r>
          </a:p>
          <a:p>
            <a:pPr lvl="1"/>
            <a:r>
              <a:rPr lang="en-US" sz="3000" dirty="0"/>
              <a:t>Search engine optimization (SEO)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</p:spTree>
    <p:extLst>
      <p:ext uri="{BB962C8B-B14F-4D97-AF65-F5344CB8AC3E}">
        <p14:creationId xmlns:p14="http://schemas.microsoft.com/office/powerpoint/2010/main" val="409139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MVC, Web API, and Web Pages source code is available in CodePlex</a:t>
            </a:r>
          </a:p>
          <a:p>
            <a:pPr lvl="1"/>
            <a:r>
              <a:rPr lang="en-US" dirty="0">
                <a:hlinkClick r:id="rId2"/>
              </a:rPr>
              <a:t>http://aspnetwebstack.codeplex.com/</a:t>
            </a:r>
            <a:endParaRPr lang="en-US" dirty="0"/>
          </a:p>
          <a:p>
            <a:r>
              <a:rPr lang="en-US" dirty="0"/>
              <a:t>You can vote for new features in ASP.NET </a:t>
            </a:r>
            <a:r>
              <a:rPr lang="en-US" dirty="0" err="1"/>
              <a:t>UserVoice</a:t>
            </a:r>
            <a:r>
              <a:rPr lang="en-US" dirty="0"/>
              <a:t> site</a:t>
            </a:r>
          </a:p>
          <a:p>
            <a:pPr lvl="1"/>
            <a:r>
              <a:rPr lang="en-US" dirty="0">
                <a:hlinkClick r:id="rId3"/>
              </a:rPr>
              <a:t>http://aspnet.uservoice.com/forums/41199-general-asp-net</a:t>
            </a:r>
          </a:p>
          <a:p>
            <a:r>
              <a:rPr lang="en-US" dirty="0"/>
              <a:t>vNext is on GitHub</a:t>
            </a:r>
          </a:p>
          <a:p>
            <a:pPr lvl="1"/>
            <a:r>
              <a:rPr lang="en-US" dirty="0">
                <a:hlinkClick r:id="rId4"/>
              </a:rPr>
              <a:t>https://github.com/aspnet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Community-Based</a:t>
            </a:r>
          </a:p>
        </p:txBody>
      </p:sp>
    </p:spTree>
    <p:extLst>
      <p:ext uri="{BB962C8B-B14F-4D97-AF65-F5344CB8AC3E}">
        <p14:creationId xmlns:p14="http://schemas.microsoft.com/office/powerpoint/2010/main" val="103951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 in ASP.NET MVC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55813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1012" y="1062336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86782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</a:p>
        </p:txBody>
      </p:sp>
      <p:sp>
        <p:nvSpPr>
          <p:cNvPr id="9" name="Down Arrow 8"/>
          <p:cNvSpPr/>
          <p:nvPr/>
        </p:nvSpPr>
        <p:spPr>
          <a:xfrm rot="1213933">
            <a:off x="6306367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2012" y="5105400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205581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581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2580055" y="3392298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8612" y="3817204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File, JSON, …)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1224" y="2296806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75212" y="4191001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41813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</a:p>
        </p:txBody>
      </p:sp>
      <p:sp>
        <p:nvSpPr>
          <p:cNvPr id="25" name="Left Arrow 24"/>
          <p:cNvSpPr/>
          <p:nvPr/>
        </p:nvSpPr>
        <p:spPr>
          <a:xfrm rot="10800000">
            <a:off x="5893366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09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84" y="1143000"/>
            <a:ext cx="6453928" cy="387235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/>
              <a:t>Creating ASP.NET MVC Project</a:t>
            </a:r>
          </a:p>
        </p:txBody>
      </p:sp>
    </p:spTree>
    <p:extLst>
      <p:ext uri="{BB962C8B-B14F-4D97-AF65-F5344CB8AC3E}">
        <p14:creationId xmlns:p14="http://schemas.microsoft.com/office/powerpoint/2010/main" val="1825025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we need:</a:t>
            </a:r>
          </a:p>
          <a:p>
            <a:pPr lvl="1"/>
            <a:r>
              <a:rPr lang="en-US" dirty="0"/>
              <a:t>IDE: Visual Studio 2013 (2012 is also OK)</a:t>
            </a:r>
          </a:p>
          <a:p>
            <a:pPr lvl="1"/>
            <a:r>
              <a:rPr lang="en-US" dirty="0"/>
              <a:t>Framework: .NET Framework 4.5</a:t>
            </a:r>
          </a:p>
          <a:p>
            <a:pPr lvl="1"/>
            <a:r>
              <a:rPr lang="en-US" dirty="0"/>
              <a:t>Web server: IIS 8.5 (Express)</a:t>
            </a:r>
          </a:p>
          <a:p>
            <a:pPr lvl="1"/>
            <a:r>
              <a:rPr lang="en-US" dirty="0"/>
              <a:t>Data: Microsoft SQL Sever (Express or LocalDB)</a:t>
            </a:r>
          </a:p>
          <a:p>
            <a:r>
              <a:rPr lang="en-US" dirty="0"/>
              <a:t>Visual Studio installer will install everything we need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http://www.microsoft.com/visualstudio/eng/2013-downloads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</p:spTree>
    <p:extLst>
      <p:ext uri="{BB962C8B-B14F-4D97-AF65-F5344CB8AC3E}">
        <p14:creationId xmlns:p14="http://schemas.microsoft.com/office/powerpoint/2010/main" val="368452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Technologies that ASP.NET MVC uses</a:t>
            </a:r>
          </a:p>
          <a:p>
            <a:pPr lvl="1"/>
            <a:r>
              <a:rPr lang="en-US" dirty="0"/>
              <a:t>C# (OOP, unit testing, async, etc.)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HTML(5) and CSS</a:t>
            </a:r>
          </a:p>
          <a:p>
            <a:pPr lvl="1"/>
            <a:r>
              <a:rPr lang="en-US" dirty="0"/>
              <a:t>JavaScript (jQuery, Bootstrap, AngularJS, etc.)</a:t>
            </a:r>
          </a:p>
          <a:p>
            <a:pPr lvl="1"/>
            <a:r>
              <a:rPr lang="en-US" dirty="0"/>
              <a:t>AJAX, Single-page apps</a:t>
            </a:r>
          </a:p>
          <a:p>
            <a:pPr lvl="1"/>
            <a:r>
              <a:rPr lang="en-US" dirty="0"/>
              <a:t>Databases (Microsoft SQL Server)</a:t>
            </a:r>
          </a:p>
          <a:p>
            <a:pPr lvl="1"/>
            <a:r>
              <a:rPr lang="en-US" dirty="0"/>
              <a:t>ORM (Entity Framework and LINQ)</a:t>
            </a:r>
          </a:p>
          <a:p>
            <a:pPr lvl="1"/>
            <a:r>
              <a:rPr lang="en-US" dirty="0"/>
              <a:t>Web and HTTP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7388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2012: New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94149"/>
            <a:ext cx="61341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2608732"/>
            <a:ext cx="6439000" cy="37158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8" y="2608729"/>
            <a:ext cx="4132834" cy="371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Layout for ASP.NET MVC Apps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066800"/>
            <a:ext cx="7239000" cy="4343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2895600"/>
            <a:ext cx="6324600" cy="3579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5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2013: New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3" y="901731"/>
            <a:ext cx="602932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3" y="1876986"/>
            <a:ext cx="5797387" cy="37136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80" y="2819400"/>
            <a:ext cx="587876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561" y="1447800"/>
            <a:ext cx="3433763" cy="201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95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953000"/>
            <a:ext cx="8938472" cy="820600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5754968"/>
            <a:ext cx="8938472" cy="688256"/>
          </a:xfrm>
        </p:spPr>
        <p:txBody>
          <a:bodyPr/>
          <a:lstStyle/>
          <a:p>
            <a:r>
              <a:rPr lang="en-US" dirty="0"/>
              <a:t>Model-View-Controller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46" y="1141948"/>
            <a:ext cx="5621366" cy="365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246149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77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2013: Default Layout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3" y="915155"/>
            <a:ext cx="4780979" cy="3476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61" y="1828801"/>
            <a:ext cx="5376903" cy="446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412" y="2724150"/>
            <a:ext cx="29346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1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87" y="875716"/>
            <a:ext cx="1868194" cy="560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App Project Files</a:t>
            </a:r>
          </a:p>
        </p:txBody>
      </p:sp>
      <p:sp>
        <p:nvSpPr>
          <p:cNvPr id="8" name="Left Arrow 7"/>
          <p:cNvSpPr/>
          <p:nvPr/>
        </p:nvSpPr>
        <p:spPr>
          <a:xfrm rot="20679451">
            <a:off x="3224831" y="2512243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3" y="1752601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722813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controllers and actions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741613" y="6318932"/>
            <a:ext cx="2223245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9012" y="6215247"/>
            <a:ext cx="29718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Web.config</a:t>
            </a:r>
            <a:r>
              <a:rPr lang="en-US" sz="1600" dirty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21355896">
            <a:off x="3104680" y="5896212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50458" y="5785544"/>
            <a:ext cx="5168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Application_Start</a:t>
            </a:r>
            <a:r>
              <a:rPr lang="en-US" sz="1600" dirty="0">
                <a:solidFill>
                  <a:schemeClr val="bg1"/>
                </a:solidFill>
              </a:rPr>
              <a:t>() – The entry point of the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2831237" y="1557918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965740">
            <a:off x="2508763" y="3554904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4212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JavaScript files (</a:t>
            </a:r>
            <a:r>
              <a:rPr lang="en-US" sz="1600" dirty="0" err="1">
                <a:solidFill>
                  <a:schemeClr val="bg1"/>
                </a:solidFill>
              </a:rPr>
              <a:t>jQuery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Modernizr</a:t>
            </a:r>
            <a:r>
              <a:rPr lang="en-US" sz="1600" dirty="0">
                <a:solidFill>
                  <a:schemeClr val="bg1"/>
                </a:solidFill>
              </a:rPr>
              <a:t>, knockout, etc.)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2665413" y="3901245"/>
            <a:ext cx="2165221" cy="1766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992694">
            <a:off x="3273333" y="427959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6612" y="3950877"/>
            <a:ext cx="2362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View templates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3231498" y="4942858"/>
            <a:ext cx="2171639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7612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_</a:t>
            </a:r>
            <a:r>
              <a:rPr lang="en-US" sz="1600" dirty="0" err="1">
                <a:solidFill>
                  <a:schemeClr val="bg1"/>
                </a:solidFill>
              </a:rPr>
              <a:t>Layout.cshtml</a:t>
            </a:r>
            <a:r>
              <a:rPr lang="en-US" sz="1600" dirty="0">
                <a:solidFill>
                  <a:schemeClr val="bg1"/>
                </a:solidFill>
              </a:rPr>
              <a:t> – master page (main template)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181736">
            <a:off x="2066809" y="2254041"/>
            <a:ext cx="2784604" cy="1530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4212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Static files (CSS, Images, etc.)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4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Making Changes and Debugging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09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6272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NuGet Package Management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4" y="1922105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37" y="855305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60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 source package management </a:t>
            </a:r>
          </a:p>
          <a:p>
            <a:r>
              <a:rPr lang="en-US" dirty="0"/>
              <a:t>Makes it easy to install and update open source libraries and tools</a:t>
            </a:r>
          </a:p>
          <a:p>
            <a:r>
              <a:rPr lang="en-US" dirty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/>
              <a:t>Simple as adding a reference</a:t>
            </a:r>
          </a:p>
          <a:p>
            <a:r>
              <a:rPr lang="en-US" dirty="0"/>
              <a:t>GUI-based package installer</a:t>
            </a:r>
          </a:p>
          <a:p>
            <a:r>
              <a:rPr lang="en-US" dirty="0"/>
              <a:t>Package manager console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07" y="4191001"/>
            <a:ext cx="2482917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1" y="4191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9353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Nightly builds of ASP.NET MVC are available via a private NuGet feed</a:t>
            </a:r>
          </a:p>
          <a:p>
            <a:pPr lvl="1"/>
            <a:r>
              <a:rPr lang="en-US" sz="3100" dirty="0"/>
              <a:t>In your Package Manager settings add the following package source:</a:t>
            </a:r>
          </a:p>
          <a:p>
            <a:pPr lvl="1"/>
            <a:r>
              <a:rPr lang="en-US" dirty="0">
                <a:hlinkClick r:id="rId2"/>
              </a:rPr>
              <a:t>http://www.myget.org/F/aspnetwebstacknightly/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Nightly Builds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27" y="3145738"/>
            <a:ext cx="6784994" cy="34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0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NuGet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  <a:effectLst>
            <a:reflection blurRad="50800" stA="49000" endPos="14000" dist="50800" dir="5400000" sy="-100000" algn="bl" rotWithShape="0"/>
          </a:effectLst>
        </p:spPr>
        <p:txBody>
          <a:bodyPr/>
          <a:lstStyle/>
          <a:p>
            <a:r>
              <a:rPr lang="en-US" dirty="0"/>
              <a:t>Install and Update Packages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7" y="12096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4054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219704"/>
            <a:ext cx="10568728" cy="820600"/>
          </a:xfrm>
        </p:spPr>
        <p:txBody>
          <a:bodyPr/>
          <a:lstStyle/>
          <a:p>
            <a:r>
              <a:rPr lang="en-US" dirty="0"/>
              <a:t>Server Information 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021672"/>
            <a:ext cx="8938472" cy="1365365"/>
          </a:xfrm>
        </p:spPr>
        <p:txBody>
          <a:bodyPr/>
          <a:lstStyle/>
          <a:p>
            <a:r>
              <a:rPr lang="en-US" dirty="0"/>
              <a:t>The Open Source Diagnostics Platform of the Web</a:t>
            </a:r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762000"/>
            <a:ext cx="6019800" cy="17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2056250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48" y="1761130"/>
            <a:ext cx="3746455" cy="967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091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shows execution timings, server configuration, request data and more</a:t>
            </a:r>
          </a:p>
          <a:p>
            <a:pPr lvl="1"/>
            <a:r>
              <a:rPr lang="en-US" dirty="0"/>
              <a:t>Showed inside browser (like </a:t>
            </a:r>
            <a:r>
              <a:rPr lang="en-US" dirty="0" err="1"/>
              <a:t>FireBug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no changes to the application code</a:t>
            </a:r>
          </a:p>
          <a:p>
            <a:pPr lvl="1"/>
            <a:r>
              <a:rPr lang="en-US" dirty="0"/>
              <a:t>Supports ASP.NET MVC, </a:t>
            </a:r>
            <a:r>
              <a:rPr lang="en-US" dirty="0" err="1"/>
              <a:t>WebForms</a:t>
            </a:r>
            <a:r>
              <a:rPr lang="en-US" dirty="0"/>
              <a:t> and EF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Info with Glimpse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54" y="4343106"/>
            <a:ext cx="76733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1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NuGet packages:</a:t>
            </a:r>
          </a:p>
          <a:p>
            <a:pPr lvl="1"/>
            <a:r>
              <a:rPr lang="en-US" dirty="0"/>
              <a:t>Glimpse.Mvc5</a:t>
            </a:r>
          </a:p>
          <a:p>
            <a:pPr lvl="1"/>
            <a:r>
              <a:rPr lang="en-US" dirty="0"/>
              <a:t>Glimpse.EF6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it:</a:t>
            </a:r>
          </a:p>
          <a:p>
            <a:pPr lvl="1"/>
            <a:r>
              <a:rPr lang="en-US" dirty="0">
                <a:hlinkClick r:id="rId2"/>
              </a:rPr>
              <a:t>http://localhost:port/Glimpse.axd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Glimpse</a:t>
            </a:r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75" y="2261901"/>
            <a:ext cx="4648737" cy="2986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odel-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iew-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ontroller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pattern</a:t>
            </a:r>
          </a:p>
          <a:p>
            <a:r>
              <a:rPr lang="en-US" dirty="0"/>
              <a:t>Originally formulated in the late 1970</a:t>
            </a:r>
            <a:r>
              <a:rPr lang="en-US" baseline="-25000" dirty="0"/>
              <a:t>s</a:t>
            </a:r>
            <a:r>
              <a:rPr lang="en-US" dirty="0"/>
              <a:t> by Trygve Reenskaug as part of the Smalltalk</a:t>
            </a:r>
          </a:p>
          <a:p>
            <a:r>
              <a:rPr lang="en-US" dirty="0"/>
              <a:t>Code reusability and separation of concerns</a:t>
            </a:r>
          </a:p>
          <a:p>
            <a:r>
              <a:rPr lang="en-US" dirty="0"/>
              <a:t>Originally developed for desktop</a:t>
            </a:r>
          </a:p>
          <a:p>
            <a:pPr lvl="1"/>
            <a:r>
              <a:rPr lang="en-US" dirty="0"/>
              <a:t>Then adapted for internet applications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12" y="3048000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4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Trace tab shows any messages during the lifetime of the HTTP request traced to: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System.Diagnostics.Trace</a:t>
            </a:r>
            <a:r>
              <a:rPr lang="en-US" dirty="0"/>
              <a:t> 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System.Diagnostics.Debug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with Glimpse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823846" y="32515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FBEEDC"/>
                </a:solidFill>
              </a:rPr>
              <a:t>Trace.TraceInformation("Info example");</a:t>
            </a:r>
          </a:p>
          <a:p>
            <a:r>
              <a:rPr lang="en-US" noProof="1">
                <a:solidFill>
                  <a:srgbClr val="FBEEDC"/>
                </a:solidFill>
              </a:rPr>
              <a:t>Trace.TraceWarning("Warning example");</a:t>
            </a:r>
          </a:p>
          <a:p>
            <a:r>
              <a:rPr lang="en-US" noProof="1">
                <a:solidFill>
                  <a:srgbClr val="FBEEDC"/>
                </a:solidFill>
              </a:rPr>
              <a:t>Debug.WriteLine("Debug example");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35" y="4648200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744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Demo: Glimpse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11" y="1617800"/>
            <a:ext cx="7696874" cy="33813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94054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/>
              <a:t>Model–view–controller </a:t>
            </a:r>
            <a:r>
              <a:rPr lang="en-US" dirty="0"/>
              <a:t>(MVC) is a software architecture pattern</a:t>
            </a:r>
          </a:p>
          <a:p>
            <a:pPr>
              <a:spcBef>
                <a:spcPts val="300"/>
              </a:spcBef>
            </a:pPr>
            <a:r>
              <a:rPr lang="en-US" dirty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/>
              <a:t>Glimpse is a tool that helps with debugging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7104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 classes that describes the data we are working with</a:t>
            </a:r>
          </a:p>
          <a:p>
            <a:r>
              <a:rPr lang="en-US" dirty="0"/>
              <a:t>Rules for how the data can be changed and manipulated</a:t>
            </a:r>
          </a:p>
          <a:p>
            <a:r>
              <a:rPr lang="en-US" dirty="0"/>
              <a:t>May contain data validation rules</a:t>
            </a:r>
          </a:p>
          <a:p>
            <a:r>
              <a:rPr lang="en-US" dirty="0"/>
              <a:t>Often encapsulate data stored in a database </a:t>
            </a:r>
          </a:p>
          <a:p>
            <a:pPr lvl="1"/>
            <a:r>
              <a:rPr lang="en-US" dirty="0"/>
              <a:t>as well as code used to manipulate the data</a:t>
            </a:r>
          </a:p>
          <a:p>
            <a:r>
              <a:rPr lang="en-US" dirty="0"/>
              <a:t>Most likely a Data Access Layer of some kind</a:t>
            </a:r>
          </a:p>
          <a:p>
            <a:r>
              <a:rPr lang="en-US" dirty="0"/>
              <a:t>Apart from giving the data objects</a:t>
            </a:r>
          </a:p>
          <a:p>
            <a:pPr lvl="1"/>
            <a:r>
              <a:rPr lang="en-US" dirty="0"/>
              <a:t>It doesn't have significance in the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89924"/>
            <a:ext cx="2453536" cy="328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Defines how the application’s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user interface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master views (layouts) </a:t>
            </a:r>
          </a:p>
          <a:p>
            <a:r>
              <a:rPr lang="en-US" sz="3200" dirty="0"/>
              <a:t>May support sub-views (partial views or controls)</a:t>
            </a:r>
          </a:p>
          <a:p>
            <a:r>
              <a:rPr lang="en-US" sz="3200" dirty="0"/>
              <a:t>Web: Template to dynamically generate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98" y="4038601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6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</a:t>
            </a:r>
          </a:p>
          <a:p>
            <a:r>
              <a:rPr lang="en-US" dirty="0"/>
              <a:t>Every controller has one or more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958229"/>
            <a:ext cx="2983029" cy="1987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58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routed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sz="3000" dirty="0"/>
              <a:t>For web: HTTP request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sz="3000" dirty="0"/>
              <a:t>Controller also selects appropriate result (view)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transforms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into appropriate output format (HTML)</a:t>
            </a:r>
          </a:p>
          <a:p>
            <a:r>
              <a:rPr lang="en-US" dirty="0"/>
              <a:t>Response is rendered (HTTP response)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Steps</a:t>
            </a:r>
          </a:p>
        </p:txBody>
      </p:sp>
    </p:spTree>
    <p:extLst>
      <p:ext uri="{BB962C8B-B14F-4D97-AF65-F5344CB8AC3E}">
        <p14:creationId xmlns:p14="http://schemas.microsoft.com/office/powerpoint/2010/main" val="340521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for Web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66482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6482" y="981655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3812" y="1144926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23012" y="2438982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04832" y="5105400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26648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648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698012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98613" y="4038601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1913" y="2440821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1401" y="4267604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28386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1611</Words>
  <Application>Microsoft Office PowerPoint</Application>
  <PresentationFormat>Custom</PresentationFormat>
  <Paragraphs>313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Tahoma</vt:lpstr>
      <vt:lpstr>Trebuchet MS</vt:lpstr>
      <vt:lpstr>Wingdings</vt:lpstr>
      <vt:lpstr>Wingdings 2</vt:lpstr>
      <vt:lpstr>SoftUni 16x9</vt:lpstr>
      <vt:lpstr>ASP.NET MVC Introduction</vt:lpstr>
      <vt:lpstr>Table of Contents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ASP.NET MVC: Separation of Concerns</vt:lpstr>
      <vt:lpstr>Extensible</vt:lpstr>
      <vt:lpstr>Clean URLs</vt:lpstr>
      <vt:lpstr>Community-Based</vt:lpstr>
      <vt:lpstr>MVC Pattern in ASP.NET MVC</vt:lpstr>
      <vt:lpstr>Creating ASP.NET MVC Project</vt:lpstr>
      <vt:lpstr>The Tools</vt:lpstr>
      <vt:lpstr>The Technologies</vt:lpstr>
      <vt:lpstr>Visual Studio 2012: New Project</vt:lpstr>
      <vt:lpstr>Default Layout for ASP.NET MVC Apps</vt:lpstr>
      <vt:lpstr>Visual Studio 2013: New Project</vt:lpstr>
      <vt:lpstr>VS 2013: Default Layout</vt:lpstr>
      <vt:lpstr>Internet App Project Files</vt:lpstr>
      <vt:lpstr>Demo: Web Application</vt:lpstr>
      <vt:lpstr>NuGet Package Management</vt:lpstr>
      <vt:lpstr>NuGet Package Management</vt:lpstr>
      <vt:lpstr>Nightly Builds</vt:lpstr>
      <vt:lpstr>Demo: NuGet</vt:lpstr>
      <vt:lpstr>Server Information with Glimpse</vt:lpstr>
      <vt:lpstr>Server Info with Glimpse</vt:lpstr>
      <vt:lpstr>Install Glimpse</vt:lpstr>
      <vt:lpstr>Tracing with Glimpse</vt:lpstr>
      <vt:lpstr>Demo: Glimpse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2019-10-16T02:45:07Z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