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/>
              <a:t>ASP.NET MVC Essentials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Routing, Controllers, Actions, Views, Areas…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/>
              <a:t>Username: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VGeorgiev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http://localhost/Users/VGeorgiev</a:t>
            </a:r>
          </a:p>
        </p:txBody>
      </p:sp>
    </p:spTree>
    <p:extLst>
      <p:ext uri="{BB962C8B-B14F-4D97-AF65-F5344CB8AC3E}">
        <p14:creationId xmlns:p14="http://schemas.microsoft.com/office/powerpoint/2010/main" val="33207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/>
              <a:t>Username: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DefaultValue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2923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404 Not Found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(3)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79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are rules on the URL segments</a:t>
            </a:r>
          </a:p>
          <a:p>
            <a:r>
              <a:rPr lang="en-US" dirty="0"/>
              <a:t>All the constraints are regular expression compatible with class Regex</a:t>
            </a:r>
          </a:p>
          <a:p>
            <a:r>
              <a:rPr lang="en-US" dirty="0"/>
              <a:t>Defined as one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187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345870" y="1143000"/>
            <a:ext cx="947294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public class LocalhostConstraint : IRouteConstraint</a:t>
            </a:r>
          </a:p>
          <a:p>
            <a:r>
              <a:rPr lang="en-US" noProof="1">
                <a:solidFill>
                  <a:schemeClr val="tx2"/>
                </a:solidFill>
              </a:rPr>
              <a:t>{</a:t>
            </a:r>
          </a:p>
          <a:p>
            <a:r>
              <a:rPr lang="en-US" noProof="1">
                <a:solidFill>
                  <a:schemeClr val="tx2"/>
                </a:solidFill>
              </a:rPr>
              <a:t>    public bool Match(HttpContextBase httpContext,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 route,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string parameterName,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RouteValueDictionary values,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RouteDirection routeDirection)</a:t>
            </a:r>
          </a:p>
          <a:p>
            <a:r>
              <a:rPr lang="en-US" noProof="1">
                <a:solidFill>
                  <a:schemeClr val="tx2"/>
                </a:solidFill>
              </a:rPr>
              <a:t>    {</a:t>
            </a:r>
          </a:p>
          <a:p>
            <a:r>
              <a:rPr lang="en-US" noProof="1">
                <a:solidFill>
                  <a:schemeClr val="tx2"/>
                </a:solidFill>
              </a:rPr>
              <a:t>        return httpContext.Request.IsLocal;</a:t>
            </a:r>
          </a:p>
          <a:p>
            <a:r>
              <a:rPr lang="en-US" noProof="1">
                <a:solidFill>
                  <a:schemeClr val="tx2"/>
                </a:solidFill>
              </a:rPr>
              <a:t>    }</a:t>
            </a:r>
          </a:p>
          <a:p>
            <a:r>
              <a:rPr lang="en-US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345870" y="4847629"/>
            <a:ext cx="947294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routes.MapRoute("Admin",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"Admin/{action}",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controller="Admin" },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isLocal = new LocalhostConstraint() }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98083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In actions we have access to a data structure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RouteData.Values["id"]</a:t>
            </a:r>
          </a:p>
          <a:p>
            <a:pPr>
              <a:spcBef>
                <a:spcPts val="300"/>
              </a:spcBef>
            </a:pPr>
            <a:r>
              <a:rPr lang="en-US" dirty="0"/>
              <a:t>We can use NuGet package: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RouteDebugger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Install-Package RouteDebugger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Web.config: </a:t>
            </a:r>
          </a:p>
          <a:p>
            <a:pPr lvl="3"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key="RouteDebugger:Enabled" value="true" 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also use Glimpse for debugging routes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Routes</a:t>
            </a:r>
          </a:p>
        </p:txBody>
      </p:sp>
    </p:spTree>
    <p:extLst>
      <p:ext uri="{BB962C8B-B14F-4D97-AF65-F5344CB8AC3E}">
        <p14:creationId xmlns:p14="http://schemas.microsoft.com/office/powerpoint/2010/main" val="380375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Routes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 Routing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2" y="12954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56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 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brain 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48" y="990600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by 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"NameController"</a:t>
            </a:r>
            <a:endParaRPr lang="en-US" dirty="0"/>
          </a:p>
          <a:p>
            <a:r>
              <a:rPr lang="en-US" dirty="0"/>
              <a:t>Routers instantiate controllers in every request</a:t>
            </a:r>
          </a:p>
          <a:p>
            <a:r>
              <a:rPr lang="en-US" dirty="0"/>
              <a:t>All requests are mapped to a specific action</a:t>
            </a:r>
          </a:p>
          <a:p>
            <a:r>
              <a:rPr lang="en-US" dirty="0"/>
              <a:t>Every controller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inherit Controller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(context)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4648200"/>
            <a:ext cx="6251576" cy="1749412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2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/>
              <a:t>ASP.NET MVC Routing</a:t>
            </a:r>
            <a:endParaRPr lang="bg-BG" sz="3700" dirty="0"/>
          </a:p>
          <a:p>
            <a:pPr lvl="1"/>
            <a:r>
              <a:rPr lang="en-US" sz="3400" dirty="0"/>
              <a:t>Route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Controllers and Actions</a:t>
            </a:r>
            <a:endParaRPr lang="bg-BG" sz="3700" dirty="0"/>
          </a:p>
          <a:p>
            <a:pPr lvl="1"/>
            <a:r>
              <a:rPr lang="en-US" sz="3400" dirty="0"/>
              <a:t>Action results and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Views</a:t>
            </a:r>
          </a:p>
          <a:p>
            <a:pPr lvl="1"/>
            <a:r>
              <a:rPr lang="en-US" sz="3400" dirty="0"/>
              <a:t>Layout and sections</a:t>
            </a:r>
          </a:p>
          <a:p>
            <a:pPr lvl="1"/>
            <a:r>
              <a:rPr lang="en-US" sz="3400" dirty="0"/>
              <a:t>Helpers</a:t>
            </a:r>
          </a:p>
          <a:p>
            <a:pPr lvl="1"/>
            <a:r>
              <a:rPr lang="en-US" sz="3400" dirty="0"/>
              <a:t>Partial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Areas</a:t>
            </a:r>
            <a:endParaRPr lang="bg-BG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1066801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5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ActionResult class</a:t>
            </a:r>
          </a:p>
          <a:p>
            <a:r>
              <a:rPr lang="en-US" dirty="0"/>
              <a:t>Different results types: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44350"/>
              </p:ext>
            </p:extLst>
          </p:nvPr>
        </p:nvGraphicFramePr>
        <p:xfrm>
          <a:off x="1141412" y="3581400"/>
          <a:ext cx="9905999" cy="245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kern="1200" baseline="0" noProof="1"/>
                        <a:t>Name</a:t>
                      </a:r>
                      <a:endParaRPr lang="en-US" sz="26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6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6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0636"/>
              </p:ext>
            </p:extLst>
          </p:nvPr>
        </p:nvGraphicFramePr>
        <p:xfrm>
          <a:off x="546212" y="1600200"/>
          <a:ext cx="11020200" cy="411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baseline="0" noProof="1"/>
                        <a:t>Name</a:t>
                      </a:r>
                      <a:endParaRPr lang="en-US" sz="22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2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200" b="0" i="0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HttpUnauthorizedResult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RedirectPermanent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 / RedirectToAction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ViewResult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PartialView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maps the data from the HTTP request to action parameters in few ways:</a:t>
            </a:r>
          </a:p>
          <a:p>
            <a:pPr lvl="1"/>
            <a:r>
              <a:rPr lang="en-US" dirty="0"/>
              <a:t>Routing engine can pass parameters to actions</a:t>
            </a:r>
          </a:p>
          <a:p>
            <a:pPr lvl="2"/>
            <a:r>
              <a:rPr lang="en-US" dirty="0"/>
              <a:t>http://localhost/Users/VGeorgiev</a:t>
            </a:r>
          </a:p>
          <a:p>
            <a:pPr lvl="2"/>
            <a:r>
              <a:rPr lang="en-US" dirty="0"/>
              <a:t>Routing pattern: Users/{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URL query string can contains parameters</a:t>
            </a:r>
          </a:p>
          <a:p>
            <a:pPr lvl="2"/>
            <a:r>
              <a:rPr lang="en-US" dirty="0"/>
              <a:t>/</a:t>
            </a:r>
            <a:r>
              <a:rPr lang="en-US" noProof="1"/>
              <a:t>Users/ByUsername?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noProof="1"/>
              <a:t>=VGeorgiev</a:t>
            </a:r>
          </a:p>
          <a:p>
            <a:pPr lvl="1"/>
            <a:r>
              <a:rPr lang="en-US" dirty="0"/>
              <a:t>HTTP post data can also contain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89" y="3200400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ChildActionOnly – Only for Html.Action()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05000"/>
            <a:ext cx="5909149" cy="3295487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29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Filters (or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4633"/>
              </p:ext>
            </p:extLst>
          </p:nvPr>
        </p:nvGraphicFramePr>
        <p:xfrm>
          <a:off x="1065212" y="4322901"/>
          <a:ext cx="9906000" cy="219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/>
                        <a:t>Name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C# class file in /Filters/</a:t>
            </a:r>
          </a:p>
          <a:p>
            <a:r>
              <a:rPr lang="en-US" dirty="0"/>
              <a:t>Inherit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/>
              <a:t>We can override:</a:t>
            </a:r>
          </a:p>
          <a:p>
            <a:pPr lvl="1"/>
            <a:r>
              <a:rPr lang="en-US" noProof="1"/>
              <a:t>OnActionExecuting (ActionExecutingContext)</a:t>
            </a:r>
          </a:p>
          <a:p>
            <a:pPr lvl="1"/>
            <a:r>
              <a:rPr lang="en-US" noProof="1"/>
              <a:t>OnActionExecuted (ActionExecutedContext)</a:t>
            </a:r>
          </a:p>
          <a:p>
            <a:pPr lvl="1"/>
            <a:r>
              <a:rPr lang="en-US" noProof="1"/>
              <a:t>OnResultExecuting (ResultExecutingContext)</a:t>
            </a:r>
          </a:p>
          <a:p>
            <a:pPr lvl="1"/>
            <a:r>
              <a:rPr lang="en-US" noProof="1"/>
              <a:t>OnResultExecuted (ResultExecutedContext)</a:t>
            </a:r>
          </a:p>
          <a:p>
            <a:r>
              <a:rPr lang="en-US" dirty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14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Filter (2)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… 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{ … }</a:t>
            </a:r>
          </a:p>
          <a:p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{ … }</a:t>
            </a:r>
          </a:p>
          <a:p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{ … }</a:t>
            </a:r>
          </a:p>
          <a:p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{ … }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49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/>
              <a:t>Razor Views</a:t>
            </a:r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application</a:t>
            </a:r>
          </a:p>
          <a:p>
            <a:r>
              <a:rPr lang="en-US" dirty="0"/>
              <a:t>A lot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/>
              <a:t>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WebForms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/>
              <a:t> (strongly-typed views)</a:t>
            </a:r>
          </a:p>
          <a:p>
            <a:r>
              <a:rPr lang="en-US" dirty="0"/>
              <a:t>Views support master pages (layout views)</a:t>
            </a:r>
          </a:p>
          <a:p>
            <a:r>
              <a:rPr lang="en-US" dirty="0"/>
              <a:t>Other views can be rendered (partial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21172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ASP.NET MVC Routing</a:t>
            </a:r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1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Compact, Expressive, and Fluid</a:t>
            </a:r>
          </a:p>
          <a:p>
            <a:pPr lvl="1"/>
            <a:r>
              <a:rPr lang="en-US" dirty="0"/>
              <a:t>Smart enough to differ HTML from code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Is not a new language</a:t>
            </a:r>
          </a:p>
          <a:p>
            <a:r>
              <a:rPr lang="en-US" dirty="0"/>
              <a:t>Works with any Text Editor</a:t>
            </a:r>
          </a:p>
          <a:p>
            <a:r>
              <a:rPr lang="en-US" dirty="0"/>
              <a:t>Has great Intellisense</a:t>
            </a:r>
          </a:p>
          <a:p>
            <a:pPr lvl="1"/>
            <a:r>
              <a:rPr lang="en-US" dirty="0"/>
              <a:t>Built in Visual Studio</a:t>
            </a:r>
          </a:p>
          <a:p>
            <a:r>
              <a:rPr lang="en-US" dirty="0"/>
              <a:t>Unit Testable</a:t>
            </a:r>
          </a:p>
          <a:p>
            <a:pPr lvl="1"/>
            <a:r>
              <a:rPr lang="en-US" dirty="0"/>
              <a:t>Without requiring a controller or web-server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8012" y="1598082"/>
            <a:ext cx="2733091" cy="11202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8011" y="3390759"/>
            <a:ext cx="2733091" cy="957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8010" y="5021116"/>
            <a:ext cx="2733091" cy="1116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99444" y="237509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9443" y="413029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476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@ViewBag.Message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879197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23295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0328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8800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101" y="259162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134" y="2617192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7" y="1295401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579813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ByUsername.cshtml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19758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UserModel.cs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7184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HTML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78" y="3886567"/>
            <a:ext cx="3977809" cy="2159047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4450474">
            <a:off x="4367910" y="495159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084614">
            <a:off x="3460831" y="3886683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02713">
            <a:off x="6552731" y="4594018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5" y="4942107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5914671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UsersController.cs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 rot="13831493">
            <a:off x="4589799" y="3099665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51" y="1404807"/>
            <a:ext cx="2508762" cy="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301127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9810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(3)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239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/>
              <a:t>– for 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(4)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7933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common site 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/>
              <a:t>Razor view engine renders content inside-out</a:t>
            </a:r>
          </a:p>
          <a:p>
            <a:pPr lvl="1"/>
            <a:r>
              <a:rPr lang="en-US" dirty="0"/>
              <a:t>First view is redered, then layout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@RenderBody()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indicate where we want the views based </a:t>
            </a:r>
            <a:br>
              <a:rPr lang="en-US" dirty="0"/>
            </a:br>
            <a:r>
              <a:rPr lang="en-US" dirty="0"/>
              <a:t>on this layout to “fill in” their core </a:t>
            </a:r>
            <a:br>
              <a:rPr lang="en-US" dirty="0"/>
            </a:br>
            <a:r>
              <a:rPr lang="en-US" dirty="0"/>
              <a:t>content at that 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34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and Layouts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between patterns and a combination of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/>
              <a:t>Something similar to Apache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24" y="4572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89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one or more "sections" (optional)</a:t>
            </a:r>
          </a:p>
          <a:p>
            <a:r>
              <a:rPr lang="en-US" dirty="0"/>
              <a:t>They are defined in the views: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may be rendered anywhere in the layout page using the method RenderSection()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bool required)</a:t>
            </a:r>
          </a:p>
          <a:p>
            <a:pPr lvl="1"/>
            <a:r>
              <a:rPr lang="en-US" dirty="0"/>
              <a:t>If the section is required and not defined, an exception will be thrown (IsSectionDefined())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29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view inherits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/>
              <a:t> has a property named Html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forms</a:t>
            </a:r>
          </a:p>
          <a:p>
            <a:r>
              <a:rPr lang="en-US" dirty="0"/>
              <a:t>Other helper properties are also available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Helpers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1242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846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11119"/>
              </p:ext>
            </p:extLst>
          </p:nvPr>
        </p:nvGraphicFramePr>
        <p:xfrm>
          <a:off x="674458" y="1676400"/>
          <a:ext cx="10856912" cy="413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Type</a:t>
                      </a: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Description</a:t>
                      </a:r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BeginForm,</a:t>
                      </a:r>
                    </a:p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Form</a:t>
                      </a: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CheckBox, CheckBoxFor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Input</a:t>
                      </a: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HiddenFor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PasswordFor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RadioButton,</a:t>
                      </a:r>
                    </a:p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TextBox, TextBoxFor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LabelFor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</p:spTree>
    <p:extLst>
      <p:ext uri="{BB962C8B-B14F-4D97-AF65-F5344CB8AC3E}">
        <p14:creationId xmlns:p14="http://schemas.microsoft.com/office/powerpoint/2010/main" val="253259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355"/>
              </p:ext>
            </p:extLst>
          </p:nvPr>
        </p:nvGraphicFramePr>
        <p:xfrm>
          <a:off x="531812" y="1524000"/>
          <a:ext cx="11161711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Type</a:t>
                      </a: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Description</a:t>
                      </a:r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ActionLink, RouteLink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DropDownList,</a:t>
                      </a:r>
                    </a:p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ListBox, ListBoxFor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TextArea, TextAreaFor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ValidationMessage,</a:t>
                      </a:r>
                    </a:p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(2)</a:t>
            </a:r>
          </a:p>
        </p:txBody>
      </p:sp>
    </p:spTree>
    <p:extLst>
      <p:ext uri="{BB962C8B-B14F-4D97-AF65-F5344CB8AC3E}">
        <p14:creationId xmlns:p14="http://schemas.microsoft.com/office/powerpoint/2010/main" val="2417669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extension methods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string or override ToString method</a:t>
            </a:r>
          </a:p>
          <a:p>
            <a:pPr lvl="1"/>
            <a:r>
              <a:rPr lang="en-US" dirty="0"/>
              <a:t>TagBuilder manages closing tags and attributes</a:t>
            </a:r>
          </a:p>
          <a:p>
            <a:pPr lvl="1"/>
            <a:r>
              <a:rPr lang="en-US" dirty="0"/>
              <a:t>Add namespace in 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Helpers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1" y="386715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87" y="5957170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260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way to write helpers:</a:t>
            </a:r>
          </a:p>
          <a:p>
            <a:pPr lvl="1"/>
            <a:r>
              <a:rPr lang="en-US" dirty="0"/>
              <a:t>Create folder /App_Code/</a:t>
            </a:r>
          </a:p>
          <a:p>
            <a:pPr lvl="1"/>
            <a:r>
              <a:rPr lang="en-US" dirty="0"/>
              <a:t>Create a view in it (for example Helpers.cshtml)</a:t>
            </a:r>
          </a:p>
          <a:p>
            <a:pPr lvl="1"/>
            <a:r>
              <a:rPr lang="en-US" dirty="0"/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  <a:p>
            <a:r>
              <a:rPr lang="en-US" dirty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You have a lot of code in views? =&gt; write helpers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Helpers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3505201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5553076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4746462" y="4074596"/>
            <a:ext cx="3638778" cy="2364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5162498" y="4576380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page</a:t>
            </a:r>
          </a:p>
          <a:p>
            <a:pPr lvl="1"/>
            <a:r>
              <a:rPr lang="en-US" dirty="0"/>
              <a:t>Reuse pieces of a view</a:t>
            </a:r>
          </a:p>
          <a:p>
            <a:pPr lvl="1"/>
            <a:r>
              <a:rPr lang="en-US" dirty="0"/>
              <a:t>Html helpers – Partial, RenderPartial and Action</a:t>
            </a:r>
          </a:p>
          <a:p>
            <a:r>
              <a:rPr lang="en-US" dirty="0"/>
              <a:t>Razor partial views are still .cshtml files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74851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5304681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4476404" y="5244012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70767" y="521985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12" y="430509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8" y="381581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7617687" y="4820276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8054690" y="4603037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4412" y="6120825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32349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9683164" y="2038437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Areas</a:t>
            </a:r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60" y="1400175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8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large number of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us partition Web applications into smaller units 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Administration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4114800"/>
            <a:ext cx="2971800" cy="2164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396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Areas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 structures (areas)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143001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/>
              <a:t> there is:</a:t>
            </a:r>
          </a:p>
          <a:p>
            <a:pPr lvl="1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/App_Start/</a:t>
            </a:r>
            <a:r>
              <a:rPr lang="en-US" dirty="0"/>
              <a:t> in internet applications template by default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routes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579396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856412" y="5322524"/>
            <a:ext cx="1574350" cy="773476"/>
          </a:xfrm>
          <a:prstGeom prst="rightBrace">
            <a:avLst>
              <a:gd name="adj1" fmla="val 10541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62794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857075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all left</a:t>
            </a: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maps URLs to controllers and actions</a:t>
            </a:r>
          </a:p>
          <a:p>
            <a:r>
              <a:rPr lang="en-US" dirty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/>
              <a:t>Razor is a powerful engine for combining models and templates into HTML code</a:t>
            </a:r>
          </a:p>
          <a:p>
            <a:pPr lvl="1"/>
            <a:r>
              <a:rPr lang="en-US" dirty="0"/>
              <a:t>Layout, sections, partials views and helpers help us to divide our views into pieces</a:t>
            </a:r>
          </a:p>
          <a:p>
            <a:r>
              <a:rPr lang="en-US" dirty="0"/>
              <a:t>Our project can be divided into smaller parts containing controllers (areas)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/>
              <a:t>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38101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/>
              <a:t>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(optional parameter)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7796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/>
              <a:t>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(optional parameter)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Examples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4391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/>
              <a:t>Action: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/>
              <a:t>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(optional parameter)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Examples (4)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111653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2401</Words>
  <Application>Microsoft Office PowerPoint</Application>
  <PresentationFormat>Custom</PresentationFormat>
  <Paragraphs>567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2019-10-16T02:45:39Z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