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428" r:id="rId4"/>
    <p:sldId id="493" r:id="rId5"/>
    <p:sldId id="494" r:id="rId6"/>
    <p:sldId id="429" r:id="rId7"/>
    <p:sldId id="477" r:id="rId8"/>
    <p:sldId id="478" r:id="rId9"/>
    <p:sldId id="479" r:id="rId10"/>
    <p:sldId id="487" r:id="rId11"/>
    <p:sldId id="497" r:id="rId12"/>
    <p:sldId id="496" r:id="rId13"/>
    <p:sldId id="498" r:id="rId14"/>
    <p:sldId id="480" r:id="rId15"/>
    <p:sldId id="488" r:id="rId16"/>
    <p:sldId id="489" r:id="rId17"/>
    <p:sldId id="490" r:id="rId18"/>
    <p:sldId id="502" r:id="rId19"/>
    <p:sldId id="481" r:id="rId20"/>
    <p:sldId id="482" r:id="rId21"/>
    <p:sldId id="500" r:id="rId22"/>
    <p:sldId id="499" r:id="rId23"/>
    <p:sldId id="501" r:id="rId24"/>
    <p:sldId id="492" r:id="rId25"/>
    <p:sldId id="508" r:id="rId26"/>
    <p:sldId id="503" r:id="rId27"/>
    <p:sldId id="504" r:id="rId28"/>
    <p:sldId id="505" r:id="rId29"/>
    <p:sldId id="506" r:id="rId30"/>
    <p:sldId id="507" r:id="rId31"/>
    <p:sldId id="483" r:id="rId32"/>
    <p:sldId id="484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87" d="100"/>
          <a:sy n="87" d="100"/>
        </p:scale>
        <p:origin x="28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282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126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9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7620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/>
              <a:t>ASP.NET Identity System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19255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/>
              <a:t>Users, Roles, Authorization, Registration, Login, Logout, …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679873"/>
            <a:ext cx="2149046" cy="23584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516" y="3733800"/>
            <a:ext cx="2450518" cy="2270785"/>
          </a:xfrm>
          <a:prstGeom prst="roundRect">
            <a:avLst>
              <a:gd name="adj" fmla="val 866"/>
            </a:avLst>
          </a:prstGeom>
        </p:spPr>
      </p:pic>
      <p:pic>
        <p:nvPicPr>
          <p:cNvPr id="1026" name="Picture 2" descr="http://takshilarohtak.com/admin/css/images/login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3644349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09BD5-87A5-477E-AA6D-D18324B9EE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A29C46-FC57-4EBC-A77D-547B0F5202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E9B33ED-8C70-4E3F-BD60-CE2DAFE49C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5565C5E-E313-432D-AB89-9E322A3F3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IdentityConfig.cs</a:t>
            </a:r>
            <a:r>
              <a:rPr lang="en-US" dirty="0"/>
              <a:t> – holds the user manager configuration</a:t>
            </a:r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ApplicationUserManager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UserManager&lt;ApplicationUser&gt;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The main class for managing users in the ASP.NET Identity system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Can define the user and password validation rules</a:t>
            </a:r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ApplicationSignInManager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SignInManager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Implements the user login / logout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Supports external login, e.g. Facebook login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Two-factor authentication (email confirm)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Project Template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5635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IndentityModels.cs</a:t>
            </a:r>
            <a:r>
              <a:rPr lang="en-US" dirty="0"/>
              <a:t> – holds user class and EF DB context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IdentityUser</a:t>
            </a:r>
          </a:p>
          <a:p>
            <a:pPr lvl="1"/>
            <a:r>
              <a:rPr lang="en-US" dirty="0"/>
              <a:t>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en-US" dirty="0"/>
              <a:t> information for the ASP.NET application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/>
              <a:t> (unique user ID, string holding a GUID)</a:t>
            </a:r>
          </a:p>
          <a:p>
            <a:pPr lvl="2"/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313c241a-29ed-4398-b185-9a143bbd03ef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dirty="0"/>
              <a:t> (unique username), 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maria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/>
              <a:t> (email address – can be unique),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mm@gmail.com</a:t>
            </a:r>
          </a:p>
          <a:p>
            <a:pPr lvl="1"/>
            <a:r>
              <a:rPr lang="en-US" dirty="0"/>
              <a:t>May hold additional fields, e.g. first name, last name, date of birth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Project Template Authentication (2)</a:t>
            </a:r>
          </a:p>
        </p:txBody>
      </p:sp>
    </p:spTree>
    <p:extLst>
      <p:ext uri="{BB962C8B-B14F-4D97-AF65-F5344CB8AC3E}">
        <p14:creationId xmlns:p14="http://schemas.microsoft.com/office/powerpoint/2010/main" val="160060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ApplicationDbContext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IdentityDbContext&lt;ApplicationUser&gt;</a:t>
            </a:r>
          </a:p>
          <a:p>
            <a:pPr lvl="1"/>
            <a:r>
              <a:rPr lang="en-US" dirty="0"/>
              <a:t>Holds the EF data context with all database mapped entities</a:t>
            </a:r>
          </a:p>
          <a:p>
            <a:pPr lvl="1"/>
            <a:r>
              <a:rPr lang="en-US" dirty="0"/>
              <a:t>May define database initializer to specify DB migration strategy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Startup.Auth.cs</a:t>
            </a:r>
          </a:p>
          <a:p>
            <a:pPr lvl="1"/>
            <a:r>
              <a:rPr lang="en-US" dirty="0"/>
              <a:t>Configures OWIN to use identity authentication</a:t>
            </a:r>
          </a:p>
          <a:p>
            <a:pPr lvl="1"/>
            <a:r>
              <a:rPr lang="en-US" dirty="0"/>
              <a:t>Usually enables cookie-based authentication</a:t>
            </a:r>
          </a:p>
          <a:p>
            <a:pPr lvl="1"/>
            <a:r>
              <a:rPr lang="en-US" dirty="0"/>
              <a:t>May enable external login (e.g. Facebook login)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Project Template Authentication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787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277064"/>
            <a:ext cx="10363200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noProof="1"/>
              <a:t>var newUser = new ApplicationUser</a:t>
            </a:r>
          </a:p>
          <a:p>
            <a:r>
              <a:rPr lang="en-US" sz="2300" noProof="1"/>
              <a:t>{</a:t>
            </a:r>
          </a:p>
          <a:p>
            <a:r>
              <a:rPr lang="en-US" sz="2300" noProof="1"/>
              <a:t>    UserName = "maria",</a:t>
            </a:r>
          </a:p>
          <a:p>
            <a:r>
              <a:rPr lang="en-US" sz="2300" noProof="1"/>
              <a:t>    Email = "mm@gmail.com",</a:t>
            </a:r>
          </a:p>
          <a:p>
            <a:r>
              <a:rPr lang="en-US" sz="2300" noProof="1"/>
              <a:t>    PhoneNumber = "+359 2 981 981"</a:t>
            </a:r>
          </a:p>
          <a:p>
            <a:r>
              <a:rPr lang="en-US" sz="2300" noProof="1"/>
              <a:t>};</a:t>
            </a:r>
          </a:p>
          <a:p>
            <a:r>
              <a:rPr lang="en-US" sz="2300" noProof="1"/>
              <a:t>var userManager = HttpContext.GetOwinContext().</a:t>
            </a:r>
          </a:p>
          <a:p>
            <a:r>
              <a:rPr lang="en-US" sz="2300" noProof="1"/>
              <a:t>    GetUserManager&lt;ApplicationUserManager&gt;();</a:t>
            </a:r>
          </a:p>
          <a:p>
            <a:r>
              <a:rPr lang="en-US" sz="2300" noProof="1"/>
              <a:t>var result = </a:t>
            </a:r>
            <a:r>
              <a:rPr lang="en-US" sz="2300" noProof="1">
                <a:solidFill>
                  <a:schemeClr val="tx2">
                    <a:lumMod val="75000"/>
                  </a:schemeClr>
                </a:solidFill>
              </a:rPr>
              <a:t>userManager.Create</a:t>
            </a:r>
            <a:r>
              <a:rPr lang="en-US" sz="2300" noProof="1"/>
              <a:t>(newUser, "S0m3@Pa$$");</a:t>
            </a:r>
          </a:p>
          <a:p>
            <a:endParaRPr lang="en-US" sz="2300" noProof="1"/>
          </a:p>
          <a:p>
            <a:r>
              <a:rPr lang="en-US" sz="2300" noProof="1"/>
              <a:t>if (result.Succeeded)</a:t>
            </a:r>
          </a:p>
          <a:p>
            <a:r>
              <a:rPr lang="en-US" sz="2300" noProof="1"/>
              <a:t>    // User registered</a:t>
            </a:r>
          </a:p>
          <a:p>
            <a:r>
              <a:rPr lang="en-US" sz="2300" noProof="1"/>
              <a:t>else</a:t>
            </a:r>
          </a:p>
          <a:p>
            <a:r>
              <a:rPr lang="en-US" sz="2300" noProof="1"/>
              <a:t>    // result.Errors holds the error messages</a:t>
            </a:r>
            <a:endParaRPr lang="en-US" sz="23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1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Login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392972"/>
            <a:ext cx="10363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var signInManager = HttpContext.GetOwinContext().</a:t>
            </a:r>
          </a:p>
          <a:p>
            <a:r>
              <a:rPr lang="en-US" sz="2400" noProof="1"/>
              <a:t>    Get&lt;ApplicationSignInManager&gt;();</a:t>
            </a:r>
          </a:p>
          <a:p>
            <a:r>
              <a:rPr lang="en-US" sz="2400" noProof="1"/>
              <a:t>bool rememberMe = true;</a:t>
            </a:r>
          </a:p>
          <a:p>
            <a:r>
              <a:rPr lang="en-US" sz="2400" noProof="1"/>
              <a:t>bool shouldLockout = false;</a:t>
            </a:r>
          </a:p>
          <a:p>
            <a:r>
              <a:rPr lang="en-US" sz="2400" noProof="1"/>
              <a:t>var signInStatus = signInManager.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PasswordSignIn</a:t>
            </a:r>
            <a:r>
              <a:rPr lang="en-US" sz="2400" noProof="1"/>
              <a:t>(</a:t>
            </a:r>
          </a:p>
          <a:p>
            <a:r>
              <a:rPr lang="en-US" sz="2400" noProof="1"/>
              <a:t>    "maria", "S0m3@Pa$$", rememberMe, shouldLockout);</a:t>
            </a:r>
          </a:p>
          <a:p>
            <a:r>
              <a:rPr lang="en-US" sz="2400" noProof="1"/>
              <a:t>if (signInStatus == SignInStatus.Success)</a:t>
            </a:r>
          </a:p>
          <a:p>
            <a:r>
              <a:rPr lang="en-US" sz="2400" noProof="1"/>
              <a:t>    // Sucessfull login</a:t>
            </a:r>
          </a:p>
          <a:p>
            <a:r>
              <a:rPr lang="en-US" sz="2400" noProof="1"/>
              <a:t>else</a:t>
            </a:r>
          </a:p>
          <a:p>
            <a:r>
              <a:rPr lang="en-US" sz="2400" noProof="1"/>
              <a:t>    // Login failed</a:t>
            </a:r>
            <a:endParaRPr lang="en-US" sz="24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Performs local / external logout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logout</a:t>
            </a:r>
            <a:r>
              <a:rPr lang="en-US" dirty="0"/>
              <a:t> (log off / sign out):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 logout clears the authentication 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Logout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905000"/>
            <a:ext cx="10363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noProof="1"/>
              <a:t>var authenticationManager =</a:t>
            </a:r>
          </a:p>
          <a:p>
            <a:r>
              <a:rPr lang="en-US" sz="2500" noProof="1"/>
              <a:t>    HttpContext.GetOwinContext().Authentication;</a:t>
            </a:r>
          </a:p>
          <a:p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authenticationManager.SignOut</a:t>
            </a:r>
            <a:r>
              <a:rPr lang="en-US" sz="2500" noProof="1"/>
              <a:t>();</a:t>
            </a:r>
          </a:p>
          <a:p>
            <a:r>
              <a:rPr lang="en-US" sz="2500" noProof="1"/>
              <a:t>// Redirect to home screen or login screen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6" y="4495800"/>
            <a:ext cx="8080376" cy="18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Logged-in user changes his password: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Administrator resets some user's password: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Password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22413" y="1926608"/>
            <a:ext cx="109439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var currentUser = User.Identity.GetUserId();</a:t>
            </a:r>
          </a:p>
          <a:p>
            <a:r>
              <a:rPr lang="en-US" sz="2400" noProof="1"/>
              <a:t>var userManager = HttpContext.GetOwinContext().</a:t>
            </a:r>
          </a:p>
          <a:p>
            <a:r>
              <a:rPr lang="en-US" sz="2400" noProof="1"/>
              <a:t>    GetUserManager&lt;ApplicationUserManager&gt;();</a:t>
            </a:r>
          </a:p>
          <a:p>
            <a:r>
              <a:rPr lang="en-US" sz="2400" noProof="1"/>
              <a:t>var result = userManager.ChangePassword(</a:t>
            </a:r>
          </a:p>
          <a:p>
            <a:r>
              <a:rPr lang="en-US" sz="2400" noProof="1"/>
              <a:t>    currentUser, "old pass", "new pass");</a:t>
            </a:r>
          </a:p>
          <a:p>
            <a:r>
              <a:rPr lang="en-US" sz="2400" noProof="1"/>
              <a:t>if (result.Succeeded) …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22413" y="5105400"/>
            <a:ext cx="109439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string token = userManager.GeneratePasswordResetToken (userId);</a:t>
            </a:r>
          </a:p>
          <a:p>
            <a:r>
              <a:rPr lang="en-US" sz="2400" noProof="1"/>
              <a:t>var result = userManager.ResetPassword(</a:t>
            </a:r>
          </a:p>
          <a:p>
            <a:r>
              <a:rPr lang="en-US" sz="2400" noProof="1"/>
              <a:t>   userId, token, "new password");</a:t>
            </a:r>
          </a:p>
        </p:txBody>
      </p:sp>
    </p:spTree>
    <p:extLst>
      <p:ext uri="{BB962C8B-B14F-4D97-AF65-F5344CB8AC3E}">
        <p14:creationId xmlns:p14="http://schemas.microsoft.com/office/powerpoint/2010/main" val="292498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extend the user profile</a:t>
            </a:r>
          </a:p>
          <a:p>
            <a:pPr lvl="1"/>
            <a:r>
              <a:rPr lang="en-US" dirty="0"/>
              <a:t>Just add properties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</a:t>
            </a:r>
            <a:r>
              <a:rPr lang="en-US" dirty="0"/>
              <a:t>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Enable migrations for the project / data layer</a:t>
            </a:r>
          </a:p>
          <a:p>
            <a:pPr lvl="1"/>
            <a:r>
              <a:rPr lang="en-US" dirty="0"/>
              <a:t>E.g.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dirty="0"/>
              <a:t> set the database initializer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User Profile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12812" y="2667000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public class ApplicationUser : IdentityUser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[Required]</a:t>
            </a:r>
          </a:p>
          <a:p>
            <a:r>
              <a:rPr lang="en-US" sz="2400" noProof="1"/>
              <a:t>  public string Name { get; set; }</a:t>
            </a:r>
          </a:p>
          <a:p>
            <a:r>
              <a:rPr lang="en-US" sz="2400" noProof="1"/>
              <a:t>  …</a:t>
            </a:r>
          </a:p>
          <a:p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088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12084" y="5504000"/>
            <a:ext cx="9806728" cy="820600"/>
          </a:xfrm>
        </p:spPr>
        <p:txBody>
          <a:bodyPr/>
          <a:lstStyle/>
          <a:p>
            <a:r>
              <a:rPr lang="en-US" dirty="0"/>
              <a:t>Authorization and User Roles</a:t>
            </a:r>
          </a:p>
        </p:txBody>
      </p:sp>
      <p:pic>
        <p:nvPicPr>
          <p:cNvPr id="2050" name="Picture 2" descr="http://metsystem.in/images/AA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84" y="1033037"/>
            <a:ext cx="4167928" cy="422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visualpharm/office-space/256/us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812" y="1928813"/>
            <a:ext cx="2749550" cy="2438400"/>
          </a:xfrm>
          <a:prstGeom prst="roundRect">
            <a:avLst>
              <a:gd name="adj" fmla="val 10510"/>
            </a:avLst>
          </a:prstGeom>
          <a:noFill/>
          <a:effectLst>
            <a:glow rad="635000">
              <a:schemeClr val="tx1">
                <a:lumMod val="6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conshock.com/img_jpg/PLASTICXP/networking/jpg/256/role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928813"/>
            <a:ext cx="2438400" cy="2438400"/>
          </a:xfrm>
          <a:prstGeom prst="roundRect">
            <a:avLst>
              <a:gd name="adj" fmla="val 10510"/>
            </a:avLst>
          </a:prstGeom>
          <a:noFill/>
          <a:effectLst>
            <a:glow rad="635000">
              <a:schemeClr val="tx1">
                <a:lumMod val="6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733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[Authorize]</a:t>
            </a:r>
            <a:r>
              <a:rPr lang="en-US" sz="3200" dirty="0"/>
              <a:t> 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[AllowAnnonymous]</a:t>
            </a:r>
            <a:r>
              <a:rPr lang="en-US" sz="3200" dirty="0"/>
              <a:t> attributes to configure authorized / anonymous access for controller / action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Authorization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2508171"/>
            <a:ext cx="105156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sz="2200" noProof="1"/>
              <a:t>public class AccountController : Controller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// GET: /Account/Login (annonymous)</a:t>
            </a:r>
          </a:p>
          <a:p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  [AllowAnonymous]</a:t>
            </a:r>
          </a:p>
          <a:p>
            <a:r>
              <a:rPr lang="en-US" sz="2200" noProof="1"/>
              <a:t>  public ActionResult Login(string returnUrl) { … }</a:t>
            </a:r>
          </a:p>
          <a:p>
            <a:r>
              <a:rPr lang="en-US" sz="2200" noProof="1"/>
              <a:t>  </a:t>
            </a:r>
          </a:p>
          <a:p>
            <a:r>
              <a:rPr lang="en-US" sz="2200" noProof="1"/>
              <a:t>  // POST: /Account/LogOff (for logged-in users only)</a:t>
            </a:r>
          </a:p>
          <a:p>
            <a:r>
              <a:rPr lang="en-US" sz="2200" noProof="1"/>
              <a:t>  [HttpPost]</a:t>
            </a:r>
          </a:p>
          <a:p>
            <a:r>
              <a:rPr lang="en-US" sz="2200" noProof="1"/>
              <a:t>  public ActionResult LogOff() { … }</a:t>
            </a:r>
          </a:p>
          <a:p>
            <a:r>
              <a:rPr lang="en-US" sz="2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23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and Authorization –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ASP.NET Identity System –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Authorization and User Roles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Remote 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Configuring External Login in ASP.NET MVC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812" y="3936298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Currently Logged-In User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407616"/>
            <a:ext cx="10363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// GET: /Account/Roles (for logged-in users only)</a:t>
            </a:r>
          </a:p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sz="2400" noProof="1"/>
              <a:t>public ActionResult Roles()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  var currentUserId =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this.User.Identity.GetUserId()</a:t>
            </a:r>
            <a:r>
              <a:rPr lang="en-US" sz="2400" noProof="1"/>
              <a:t>;</a:t>
            </a:r>
          </a:p>
          <a:p>
            <a:r>
              <a:rPr lang="en-US" sz="2400" noProof="1"/>
              <a:t>    var userManager = HttpContext.GetOwinContext().</a:t>
            </a:r>
          </a:p>
          <a:p>
            <a:r>
              <a:rPr lang="en-US" sz="2400" noProof="1"/>
              <a:t>        GetUserManager&lt;ApplicationUserManager&gt;();</a:t>
            </a:r>
          </a:p>
          <a:p>
            <a:r>
              <a:rPr lang="en-US" sz="2400" noProof="1"/>
              <a:t>    var user = userManager.FindById(currentUserId);</a:t>
            </a:r>
          </a:p>
          <a:p>
            <a:r>
              <a:rPr lang="en-US" sz="2400" noProof="1"/>
              <a:t>    ViewBag.Roles = user.Roles;</a:t>
            </a:r>
          </a:p>
          <a:p>
            <a:r>
              <a:rPr lang="en-US" sz="2400" noProof="1"/>
              <a:t>    return this.View();</a:t>
            </a:r>
          </a:p>
          <a:p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9741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Identity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roles </a:t>
            </a:r>
            <a:r>
              <a:rPr lang="en-US" dirty="0"/>
              <a:t>group users to simplify managing permissions</a:t>
            </a:r>
          </a:p>
          <a:p>
            <a:pPr lvl="1"/>
            <a:r>
              <a:rPr lang="en-US" dirty="0"/>
              <a:t>ASP.NET MVC controllers and actions could check the user role</a:t>
            </a:r>
          </a:p>
          <a:p>
            <a:r>
              <a:rPr lang="en-US" dirty="0"/>
              <a:t>Creating a new role: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Role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61182" y="3371433"/>
            <a:ext cx="1046646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/>
              <a:t>var roleManager = new RoleManager&lt;IdentityRole&gt;(</a:t>
            </a:r>
          </a:p>
          <a:p>
            <a:r>
              <a:rPr lang="en-US" sz="2200" noProof="1"/>
              <a:t>  new RoleStore&lt;IdentityRole&gt;(new ApplicationDbContext()));</a:t>
            </a:r>
          </a:p>
          <a:p>
            <a:r>
              <a:rPr lang="en-US" sz="2200" noProof="1"/>
              <a:t>var roleCreateResult = </a:t>
            </a:r>
          </a:p>
          <a:p>
            <a:r>
              <a:rPr lang="en-US" sz="2200" noProof="1"/>
              <a:t> 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roleManager.Create</a:t>
            </a:r>
            <a:r>
              <a:rPr lang="en-US" sz="2200" noProof="1"/>
              <a:t>(new IdentityRole("Administrator"));</a:t>
            </a:r>
          </a:p>
          <a:p>
            <a:r>
              <a:rPr lang="en-US" sz="2200" noProof="1"/>
              <a:t>if (! roleCreateResult.Succeeded)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throw new Exception(string.Join("; ", roleCreateResult.Errors));</a:t>
            </a:r>
          </a:p>
          <a:p>
            <a:r>
              <a:rPr lang="en-US" sz="22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801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Adding a user to existing role: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to Role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6612" y="2057400"/>
            <a:ext cx="105156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400" noProof="1"/>
              <a:t>var userManager = HttpContext.GetOwinContext().</a:t>
            </a:r>
          </a:p>
          <a:p>
            <a:pPr>
              <a:lnSpc>
                <a:spcPct val="110000"/>
              </a:lnSpc>
            </a:pPr>
            <a:r>
              <a:rPr lang="en-US" sz="2400" noProof="1"/>
              <a:t>    GetUserManager&lt;ApplicationUserManager&gt;();</a:t>
            </a:r>
          </a:p>
          <a:p>
            <a:pPr>
              <a:lnSpc>
                <a:spcPct val="110000"/>
              </a:lnSpc>
            </a:pPr>
            <a:r>
              <a:rPr lang="en-US" sz="2400" noProof="1"/>
              <a:t>var addAdminRoleResult =</a:t>
            </a:r>
          </a:p>
          <a:p>
            <a:pPr>
              <a:lnSpc>
                <a:spcPct val="110000"/>
              </a:lnSpc>
            </a:pPr>
            <a:r>
              <a:rPr lang="en-US" sz="2400" noProof="1"/>
              <a:t>  userManager.AddToRole(adminUserId, "Administrator");</a:t>
            </a:r>
          </a:p>
          <a:p>
            <a:pPr>
              <a:lnSpc>
                <a:spcPct val="110000"/>
              </a:lnSpc>
            </a:pPr>
            <a:r>
              <a:rPr lang="en-US" sz="2400" noProof="1"/>
              <a:t>if (addAdminRoleResult.Succeeded)</a:t>
            </a:r>
          </a:p>
          <a:p>
            <a:pPr>
              <a:lnSpc>
                <a:spcPct val="110000"/>
              </a:lnSpc>
            </a:pPr>
            <a:r>
              <a:rPr lang="en-US" sz="2400" noProof="1"/>
              <a:t>{</a:t>
            </a:r>
          </a:p>
          <a:p>
            <a:pPr>
              <a:lnSpc>
                <a:spcPct val="110000"/>
              </a:lnSpc>
            </a:pPr>
            <a:r>
              <a:rPr lang="en-US" sz="2400" noProof="1"/>
              <a:t>  // The user is now Administrator</a:t>
            </a:r>
          </a:p>
          <a:p>
            <a:pPr>
              <a:lnSpc>
                <a:spcPct val="110000"/>
              </a:lnSpc>
            </a:pPr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5320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/>
              <a:t>Give access only to users in role "Administrator":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r>
              <a:rPr lang="en-US" sz="3200" dirty="0"/>
              <a:t>Give access if user's role is "User" or "Student" or "Trainer":</a:t>
            </a:r>
          </a:p>
          <a:p>
            <a:pPr>
              <a:lnSpc>
                <a:spcPct val="95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Logged-In User in Certain Role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1981200"/>
            <a:ext cx="10515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[Authorize(Roles="Administrator"])</a:t>
            </a:r>
          </a:p>
          <a:p>
            <a:r>
              <a:rPr lang="en-US" sz="2400" noProof="1"/>
              <a:t>public class AdminController : Controller</a:t>
            </a:r>
          </a:p>
          <a:p>
            <a:r>
              <a:rPr lang="en-US" sz="2400" noProof="1"/>
              <a:t>{ … }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6612" y="4343400"/>
            <a:ext cx="10515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[Authorize(Roles="User, Student, Trainer")]</a:t>
            </a:r>
          </a:p>
          <a:p>
            <a:r>
              <a:rPr lang="en-US" sz="2400" noProof="1"/>
              <a:t>public ActionResult Roles()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 …</a:t>
            </a:r>
          </a:p>
          <a:p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5355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Currently Logged-In User's Role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2812" y="1495485"/>
            <a:ext cx="10363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// GET: /Home/Admin (for logged-in admins only)</a:t>
            </a:r>
          </a:p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[Authorize]</a:t>
            </a:r>
          </a:p>
          <a:p>
            <a:r>
              <a:rPr lang="en-US" sz="2400" noProof="1"/>
              <a:t>public ActionResult Admin ()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  if (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this.User.IsInRole("Administrator")</a:t>
            </a:r>
            <a:r>
              <a:rPr lang="en-US" sz="2400" noProof="1"/>
              <a:t>)</a:t>
            </a:r>
          </a:p>
          <a:p>
            <a:r>
              <a:rPr lang="en-US" sz="2400" noProof="1"/>
              <a:t>    {</a:t>
            </a:r>
          </a:p>
          <a:p>
            <a:r>
              <a:rPr lang="en-US" sz="2400" noProof="1"/>
              <a:t>        ViewBag.Message = "Welcome to the admin area!";</a:t>
            </a:r>
          </a:p>
          <a:p>
            <a:r>
              <a:rPr lang="en-US" sz="2400" noProof="1"/>
              <a:t>        return View();</a:t>
            </a:r>
          </a:p>
          <a:p>
            <a:r>
              <a:rPr lang="en-US" sz="2400" noProof="1"/>
              <a:t>    }</a:t>
            </a:r>
          </a:p>
          <a:p>
            <a:endParaRPr lang="en-US" sz="2400" noProof="1"/>
          </a:p>
          <a:p>
            <a:r>
              <a:rPr lang="en-US" sz="2400" noProof="1"/>
              <a:t>    return this.View("Unauthorized");</a:t>
            </a:r>
          </a:p>
          <a:p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31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098" y="1089385"/>
            <a:ext cx="9979596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Remote 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580" y="2053206"/>
            <a:ext cx="10566632" cy="719034"/>
          </a:xfrm>
        </p:spPr>
        <p:txBody>
          <a:bodyPr/>
          <a:lstStyle/>
          <a:p>
            <a:r>
              <a:rPr lang="en-US" dirty="0"/>
              <a:t>Claims-Based Authentication </a:t>
            </a:r>
            <a:r>
              <a:rPr lang="en-US"/>
              <a:t>in ASP.NET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2914650"/>
            <a:ext cx="5791200" cy="32575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8840042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Claims</a:t>
            </a:r>
          </a:p>
          <a:p>
            <a:pPr lvl="1"/>
            <a:r>
              <a:rPr lang="en-US" dirty="0"/>
              <a:t>Piece of information identifying user</a:t>
            </a:r>
          </a:p>
          <a:p>
            <a:pPr lvl="1"/>
            <a:r>
              <a:rPr lang="en-US" dirty="0"/>
              <a:t>Sent as key-value pairs</a:t>
            </a:r>
          </a:p>
          <a:p>
            <a:pPr lvl="1"/>
            <a:r>
              <a:rPr lang="en-US" dirty="0"/>
              <a:t>Contains authentication token and/or signature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Claims-based authentication</a:t>
            </a:r>
          </a:p>
          <a:p>
            <a:pPr lvl="1"/>
            <a:r>
              <a:rPr lang="en-US" dirty="0"/>
              <a:t>Users authenticate on remote system</a:t>
            </a:r>
          </a:p>
          <a:p>
            <a:pPr lvl="1"/>
            <a:r>
              <a:rPr lang="en-US" dirty="0"/>
              <a:t>Information is passed to the application</a:t>
            </a:r>
          </a:p>
          <a:p>
            <a:pPr lvl="1"/>
            <a:r>
              <a:rPr lang="en-US" dirty="0"/>
              <a:t>User is authenticated and recognized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 (1)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14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flow</a:t>
            </a:r>
          </a:p>
          <a:p>
            <a:pPr lvl="1"/>
            <a:r>
              <a:rPr lang="en-US" dirty="0"/>
              <a:t>User makes request to application</a:t>
            </a:r>
          </a:p>
          <a:p>
            <a:pPr lvl="1"/>
            <a:r>
              <a:rPr lang="en-US" dirty="0"/>
              <a:t>System redirects to external page</a:t>
            </a:r>
          </a:p>
          <a:p>
            <a:pPr lvl="1"/>
            <a:r>
              <a:rPr lang="en-US" dirty="0"/>
              <a:t>After authentication the external system returns back to the application with user information</a:t>
            </a:r>
          </a:p>
          <a:p>
            <a:pPr lvl="1"/>
            <a:r>
              <a:rPr lang="en-US" dirty="0"/>
              <a:t>Application makes request to external system to validate user</a:t>
            </a:r>
          </a:p>
          <a:p>
            <a:pPr lvl="1"/>
            <a:r>
              <a:rPr lang="en-US" dirty="0"/>
              <a:t>User gets access to the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Claims-Based Authentication (2)</a:t>
            </a:r>
          </a:p>
        </p:txBody>
      </p:sp>
    </p:spTree>
    <p:extLst>
      <p:ext uri="{BB962C8B-B14F-4D97-AF65-F5344CB8AC3E}">
        <p14:creationId xmlns:p14="http://schemas.microsoft.com/office/powerpoint/2010/main" val="2721194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OAuth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Allow secure authentication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Simple and standard protocol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Can be used by web, desktop or mobile apps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Steps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Users tries to authenticate at application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Application relies on remote service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Application receives access token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User gets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</a:t>
            </a:r>
          </a:p>
        </p:txBody>
      </p:sp>
    </p:spTree>
    <p:extLst>
      <p:ext uri="{BB962C8B-B14F-4D97-AF65-F5344CB8AC3E}">
        <p14:creationId xmlns:p14="http://schemas.microsoft.com/office/powerpoint/2010/main" val="3904517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447800"/>
            <a:ext cx="7924800" cy="4828032"/>
          </a:xfrm>
          <a:prstGeom prst="roundRect">
            <a:avLst>
              <a:gd name="adj" fmla="val 1317"/>
            </a:avLst>
          </a:prstGeom>
        </p:spPr>
      </p:pic>
    </p:spTree>
    <p:extLst>
      <p:ext uri="{BB962C8B-B14F-4D97-AF65-F5344CB8AC3E}">
        <p14:creationId xmlns:p14="http://schemas.microsoft.com/office/powerpoint/2010/main" val="418212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3484" y="4953000"/>
            <a:ext cx="10721128" cy="820600"/>
          </a:xfrm>
        </p:spPr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484" y="5788744"/>
            <a:ext cx="10721128" cy="688256"/>
          </a:xfrm>
        </p:spPr>
        <p:txBody>
          <a:bodyPr/>
          <a:lstStyle/>
          <a:p>
            <a:r>
              <a:rPr lang="en-US" dirty="0"/>
              <a:t>What's the Difference?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334" y="980590"/>
            <a:ext cx="5527428" cy="3667610"/>
          </a:xfrm>
          <a:prstGeom prst="roundRect">
            <a:avLst>
              <a:gd name="adj" fmla="val 4617"/>
            </a:avLst>
          </a:prstGeom>
        </p:spPr>
      </p:pic>
    </p:spTree>
    <p:extLst>
      <p:ext uri="{BB962C8B-B14F-4D97-AF65-F5344CB8AC3E}">
        <p14:creationId xmlns:p14="http://schemas.microsoft.com/office/powerpoint/2010/main" val="355962617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Configuring External Login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OAuth and OWIN Authorization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84" y="1223118"/>
            <a:ext cx="7520728" cy="3161634"/>
          </a:xfrm>
          <a:prstGeom prst="roundRect">
            <a:avLst>
              <a:gd name="adj" fmla="val 1833"/>
            </a:avLst>
          </a:prstGeom>
        </p:spPr>
      </p:pic>
    </p:spTree>
    <p:extLst>
      <p:ext uri="{BB962C8B-B14F-4D97-AF65-F5344CB8AC3E}">
        <p14:creationId xmlns:p14="http://schemas.microsoft.com/office/powerpoint/2010/main" val="255414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External Login in ASP.NET MVC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6612" y="1301889"/>
            <a:ext cx="10515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public partial class Startup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public void ConfigureAuth(IAppBuilder app)</a:t>
            </a:r>
          </a:p>
          <a:p>
            <a:r>
              <a:rPr lang="en-US" sz="2400" noProof="1"/>
              <a:t>  {</a:t>
            </a:r>
          </a:p>
          <a:p>
            <a:r>
              <a:rPr lang="en-US" sz="2400" noProof="1"/>
              <a:t>    …</a:t>
            </a:r>
          </a:p>
          <a:p>
            <a:r>
              <a:rPr lang="en-US" sz="2400" noProof="1"/>
              <a:t>    app.UseFacebookAuthentication(</a:t>
            </a:r>
          </a:p>
          <a:p>
            <a:r>
              <a:rPr lang="en-US" sz="2400" noProof="1"/>
              <a:t>      appId: "xxx", appSecret: "yyy");</a:t>
            </a:r>
          </a:p>
          <a:p>
            <a:r>
              <a:rPr lang="en-US" sz="2400" noProof="1"/>
              <a:t>    app.UseGoogleAuthentication(</a:t>
            </a:r>
          </a:p>
          <a:p>
            <a:r>
              <a:rPr lang="en-US" sz="2400" noProof="1"/>
              <a:t>      new GoogleOAuth2AuthenticationOptions()</a:t>
            </a:r>
          </a:p>
          <a:p>
            <a:r>
              <a:rPr lang="en-US" sz="2400" noProof="1"/>
              <a:t>      { ClientId = "xxx", ClientSecret = "yyy" }</a:t>
            </a:r>
          </a:p>
          <a:p>
            <a:r>
              <a:rPr lang="en-US" sz="2400" noProof="1"/>
              <a:t>    );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49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Authentication</a:t>
            </a:r>
          </a:p>
          <a:p>
            <a:pPr marL="712788" lvl="1" indent="-266700"/>
            <a:r>
              <a:rPr lang="en-US" dirty="0"/>
              <a:t>The process of verifying the identity of a user or computer</a:t>
            </a:r>
          </a:p>
          <a:p>
            <a:pPr marL="712788" lvl="1" indent="-266700"/>
            <a:r>
              <a:rPr lang="en-US" dirty="0"/>
              <a:t>Questions: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Who are you? </a:t>
            </a:r>
            <a:r>
              <a:rPr lang="en-US" dirty="0"/>
              <a:t>How you prove it?</a:t>
            </a:r>
          </a:p>
          <a:p>
            <a:pPr marL="712788" lvl="1" indent="-266700"/>
            <a:r>
              <a:rPr lang="en-US" dirty="0"/>
              <a:t>Credentials can be password, smart card, external token, etc.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Authorization</a:t>
            </a:r>
          </a:p>
          <a:p>
            <a:pPr marL="712788" lvl="1" indent="-266700"/>
            <a:r>
              <a:rPr lang="en-US" dirty="0"/>
              <a:t>The process of determining what a user is permitted to do on a computer or network</a:t>
            </a:r>
          </a:p>
          <a:p>
            <a:pPr marL="712788" lvl="1" indent="-266700"/>
            <a:r>
              <a:rPr lang="en-US" dirty="0"/>
              <a:t>Questions: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are you allowed to do? </a:t>
            </a:r>
            <a:r>
              <a:rPr lang="en-US" dirty="0"/>
              <a:t>Can you see this page?</a:t>
            </a:r>
          </a:p>
        </p:txBody>
      </p:sp>
    </p:spTree>
    <p:extLst>
      <p:ext uri="{BB962C8B-B14F-4D97-AF65-F5344CB8AC3E}">
        <p14:creationId xmlns:p14="http://schemas.microsoft.com/office/powerpoint/2010/main" val="85064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ASP.NET Identity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84" y="990600"/>
            <a:ext cx="3710728" cy="3438564"/>
          </a:xfrm>
          <a:prstGeom prst="roundRect">
            <a:avLst>
              <a:gd name="adj" fmla="val 866"/>
            </a:avLst>
          </a:prstGeom>
        </p:spPr>
      </p:pic>
    </p:spTree>
    <p:extLst>
      <p:ext uri="{BB962C8B-B14F-4D97-AF65-F5344CB8AC3E}">
        <p14:creationId xmlns:p14="http://schemas.microsoft.com/office/powerpoint/2010/main" val="130335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ASP.NET Identity </a:t>
            </a:r>
            <a:r>
              <a:rPr lang="en-US" dirty="0"/>
              <a:t>system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Authentication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authorization </a:t>
            </a:r>
            <a:r>
              <a:rPr lang="en-US" dirty="0"/>
              <a:t>system for ASP.NET Web apps</a:t>
            </a:r>
          </a:p>
          <a:p>
            <a:pPr lvl="2"/>
            <a:r>
              <a:rPr lang="en-US" dirty="0"/>
              <a:t>Supports ASP.NET MVC, Web API, Web Forms, </a:t>
            </a:r>
            <a:r>
              <a:rPr lang="en-US" noProof="1"/>
              <a:t>SignalR</a:t>
            </a:r>
            <a:r>
              <a:rPr lang="en-US" dirty="0"/>
              <a:t>, Web Pages</a:t>
            </a:r>
          </a:p>
          <a:p>
            <a:pPr lvl="1"/>
            <a:r>
              <a:rPr lang="en-US" dirty="0"/>
              <a:t>Handles users, user profiles, login / logout, roles, etc.</a:t>
            </a:r>
          </a:p>
          <a:p>
            <a:pPr lvl="2"/>
            <a:r>
              <a:rPr lang="en-US" dirty="0"/>
              <a:t>Keeps the user accounts in local database or in external data store</a:t>
            </a:r>
          </a:p>
          <a:p>
            <a:pPr lvl="1"/>
            <a:r>
              <a:rPr lang="en-US" dirty="0"/>
              <a:t>External login (through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OAuth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Supports Facebook, Google, Microsoft, Twitter accounts</a:t>
            </a:r>
          </a:p>
          <a:p>
            <a:pPr lvl="1"/>
            <a:r>
              <a:rPr lang="en-US" dirty="0"/>
              <a:t>Based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OWIN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middleware (can run outside of IIS)</a:t>
            </a:r>
          </a:p>
          <a:p>
            <a:pPr lvl="1"/>
            <a:r>
              <a:rPr lang="en-US" dirty="0"/>
              <a:t>Available through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package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</a:t>
            </a:r>
          </a:p>
        </p:txBody>
      </p:sp>
    </p:spTree>
    <p:extLst>
      <p:ext uri="{BB962C8B-B14F-4D97-AF65-F5344CB8AC3E}">
        <p14:creationId xmlns:p14="http://schemas.microsoft.com/office/powerpoint/2010/main" val="260301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Typically, the ASP.NET identity data (users, passwords, roles) is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relational database </a:t>
            </a:r>
            <a:r>
              <a:rPr lang="en-US" dirty="0"/>
              <a:t>through EF Code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have some control over the internal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and Entity Framework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53" y="3173896"/>
            <a:ext cx="7827942" cy="3243353"/>
          </a:xfrm>
          <a:prstGeom prst="roundRect">
            <a:avLst>
              <a:gd name="adj" fmla="val 1140"/>
            </a:avLst>
          </a:prstGeom>
        </p:spPr>
      </p:pic>
    </p:spTree>
    <p:extLst>
      <p:ext uri="{BB962C8B-B14F-4D97-AF65-F5344CB8AC3E}">
        <p14:creationId xmlns:p14="http://schemas.microsoft.com/office/powerpoint/2010/main" val="390975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4898408"/>
            <a:ext cx="8938472" cy="820600"/>
          </a:xfrm>
        </p:spPr>
        <p:txBody>
          <a:bodyPr/>
          <a:lstStyle/>
          <a:p>
            <a:r>
              <a:rPr lang="en-US" dirty="0"/>
              <a:t>ASP.NET Identity API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Setup, Registration, Login, Logout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84" y="1133436"/>
            <a:ext cx="3710728" cy="3438564"/>
          </a:xfrm>
          <a:prstGeom prst="roundRect">
            <a:avLst>
              <a:gd name="adj" fmla="val 2851"/>
            </a:avLst>
          </a:prstGeom>
        </p:spPr>
      </p:pic>
      <p:pic>
        <p:nvPicPr>
          <p:cNvPr id="2050" name="Picture 2" descr="http://www.bls.gov/bls/api_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184" y="1562099"/>
            <a:ext cx="2857500" cy="20955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nariya.ir/wp-content/uploads/2012/03/setup01_nariy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20" y="1194433"/>
            <a:ext cx="2657436" cy="265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78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Ways to setup ASP.NET Identity based authentication in MVC</a:t>
            </a:r>
          </a:p>
          <a:p>
            <a:pPr lvl="1"/>
            <a:r>
              <a:rPr lang="en-US" dirty="0"/>
              <a:t>Using the ASP.NET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 templates </a:t>
            </a:r>
            <a:r>
              <a:rPr lang="en-US" dirty="0"/>
              <a:t>from Visual Studio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 hand</a:t>
            </a:r>
            <a:r>
              <a:rPr lang="en-US" dirty="0"/>
              <a:t>: install </a:t>
            </a:r>
            <a:r>
              <a:rPr lang="en-US" noProof="1"/>
              <a:t>NuGet</a:t>
            </a:r>
            <a:r>
              <a:rPr lang="en-US" dirty="0"/>
              <a:t> packages, manual configuration, create EF mappings (models), view models, controllers, views, etc.</a:t>
            </a:r>
          </a:p>
          <a:p>
            <a:r>
              <a:rPr lang="en-US" dirty="0"/>
              <a:t>Required </a:t>
            </a:r>
            <a:r>
              <a:rPr lang="en-US" noProof="1"/>
              <a:t>NuGet</a:t>
            </a:r>
            <a:r>
              <a:rPr lang="en-US" dirty="0"/>
              <a:t> packages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Microsoft.AspNet.Identity.Core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Microsoft.AspNet.Identity.Owin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Microsoft.AspNet.Identity.EntityFramework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System Setup</a:t>
            </a:r>
          </a:p>
        </p:txBody>
      </p:sp>
    </p:spTree>
    <p:extLst>
      <p:ext uri="{BB962C8B-B14F-4D97-AF65-F5344CB8AC3E}">
        <p14:creationId xmlns:p14="http://schemas.microsoft.com/office/powerpoint/2010/main" val="31112256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1580</Words>
  <Application>Microsoft Office PowerPoint</Application>
  <PresentationFormat>Custom</PresentationFormat>
  <Paragraphs>291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ASP.NET Identity System</vt:lpstr>
      <vt:lpstr>Table of Contents</vt:lpstr>
      <vt:lpstr>Authentication and Authorization</vt:lpstr>
      <vt:lpstr>Authentication vs. Authorization</vt:lpstr>
      <vt:lpstr>ASP.NET Identity System</vt:lpstr>
      <vt:lpstr>ASP.NET Identity</vt:lpstr>
      <vt:lpstr>ASP.NET Identity and Entity Framework</vt:lpstr>
      <vt:lpstr>ASP.NET Identity API</vt:lpstr>
      <vt:lpstr>ASP.NET Identity System Setup</vt:lpstr>
      <vt:lpstr>ASP.NET Project Template Authentication</vt:lpstr>
      <vt:lpstr>ASP.NET Project Template Authentication (2)</vt:lpstr>
      <vt:lpstr>ASP.NET Project Template Authentication (3)</vt:lpstr>
      <vt:lpstr>User Registration</vt:lpstr>
      <vt:lpstr>User Login</vt:lpstr>
      <vt:lpstr>User Logout</vt:lpstr>
      <vt:lpstr>Change Password</vt:lpstr>
      <vt:lpstr>Extending the User Profile</vt:lpstr>
      <vt:lpstr>Authorization and User Roles</vt:lpstr>
      <vt:lpstr>ASP.NET Authorization</vt:lpstr>
      <vt:lpstr>Check the Currently Logged-In User</vt:lpstr>
      <vt:lpstr>Create a New Role</vt:lpstr>
      <vt:lpstr>Add User to Role</vt:lpstr>
      <vt:lpstr>Require Logged-In User in Certain Role</vt:lpstr>
      <vt:lpstr>Check the Currently Logged-In User's Role</vt:lpstr>
      <vt:lpstr>Remote Authentication</vt:lpstr>
      <vt:lpstr>Claims-Based Authentication (1)</vt:lpstr>
      <vt:lpstr>Claims-Based Authentication (2)</vt:lpstr>
      <vt:lpstr>OAuth2</vt:lpstr>
      <vt:lpstr>OAuth2 Process</vt:lpstr>
      <vt:lpstr>Configuring External Login</vt:lpstr>
      <vt:lpstr>Enable External Login in ASP.NET MVC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Identity System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2019-10-16T02:47:14Z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