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74" r:id="rId15"/>
    <p:sldId id="268" r:id="rId16"/>
    <p:sldId id="270" r:id="rId17"/>
    <p:sldId id="271" r:id="rId18"/>
    <p:sldId id="277" r:id="rId19"/>
    <p:sldId id="272" r:id="rId20"/>
    <p:sldId id="278" r:id="rId21"/>
    <p:sldId id="273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89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33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55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435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234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41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5985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139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46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5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44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8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25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72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8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2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7542-EEBF-4180-89BA-8813A26235EF}" type="datetimeFigureOut">
              <a:rPr lang="vi-VN" smtClean="0"/>
              <a:t>20/05/2021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268C55-CD38-429E-95E0-F250A9E677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907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1math.net/texmaker/" TargetMode="External"/><Relationship Id="rId2" Type="http://schemas.openxmlformats.org/officeDocument/2006/relationships/hyperlink" Target="https://www.texstudi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eria.com/" TargetMode="External"/><Relationship Id="rId2" Type="http://schemas.openxmlformats.org/officeDocument/2006/relationships/hyperlink" Target="https://latexbas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earn/latex/Creating_a_document_in_LaT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40924" y="3638709"/>
            <a:ext cx="11719775" cy="1646302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SVN-Agency FB" panose="02040603050506020204" pitchFamily="18" charset="0"/>
              </a:rPr>
              <a:t>DỰ ÁN LATEX</a:t>
            </a:r>
            <a:br>
              <a:rPr lang="en-US" sz="6600" b="1" dirty="0" smtClean="0">
                <a:latin typeface="SVN-Agency FB" panose="02040603050506020204" pitchFamily="18" charset="0"/>
              </a:rPr>
            </a:br>
            <a:r>
              <a:rPr lang="en-US" sz="6600" b="1" dirty="0" smtClean="0">
                <a:latin typeface="SVN-Agency FB" panose="02040603050506020204" pitchFamily="18" charset="0"/>
              </a:rPr>
              <a:t>MÔN KỸ NĂNG LÀM VIỆC NHOM</a:t>
            </a:r>
            <a:endParaRPr lang="vi-V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912" y="5697135"/>
            <a:ext cx="7766936" cy="1096899"/>
          </a:xfrm>
        </p:spPr>
        <p:txBody>
          <a:bodyPr/>
          <a:lstStyle/>
          <a:p>
            <a:r>
              <a:rPr lang="en-US" dirty="0" smtClean="0"/>
              <a:t>NHÓM MÈO MÉO MEO</a:t>
            </a:r>
            <a:endParaRPr lang="vi-VN" dirty="0"/>
          </a:p>
        </p:txBody>
      </p:sp>
      <p:pic>
        <p:nvPicPr>
          <p:cNvPr id="1026" name="Picture 2" descr="Tập tin:LaTeX logo.svg – Wikipedia tiếng Việ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26" y="1635617"/>
            <a:ext cx="3325854" cy="13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TRÌNH SOẠN THẢO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1678955" y="5498135"/>
            <a:ext cx="2210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 b="0" i="0" u="none" strike="noStrike" dirty="0" smtClean="0">
                <a:solidFill>
                  <a:srgbClr val="0000CD"/>
                </a:solidFill>
                <a:effectLst/>
                <a:latin typeface="Lato"/>
                <a:hlinkClick r:id="rId2"/>
              </a:rPr>
              <a:t>TeXstudio</a:t>
            </a:r>
            <a:endParaRPr lang="vi-VN" sz="3600" dirty="0"/>
          </a:p>
        </p:txBody>
      </p:sp>
      <p:sp>
        <p:nvSpPr>
          <p:cNvPr id="5" name="Rectangle 4"/>
          <p:cNvSpPr/>
          <p:nvPr/>
        </p:nvSpPr>
        <p:spPr>
          <a:xfrm>
            <a:off x="6510157" y="5486499"/>
            <a:ext cx="2185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 b="0" i="0" u="none" strike="noStrike" dirty="0" smtClean="0">
                <a:solidFill>
                  <a:srgbClr val="0000CD"/>
                </a:solidFill>
                <a:effectLst/>
                <a:latin typeface="Lato"/>
                <a:hlinkClick r:id="rId3"/>
              </a:rPr>
              <a:t>Texmaker</a:t>
            </a:r>
            <a:endParaRPr lang="vi-VN" sz="3600" dirty="0"/>
          </a:p>
        </p:txBody>
      </p:sp>
      <p:pic>
        <p:nvPicPr>
          <p:cNvPr id="5122" name="Picture 2" descr="TeXstudi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88" y="2311422"/>
            <a:ext cx="2868725" cy="28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066" y="3256068"/>
            <a:ext cx="460952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TRÌNH BIÊN DỊCH</a:t>
            </a:r>
            <a:endParaRPr lang="vi-VN" dirty="0"/>
          </a:p>
        </p:txBody>
      </p:sp>
      <p:pic>
        <p:nvPicPr>
          <p:cNvPr id="7172" name="Picture 4" descr="GitHub - MiKTeX/docker-miktex-build-fedora: the Fedora docker image for  building MiK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82" y="2123894"/>
            <a:ext cx="2858081" cy="28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eX Live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65" y="221943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2642" y="5370489"/>
            <a:ext cx="159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err="1" smtClean="0">
                <a:solidFill>
                  <a:schemeClr val="accent1"/>
                </a:solidFill>
              </a:rPr>
              <a:t>MikTeX</a:t>
            </a:r>
            <a:endParaRPr lang="vi-VN" sz="3600" u="sng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3934" y="5370489"/>
            <a:ext cx="186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err="1" smtClean="0">
                <a:solidFill>
                  <a:schemeClr val="accent1"/>
                </a:solidFill>
              </a:rPr>
              <a:t>Tex</a:t>
            </a:r>
            <a:r>
              <a:rPr lang="en-US" sz="3600" u="sng" dirty="0" smtClean="0">
                <a:solidFill>
                  <a:schemeClr val="accent1"/>
                </a:solidFill>
              </a:rPr>
              <a:t> Live</a:t>
            </a:r>
            <a:endParaRPr lang="vi-VN" sz="36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29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MỘT SỐ TRANG WEB SỬ DỤNG ĐỂ SOẠN THẢO LATEX </a:t>
            </a:r>
            <a:r>
              <a:rPr lang="en-US" dirty="0" smtClean="0"/>
              <a:t>ONLINE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12104"/>
            <a:ext cx="8596668" cy="3880773"/>
          </a:xfrm>
        </p:spPr>
        <p:txBody>
          <a:bodyPr>
            <a:normAutofit/>
          </a:bodyPr>
          <a:lstStyle/>
          <a:p>
            <a:r>
              <a:rPr lang="vi-VN" sz="4000" b="1" i="1" dirty="0">
                <a:hlinkClick r:id="rId2"/>
              </a:rPr>
              <a:t>https://www.overleaf.com/</a:t>
            </a:r>
          </a:p>
          <a:p>
            <a:r>
              <a:rPr lang="vi-VN" sz="4000" b="1" i="1" dirty="0" smtClean="0">
                <a:hlinkClick r:id="rId2"/>
              </a:rPr>
              <a:t>https</a:t>
            </a:r>
            <a:r>
              <a:rPr lang="vi-VN" sz="4000" b="1" i="1" dirty="0">
                <a:hlinkClick r:id="rId2"/>
              </a:rPr>
              <a:t>://latexbase.com</a:t>
            </a:r>
            <a:r>
              <a:rPr lang="vi-VN" sz="4000" b="1" i="1" dirty="0" smtClean="0">
                <a:hlinkClick r:id="rId2"/>
              </a:rPr>
              <a:t>/</a:t>
            </a:r>
            <a:endParaRPr lang="vi-VN" sz="4000" b="1" i="1" dirty="0" smtClean="0"/>
          </a:p>
          <a:p>
            <a:r>
              <a:rPr lang="vi-VN" sz="4000" b="1" i="1" dirty="0">
                <a:hlinkClick r:id="rId3"/>
              </a:rPr>
              <a:t>https://papeeria.com</a:t>
            </a:r>
            <a:r>
              <a:rPr lang="vi-VN" sz="4000" b="1" i="1" dirty="0" smtClean="0">
                <a:hlinkClick r:id="rId3"/>
              </a:rPr>
              <a:t>/</a:t>
            </a:r>
            <a:endParaRPr lang="vi-VN" sz="4000" b="1" i="1" dirty="0" smtClean="0"/>
          </a:p>
          <a:p>
            <a:r>
              <a:rPr lang="vi-VN" sz="4000" b="1" i="1" u="sng" dirty="0">
                <a:solidFill>
                  <a:schemeClr val="accent1"/>
                </a:solidFill>
              </a:rPr>
              <a:t>https://tex.stackexchange.com/</a:t>
            </a:r>
          </a:p>
        </p:txBody>
      </p:sp>
    </p:spTree>
    <p:extLst>
      <p:ext uri="{BB962C8B-B14F-4D97-AF65-F5344CB8AC3E}">
        <p14:creationId xmlns:p14="http://schemas.microsoft.com/office/powerpoint/2010/main" val="10987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700" y="281188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III.CẤU TRÚC 1 FILE LATEX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9237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ĐẦU VÀO VÀ ĐẦU RA CỦA LATEX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44" y="2289378"/>
            <a:ext cx="8596668" cy="3880773"/>
          </a:xfrm>
        </p:spPr>
        <p:txBody>
          <a:bodyPr>
            <a:normAutofit/>
          </a:bodyPr>
          <a:lstStyle/>
          <a:p>
            <a:r>
              <a:rPr lang="vi-VN" sz="3600" dirty="0" smtClean="0"/>
              <a:t>Đầu vào của latex có thể là một tập văn </a:t>
            </a:r>
            <a:r>
              <a:rPr lang="vi-VN" sz="3600" dirty="0"/>
              <a:t>bản </a:t>
            </a:r>
            <a:r>
              <a:rPr lang="vi-VN" sz="3600" dirty="0" smtClean="0"/>
              <a:t>ASCII , có thể chứa các lệnh của Latex , khoảng cách , ...</a:t>
            </a:r>
          </a:p>
          <a:p>
            <a:r>
              <a:rPr lang="vi-VN" sz="3600" dirty="0" smtClean="0"/>
              <a:t>Đầu ra thường là .dvi hoặc .pdf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22057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MỞ ĐẦU CỦA MỘT FILE LATEX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790" y="1403798"/>
            <a:ext cx="8596668" cy="4690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3200" b="1" i="1" dirty="0"/>
              <a:t/>
            </a:r>
            <a:br>
              <a:rPr lang="vi-VN" sz="3200" b="1" i="1" dirty="0"/>
            </a:br>
            <a:r>
              <a:rPr lang="vi-VN" sz="3200" b="1" dirty="0">
                <a:solidFill>
                  <a:schemeClr val="accent1"/>
                </a:solidFill>
              </a:rPr>
              <a:t>\ </a:t>
            </a:r>
            <a:r>
              <a:rPr lang="vi-VN" sz="3200" b="1" dirty="0" smtClean="0">
                <a:solidFill>
                  <a:schemeClr val="accent1"/>
                </a:solidFill>
              </a:rPr>
              <a:t>Documentclass[options</a:t>
            </a:r>
            <a:r>
              <a:rPr lang="vi-VN" sz="3200" b="1" dirty="0">
                <a:solidFill>
                  <a:schemeClr val="accent1"/>
                </a:solidFill>
              </a:rPr>
              <a:t>] {</a:t>
            </a:r>
            <a:r>
              <a:rPr lang="vi-VN" sz="3200" b="1" dirty="0" smtClean="0">
                <a:solidFill>
                  <a:schemeClr val="accent1"/>
                </a:solidFill>
              </a:rPr>
              <a:t>article}</a:t>
            </a:r>
          </a:p>
          <a:p>
            <a:r>
              <a:rPr lang="vi-VN" sz="3200" dirty="0" smtClean="0"/>
              <a:t>Các lệnh LaTeX được khai báo sau dấu \ (splash)</a:t>
            </a:r>
          </a:p>
          <a:p>
            <a:r>
              <a:rPr lang="vi-VN" sz="3200" dirty="0" smtClean="0"/>
              <a:t>Options trong lệnh Documentclass là kích thước font chữ mặc định của toàn bộ văn bản trong latex , mặc định font size là 10 pt</a:t>
            </a:r>
          </a:p>
          <a:p>
            <a:r>
              <a:rPr lang="vi-VN" sz="3200" i="1" dirty="0" smtClean="0"/>
              <a:t>VD : \Documentclass[15pt</a:t>
            </a:r>
            <a:r>
              <a:rPr lang="vi-VN" sz="3200" i="1" dirty="0"/>
              <a:t>]{article}</a:t>
            </a:r>
          </a:p>
          <a:p>
            <a:endParaRPr lang="vi-VN" sz="3200" dirty="0" smtClean="0"/>
          </a:p>
          <a:p>
            <a:pPr marL="0" indent="0">
              <a:buNone/>
            </a:pPr>
            <a:endParaRPr lang="vi-VN" sz="3200" dirty="0" smtClean="0"/>
          </a:p>
          <a:p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850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Khai báo các gói lệnh sử dụng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7066" y="2637107"/>
            <a:ext cx="10797742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400" dirty="0" smtClean="0"/>
              <a:t>Cú pháp: </a:t>
            </a:r>
          </a:p>
          <a:p>
            <a:pPr marL="0" indent="0" algn="ctr">
              <a:buNone/>
            </a:pPr>
            <a:r>
              <a:rPr lang="vi-VN" sz="4400" b="1" dirty="0" smtClean="0">
                <a:solidFill>
                  <a:schemeClr val="accent1"/>
                </a:solidFill>
              </a:rPr>
              <a:t>\unpackage[options]{tên gói lệnh}</a:t>
            </a:r>
          </a:p>
        </p:txBody>
      </p:sp>
    </p:spTree>
    <p:extLst>
      <p:ext uri="{BB962C8B-B14F-4D97-AF65-F5344CB8AC3E}">
        <p14:creationId xmlns:p14="http://schemas.microsoft.com/office/powerpoint/2010/main" val="94097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gói lệnh hay sử dụng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4947"/>
            <a:ext cx="9418489" cy="3880773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Gói</a:t>
            </a:r>
            <a:r>
              <a:rPr lang="en-US" sz="3200" dirty="0" smtClean="0"/>
              <a:t> </a:t>
            </a:r>
            <a:r>
              <a:rPr lang="en-US" sz="3200" dirty="0" err="1" smtClean="0"/>
              <a:t>ngôn</a:t>
            </a:r>
            <a:r>
              <a:rPr lang="en-US" sz="3200" dirty="0" smtClean="0"/>
              <a:t> </a:t>
            </a:r>
            <a:r>
              <a:rPr lang="en-US" sz="3200" dirty="0" err="1" smtClean="0"/>
              <a:t>ngữ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/>
              <a:t>: \</a:t>
            </a:r>
            <a:r>
              <a:rPr lang="en-US" sz="3200" dirty="0" err="1"/>
              <a:t>usepackage</a:t>
            </a:r>
            <a:r>
              <a:rPr lang="en-US" sz="3200" dirty="0"/>
              <a:t>[utf8]{</a:t>
            </a:r>
            <a:r>
              <a:rPr lang="en-US" sz="3200" dirty="0" err="1"/>
              <a:t>vietnam</a:t>
            </a:r>
            <a:r>
              <a:rPr lang="en-US" sz="3200" dirty="0" smtClean="0"/>
              <a:t>}</a:t>
            </a:r>
          </a:p>
          <a:p>
            <a:r>
              <a:rPr lang="en-US" sz="3200" dirty="0" err="1" smtClean="0"/>
              <a:t>Gói</a:t>
            </a:r>
            <a:r>
              <a:rPr lang="en-US" sz="3200" dirty="0" smtClean="0"/>
              <a:t> </a:t>
            </a:r>
            <a:r>
              <a:rPr lang="en-US" sz="3200" dirty="0" err="1" smtClean="0"/>
              <a:t>gạch</a:t>
            </a:r>
            <a:r>
              <a:rPr lang="en-US" sz="3200" dirty="0" smtClean="0"/>
              <a:t> </a:t>
            </a:r>
            <a:r>
              <a:rPr lang="en-US" sz="3200" dirty="0" err="1" smtClean="0"/>
              <a:t>chân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/>
              <a:t> : \</a:t>
            </a:r>
            <a:r>
              <a:rPr lang="en-US" sz="3200" dirty="0" err="1"/>
              <a:t>usepackage</a:t>
            </a:r>
            <a:r>
              <a:rPr lang="en-US" sz="3200" dirty="0"/>
              <a:t>{</a:t>
            </a:r>
            <a:r>
              <a:rPr lang="en-US" sz="3200" dirty="0" err="1"/>
              <a:t>ulem</a:t>
            </a:r>
            <a:r>
              <a:rPr lang="en-US" sz="3200" dirty="0" smtClean="0"/>
              <a:t>}</a:t>
            </a:r>
          </a:p>
          <a:p>
            <a:r>
              <a:rPr lang="en-US" sz="3200" dirty="0" err="1" smtClean="0"/>
              <a:t>Gói</a:t>
            </a:r>
            <a:r>
              <a:rPr lang="en-US" sz="3200" dirty="0" smtClean="0"/>
              <a:t>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ký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:\</a:t>
            </a:r>
            <a:r>
              <a:rPr lang="en-US" sz="3200" dirty="0" err="1" smtClean="0"/>
              <a:t>usepackage</a:t>
            </a:r>
            <a:r>
              <a:rPr lang="en-US" sz="3200" dirty="0" smtClean="0"/>
              <a:t>{</a:t>
            </a:r>
            <a:r>
              <a:rPr lang="en-US" sz="3200" dirty="0" err="1" smtClean="0"/>
              <a:t>amsmath</a:t>
            </a:r>
            <a:r>
              <a:rPr lang="en-US" sz="3200" dirty="0" smtClean="0"/>
              <a:t>}</a:t>
            </a:r>
          </a:p>
          <a:p>
            <a:r>
              <a:rPr lang="en-US" sz="3200" dirty="0" err="1" smtClean="0"/>
              <a:t>Gói</a:t>
            </a:r>
            <a:r>
              <a:rPr lang="en-US" sz="3200" dirty="0" smtClean="0"/>
              <a:t> </a:t>
            </a:r>
            <a:r>
              <a:rPr lang="en-US" sz="3200" dirty="0" err="1" smtClean="0"/>
              <a:t>thêm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ảnh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r>
              <a:rPr lang="en-US" sz="3200" dirty="0"/>
              <a:t> \</a:t>
            </a:r>
            <a:r>
              <a:rPr lang="en-US" sz="3200" dirty="0" err="1"/>
              <a:t>usepackage</a:t>
            </a:r>
            <a:r>
              <a:rPr lang="en-US" sz="3200" dirty="0"/>
              <a:t>{</a:t>
            </a:r>
            <a:r>
              <a:rPr lang="en-US" sz="3200" dirty="0" err="1"/>
              <a:t>graphicx</a:t>
            </a:r>
            <a:r>
              <a:rPr lang="en-US" sz="3200" dirty="0"/>
              <a:t>} 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…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10194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TIÊU ĐỀ , TÁC GIẢ , NGÀY THÁNG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75" y="24954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 smtClean="0"/>
              <a:t>\title{Nội dung tiêu đề}</a:t>
            </a:r>
          </a:p>
          <a:p>
            <a:pPr marL="0" indent="0">
              <a:buNone/>
            </a:pPr>
            <a:r>
              <a:rPr lang="vi-VN" sz="3600" dirty="0" smtClean="0"/>
              <a:t>\author{Tên tác giả \ thanks{Nội dung} }</a:t>
            </a:r>
          </a:p>
          <a:p>
            <a:pPr marL="0" indent="0">
              <a:buNone/>
            </a:pPr>
            <a:r>
              <a:rPr lang="vi-VN" sz="3600" dirty="0" smtClean="0"/>
              <a:t>\date{Nội dung}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9684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460" y="17484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\begin{document}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\end{document}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4" y="4616948"/>
            <a:ext cx="797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nội</a:t>
            </a:r>
            <a:r>
              <a:rPr lang="en-US" sz="3600" dirty="0" smtClean="0"/>
              <a:t> dung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sẽ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viết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2 </a:t>
            </a:r>
            <a:r>
              <a:rPr lang="en-US" sz="3600" dirty="0" err="1" smtClean="0"/>
              <a:t>câu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</a:t>
            </a:r>
            <a:r>
              <a:rPr lang="en-US" sz="3600" dirty="0" err="1" smtClean="0"/>
              <a:t>trên</a:t>
            </a:r>
            <a:endParaRPr lang="en-US" sz="3600" dirty="0" smtClean="0"/>
          </a:p>
          <a:p>
            <a:r>
              <a:rPr lang="en-US" sz="3600" dirty="0" smtClean="0"/>
              <a:t>Latex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comment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dấu</a:t>
            </a:r>
            <a:r>
              <a:rPr lang="en-US" sz="3600" dirty="0" smtClean="0"/>
              <a:t> %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8934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13679" y="4318938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u="sng" dirty="0" smtClean="0">
                <a:latin typeface="SVN-Agency FB" panose="02040603050506020204" pitchFamily="18" charset="0"/>
              </a:rPr>
              <a:t>BÀI 1 </a:t>
            </a:r>
            <a:r>
              <a:rPr lang="en-US" b="1" dirty="0" smtClean="0">
                <a:latin typeface="SVN-Agency FB" panose="02040603050506020204" pitchFamily="18" charset="0"/>
              </a:rPr>
              <a:t>: SƠ LƯỢC VỀ LATEX , CÁCH CÀI ĐẶT </a:t>
            </a:r>
            <a:br>
              <a:rPr lang="en-US" b="1" dirty="0" smtClean="0">
                <a:latin typeface="SVN-Agency FB" panose="02040603050506020204" pitchFamily="18" charset="0"/>
              </a:rPr>
            </a:br>
            <a:r>
              <a:rPr lang="en-US" b="1" dirty="0" smtClean="0">
                <a:latin typeface="SVN-Agency FB" panose="02040603050506020204" pitchFamily="18" charset="0"/>
              </a:rPr>
              <a:t>VÀ VIẾT MỘT TRANG LATEX CĂN BẢN</a:t>
            </a:r>
            <a:endParaRPr lang="vi-VN" b="1" dirty="0"/>
          </a:p>
        </p:txBody>
      </p:sp>
      <p:sp>
        <p:nvSpPr>
          <p:cNvPr id="5" name="AutoShape 4" descr="Sử dụng LaTeX để viết tài liệu - NREADY.NET"/>
          <p:cNvSpPr>
            <a:spLocks noChangeAspect="1" noChangeArrowheads="1"/>
          </p:cNvSpPr>
          <p:nvPr/>
        </p:nvSpPr>
        <p:spPr bwMode="auto">
          <a:xfrm>
            <a:off x="4315451" y="-3303067"/>
            <a:ext cx="5047490" cy="504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2054" name="Picture 6" descr="Giới thiệu LaTeX và Overleaf | Blog của Bảo Nguyễ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62" y="1383092"/>
            <a:ext cx="66103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42" y="1593918"/>
            <a:ext cx="92651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600" dirty="0" smtClean="0"/>
              <a:t>Để xuất tiêu đề , tên tác giả và ngày tháng , cám ơn đã được biết ở bước trước cần chèn đoạn lệnh sau:</a:t>
            </a:r>
          </a:p>
          <a:p>
            <a:pPr marL="0" indent="0">
              <a:buNone/>
            </a:pPr>
            <a:r>
              <a:rPr lang="vi-VN" sz="3600" dirty="0"/>
              <a:t>\begin{titlepage</a:t>
            </a:r>
            <a:r>
              <a:rPr lang="vi-VN" sz="3600" dirty="0" smtClean="0"/>
              <a:t>}  %bat dau tieu de</a:t>
            </a:r>
          </a:p>
          <a:p>
            <a:pPr marL="0" indent="0">
              <a:buNone/>
            </a:pPr>
            <a:r>
              <a:rPr lang="vi-VN" sz="3600" dirty="0" smtClean="0"/>
              <a:t>\maketitle %xuat ra tieu de</a:t>
            </a:r>
          </a:p>
          <a:p>
            <a:pPr marL="0" indent="0">
              <a:buNone/>
            </a:pPr>
            <a:r>
              <a:rPr lang="vi-VN" sz="3600" dirty="0" smtClean="0"/>
              <a:t>\</a:t>
            </a:r>
            <a:r>
              <a:rPr lang="vi-VN" sz="3600" dirty="0"/>
              <a:t>end{titlepage</a:t>
            </a:r>
            <a:r>
              <a:rPr lang="vi-VN" sz="3600" dirty="0" smtClean="0"/>
              <a:t>}  %ket thuc tieu do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52686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Tập Latex đầu tiên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095" y="144100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dirty="0" smtClean="0"/>
              <a:t>\documentclass[15pt]{article}</a:t>
            </a:r>
          </a:p>
          <a:p>
            <a:pPr marL="0" indent="0">
              <a:buNone/>
            </a:pPr>
            <a:r>
              <a:rPr lang="vi-VN" dirty="0" smtClean="0"/>
              <a:t>\usepackage[utf8]{vietnam}</a:t>
            </a:r>
          </a:p>
          <a:p>
            <a:pPr marL="0" indent="0">
              <a:buNone/>
            </a:pPr>
            <a:r>
              <a:rPr lang="vi-VN" dirty="0" smtClean="0"/>
              <a:t>\usepackage{amsmath}</a:t>
            </a:r>
          </a:p>
          <a:p>
            <a:pPr marL="0" indent="0">
              <a:buNone/>
            </a:pPr>
            <a:r>
              <a:rPr lang="vi-VN" dirty="0" smtClean="0"/>
              <a:t>\title{First document}</a:t>
            </a:r>
          </a:p>
          <a:p>
            <a:pPr marL="0" indent="0">
              <a:buNone/>
            </a:pPr>
            <a:r>
              <a:rPr lang="vi-VN" dirty="0" smtClean="0"/>
              <a:t>\author{Hubert Farnsworth \thanks{</a:t>
            </a:r>
            <a:r>
              <a:rPr lang="en-US" dirty="0" smtClean="0"/>
              <a:t>funded by </a:t>
            </a:r>
            <a:r>
              <a:rPr lang="en-US" dirty="0" err="1" smtClean="0"/>
              <a:t>Meomeomeo</a:t>
            </a:r>
            <a:r>
              <a:rPr lang="vi-VN" dirty="0" smtClean="0"/>
              <a:t>} }</a:t>
            </a:r>
          </a:p>
          <a:p>
            <a:pPr marL="0" indent="0">
              <a:buNone/>
            </a:pPr>
            <a:r>
              <a:rPr lang="vi-VN" dirty="0" smtClean="0"/>
              <a:t>\date{February 2021}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\begin{document}   </a:t>
            </a:r>
          </a:p>
          <a:p>
            <a:pPr marL="400050" lvl="1" indent="0">
              <a:buNone/>
            </a:pPr>
            <a:r>
              <a:rPr lang="vi-VN" sz="1800" dirty="0" smtClean="0"/>
              <a:t>\begin{titlepage} </a:t>
            </a:r>
          </a:p>
          <a:p>
            <a:pPr marL="400050" lvl="1" indent="0">
              <a:buNone/>
            </a:pPr>
            <a:r>
              <a:rPr lang="vi-VN" sz="1800" dirty="0" smtClean="0"/>
              <a:t>\maketitle</a:t>
            </a:r>
          </a:p>
          <a:p>
            <a:pPr marL="400050" lvl="1" indent="0">
              <a:buNone/>
            </a:pPr>
            <a:r>
              <a:rPr lang="vi-VN" sz="1800" dirty="0" smtClean="0"/>
              <a:t> \end{titlepage}</a:t>
            </a:r>
          </a:p>
          <a:p>
            <a:pPr marL="0" indent="0">
              <a:buNone/>
            </a:pPr>
            <a:r>
              <a:rPr lang="vi-VN" dirty="0" smtClean="0"/>
              <a:t>\end{document}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55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60" y="580779"/>
            <a:ext cx="4790476" cy="53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2096" y="6259133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KẾT QUẢ XUẤT RA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8204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46" y="2624229"/>
            <a:ext cx="9638643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5400" b="1" dirty="0" smtClean="0">
                <a:solidFill>
                  <a:srgbClr val="92D050"/>
                </a:solidFill>
              </a:rPr>
              <a:t>CÁM ƠN CÁC BẠN ĐÃ THEO DÕI BUỔI HỌC</a:t>
            </a:r>
            <a:endParaRPr lang="vi-VN" sz="5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9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26" y="738389"/>
            <a:ext cx="8596668" cy="1320800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26" y="2469682"/>
            <a:ext cx="8596668" cy="3880773"/>
          </a:xfrm>
        </p:spPr>
        <p:txBody>
          <a:bodyPr>
            <a:normAutofit/>
          </a:bodyPr>
          <a:lstStyle/>
          <a:p>
            <a:r>
              <a:rPr lang="vi-VN" sz="2800" i="1" dirty="0">
                <a:hlinkClick r:id="rId2"/>
              </a:rPr>
              <a:t>https://</a:t>
            </a:r>
            <a:r>
              <a:rPr lang="vi-VN" sz="2800" i="1" dirty="0" smtClean="0">
                <a:hlinkClick r:id="rId2"/>
              </a:rPr>
              <a:t>www.overleaf.com/learn/latex/Creating_a_document_in_LaTeX</a:t>
            </a:r>
            <a:endParaRPr lang="en-US" sz="2800" i="1" dirty="0" smtClean="0"/>
          </a:p>
          <a:p>
            <a:r>
              <a:rPr lang="vi-VN" sz="2800" i="1" u="sng" dirty="0">
                <a:solidFill>
                  <a:srgbClr val="92D050"/>
                </a:solidFill>
              </a:rPr>
              <a:t>https://phamanhvinh.wordpress.com/2017/04/10/latex-bai-1-soan-thao-trong-latex/</a:t>
            </a:r>
          </a:p>
        </p:txBody>
      </p:sp>
    </p:spTree>
    <p:extLst>
      <p:ext uri="{BB962C8B-B14F-4D97-AF65-F5344CB8AC3E}">
        <p14:creationId xmlns:p14="http://schemas.microsoft.com/office/powerpoint/2010/main" val="322551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SVN-Agency FB" panose="02040603050506020204" pitchFamily="18" charset="0"/>
              </a:rPr>
              <a:t>NỘI DUNG BÀI HỌC</a:t>
            </a:r>
            <a:endParaRPr lang="vi-VN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405288"/>
            <a:ext cx="9973494" cy="388077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SVN-Agency FB" panose="02040603050506020204" pitchFamily="18" charset="0"/>
                <a:cs typeface="Times New Roman" panose="02020603050405020304" pitchFamily="18" charset="0"/>
              </a:rPr>
              <a:t>I.SƠ LƯỢC VỀ LATEX</a:t>
            </a:r>
          </a:p>
          <a:p>
            <a:r>
              <a:rPr lang="en-US" sz="4800" b="1" dirty="0" smtClean="0">
                <a:latin typeface="SVN-Agency FB" panose="02040603050506020204" pitchFamily="18" charset="0"/>
                <a:cs typeface="Times New Roman" panose="02020603050405020304" pitchFamily="18" charset="0"/>
              </a:rPr>
              <a:t>II.CÁCH CÀI ĐẶT LATEX</a:t>
            </a:r>
          </a:p>
          <a:p>
            <a:r>
              <a:rPr lang="en-US" sz="4800" b="1" dirty="0" smtClean="0">
                <a:latin typeface="SVN-Agency FB" panose="02040603050506020204" pitchFamily="18" charset="0"/>
                <a:cs typeface="Times New Roman" panose="02020603050405020304" pitchFamily="18" charset="0"/>
              </a:rPr>
              <a:t>II.CẤU TRÚC FILE LATEX</a:t>
            </a:r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994" y="273483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SVN-Agency FB" panose="02040603050506020204" pitchFamily="18" charset="0"/>
              </a:rPr>
              <a:t>I.SƠ LƯỢC VỀ LATEX</a:t>
            </a:r>
            <a:endParaRPr lang="vi-VN" sz="7200" b="1" dirty="0"/>
          </a:p>
        </p:txBody>
      </p:sp>
    </p:spTree>
    <p:extLst>
      <p:ext uri="{BB962C8B-B14F-4D97-AF65-F5344CB8AC3E}">
        <p14:creationId xmlns:p14="http://schemas.microsoft.com/office/powerpoint/2010/main" val="6881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LATEX LÀ GÌ?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8" y="2020552"/>
            <a:ext cx="9612886" cy="3880773"/>
          </a:xfrm>
        </p:spPr>
        <p:txBody>
          <a:bodyPr>
            <a:noAutofit/>
          </a:bodyPr>
          <a:lstStyle/>
          <a:p>
            <a:r>
              <a:rPr lang="vi-VN" sz="3200" dirty="0" smtClean="0">
                <a:latin typeface="SVN-Agency FB" panose="02040603050506020204" pitchFamily="18" charset="0"/>
              </a:rPr>
              <a:t>ĐƯỢC VIẾT LẦN ĐẦU  VÀO NĂM 1980 BỞI LESLIE LAMPORT TỪ HỆ THỐNG TEX . PHIÊN BẢN HIỆN TẠI LÀ LaTeX 2e</a:t>
            </a:r>
            <a:endParaRPr lang="en-US" sz="3200" dirty="0" smtClean="0">
              <a:latin typeface="SVN-Agency FB" panose="02040603050506020204" pitchFamily="18" charset="0"/>
            </a:endParaRPr>
          </a:p>
          <a:p>
            <a:r>
              <a:rPr lang="en-US" sz="3200" dirty="0" smtClean="0">
                <a:latin typeface="SVN-Agency FB" panose="02040603050506020204" pitchFamily="18" charset="0"/>
              </a:rPr>
              <a:t>LÀ MỘT NGÔN NGỮ ĐÁNH DẤU VĂN BẢN </a:t>
            </a:r>
          </a:p>
          <a:p>
            <a:r>
              <a:rPr lang="en-US" sz="3200" dirty="0" smtClean="0">
                <a:latin typeface="SVN-Agency FB" panose="02040603050506020204" pitchFamily="18" charset="0"/>
              </a:rPr>
              <a:t>ĐƯỢC SỬ DỤNG RỘNG RÃI TRONG LĨNH VỰC HỌC THUẬT BỞI VÌ KHẢ NĂNG THỂ HIỆN CÁC KÝ HIỆU TOÁN HỌC</a:t>
            </a:r>
          </a:p>
          <a:p>
            <a:r>
              <a:rPr lang="en-US" sz="3200" dirty="0" smtClean="0">
                <a:latin typeface="SVN-Agency FB" panose="02040603050506020204" pitchFamily="18" charset="0"/>
              </a:rPr>
              <a:t>LATEX TẬP TRUNG VÀO CHẤT LƯỢNG NỘI DUNG VÀ CẤU TRÚC FILE</a:t>
            </a:r>
          </a:p>
          <a:p>
            <a:r>
              <a:rPr lang="en-US" sz="3200" dirty="0" smtClean="0">
                <a:latin typeface="SVN-Agency FB" panose="02040603050506020204" pitchFamily="18" charset="0"/>
              </a:rPr>
              <a:t>LATEX MIỄN PHÍ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582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rite any math or science document in latex by Captainhampton2 | Five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78" y="-553494"/>
            <a:ext cx="5238547" cy="67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0145" y="6135650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 err="1" smtClean="0">
                <a:latin typeface="SVN-Agency FB" panose="02040603050506020204" pitchFamily="18" charset="0"/>
              </a:rPr>
              <a:t>Tài</a:t>
            </a:r>
            <a:r>
              <a:rPr lang="en-US" sz="2800" i="1" u="sng" dirty="0" smtClean="0">
                <a:latin typeface="SVN-Agency FB" panose="02040603050506020204" pitchFamily="18" charset="0"/>
              </a:rPr>
              <a:t> </a:t>
            </a:r>
            <a:r>
              <a:rPr lang="en-US" sz="2800" i="1" u="sng" dirty="0" err="1" smtClean="0">
                <a:latin typeface="SVN-Agency FB" panose="02040603050506020204" pitchFamily="18" charset="0"/>
              </a:rPr>
              <a:t>liệu</a:t>
            </a:r>
            <a:r>
              <a:rPr lang="en-US" sz="2800" i="1" u="sng" dirty="0" smtClean="0">
                <a:latin typeface="SVN-Agency FB" panose="02040603050506020204" pitchFamily="18" charset="0"/>
              </a:rPr>
              <a:t> </a:t>
            </a:r>
            <a:r>
              <a:rPr lang="en-US" sz="2800" i="1" u="sng" dirty="0" err="1" smtClean="0">
                <a:latin typeface="SVN-Agency FB" panose="02040603050506020204" pitchFamily="18" charset="0"/>
              </a:rPr>
              <a:t>được</a:t>
            </a:r>
            <a:r>
              <a:rPr lang="en-US" sz="2800" i="1" u="sng" dirty="0" smtClean="0">
                <a:latin typeface="SVN-Agency FB" panose="02040603050506020204" pitchFamily="18" charset="0"/>
              </a:rPr>
              <a:t> </a:t>
            </a:r>
            <a:r>
              <a:rPr lang="en-US" sz="2800" i="1" u="sng" dirty="0" err="1" smtClean="0">
                <a:latin typeface="SVN-Agency FB" panose="02040603050506020204" pitchFamily="18" charset="0"/>
              </a:rPr>
              <a:t>viết</a:t>
            </a:r>
            <a:r>
              <a:rPr lang="en-US" sz="2800" i="1" u="sng" dirty="0" smtClean="0">
                <a:latin typeface="SVN-Agency FB" panose="02040603050506020204" pitchFamily="18" charset="0"/>
              </a:rPr>
              <a:t> </a:t>
            </a:r>
            <a:r>
              <a:rPr lang="en-US" sz="2800" i="1" u="sng" dirty="0" err="1" smtClean="0">
                <a:latin typeface="SVN-Agency FB" panose="02040603050506020204" pitchFamily="18" charset="0"/>
              </a:rPr>
              <a:t>bằng</a:t>
            </a:r>
            <a:r>
              <a:rPr lang="en-US" sz="2800" i="1" u="sng" dirty="0" smtClean="0">
                <a:latin typeface="SVN-Agency FB" panose="02040603050506020204" pitchFamily="18" charset="0"/>
              </a:rPr>
              <a:t> </a:t>
            </a:r>
            <a:r>
              <a:rPr lang="en-US" sz="2800" i="1" u="sng" dirty="0" err="1" smtClean="0">
                <a:latin typeface="SVN-Agency FB" panose="02040603050506020204" pitchFamily="18" charset="0"/>
              </a:rPr>
              <a:t>LaTeX</a:t>
            </a:r>
            <a:endParaRPr lang="vi-VN" sz="2800" i="1" u="sng" dirty="0"/>
          </a:p>
        </p:txBody>
      </p:sp>
    </p:spTree>
    <p:extLst>
      <p:ext uri="{BB962C8B-B14F-4D97-AF65-F5344CB8AC3E}">
        <p14:creationId xmlns:p14="http://schemas.microsoft.com/office/powerpoint/2010/main" val="3911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TẠI SAO KHÔNG PHẢI LÀ WORD?</a:t>
            </a:r>
            <a:endParaRPr lang="vi-VN" dirty="0"/>
          </a:p>
        </p:txBody>
      </p:sp>
      <p:pic>
        <p:nvPicPr>
          <p:cNvPr id="4098" name="Picture 2" descr="Viết luận văn bằng LaTeX – Ông Xuân Hồ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5" y="1544032"/>
            <a:ext cx="6518623" cy="5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48" y="297931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II.CÁCH CÀI ĐẶT LATEX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40357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92424" cy="1320800"/>
          </a:xfrm>
        </p:spPr>
        <p:txBody>
          <a:bodyPr/>
          <a:lstStyle/>
          <a:p>
            <a:r>
              <a:rPr lang="en-US" dirty="0" smtClean="0"/>
              <a:t>LATEX KHÔNG PHẢI LÀ MỘT CHƯƠNG 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Vì</a:t>
            </a:r>
            <a:r>
              <a:rPr lang="en-US" sz="3600" dirty="0" smtClean="0"/>
              <a:t> Latex </a:t>
            </a:r>
            <a:r>
              <a:rPr lang="en-US" sz="3600" dirty="0" err="1" smtClean="0">
                <a:solidFill>
                  <a:schemeClr val="accent1"/>
                </a:solidFill>
              </a:rPr>
              <a:t>không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phải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là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một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chương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</a:rPr>
              <a:t>trình</a:t>
            </a:r>
            <a:r>
              <a:rPr lang="en-US" sz="3600" dirty="0" smtClean="0"/>
              <a:t> , </a:t>
            </a:r>
            <a:r>
              <a:rPr lang="en-US" sz="3600" dirty="0" err="1" smtClean="0"/>
              <a:t>nên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dirty="0" err="1" smtClean="0"/>
              <a:t>LaTeX</a:t>
            </a:r>
            <a:r>
              <a:rPr lang="en-US" sz="3600" dirty="0" smtClean="0"/>
              <a:t> </a:t>
            </a:r>
            <a:r>
              <a:rPr lang="en-US" sz="3600" dirty="0" err="1" smtClean="0"/>
              <a:t>khá</a:t>
            </a:r>
            <a:r>
              <a:rPr lang="en-US" sz="3600" dirty="0" smtClean="0"/>
              <a:t> </a:t>
            </a:r>
            <a:r>
              <a:rPr lang="en-US" sz="3600" dirty="0" err="1" smtClean="0"/>
              <a:t>phức</a:t>
            </a:r>
            <a:r>
              <a:rPr lang="en-US" sz="3600" dirty="0" smtClean="0"/>
              <a:t> </a:t>
            </a:r>
            <a:r>
              <a:rPr lang="en-US" sz="3600" dirty="0" err="1" smtClean="0"/>
              <a:t>tạp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phải</a:t>
            </a:r>
            <a:r>
              <a:rPr lang="en-US" sz="3600" dirty="0" smtClean="0"/>
              <a:t> </a:t>
            </a:r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một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trình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soạn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thảo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một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chương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trình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chứa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các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trình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biên</a:t>
            </a:r>
            <a:r>
              <a:rPr lang="en-US" sz="3600" u="sng" dirty="0" smtClean="0">
                <a:solidFill>
                  <a:schemeClr val="accent1"/>
                </a:solidFill>
              </a:rPr>
              <a:t> </a:t>
            </a:r>
            <a:r>
              <a:rPr lang="en-US" sz="3600" u="sng" dirty="0" err="1" smtClean="0">
                <a:solidFill>
                  <a:schemeClr val="accent1"/>
                </a:solidFill>
              </a:rPr>
              <a:t>dịch</a:t>
            </a:r>
            <a:endParaRPr lang="vi-VN" sz="36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496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Lato</vt:lpstr>
      <vt:lpstr>SVN-Agency FB</vt:lpstr>
      <vt:lpstr>Tahoma</vt:lpstr>
      <vt:lpstr>Times New Roman</vt:lpstr>
      <vt:lpstr>Trebuchet MS</vt:lpstr>
      <vt:lpstr>Wingdings 3</vt:lpstr>
      <vt:lpstr>Facet</vt:lpstr>
      <vt:lpstr>DỰ ÁN LATEX MÔN KỸ NĂNG LÀM VIỆC NHOM</vt:lpstr>
      <vt:lpstr>BÀI 1 : SƠ LƯỢC VỀ LATEX , CÁCH CÀI ĐẶT  VÀ VIẾT MỘT TRANG LATEX CĂN BẢN</vt:lpstr>
      <vt:lpstr>NỘI DUNG BÀI HỌC</vt:lpstr>
      <vt:lpstr>I.SƠ LƯỢC VỀ LATEX</vt:lpstr>
      <vt:lpstr>LATEX LÀ GÌ?</vt:lpstr>
      <vt:lpstr>PowerPoint Presentation</vt:lpstr>
      <vt:lpstr>TẠI SAO KHÔNG PHẢI LÀ WORD?</vt:lpstr>
      <vt:lpstr>II.CÁCH CÀI ĐẶT LATEX</vt:lpstr>
      <vt:lpstr>LATEX KHÔNG PHẢI LÀ MỘT CHƯƠNG TRÌNH</vt:lpstr>
      <vt:lpstr>TRÌNH SOẠN THẢO</vt:lpstr>
      <vt:lpstr>TRÌNH BIÊN DỊCH</vt:lpstr>
      <vt:lpstr>MỘT SỐ TRANG WEB SỬ DỤNG ĐỂ SOẠN THẢO LATEX ONLINE</vt:lpstr>
      <vt:lpstr>III.CẤU TRÚC 1 FILE LATEX</vt:lpstr>
      <vt:lpstr>ĐẦU VÀO VÀ ĐẦU RA CỦA LATEX</vt:lpstr>
      <vt:lpstr>PHẦN MỞ ĐẦU CỦA MỘT FILE LATEX</vt:lpstr>
      <vt:lpstr>Khai báo các gói lệnh sử dụng</vt:lpstr>
      <vt:lpstr>Các gói lệnh hay sử dụng </vt:lpstr>
      <vt:lpstr>KHAI BÁO TIÊU ĐỀ , TÁC GIẢ , NGÀY THÁNG </vt:lpstr>
      <vt:lpstr>Khai báo bắt đầu và kết thúc của văn bản</vt:lpstr>
      <vt:lpstr>PowerPoint Presentation</vt:lpstr>
      <vt:lpstr>Tập Latex đầu tiên</vt:lpstr>
      <vt:lpstr>PowerPoint Presentation</vt:lpstr>
      <vt:lpstr>PowerPoint Presentation</vt:lpstr>
      <vt:lpstr>Tài liệu tham khảo: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CƠ BẢN</dc:title>
  <dc:creator>HAI</dc:creator>
  <cp:lastModifiedBy>HAI</cp:lastModifiedBy>
  <cp:revision>42</cp:revision>
  <dcterms:created xsi:type="dcterms:W3CDTF">2021-05-20T10:58:00Z</dcterms:created>
  <dcterms:modified xsi:type="dcterms:W3CDTF">2021-05-20T13:40:21Z</dcterms:modified>
</cp:coreProperties>
</file>