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74" r:id="rId15"/>
    <p:sldId id="268" r:id="rId16"/>
    <p:sldId id="282" r:id="rId17"/>
    <p:sldId id="270" r:id="rId18"/>
    <p:sldId id="271" r:id="rId19"/>
    <p:sldId id="277" r:id="rId20"/>
    <p:sldId id="272" r:id="rId21"/>
    <p:sldId id="278" r:id="rId22"/>
    <p:sldId id="273" r:id="rId23"/>
    <p:sldId id="279" r:id="rId24"/>
    <p:sldId id="287" r:id="rId25"/>
    <p:sldId id="283" r:id="rId26"/>
    <p:sldId id="284" r:id="rId27"/>
    <p:sldId id="285" r:id="rId28"/>
    <p:sldId id="286" r:id="rId29"/>
    <p:sldId id="288" r:id="rId30"/>
    <p:sldId id="289" r:id="rId31"/>
    <p:sldId id="281" r:id="rId32"/>
    <p:sldId id="28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4" d="100"/>
          <a:sy n="74"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178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9863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5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44435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2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36241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41359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51139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5746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21750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7244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542-EEBF-4180-89BA-8813A26235EF}" type="datetimeFigureOut">
              <a:rPr lang="vi-VN" smtClean="0"/>
              <a:t>22/05/2021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3228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77542-EEBF-4180-89BA-8813A26235EF}" type="datetimeFigureOut">
              <a:rPr lang="vi-VN" smtClean="0"/>
              <a:t>22/05/2021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9925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542-EEBF-4180-89BA-8813A26235EF}" type="datetimeFigureOut">
              <a:rPr lang="vi-VN" smtClean="0"/>
              <a:t>22/05/2021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9072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83389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40122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77542-EEBF-4180-89BA-8813A26235EF}" type="datetimeFigureOut">
              <a:rPr lang="vi-VN" smtClean="0"/>
              <a:t>22/05/2021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68C55-CD38-429E-95E0-F250A9E677EA}" type="slidenum">
              <a:rPr lang="vi-VN" smtClean="0"/>
              <a:t>‹#›</a:t>
            </a:fld>
            <a:endParaRPr lang="vi-VN"/>
          </a:p>
        </p:txBody>
      </p:sp>
    </p:spTree>
    <p:extLst>
      <p:ext uri="{BB962C8B-B14F-4D97-AF65-F5344CB8AC3E}">
        <p14:creationId xmlns:p14="http://schemas.microsoft.com/office/powerpoint/2010/main" val="335907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xm1math.net/texmaker/" TargetMode="External"/><Relationship Id="rId2" Type="http://schemas.openxmlformats.org/officeDocument/2006/relationships/hyperlink" Target="https://www.texstudio.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eria.com/"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hamanhvinh.wordpress.com/2017/04/10/latex-bai-1-soan-thao-trong-latex/" TargetMode="External"/><Relationship Id="rId2" Type="http://schemas.openxmlformats.org/officeDocument/2006/relationships/hyperlink" Target="https://www.overleaf.com/learn/latex/Creating_a_document_in_LaT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38709"/>
            <a:ext cx="11719775" cy="1646302"/>
          </a:xfrm>
        </p:spPr>
        <p:txBody>
          <a:bodyPr>
            <a:noAutofit/>
          </a:bodyPr>
          <a:lstStyle/>
          <a:p>
            <a:r>
              <a:rPr lang="en-US" sz="6600" b="1" dirty="0" smtClean="0">
                <a:latin typeface="SVN-Agency FB" panose="02040603050506020204" pitchFamily="18" charset="0"/>
              </a:rPr>
              <a:t>DỰ ÁN LATEX</a:t>
            </a:r>
            <a:br>
              <a:rPr lang="en-US" sz="6600" b="1" dirty="0" smtClean="0">
                <a:latin typeface="SVN-Agency FB" panose="02040603050506020204" pitchFamily="18" charset="0"/>
              </a:rPr>
            </a:br>
            <a:r>
              <a:rPr lang="en-US" sz="6600" b="1" dirty="0" smtClean="0">
                <a:latin typeface="SVN-Agency FB" panose="02040603050506020204" pitchFamily="18" charset="0"/>
              </a:rPr>
              <a:t>MÔN KỸ NĂNG LÀM VIỆC NHOM</a:t>
            </a:r>
            <a:endParaRPr lang="vi-VN" sz="6600" b="1" dirty="0"/>
          </a:p>
        </p:txBody>
      </p:sp>
      <p:sp>
        <p:nvSpPr>
          <p:cNvPr id="3" name="Subtitle 2"/>
          <p:cNvSpPr>
            <a:spLocks noGrp="1"/>
          </p:cNvSpPr>
          <p:nvPr>
            <p:ph type="subTitle" idx="1"/>
          </p:nvPr>
        </p:nvSpPr>
        <p:spPr>
          <a:xfrm>
            <a:off x="991912" y="5697135"/>
            <a:ext cx="7766936" cy="1096899"/>
          </a:xfrm>
        </p:spPr>
        <p:txBody>
          <a:bodyPr/>
          <a:lstStyle/>
          <a:p>
            <a:r>
              <a:rPr lang="en-US" dirty="0" smtClean="0"/>
              <a:t>NHÓM MÈO MÉO MEO</a:t>
            </a:r>
            <a:endParaRPr lang="vi-VN" dirty="0"/>
          </a:p>
        </p:txBody>
      </p:sp>
      <p:pic>
        <p:nvPicPr>
          <p:cNvPr id="1026" name="Picture 2" descr="Tập tin:LaTeX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626" y="1635617"/>
            <a:ext cx="3325854" cy="13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5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SOẠN THẢO</a:t>
            </a:r>
            <a:endParaRPr lang="vi-VN" dirty="0"/>
          </a:p>
        </p:txBody>
      </p:sp>
      <p:sp>
        <p:nvSpPr>
          <p:cNvPr id="4" name="Rectangle 3"/>
          <p:cNvSpPr/>
          <p:nvPr/>
        </p:nvSpPr>
        <p:spPr>
          <a:xfrm>
            <a:off x="1678955" y="5498135"/>
            <a:ext cx="2210990" cy="646331"/>
          </a:xfrm>
          <a:prstGeom prst="rect">
            <a:avLst/>
          </a:prstGeom>
        </p:spPr>
        <p:txBody>
          <a:bodyPr wrap="none">
            <a:spAutoFit/>
          </a:bodyPr>
          <a:lstStyle/>
          <a:p>
            <a:r>
              <a:rPr lang="vi-VN" sz="3600" b="0" i="0" u="none" strike="noStrike" dirty="0" smtClean="0">
                <a:solidFill>
                  <a:srgbClr val="0000CD"/>
                </a:solidFill>
                <a:effectLst/>
                <a:latin typeface="Lato"/>
                <a:hlinkClick r:id="rId2"/>
              </a:rPr>
              <a:t>TeXstudio</a:t>
            </a:r>
            <a:endParaRPr lang="vi-VN" sz="3600" dirty="0"/>
          </a:p>
        </p:txBody>
      </p:sp>
      <p:sp>
        <p:nvSpPr>
          <p:cNvPr id="5" name="Rectangle 4"/>
          <p:cNvSpPr/>
          <p:nvPr/>
        </p:nvSpPr>
        <p:spPr>
          <a:xfrm>
            <a:off x="6510157" y="5486499"/>
            <a:ext cx="2185342" cy="646331"/>
          </a:xfrm>
          <a:prstGeom prst="rect">
            <a:avLst/>
          </a:prstGeom>
        </p:spPr>
        <p:txBody>
          <a:bodyPr wrap="none">
            <a:spAutoFit/>
          </a:bodyPr>
          <a:lstStyle/>
          <a:p>
            <a:r>
              <a:rPr lang="vi-VN" sz="3600" b="0" i="0" u="none" strike="noStrike" dirty="0" smtClean="0">
                <a:solidFill>
                  <a:srgbClr val="0000CD"/>
                </a:solidFill>
                <a:effectLst/>
                <a:latin typeface="Lato"/>
                <a:hlinkClick r:id="rId3"/>
              </a:rPr>
              <a:t>Texmaker</a:t>
            </a:r>
            <a:endParaRPr lang="vi-VN" sz="3600" dirty="0"/>
          </a:p>
        </p:txBody>
      </p:sp>
      <p:pic>
        <p:nvPicPr>
          <p:cNvPr id="5122" name="Picture 2" descr="TeXstudi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88" y="2311422"/>
            <a:ext cx="2868725" cy="2868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98066" y="3256068"/>
            <a:ext cx="4609524" cy="904762"/>
          </a:xfrm>
          <a:prstGeom prst="rect">
            <a:avLst/>
          </a:prstGeom>
        </p:spPr>
      </p:pic>
    </p:spTree>
    <p:extLst>
      <p:ext uri="{BB962C8B-B14F-4D97-AF65-F5344CB8AC3E}">
        <p14:creationId xmlns:p14="http://schemas.microsoft.com/office/powerpoint/2010/main" val="344198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BIÊN DỊCH</a:t>
            </a:r>
            <a:endParaRPr lang="vi-VN" dirty="0"/>
          </a:p>
        </p:txBody>
      </p:sp>
      <p:pic>
        <p:nvPicPr>
          <p:cNvPr id="7172" name="Picture 4" descr="GitHub - MiKTeX/docker-miktex-build-fedora: the Fedora docker image for  building MiK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82" y="2123894"/>
            <a:ext cx="2858081" cy="28580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X Liv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65" y="2219435"/>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642" y="5370489"/>
            <a:ext cx="1593962" cy="646331"/>
          </a:xfrm>
          <a:prstGeom prst="rect">
            <a:avLst/>
          </a:prstGeom>
          <a:noFill/>
        </p:spPr>
        <p:txBody>
          <a:bodyPr wrap="none" rtlCol="0">
            <a:spAutoFit/>
          </a:bodyPr>
          <a:lstStyle/>
          <a:p>
            <a:r>
              <a:rPr lang="en-US" sz="3600" u="sng" dirty="0" err="1" smtClean="0">
                <a:solidFill>
                  <a:schemeClr val="accent1"/>
                </a:solidFill>
              </a:rPr>
              <a:t>MikTeX</a:t>
            </a:r>
            <a:endParaRPr lang="vi-VN" sz="3600" u="sng" dirty="0">
              <a:solidFill>
                <a:schemeClr val="accent1"/>
              </a:solidFill>
            </a:endParaRPr>
          </a:p>
        </p:txBody>
      </p:sp>
      <p:sp>
        <p:nvSpPr>
          <p:cNvPr id="6" name="TextBox 5"/>
          <p:cNvSpPr txBox="1"/>
          <p:nvPr/>
        </p:nvSpPr>
        <p:spPr>
          <a:xfrm>
            <a:off x="6843934" y="5370489"/>
            <a:ext cx="1860061" cy="646331"/>
          </a:xfrm>
          <a:prstGeom prst="rect">
            <a:avLst/>
          </a:prstGeom>
          <a:noFill/>
        </p:spPr>
        <p:txBody>
          <a:bodyPr wrap="none" rtlCol="0">
            <a:spAutoFit/>
          </a:bodyPr>
          <a:lstStyle/>
          <a:p>
            <a:r>
              <a:rPr lang="en-US" sz="3600" u="sng" dirty="0" err="1" smtClean="0">
                <a:solidFill>
                  <a:schemeClr val="accent1"/>
                </a:solidFill>
              </a:rPr>
              <a:t>Tex</a:t>
            </a:r>
            <a:r>
              <a:rPr lang="en-US" sz="3600" u="sng" dirty="0" smtClean="0">
                <a:solidFill>
                  <a:schemeClr val="accent1"/>
                </a:solidFill>
              </a:rPr>
              <a:t> Live</a:t>
            </a:r>
            <a:endParaRPr lang="vi-VN" sz="3600" u="sng" dirty="0">
              <a:solidFill>
                <a:schemeClr val="accent1"/>
              </a:solidFill>
            </a:endParaRPr>
          </a:p>
        </p:txBody>
      </p:sp>
    </p:spTree>
    <p:extLst>
      <p:ext uri="{BB962C8B-B14F-4D97-AF65-F5344CB8AC3E}">
        <p14:creationId xmlns:p14="http://schemas.microsoft.com/office/powerpoint/2010/main" val="9762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609600"/>
            <a:ext cx="8596668" cy="1320800"/>
          </a:xfrm>
        </p:spPr>
        <p:txBody>
          <a:bodyPr>
            <a:normAutofit/>
          </a:bodyPr>
          <a:lstStyle/>
          <a:p>
            <a:r>
              <a:rPr lang="en-US" dirty="0"/>
              <a:t>MỘT SỐ TRANG WEB SỬ DỤNG ĐỂ SOẠN THẢO LATEX </a:t>
            </a:r>
            <a:r>
              <a:rPr lang="en-US" dirty="0" smtClean="0"/>
              <a:t>ONLINE</a:t>
            </a:r>
            <a:endParaRPr lang="vi-VN" dirty="0"/>
          </a:p>
        </p:txBody>
      </p:sp>
      <p:sp>
        <p:nvSpPr>
          <p:cNvPr id="3" name="Content Placeholder 2"/>
          <p:cNvSpPr>
            <a:spLocks noGrp="1"/>
          </p:cNvSpPr>
          <p:nvPr>
            <p:ph idx="1"/>
          </p:nvPr>
        </p:nvSpPr>
        <p:spPr>
          <a:xfrm>
            <a:off x="677334" y="2212104"/>
            <a:ext cx="8596668" cy="3880773"/>
          </a:xfrm>
        </p:spPr>
        <p:txBody>
          <a:bodyPr>
            <a:normAutofit/>
          </a:bodyPr>
          <a:lstStyle/>
          <a:p>
            <a:r>
              <a:rPr lang="vi-VN" sz="4000" b="1" i="1" dirty="0">
                <a:hlinkClick r:id="rId2"/>
              </a:rPr>
              <a:t>https://www.overleaf.com/</a:t>
            </a:r>
          </a:p>
          <a:p>
            <a:r>
              <a:rPr lang="vi-VN" sz="4000" b="1" i="1" dirty="0" smtClean="0">
                <a:hlinkClick r:id="rId2"/>
              </a:rPr>
              <a:t>https</a:t>
            </a:r>
            <a:r>
              <a:rPr lang="vi-VN" sz="4000" b="1" i="1" dirty="0">
                <a:hlinkClick r:id="rId2"/>
              </a:rPr>
              <a:t>://latexbase.com</a:t>
            </a:r>
            <a:r>
              <a:rPr lang="vi-VN" sz="4000" b="1" i="1" dirty="0" smtClean="0">
                <a:hlinkClick r:id="rId2"/>
              </a:rPr>
              <a:t>/</a:t>
            </a:r>
            <a:endParaRPr lang="vi-VN" sz="4000" b="1" i="1" dirty="0" smtClean="0"/>
          </a:p>
          <a:p>
            <a:r>
              <a:rPr lang="vi-VN" sz="4000" b="1" i="1" dirty="0">
                <a:hlinkClick r:id="rId3"/>
              </a:rPr>
              <a:t>https://papeeria.com</a:t>
            </a:r>
            <a:r>
              <a:rPr lang="vi-VN" sz="4000" b="1" i="1" dirty="0" smtClean="0">
                <a:hlinkClick r:id="rId3"/>
              </a:rPr>
              <a:t>/</a:t>
            </a:r>
            <a:endParaRPr lang="vi-VN" sz="4000" b="1" i="1" dirty="0" smtClean="0"/>
          </a:p>
          <a:p>
            <a:r>
              <a:rPr lang="vi-VN" sz="4000" b="1" i="1" u="sng" dirty="0">
                <a:solidFill>
                  <a:schemeClr val="accent1"/>
                </a:solidFill>
              </a:rPr>
              <a:t>https://tex.stackexchange.com/</a:t>
            </a:r>
          </a:p>
        </p:txBody>
      </p:sp>
    </p:spTree>
    <p:extLst>
      <p:ext uri="{BB962C8B-B14F-4D97-AF65-F5344CB8AC3E}">
        <p14:creationId xmlns:p14="http://schemas.microsoft.com/office/powerpoint/2010/main" val="10987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00" y="2811887"/>
            <a:ext cx="8596668" cy="1320800"/>
          </a:xfrm>
        </p:spPr>
        <p:txBody>
          <a:bodyPr>
            <a:normAutofit/>
          </a:bodyPr>
          <a:lstStyle/>
          <a:p>
            <a:r>
              <a:rPr lang="en-US" sz="4400" dirty="0" smtClean="0"/>
              <a:t>III.CẤU TRÚC 1 FILE LATEX</a:t>
            </a:r>
            <a:endParaRPr lang="vi-VN" sz="4400" dirty="0"/>
          </a:p>
        </p:txBody>
      </p:sp>
    </p:spTree>
    <p:extLst>
      <p:ext uri="{BB962C8B-B14F-4D97-AF65-F5344CB8AC3E}">
        <p14:creationId xmlns:p14="http://schemas.microsoft.com/office/powerpoint/2010/main" val="292379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ĐẦU VÀO VÀ ĐẦU RA CỦA LATEX</a:t>
            </a:r>
            <a:endParaRPr lang="vi-VN" dirty="0"/>
          </a:p>
        </p:txBody>
      </p:sp>
      <p:sp>
        <p:nvSpPr>
          <p:cNvPr id="5" name="Rectangle 2"/>
          <p:cNvSpPr>
            <a:spLocks noGrp="1" noChangeArrowheads="1"/>
          </p:cNvSpPr>
          <p:nvPr>
            <p:ph idx="1"/>
          </p:nvPr>
        </p:nvSpPr>
        <p:spPr bwMode="auto">
          <a:xfrm>
            <a:off x="677334" y="2207504"/>
            <a:ext cx="92775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buSzTx/>
            </a:pPr>
            <a:endParaRPr kumimoji="0" lang="vi-VN" altLang="vi-VN" sz="24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*.tex</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Tập tin nhập liệu của LaTeX (tệp tin nguồn)</a:t>
            </a: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Gói lệnh thêm vào cho LaTeX. Nó là một tập tin riêng lẽ và bạn có thể kết hợp nó vào tập tin tài liệu của bạn bằng cách sử dụng lệnh </a:t>
            </a:r>
            <a:r>
              <a:rPr kumimoji="0" lang="vi-VN" altLang="vi-VN" sz="2400" b="0" i="0" u="none" strike="noStrike" cap="none" normalizeH="0" baseline="0" dirty="0" smtClean="0">
                <a:ln>
                  <a:noFill/>
                </a:ln>
                <a:solidFill>
                  <a:srgbClr val="000000"/>
                </a:solidFill>
                <a:effectLst/>
                <a:latin typeface="andale mono"/>
                <a:cs typeface="Arial" panose="020B0604020202020204" pitchFamily="34" charset="0"/>
              </a:rPr>
              <a:t>\usepackage{}</a:t>
            </a:r>
            <a:endPar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*.pdf</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Tệp tin xuất bản, tệp này sẽ xuất hiện sau khi bạn biên</a:t>
            </a:r>
          </a:p>
        </p:txBody>
      </p:sp>
    </p:spTree>
    <p:extLst>
      <p:ext uri="{BB962C8B-B14F-4D97-AF65-F5344CB8AC3E}">
        <p14:creationId xmlns:p14="http://schemas.microsoft.com/office/powerpoint/2010/main" val="42205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smtClean="0"/>
              <a:t>Các lệnh LaTeX được khai báo sau dấu \ (splash)</a:t>
            </a:r>
          </a:p>
          <a:p>
            <a:r>
              <a:rPr lang="vi-VN" sz="2400" b="1" dirty="0"/>
              <a:t>article</a:t>
            </a:r>
            <a:r>
              <a:rPr lang="vi-VN" sz="2400" dirty="0"/>
              <a:t> phù hợp khi soạn các bài báo trong các tạp chí khoa học, các văn bản trình diễn, các báo cáo ngắn, chương trình hoạt động, thư mời, . . .</a:t>
            </a:r>
          </a:p>
          <a:p>
            <a:r>
              <a:rPr lang="vi-VN" sz="2400" b="1" dirty="0"/>
              <a:t>report</a:t>
            </a:r>
            <a:r>
              <a:rPr lang="vi-VN" sz="2400" dirty="0"/>
              <a:t> phù hợp khi soạn các báo cáo gồm nhiều chương, các quyển sáchnhỏ, luận văn,. . .</a:t>
            </a:r>
          </a:p>
          <a:p>
            <a:r>
              <a:rPr lang="vi-VN" sz="2400" b="1" dirty="0"/>
              <a:t>book</a:t>
            </a:r>
            <a:r>
              <a:rPr lang="vi-VN" sz="2400" dirty="0"/>
              <a:t> phù hợp khi soạn </a:t>
            </a:r>
            <a:r>
              <a:rPr lang="vi-VN" sz="2400" dirty="0" smtClean="0"/>
              <a:t>sách</a:t>
            </a:r>
          </a:p>
          <a:p>
            <a:pPr marL="0" indent="0">
              <a:buNone/>
            </a:pPr>
            <a:endParaRPr lang="vi-VN" sz="2400" dirty="0" smtClean="0"/>
          </a:p>
          <a:p>
            <a:endParaRPr lang="vi-VN" sz="2400" dirty="0"/>
          </a:p>
        </p:txBody>
      </p:sp>
    </p:spTree>
    <p:extLst>
      <p:ext uri="{BB962C8B-B14F-4D97-AF65-F5344CB8AC3E}">
        <p14:creationId xmlns:p14="http://schemas.microsoft.com/office/powerpoint/2010/main" val="38505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a:t>Options trong lệnh Documentclass là kích thước font chữ mặc định của toàn bộ văn bản trong latex , mặc định font size là 10 pt</a:t>
            </a:r>
          </a:p>
          <a:p>
            <a:r>
              <a:rPr lang="vi-VN" sz="2400" i="1" dirty="0"/>
              <a:t>VD : \Documentclass[15pt]{article}</a:t>
            </a:r>
          </a:p>
          <a:p>
            <a:pPr marL="0" indent="0">
              <a:buNone/>
            </a:pPr>
            <a:endParaRPr lang="vi-VN" sz="2400" dirty="0" smtClean="0"/>
          </a:p>
          <a:p>
            <a:endParaRPr lang="vi-VN" sz="2400" dirty="0"/>
          </a:p>
        </p:txBody>
      </p:sp>
    </p:spTree>
    <p:extLst>
      <p:ext uri="{BB962C8B-B14F-4D97-AF65-F5344CB8AC3E}">
        <p14:creationId xmlns:p14="http://schemas.microsoft.com/office/powerpoint/2010/main" val="17233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các gói lệnh sử dụng</a:t>
            </a:r>
          </a:p>
        </p:txBody>
      </p:sp>
      <p:sp>
        <p:nvSpPr>
          <p:cNvPr id="3" name="Content Placeholder 2"/>
          <p:cNvSpPr>
            <a:spLocks noGrp="1"/>
          </p:cNvSpPr>
          <p:nvPr>
            <p:ph idx="1"/>
          </p:nvPr>
        </p:nvSpPr>
        <p:spPr>
          <a:xfrm>
            <a:off x="-237066" y="2637107"/>
            <a:ext cx="10797742" cy="3880773"/>
          </a:xfrm>
        </p:spPr>
        <p:txBody>
          <a:bodyPr>
            <a:normAutofit/>
          </a:bodyPr>
          <a:lstStyle/>
          <a:p>
            <a:pPr marL="0" indent="0" algn="ctr">
              <a:buNone/>
            </a:pPr>
            <a:r>
              <a:rPr lang="vi-VN" sz="4400" dirty="0" smtClean="0"/>
              <a:t>Cú pháp: </a:t>
            </a:r>
          </a:p>
          <a:p>
            <a:pPr marL="0" indent="0" algn="ctr">
              <a:buNone/>
            </a:pPr>
            <a:r>
              <a:rPr lang="vi-VN" sz="4400" b="1" dirty="0" smtClean="0">
                <a:solidFill>
                  <a:schemeClr val="accent1"/>
                </a:solidFill>
              </a:rPr>
              <a:t>\unpackage[options]{tên gói lệnh}</a:t>
            </a:r>
          </a:p>
        </p:txBody>
      </p:sp>
    </p:spTree>
    <p:extLst>
      <p:ext uri="{BB962C8B-B14F-4D97-AF65-F5344CB8AC3E}">
        <p14:creationId xmlns:p14="http://schemas.microsoft.com/office/powerpoint/2010/main" val="9409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gói lệnh hay sử dụng </a:t>
            </a:r>
            <a:endParaRPr lang="vi-VN" dirty="0"/>
          </a:p>
        </p:txBody>
      </p:sp>
      <p:sp>
        <p:nvSpPr>
          <p:cNvPr id="3" name="Content Placeholder 2"/>
          <p:cNvSpPr>
            <a:spLocks noGrp="1"/>
          </p:cNvSpPr>
          <p:nvPr>
            <p:ph idx="1"/>
          </p:nvPr>
        </p:nvSpPr>
        <p:spPr>
          <a:xfrm>
            <a:off x="677334" y="2084947"/>
            <a:ext cx="9418489" cy="3880773"/>
          </a:xfrm>
        </p:spPr>
        <p:txBody>
          <a:bodyPr>
            <a:noAutofit/>
          </a:bodyPr>
          <a:lstStyle/>
          <a:p>
            <a:r>
              <a:rPr lang="en-US" sz="3200" dirty="0" err="1" smtClean="0"/>
              <a:t>Gói</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tiếng</a:t>
            </a:r>
            <a:r>
              <a:rPr lang="en-US" sz="3200" dirty="0" smtClean="0"/>
              <a:t> </a:t>
            </a:r>
            <a:r>
              <a:rPr lang="en-US" sz="3200" dirty="0" err="1" smtClean="0"/>
              <a:t>việt</a:t>
            </a:r>
            <a:r>
              <a:rPr lang="en-US" sz="3200" dirty="0"/>
              <a:t>: \</a:t>
            </a:r>
            <a:r>
              <a:rPr lang="en-US" sz="3200" dirty="0" err="1"/>
              <a:t>usepackage</a:t>
            </a:r>
            <a:r>
              <a:rPr lang="en-US" sz="3200" dirty="0"/>
              <a:t>[utf8]{</a:t>
            </a:r>
            <a:r>
              <a:rPr lang="en-US" sz="3200" dirty="0" err="1"/>
              <a:t>vietnam</a:t>
            </a:r>
            <a:r>
              <a:rPr lang="en-US" sz="3200" dirty="0" smtClean="0"/>
              <a:t>}</a:t>
            </a:r>
          </a:p>
          <a:p>
            <a:r>
              <a:rPr lang="en-US" sz="3200" dirty="0" err="1" smtClean="0"/>
              <a:t>Gói</a:t>
            </a:r>
            <a:r>
              <a:rPr lang="en-US" sz="3200" dirty="0" smtClean="0"/>
              <a:t> </a:t>
            </a:r>
            <a:r>
              <a:rPr lang="en-US" sz="3200" dirty="0" err="1" smtClean="0"/>
              <a:t>gạch</a:t>
            </a:r>
            <a:r>
              <a:rPr lang="en-US" sz="3200" dirty="0" smtClean="0"/>
              <a:t> </a:t>
            </a:r>
            <a:r>
              <a:rPr lang="en-US" sz="3200" dirty="0" err="1" smtClean="0"/>
              <a:t>chân</a:t>
            </a:r>
            <a:r>
              <a:rPr lang="en-US" sz="3200" dirty="0" smtClean="0"/>
              <a:t> </a:t>
            </a:r>
            <a:r>
              <a:rPr lang="en-US" sz="3200" dirty="0" err="1" smtClean="0"/>
              <a:t>văn</a:t>
            </a:r>
            <a:r>
              <a:rPr lang="en-US" sz="3200" dirty="0" smtClean="0"/>
              <a:t> </a:t>
            </a:r>
            <a:r>
              <a:rPr lang="en-US" sz="3200" dirty="0" err="1" smtClean="0"/>
              <a:t>bản</a:t>
            </a:r>
            <a:r>
              <a:rPr lang="en-US" sz="3200" dirty="0"/>
              <a:t> : \</a:t>
            </a:r>
            <a:r>
              <a:rPr lang="en-US" sz="3200" dirty="0" err="1"/>
              <a:t>usepackage</a:t>
            </a:r>
            <a:r>
              <a:rPr lang="en-US" sz="3200" dirty="0"/>
              <a:t>{</a:t>
            </a:r>
            <a:r>
              <a:rPr lang="en-US" sz="3200" dirty="0" err="1"/>
              <a:t>ulem</a:t>
            </a:r>
            <a:r>
              <a:rPr lang="en-US" sz="3200" dirty="0" smtClean="0"/>
              <a:t>}</a:t>
            </a:r>
          </a:p>
          <a:p>
            <a:r>
              <a:rPr lang="en-US" sz="3200" dirty="0" err="1" smtClean="0"/>
              <a:t>Gói</a:t>
            </a:r>
            <a:r>
              <a:rPr lang="en-US" sz="3200" dirty="0" smtClean="0"/>
              <a:t> </a:t>
            </a:r>
            <a:r>
              <a:rPr lang="en-US" sz="3200" dirty="0" err="1" smtClean="0"/>
              <a:t>viết</a:t>
            </a:r>
            <a:r>
              <a:rPr lang="en-US" sz="3200" dirty="0" smtClean="0"/>
              <a:t> </a:t>
            </a:r>
            <a:r>
              <a:rPr lang="en-US" sz="3200" dirty="0" err="1" smtClean="0"/>
              <a:t>ký</a:t>
            </a:r>
            <a:r>
              <a:rPr lang="en-US" sz="3200" dirty="0" smtClean="0"/>
              <a:t> </a:t>
            </a:r>
            <a:r>
              <a:rPr lang="en-US" sz="3200" dirty="0" err="1" smtClean="0"/>
              <a:t>hiệu</a:t>
            </a:r>
            <a:r>
              <a:rPr lang="en-US" sz="3200" dirty="0" smtClean="0"/>
              <a:t> </a:t>
            </a:r>
            <a:r>
              <a:rPr lang="en-US" sz="3200" dirty="0" err="1" smtClean="0"/>
              <a:t>toán</a:t>
            </a:r>
            <a:r>
              <a:rPr lang="en-US" sz="3200" dirty="0" smtClean="0"/>
              <a:t> </a:t>
            </a:r>
            <a:r>
              <a:rPr lang="en-US" sz="3200" dirty="0" err="1" smtClean="0"/>
              <a:t>học</a:t>
            </a:r>
            <a:r>
              <a:rPr lang="en-US" sz="3200" dirty="0" smtClean="0"/>
              <a:t>:\</a:t>
            </a:r>
            <a:r>
              <a:rPr lang="en-US" sz="3200" dirty="0" err="1" smtClean="0"/>
              <a:t>usepackage</a:t>
            </a:r>
            <a:r>
              <a:rPr lang="en-US" sz="3200" dirty="0" smtClean="0"/>
              <a:t>{</a:t>
            </a:r>
            <a:r>
              <a:rPr lang="en-US" sz="3200" dirty="0" err="1" smtClean="0"/>
              <a:t>amsmath</a:t>
            </a:r>
            <a:r>
              <a:rPr lang="en-US" sz="3200" dirty="0" smtClean="0"/>
              <a:t>}</a:t>
            </a:r>
          </a:p>
          <a:p>
            <a:r>
              <a:rPr lang="en-US" sz="3200" dirty="0" err="1" smtClean="0"/>
              <a:t>Gói</a:t>
            </a:r>
            <a:r>
              <a:rPr lang="en-US" sz="3200" dirty="0" smtClean="0"/>
              <a:t> </a:t>
            </a:r>
            <a:r>
              <a:rPr lang="en-US" sz="3200" dirty="0" err="1" smtClean="0"/>
              <a:t>thêm</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từ</a:t>
            </a:r>
            <a:r>
              <a:rPr lang="en-US" sz="3200" dirty="0" smtClean="0"/>
              <a:t> </a:t>
            </a:r>
            <a:r>
              <a:rPr lang="en-US" sz="3200" dirty="0" err="1" smtClean="0"/>
              <a:t>bên</a:t>
            </a:r>
            <a:r>
              <a:rPr lang="en-US" sz="3200" dirty="0" smtClean="0"/>
              <a:t> </a:t>
            </a:r>
            <a:r>
              <a:rPr lang="en-US" sz="3200" dirty="0" err="1" smtClean="0"/>
              <a:t>ngoài</a:t>
            </a:r>
            <a:r>
              <a:rPr lang="en-US" sz="3200" dirty="0"/>
              <a:t> \</a:t>
            </a:r>
            <a:r>
              <a:rPr lang="en-US" sz="3200" dirty="0" err="1"/>
              <a:t>usepackage</a:t>
            </a:r>
            <a:r>
              <a:rPr lang="en-US" sz="3200" dirty="0"/>
              <a:t>{</a:t>
            </a:r>
            <a:r>
              <a:rPr lang="en-US" sz="3200" dirty="0" err="1"/>
              <a:t>graphicx</a:t>
            </a:r>
            <a:r>
              <a:rPr lang="en-US" sz="3200" dirty="0"/>
              <a:t>} </a:t>
            </a:r>
            <a:endParaRPr lang="en-US" sz="3200" dirty="0" smtClean="0"/>
          </a:p>
          <a:p>
            <a:pPr marL="0" indent="0" algn="ctr">
              <a:buNone/>
            </a:pPr>
            <a:r>
              <a:rPr lang="en-US" sz="3200" dirty="0" smtClean="0"/>
              <a:t>…</a:t>
            </a:r>
            <a:endParaRPr lang="vi-VN" sz="3200" dirty="0"/>
          </a:p>
        </p:txBody>
      </p:sp>
    </p:spTree>
    <p:extLst>
      <p:ext uri="{BB962C8B-B14F-4D97-AF65-F5344CB8AC3E}">
        <p14:creationId xmlns:p14="http://schemas.microsoft.com/office/powerpoint/2010/main" val="31019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TIÊU ĐỀ , TÁC GIẢ , NGÀY THÁNG </a:t>
            </a:r>
            <a:endParaRPr lang="vi-VN" dirty="0"/>
          </a:p>
        </p:txBody>
      </p:sp>
      <p:sp>
        <p:nvSpPr>
          <p:cNvPr id="3" name="Content Placeholder 2"/>
          <p:cNvSpPr>
            <a:spLocks noGrp="1"/>
          </p:cNvSpPr>
          <p:nvPr>
            <p:ph idx="1"/>
          </p:nvPr>
        </p:nvSpPr>
        <p:spPr>
          <a:xfrm>
            <a:off x="896275" y="2495439"/>
            <a:ext cx="8596668" cy="3880773"/>
          </a:xfrm>
        </p:spPr>
        <p:txBody>
          <a:bodyPr>
            <a:normAutofit/>
          </a:bodyPr>
          <a:lstStyle/>
          <a:p>
            <a:pPr marL="0" indent="0">
              <a:buNone/>
            </a:pPr>
            <a:r>
              <a:rPr lang="vi-VN" sz="3600" dirty="0" smtClean="0"/>
              <a:t>\title{Nội dung tiêu đề}</a:t>
            </a:r>
          </a:p>
          <a:p>
            <a:pPr marL="0" indent="0">
              <a:buNone/>
            </a:pPr>
            <a:r>
              <a:rPr lang="vi-VN" sz="3600" dirty="0" smtClean="0"/>
              <a:t>\author{Tên tác giả \ thanks{Nội dung} }</a:t>
            </a:r>
          </a:p>
          <a:p>
            <a:pPr marL="0" indent="0">
              <a:buNone/>
            </a:pPr>
            <a:r>
              <a:rPr lang="vi-VN" sz="3600" dirty="0" smtClean="0"/>
              <a:t>\date{Nội dung}</a:t>
            </a:r>
            <a:endParaRPr lang="vi-VN" sz="3600" dirty="0"/>
          </a:p>
        </p:txBody>
      </p:sp>
    </p:spTree>
    <p:extLst>
      <p:ext uri="{BB962C8B-B14F-4D97-AF65-F5344CB8AC3E}">
        <p14:creationId xmlns:p14="http://schemas.microsoft.com/office/powerpoint/2010/main" val="19684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9" y="4318938"/>
            <a:ext cx="10515600" cy="1325563"/>
          </a:xfrm>
        </p:spPr>
        <p:txBody>
          <a:bodyPr>
            <a:normAutofit/>
          </a:bodyPr>
          <a:lstStyle/>
          <a:p>
            <a:pPr algn="ctr">
              <a:lnSpc>
                <a:spcPct val="100000"/>
              </a:lnSpc>
            </a:pPr>
            <a:r>
              <a:rPr lang="en-US" b="1" u="sng" dirty="0" smtClean="0">
                <a:latin typeface="SVN-Agency FB" panose="02040603050506020204" pitchFamily="18" charset="0"/>
              </a:rPr>
              <a:t>BÀI 1 </a:t>
            </a:r>
            <a:r>
              <a:rPr lang="en-US" b="1" dirty="0" smtClean="0">
                <a:latin typeface="SVN-Agency FB" panose="02040603050506020204" pitchFamily="18" charset="0"/>
              </a:rPr>
              <a:t>: SƠ LƯỢC VỀ LATEX , CÁCH CÀI ĐẶT </a:t>
            </a:r>
            <a:br>
              <a:rPr lang="en-US" b="1" dirty="0" smtClean="0">
                <a:latin typeface="SVN-Agency FB" panose="02040603050506020204" pitchFamily="18" charset="0"/>
              </a:rPr>
            </a:br>
            <a:r>
              <a:rPr lang="en-US" b="1" dirty="0" smtClean="0">
                <a:latin typeface="SVN-Agency FB" panose="02040603050506020204" pitchFamily="18" charset="0"/>
              </a:rPr>
              <a:t>VÀ VIẾT MỘT TRANG LATEX CĂN BẢN</a:t>
            </a:r>
            <a:endParaRPr lang="vi-VN" b="1" dirty="0"/>
          </a:p>
        </p:txBody>
      </p:sp>
      <p:sp>
        <p:nvSpPr>
          <p:cNvPr id="5" name="AutoShape 4" descr="Sử dụng LaTeX để viết tài liệu - NREADY.NET"/>
          <p:cNvSpPr>
            <a:spLocks noChangeAspect="1" noChangeArrowheads="1"/>
          </p:cNvSpPr>
          <p:nvPr/>
        </p:nvSpPr>
        <p:spPr bwMode="auto">
          <a:xfrm>
            <a:off x="4315451" y="-3303067"/>
            <a:ext cx="5047490" cy="50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4" name="Picture 6" descr="Giới thiệu LaTeX và Overleaf | Blog của Bảo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62" y="1383092"/>
            <a:ext cx="661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56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endParaRPr lang="vi-VN" dirty="0"/>
          </a:p>
        </p:txBody>
      </p:sp>
      <p:sp>
        <p:nvSpPr>
          <p:cNvPr id="3" name="Content Placeholder 2"/>
          <p:cNvSpPr>
            <a:spLocks noGrp="1"/>
          </p:cNvSpPr>
          <p:nvPr>
            <p:ph idx="1"/>
          </p:nvPr>
        </p:nvSpPr>
        <p:spPr>
          <a:xfrm>
            <a:off x="1514460" y="1748465"/>
            <a:ext cx="8596668" cy="3880773"/>
          </a:xfrm>
        </p:spPr>
        <p:txBody>
          <a:bodyPr>
            <a:normAutofit/>
          </a:bodyPr>
          <a:lstStyle/>
          <a:p>
            <a:pPr marL="0" indent="0">
              <a:buNone/>
            </a:pPr>
            <a:r>
              <a:rPr lang="en-US" sz="4400" dirty="0" smtClean="0">
                <a:solidFill>
                  <a:schemeClr val="tx1"/>
                </a:solidFill>
              </a:rPr>
              <a:t>\begin{document}</a:t>
            </a:r>
          </a:p>
          <a:p>
            <a:pPr marL="0" indent="0">
              <a:buNone/>
            </a:pPr>
            <a:endParaRPr lang="en-US" sz="4400" dirty="0" smtClean="0">
              <a:solidFill>
                <a:schemeClr val="tx1"/>
              </a:solidFill>
            </a:endParaRPr>
          </a:p>
          <a:p>
            <a:pPr marL="0" indent="0">
              <a:buNone/>
            </a:pPr>
            <a:r>
              <a:rPr lang="en-US" sz="4400" dirty="0" smtClean="0">
                <a:solidFill>
                  <a:schemeClr val="tx1"/>
                </a:solidFill>
              </a:rPr>
              <a:t>\end{document}</a:t>
            </a:r>
            <a:endParaRPr lang="en-US" sz="4400" dirty="0">
              <a:solidFill>
                <a:schemeClr val="tx1"/>
              </a:solidFill>
            </a:endParaRPr>
          </a:p>
        </p:txBody>
      </p:sp>
      <p:sp>
        <p:nvSpPr>
          <p:cNvPr id="4" name="TextBox 3"/>
          <p:cNvSpPr txBox="1"/>
          <p:nvPr/>
        </p:nvSpPr>
        <p:spPr>
          <a:xfrm>
            <a:off x="677334" y="4616948"/>
            <a:ext cx="7972022" cy="1754326"/>
          </a:xfrm>
          <a:prstGeom prst="rect">
            <a:avLst/>
          </a:prstGeom>
          <a:noFill/>
        </p:spPr>
        <p:txBody>
          <a:bodyPr wrap="square" rtlCol="0">
            <a:spAutoFit/>
          </a:bodyPr>
          <a:lstStyle/>
          <a:p>
            <a:r>
              <a:rPr lang="en-US" sz="3600" dirty="0" err="1" smtClean="0"/>
              <a:t>Các</a:t>
            </a:r>
            <a:r>
              <a:rPr lang="en-US" sz="3600" dirty="0" smtClean="0"/>
              <a:t> </a:t>
            </a:r>
            <a:r>
              <a:rPr lang="en-US" sz="3600" dirty="0" err="1" smtClean="0"/>
              <a:t>lệnh</a:t>
            </a:r>
            <a:r>
              <a:rPr lang="en-US" sz="3600" dirty="0" smtClean="0"/>
              <a:t> </a:t>
            </a:r>
            <a:r>
              <a:rPr lang="en-US" sz="3600" dirty="0" err="1" smtClean="0"/>
              <a:t>và</a:t>
            </a:r>
            <a:r>
              <a:rPr lang="en-US" sz="3600" dirty="0" smtClean="0"/>
              <a:t> </a:t>
            </a:r>
            <a:r>
              <a:rPr lang="en-US" sz="3600" dirty="0" err="1" smtClean="0"/>
              <a:t>nội</a:t>
            </a:r>
            <a:r>
              <a:rPr lang="en-US" sz="3600" dirty="0" smtClean="0"/>
              <a:t> dung </a:t>
            </a:r>
            <a:r>
              <a:rPr lang="en-US" sz="3600" dirty="0" err="1" smtClean="0"/>
              <a:t>văn</a:t>
            </a:r>
            <a:r>
              <a:rPr lang="en-US" sz="3600" dirty="0" smtClean="0"/>
              <a:t> </a:t>
            </a:r>
            <a:r>
              <a:rPr lang="en-US" sz="3600" dirty="0" err="1" smtClean="0"/>
              <a:t>bản</a:t>
            </a:r>
            <a:r>
              <a:rPr lang="en-US" sz="3600" dirty="0" smtClean="0"/>
              <a:t> </a:t>
            </a:r>
            <a:r>
              <a:rPr lang="en-US" sz="3600" dirty="0" err="1" smtClean="0"/>
              <a:t>sẽ</a:t>
            </a:r>
            <a:r>
              <a:rPr lang="en-US" sz="3600" dirty="0" smtClean="0"/>
              <a:t> </a:t>
            </a:r>
            <a:r>
              <a:rPr lang="en-US" sz="3600" dirty="0" err="1" smtClean="0"/>
              <a:t>được</a:t>
            </a:r>
            <a:r>
              <a:rPr lang="en-US" sz="3600" dirty="0" smtClean="0"/>
              <a:t> </a:t>
            </a:r>
            <a:r>
              <a:rPr lang="en-US" sz="3600" dirty="0" err="1" smtClean="0"/>
              <a:t>tập</a:t>
            </a:r>
            <a:r>
              <a:rPr lang="en-US" sz="3600" dirty="0" smtClean="0"/>
              <a:t> </a:t>
            </a:r>
            <a:r>
              <a:rPr lang="en-US" sz="3600" dirty="0" err="1" smtClean="0"/>
              <a:t>trung</a:t>
            </a:r>
            <a:r>
              <a:rPr lang="en-US" sz="3600" dirty="0" smtClean="0"/>
              <a:t> </a:t>
            </a:r>
            <a:r>
              <a:rPr lang="en-US" sz="3600" dirty="0" err="1" smtClean="0"/>
              <a:t>viết</a:t>
            </a:r>
            <a:r>
              <a:rPr lang="en-US" sz="3600" dirty="0" smtClean="0"/>
              <a:t> </a:t>
            </a:r>
            <a:r>
              <a:rPr lang="en-US" sz="3600" dirty="0" err="1" smtClean="0"/>
              <a:t>trong</a:t>
            </a:r>
            <a:r>
              <a:rPr lang="en-US" sz="3600" dirty="0" smtClean="0"/>
              <a:t> 2 </a:t>
            </a:r>
            <a:r>
              <a:rPr lang="en-US" sz="3600" dirty="0" err="1" smtClean="0"/>
              <a:t>câu</a:t>
            </a:r>
            <a:r>
              <a:rPr lang="en-US" sz="3600" dirty="0" smtClean="0"/>
              <a:t> </a:t>
            </a:r>
            <a:r>
              <a:rPr lang="en-US" sz="3600" dirty="0" err="1" smtClean="0"/>
              <a:t>lệnh</a:t>
            </a:r>
            <a:r>
              <a:rPr lang="en-US" sz="3600" dirty="0" smtClean="0"/>
              <a:t> </a:t>
            </a:r>
            <a:r>
              <a:rPr lang="en-US" sz="3600" dirty="0" err="1" smtClean="0"/>
              <a:t>trên</a:t>
            </a:r>
            <a:endParaRPr lang="en-US" sz="3600" dirty="0" smtClean="0"/>
          </a:p>
          <a:p>
            <a:r>
              <a:rPr lang="en-US" sz="3600" dirty="0" smtClean="0"/>
              <a:t>Latex </a:t>
            </a:r>
            <a:r>
              <a:rPr lang="en-US" sz="3600" dirty="0" err="1" smtClean="0"/>
              <a:t>sử</a:t>
            </a:r>
            <a:r>
              <a:rPr lang="en-US" sz="3600" dirty="0" smtClean="0"/>
              <a:t> </a:t>
            </a:r>
            <a:r>
              <a:rPr lang="en-US" sz="3600" dirty="0" err="1" smtClean="0"/>
              <a:t>dụng</a:t>
            </a:r>
            <a:r>
              <a:rPr lang="en-US" sz="3600" dirty="0" smtClean="0"/>
              <a:t> comment </a:t>
            </a:r>
            <a:r>
              <a:rPr lang="en-US" sz="3600" dirty="0" err="1" smtClean="0"/>
              <a:t>là</a:t>
            </a:r>
            <a:r>
              <a:rPr lang="en-US" sz="3600" dirty="0" smtClean="0"/>
              <a:t> </a:t>
            </a:r>
            <a:r>
              <a:rPr lang="en-US" sz="3600" dirty="0" err="1" smtClean="0"/>
              <a:t>dấu</a:t>
            </a:r>
            <a:r>
              <a:rPr lang="en-US" sz="3600" dirty="0" smtClean="0"/>
              <a:t> %</a:t>
            </a:r>
            <a:endParaRPr lang="vi-VN" sz="3600" dirty="0"/>
          </a:p>
        </p:txBody>
      </p:sp>
    </p:spTree>
    <p:extLst>
      <p:ext uri="{BB962C8B-B14F-4D97-AF65-F5344CB8AC3E}">
        <p14:creationId xmlns:p14="http://schemas.microsoft.com/office/powerpoint/2010/main" val="1893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2" y="1593918"/>
            <a:ext cx="9265157" cy="3880773"/>
          </a:xfrm>
        </p:spPr>
        <p:txBody>
          <a:bodyPr>
            <a:normAutofit/>
          </a:bodyPr>
          <a:lstStyle/>
          <a:p>
            <a:pPr marL="0" indent="0">
              <a:buNone/>
            </a:pPr>
            <a:r>
              <a:rPr lang="vi-VN" sz="3600" dirty="0" smtClean="0"/>
              <a:t>Để xuất tiêu đề , tên tác giả và ngày tháng , cám ơn đã được biết ở bước trước cần chèn đoạn lệnh sau:</a:t>
            </a:r>
          </a:p>
          <a:p>
            <a:pPr marL="0" indent="0">
              <a:buNone/>
            </a:pPr>
            <a:r>
              <a:rPr lang="vi-VN" sz="3600" dirty="0"/>
              <a:t>\begin{titlepage</a:t>
            </a:r>
            <a:r>
              <a:rPr lang="vi-VN" sz="3600" dirty="0" smtClean="0"/>
              <a:t>}  %bat dau tieu de</a:t>
            </a:r>
          </a:p>
          <a:p>
            <a:pPr marL="0" indent="0">
              <a:buNone/>
            </a:pPr>
            <a:r>
              <a:rPr lang="vi-VN" sz="3600" dirty="0" smtClean="0"/>
              <a:t>\maketitle %xuat ra tieu de</a:t>
            </a:r>
          </a:p>
          <a:p>
            <a:pPr marL="0" indent="0">
              <a:buNone/>
            </a:pPr>
            <a:r>
              <a:rPr lang="vi-VN" sz="3600" dirty="0" smtClean="0"/>
              <a:t>\</a:t>
            </a:r>
            <a:r>
              <a:rPr lang="vi-VN" sz="3600" dirty="0"/>
              <a:t>end{titlepage</a:t>
            </a:r>
            <a:r>
              <a:rPr lang="vi-VN" sz="3600" dirty="0" smtClean="0"/>
              <a:t>}  %ket thuc tieu do</a:t>
            </a:r>
            <a:endParaRPr lang="vi-VN" sz="3600" dirty="0"/>
          </a:p>
        </p:txBody>
      </p:sp>
    </p:spTree>
    <p:extLst>
      <p:ext uri="{BB962C8B-B14F-4D97-AF65-F5344CB8AC3E}">
        <p14:creationId xmlns:p14="http://schemas.microsoft.com/office/powerpoint/2010/main" val="5268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Tập Latex đầu tiên</a:t>
            </a:r>
            <a:endParaRPr lang="vi-VN" dirty="0"/>
          </a:p>
        </p:txBody>
      </p:sp>
      <p:sp>
        <p:nvSpPr>
          <p:cNvPr id="3" name="Content Placeholder 2"/>
          <p:cNvSpPr>
            <a:spLocks noGrp="1"/>
          </p:cNvSpPr>
          <p:nvPr>
            <p:ph idx="1"/>
          </p:nvPr>
        </p:nvSpPr>
        <p:spPr>
          <a:xfrm>
            <a:off x="1128095" y="1441003"/>
            <a:ext cx="8596668" cy="3880773"/>
          </a:xfrm>
        </p:spPr>
        <p:txBody>
          <a:bodyPr>
            <a:noAutofit/>
          </a:bodyPr>
          <a:lstStyle/>
          <a:p>
            <a:pPr marL="0" indent="0">
              <a:buNone/>
            </a:pPr>
            <a:r>
              <a:rPr lang="vi-VN" dirty="0" smtClean="0"/>
              <a:t>\documentclass[15pt]{article}</a:t>
            </a:r>
          </a:p>
          <a:p>
            <a:pPr marL="0" indent="0">
              <a:buNone/>
            </a:pPr>
            <a:r>
              <a:rPr lang="vi-VN" dirty="0" smtClean="0"/>
              <a:t>\usepackage[utf8]{vietnam}</a:t>
            </a:r>
          </a:p>
          <a:p>
            <a:pPr marL="0" indent="0">
              <a:buNone/>
            </a:pPr>
            <a:r>
              <a:rPr lang="vi-VN" dirty="0" smtClean="0"/>
              <a:t>\usepackage{amsmath}</a:t>
            </a:r>
          </a:p>
          <a:p>
            <a:pPr marL="0" indent="0">
              <a:buNone/>
            </a:pPr>
            <a:r>
              <a:rPr lang="vi-VN" dirty="0" smtClean="0"/>
              <a:t>\title{First document}</a:t>
            </a:r>
          </a:p>
          <a:p>
            <a:pPr marL="0" indent="0">
              <a:buNone/>
            </a:pPr>
            <a:r>
              <a:rPr lang="vi-VN" dirty="0" smtClean="0"/>
              <a:t>\author{Hubert Farnsworth \thanks{</a:t>
            </a:r>
            <a:r>
              <a:rPr lang="en-US" dirty="0" err="1" smtClean="0"/>
              <a:t>Meomeomeo</a:t>
            </a:r>
            <a:r>
              <a:rPr lang="vi-VN" dirty="0" smtClean="0"/>
              <a:t>} }</a:t>
            </a:r>
          </a:p>
          <a:p>
            <a:pPr marL="0" indent="0">
              <a:buNone/>
            </a:pPr>
            <a:r>
              <a:rPr lang="vi-VN" dirty="0" smtClean="0"/>
              <a:t>\date{February 2021}</a:t>
            </a:r>
          </a:p>
          <a:p>
            <a:pPr marL="0" indent="0">
              <a:buNone/>
            </a:pPr>
            <a:endParaRPr lang="vi-VN" dirty="0" smtClean="0"/>
          </a:p>
          <a:p>
            <a:pPr marL="0" indent="0">
              <a:buNone/>
            </a:pPr>
            <a:r>
              <a:rPr lang="vi-VN" dirty="0" smtClean="0"/>
              <a:t>\begin{document}   </a:t>
            </a:r>
          </a:p>
          <a:p>
            <a:pPr marL="400050" lvl="1" indent="0">
              <a:buNone/>
            </a:pPr>
            <a:r>
              <a:rPr lang="vi-VN" sz="1800" dirty="0" smtClean="0"/>
              <a:t>\begin{titlepage} </a:t>
            </a:r>
          </a:p>
          <a:p>
            <a:pPr marL="400050" lvl="1" indent="0">
              <a:buNone/>
            </a:pPr>
            <a:r>
              <a:rPr lang="vi-VN" sz="1800" dirty="0" smtClean="0"/>
              <a:t>\maketitle</a:t>
            </a:r>
          </a:p>
          <a:p>
            <a:pPr marL="400050" lvl="1" indent="0">
              <a:buNone/>
            </a:pPr>
            <a:r>
              <a:rPr lang="vi-VN" sz="1800" dirty="0" smtClean="0"/>
              <a:t> \end{titlepage}</a:t>
            </a:r>
          </a:p>
          <a:p>
            <a:pPr marL="0" indent="0">
              <a:buNone/>
            </a:pPr>
            <a:r>
              <a:rPr lang="vi-VN" dirty="0" smtClean="0"/>
              <a:t>\end{document}</a:t>
            </a:r>
            <a:endParaRPr lang="vi-VN" dirty="0"/>
          </a:p>
        </p:txBody>
      </p:sp>
    </p:spTree>
    <p:extLst>
      <p:ext uri="{BB962C8B-B14F-4D97-AF65-F5344CB8AC3E}">
        <p14:creationId xmlns:p14="http://schemas.microsoft.com/office/powerpoint/2010/main" val="735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5360" y="580779"/>
            <a:ext cx="4790476" cy="5314286"/>
          </a:xfrm>
          <a:prstGeom prst="rect">
            <a:avLst/>
          </a:prstGeom>
        </p:spPr>
      </p:pic>
      <p:sp>
        <p:nvSpPr>
          <p:cNvPr id="5" name="TextBox 4"/>
          <p:cNvSpPr txBox="1"/>
          <p:nvPr/>
        </p:nvSpPr>
        <p:spPr>
          <a:xfrm>
            <a:off x="3952096" y="6259133"/>
            <a:ext cx="2305183" cy="369332"/>
          </a:xfrm>
          <a:prstGeom prst="rect">
            <a:avLst/>
          </a:prstGeom>
          <a:noFill/>
        </p:spPr>
        <p:txBody>
          <a:bodyPr wrap="none" rtlCol="0">
            <a:spAutoFit/>
          </a:bodyPr>
          <a:lstStyle/>
          <a:p>
            <a:r>
              <a:rPr lang="vi-VN" dirty="0" smtClean="0"/>
              <a:t>KẾT QUẢ XUẤT RA </a:t>
            </a:r>
            <a:endParaRPr lang="vi-VN" dirty="0"/>
          </a:p>
        </p:txBody>
      </p:sp>
    </p:spTree>
    <p:extLst>
      <p:ext uri="{BB962C8B-B14F-4D97-AF65-F5344CB8AC3E}">
        <p14:creationId xmlns:p14="http://schemas.microsoft.com/office/powerpoint/2010/main" val="308204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0512"/>
            <a:ext cx="8596668" cy="1320800"/>
          </a:xfrm>
        </p:spPr>
        <p:txBody>
          <a:bodyPr/>
          <a:lstStyle/>
          <a:p>
            <a:r>
              <a:rPr lang="vi-VN" dirty="0" smtClean="0"/>
              <a:t>Lệnh ngắt trang</a:t>
            </a:r>
            <a:endParaRPr lang="vi-VN" dirty="0"/>
          </a:p>
        </p:txBody>
      </p:sp>
      <p:sp>
        <p:nvSpPr>
          <p:cNvPr id="3" name="Content Placeholder 2"/>
          <p:cNvSpPr>
            <a:spLocks noGrp="1"/>
          </p:cNvSpPr>
          <p:nvPr>
            <p:ph idx="1"/>
          </p:nvPr>
        </p:nvSpPr>
        <p:spPr>
          <a:xfrm>
            <a:off x="677334" y="2706771"/>
            <a:ext cx="8596668" cy="3880773"/>
          </a:xfrm>
        </p:spPr>
        <p:txBody>
          <a:bodyPr>
            <a:normAutofit/>
          </a:bodyPr>
          <a:lstStyle/>
          <a:p>
            <a:pPr marL="0" indent="0" algn="ctr">
              <a:buNone/>
            </a:pPr>
            <a:r>
              <a:rPr lang="vi-VN" sz="4000" b="1" dirty="0" smtClean="0"/>
              <a:t>\newpage</a:t>
            </a:r>
            <a:endParaRPr lang="vi-VN" sz="4000" b="1" dirty="0"/>
          </a:p>
        </p:txBody>
      </p:sp>
    </p:spTree>
    <p:extLst>
      <p:ext uri="{BB962C8B-B14F-4D97-AF65-F5344CB8AC3E}">
        <p14:creationId xmlns:p14="http://schemas.microsoft.com/office/powerpoint/2010/main" val="397702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Lệnh </a:t>
            </a:r>
            <a:r>
              <a:rPr lang="vi-VN" dirty="0"/>
              <a:t>\pagestyle{kiểu}</a:t>
            </a:r>
          </a:p>
        </p:txBody>
      </p:sp>
      <p:sp>
        <p:nvSpPr>
          <p:cNvPr id="5" name="TextBox 4"/>
          <p:cNvSpPr txBox="1"/>
          <p:nvPr/>
        </p:nvSpPr>
        <p:spPr>
          <a:xfrm>
            <a:off x="579550" y="2343955"/>
            <a:ext cx="9878096" cy="2677656"/>
          </a:xfrm>
          <a:prstGeom prst="rect">
            <a:avLst/>
          </a:prstGeom>
          <a:noFill/>
        </p:spPr>
        <p:txBody>
          <a:bodyPr wrap="square" rtlCol="0">
            <a:spAutoFit/>
          </a:bodyPr>
          <a:lstStyle/>
          <a:p>
            <a:r>
              <a:rPr lang="vi-VN" sz="2800" b="1" dirty="0"/>
              <a:t>plain</a:t>
            </a:r>
            <a:r>
              <a:rPr lang="vi-VN" sz="2800" dirty="0"/>
              <a:t> đánh và xuất số trang ở giữa phần chân ở cuối trang văn bản. Đây là kiểu định dạng mặc định.</a:t>
            </a:r>
          </a:p>
          <a:p>
            <a:r>
              <a:rPr lang="vi-VN" sz="2800" b="1" dirty="0"/>
              <a:t>headings</a:t>
            </a:r>
            <a:r>
              <a:rPr lang="vi-VN" sz="2800" dirty="0"/>
              <a:t> xuất tiêu đề của chương hiện tại và số thứ tự của trang văn bản ở vùng tiêu đề của trang; đồng thời, phần chân của trang được để trống.</a:t>
            </a:r>
          </a:p>
          <a:p>
            <a:r>
              <a:rPr lang="vi-VN" sz="2800" b="1" dirty="0"/>
              <a:t>empty</a:t>
            </a:r>
            <a:r>
              <a:rPr lang="vi-VN" sz="2800" dirty="0"/>
              <a:t> đặt cả phần tiêu đề và phân chân của trang là rỗng.</a:t>
            </a:r>
          </a:p>
        </p:txBody>
      </p:sp>
    </p:spTree>
    <p:extLst>
      <p:ext uri="{BB962C8B-B14F-4D97-AF65-F5344CB8AC3E}">
        <p14:creationId xmlns:p14="http://schemas.microsoft.com/office/powerpoint/2010/main" val="438025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HIỆN TÊN CHAPTER TRÊN ĐẦU TRANG</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6346"/>
            <a:ext cx="8596668" cy="3880773"/>
          </a:xfrm>
        </p:spPr>
        <p:txBody>
          <a:bodyPr>
            <a:normAutofit fontScale="92500" lnSpcReduction="10000"/>
          </a:bodyPr>
          <a:lstStyle/>
          <a:p>
            <a:pPr marL="0" indent="0">
              <a:buNone/>
            </a:pPr>
            <a:r>
              <a:rPr lang="vi-VN" sz="4000" dirty="0" smtClean="0"/>
              <a:t>%Chi doi voi dang book</a:t>
            </a:r>
          </a:p>
          <a:p>
            <a:pPr marL="0" indent="0">
              <a:buNone/>
            </a:pPr>
            <a:r>
              <a:rPr lang="vi-VN" sz="4000" dirty="0" smtClean="0"/>
              <a:t>\pagestyle{headings}</a:t>
            </a:r>
          </a:p>
          <a:p>
            <a:pPr marL="0" indent="0">
              <a:buNone/>
            </a:pPr>
            <a:endParaRPr lang="vi-VN" sz="4000" dirty="0"/>
          </a:p>
          <a:p>
            <a:pPr marL="0" indent="0">
              <a:buNone/>
            </a:pPr>
            <a:r>
              <a:rPr lang="vi-VN" sz="4000" dirty="0" smtClean="0"/>
              <a:t>\begin{document}</a:t>
            </a:r>
          </a:p>
          <a:p>
            <a:pPr marL="0" indent="0">
              <a:buNone/>
            </a:pPr>
            <a:r>
              <a:rPr lang="vi-VN" sz="4000" dirty="0" smtClean="0"/>
              <a:t>	\chapter{tên chaper}</a:t>
            </a:r>
            <a:endParaRPr lang="vi-VN" sz="4000" dirty="0"/>
          </a:p>
          <a:p>
            <a:pPr marL="0" indent="0">
              <a:buNone/>
            </a:pPr>
            <a:r>
              <a:rPr lang="vi-VN" sz="4000" dirty="0" smtClean="0"/>
              <a:t>\end{document}</a:t>
            </a:r>
          </a:p>
          <a:p>
            <a:pPr marL="0" indent="0">
              <a:buNone/>
            </a:pPr>
            <a:endParaRPr lang="vi-VN" sz="4000" dirty="0"/>
          </a:p>
        </p:txBody>
      </p:sp>
    </p:spTree>
    <p:extLst>
      <p:ext uri="{BB962C8B-B14F-4D97-AF65-F5344CB8AC3E}">
        <p14:creationId xmlns:p14="http://schemas.microsoft.com/office/powerpoint/2010/main" val="33330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7644" y="1124238"/>
            <a:ext cx="4200000" cy="4609524"/>
          </a:xfrm>
          <a:prstGeom prst="rect">
            <a:avLst/>
          </a:prstGeom>
        </p:spPr>
      </p:pic>
      <p:pic>
        <p:nvPicPr>
          <p:cNvPr id="5" name="Picture 4"/>
          <p:cNvPicPr>
            <a:picLocks noChangeAspect="1"/>
          </p:cNvPicPr>
          <p:nvPr/>
        </p:nvPicPr>
        <p:blipFill>
          <a:blip r:embed="rId3"/>
          <a:stretch>
            <a:fillRect/>
          </a:stretch>
        </p:blipFill>
        <p:spPr>
          <a:xfrm>
            <a:off x="5085404" y="1124238"/>
            <a:ext cx="4689660" cy="4942857"/>
          </a:xfrm>
          <a:prstGeom prst="rect">
            <a:avLst/>
          </a:prstGeom>
        </p:spPr>
      </p:pic>
    </p:spTree>
    <p:extLst>
      <p:ext uri="{BB962C8B-B14F-4D97-AF65-F5344CB8AC3E}">
        <p14:creationId xmlns:p14="http://schemas.microsoft.com/office/powerpoint/2010/main" val="956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Custom thanh header bằng gói </a:t>
            </a:r>
            <a:endParaRPr lang="vi-VN" dirty="0"/>
          </a:p>
        </p:txBody>
      </p:sp>
      <p:sp>
        <p:nvSpPr>
          <p:cNvPr id="3" name="Content Placeholder 2"/>
          <p:cNvSpPr>
            <a:spLocks noGrp="1"/>
          </p:cNvSpPr>
          <p:nvPr>
            <p:ph idx="1"/>
          </p:nvPr>
        </p:nvSpPr>
        <p:spPr>
          <a:xfrm>
            <a:off x="2506133" y="1930400"/>
            <a:ext cx="8596668" cy="3880773"/>
          </a:xfrm>
        </p:spPr>
        <p:txBody>
          <a:bodyPr>
            <a:normAutofit/>
          </a:bodyPr>
          <a:lstStyle/>
          <a:p>
            <a:pPr marL="0" indent="0">
              <a:buNone/>
            </a:pPr>
            <a:r>
              <a:rPr lang="vi-VN" sz="3600" b="1" dirty="0" smtClean="0"/>
              <a:t>\usepackage{fancyhdr}</a:t>
            </a:r>
            <a:endParaRPr lang="vi-VN" sz="3600" b="1" dirty="0"/>
          </a:p>
        </p:txBody>
      </p:sp>
      <p:sp>
        <p:nvSpPr>
          <p:cNvPr id="5" name="TextBox 4"/>
          <p:cNvSpPr txBox="1"/>
          <p:nvPr/>
        </p:nvSpPr>
        <p:spPr>
          <a:xfrm>
            <a:off x="631065" y="3026535"/>
            <a:ext cx="7753081" cy="2308324"/>
          </a:xfrm>
          <a:prstGeom prst="rect">
            <a:avLst/>
          </a:prstGeom>
          <a:noFill/>
        </p:spPr>
        <p:txBody>
          <a:bodyPr wrap="square" rtlCol="0">
            <a:spAutoFit/>
          </a:bodyPr>
          <a:lstStyle/>
          <a:p>
            <a:r>
              <a:rPr lang="vi-VN" sz="2400" dirty="0" smtClean="0"/>
              <a:t>\pagestyle{fancy} Khai báo page style của gói vừa khai báo</a:t>
            </a:r>
          </a:p>
          <a:p>
            <a:r>
              <a:rPr lang="vi-VN" sz="2400" dirty="0" smtClean="0"/>
              <a:t>\rhead{Nội dung} tiêu đề góc trên bên phải</a:t>
            </a:r>
          </a:p>
          <a:p>
            <a:r>
              <a:rPr lang="vi-VN" sz="2400" dirty="0" smtClean="0"/>
              <a:t>\lhead{Nội dung} Tiêu đề góc trên bên trái</a:t>
            </a:r>
          </a:p>
          <a:p>
            <a:r>
              <a:rPr lang="vi-VN" sz="2400" dirty="0" smtClean="0"/>
              <a:t>\rfoot{Nội dung}  Tiêu đề góc chân bên phải</a:t>
            </a:r>
          </a:p>
          <a:p>
            <a:r>
              <a:rPr lang="vi-VN" sz="2400" dirty="0" smtClean="0"/>
              <a:t>\thepage Số trang</a:t>
            </a:r>
            <a:endParaRPr lang="vi-VN" sz="2400" dirty="0"/>
          </a:p>
        </p:txBody>
      </p:sp>
    </p:spTree>
    <p:extLst>
      <p:ext uri="{BB962C8B-B14F-4D97-AF65-F5344CB8AC3E}">
        <p14:creationId xmlns:p14="http://schemas.microsoft.com/office/powerpoint/2010/main" val="34450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44" y="493690"/>
            <a:ext cx="8596668" cy="1320800"/>
          </a:xfrm>
        </p:spPr>
        <p:txBody>
          <a:bodyPr/>
          <a:lstStyle/>
          <a:p>
            <a:r>
              <a:rPr lang="vi-VN" dirty="0" smtClean="0"/>
              <a:t>VÍ DỤ</a:t>
            </a:r>
            <a:endParaRPr lang="vi-VN" dirty="0"/>
          </a:p>
        </p:txBody>
      </p:sp>
      <p:pic>
        <p:nvPicPr>
          <p:cNvPr id="6" name="Content Placeholder 5"/>
          <p:cNvPicPr>
            <a:picLocks noGrp="1" noChangeAspect="1"/>
          </p:cNvPicPr>
          <p:nvPr>
            <p:ph idx="1"/>
          </p:nvPr>
        </p:nvPicPr>
        <p:blipFill>
          <a:blip r:embed="rId2"/>
          <a:stretch>
            <a:fillRect/>
          </a:stretch>
        </p:blipFill>
        <p:spPr>
          <a:xfrm>
            <a:off x="3189744" y="493690"/>
            <a:ext cx="5437271" cy="5547418"/>
          </a:xfrm>
          <a:prstGeom prst="rect">
            <a:avLst/>
          </a:prstGeom>
        </p:spPr>
      </p:pic>
    </p:spTree>
    <p:extLst>
      <p:ext uri="{BB962C8B-B14F-4D97-AF65-F5344CB8AC3E}">
        <p14:creationId xmlns:p14="http://schemas.microsoft.com/office/powerpoint/2010/main" val="113542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latin typeface="SVN-Agency FB" panose="02040603050506020204" pitchFamily="18" charset="0"/>
              </a:rPr>
              <a:t>NỘI DUNG BÀI HỌC</a:t>
            </a:r>
            <a:endParaRPr lang="vi-VN" sz="7200" b="1" dirty="0"/>
          </a:p>
        </p:txBody>
      </p:sp>
      <p:sp>
        <p:nvSpPr>
          <p:cNvPr id="3" name="Content Placeholder 2"/>
          <p:cNvSpPr>
            <a:spLocks noGrp="1"/>
          </p:cNvSpPr>
          <p:nvPr>
            <p:ph idx="1"/>
          </p:nvPr>
        </p:nvSpPr>
        <p:spPr>
          <a:xfrm>
            <a:off x="767486" y="2405288"/>
            <a:ext cx="9973494" cy="3880773"/>
          </a:xfrm>
        </p:spPr>
        <p:txBody>
          <a:bodyPr>
            <a:normAutofit/>
          </a:bodyPr>
          <a:lstStyle/>
          <a:p>
            <a:r>
              <a:rPr lang="en-US" sz="4800" b="1" dirty="0" smtClean="0">
                <a:latin typeface="SVN-Agency FB" panose="02040603050506020204" pitchFamily="18" charset="0"/>
                <a:cs typeface="Times New Roman" panose="02020603050405020304" pitchFamily="18" charset="0"/>
              </a:rPr>
              <a:t>I.SƠ LƯỢC VỀ LATEX</a:t>
            </a:r>
          </a:p>
          <a:p>
            <a:r>
              <a:rPr lang="en-US" sz="4800" b="1" dirty="0" smtClean="0">
                <a:latin typeface="SVN-Agency FB" panose="02040603050506020204" pitchFamily="18" charset="0"/>
                <a:cs typeface="Times New Roman" panose="02020603050405020304" pitchFamily="18" charset="0"/>
              </a:rPr>
              <a:t>II.CÁCH CÀI ĐẶT LATEX</a:t>
            </a:r>
          </a:p>
          <a:p>
            <a:r>
              <a:rPr lang="en-US" sz="4800" b="1" dirty="0" smtClean="0">
                <a:latin typeface="SVN-Agency FB" panose="02040603050506020204" pitchFamily="18" charset="0"/>
                <a:cs typeface="Times New Roman" panose="02020603050405020304" pitchFamily="18" charset="0"/>
              </a:rPr>
              <a:t>II.CẤU TRÚC FILE LATEX</a:t>
            </a:r>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vi-V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4564" y="267940"/>
            <a:ext cx="4211392" cy="6209656"/>
          </a:xfrm>
          <a:prstGeom prst="rect">
            <a:avLst/>
          </a:prstGeom>
        </p:spPr>
      </p:pic>
    </p:spTree>
    <p:extLst>
      <p:ext uri="{BB962C8B-B14F-4D97-AF65-F5344CB8AC3E}">
        <p14:creationId xmlns:p14="http://schemas.microsoft.com/office/powerpoint/2010/main" val="3734635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46" y="2624229"/>
            <a:ext cx="9638643" cy="3880773"/>
          </a:xfrm>
        </p:spPr>
        <p:txBody>
          <a:bodyPr>
            <a:normAutofit/>
          </a:bodyPr>
          <a:lstStyle/>
          <a:p>
            <a:pPr marL="0" indent="0" algn="ctr">
              <a:buNone/>
            </a:pPr>
            <a:r>
              <a:rPr lang="vi-VN" sz="5400" b="1" dirty="0" smtClean="0">
                <a:solidFill>
                  <a:srgbClr val="92D050"/>
                </a:solidFill>
              </a:rPr>
              <a:t>CÁM ƠN CÁC BẠN ĐÃ THEO DÕI BUỔI HỌC</a:t>
            </a:r>
            <a:endParaRPr lang="vi-VN" sz="5400" b="1" dirty="0">
              <a:solidFill>
                <a:srgbClr val="92D050"/>
              </a:solidFill>
            </a:endParaRPr>
          </a:p>
        </p:txBody>
      </p:sp>
    </p:spTree>
    <p:extLst>
      <p:ext uri="{BB962C8B-B14F-4D97-AF65-F5344CB8AC3E}">
        <p14:creationId xmlns:p14="http://schemas.microsoft.com/office/powerpoint/2010/main" val="198599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26" y="738389"/>
            <a:ext cx="8596668" cy="1320800"/>
          </a:xfrm>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vi-VN" dirty="0"/>
          </a:p>
        </p:txBody>
      </p:sp>
      <p:sp>
        <p:nvSpPr>
          <p:cNvPr id="3" name="Content Placeholder 2"/>
          <p:cNvSpPr>
            <a:spLocks noGrp="1"/>
          </p:cNvSpPr>
          <p:nvPr>
            <p:ph idx="1"/>
          </p:nvPr>
        </p:nvSpPr>
        <p:spPr>
          <a:xfrm>
            <a:off x="691426" y="2469682"/>
            <a:ext cx="8596668" cy="3880773"/>
          </a:xfrm>
        </p:spPr>
        <p:txBody>
          <a:bodyPr>
            <a:normAutofit/>
          </a:bodyPr>
          <a:lstStyle/>
          <a:p>
            <a:r>
              <a:rPr lang="vi-VN" sz="2800" i="1" dirty="0">
                <a:hlinkClick r:id="rId2"/>
              </a:rPr>
              <a:t>https://</a:t>
            </a:r>
            <a:r>
              <a:rPr lang="vi-VN" sz="2800" i="1" dirty="0" smtClean="0">
                <a:hlinkClick r:id="rId2"/>
              </a:rPr>
              <a:t>www.overleaf.com/learn/latex/Creating_a_document_in_LaTeX</a:t>
            </a:r>
            <a:endParaRPr lang="en-US" sz="2800" i="1" dirty="0" smtClean="0"/>
          </a:p>
          <a:p>
            <a:r>
              <a:rPr lang="vi-VN" sz="2800" i="1" u="sng" dirty="0">
                <a:solidFill>
                  <a:srgbClr val="92D050"/>
                </a:solidFill>
                <a:hlinkClick r:id="rId3"/>
              </a:rPr>
              <a:t>https://phamanhvinh.wordpress.com/2017/04/10/latex-bai-1-soan-thao-trong-latex</a:t>
            </a:r>
            <a:r>
              <a:rPr lang="vi-VN" sz="2800" i="1" u="sng" dirty="0" smtClean="0">
                <a:solidFill>
                  <a:srgbClr val="92D050"/>
                </a:solidFill>
                <a:hlinkClick r:id="rId3"/>
              </a:rPr>
              <a:t>/</a:t>
            </a:r>
            <a:endParaRPr lang="vi-VN" sz="2800" i="1" u="sng" dirty="0" smtClean="0">
              <a:solidFill>
                <a:srgbClr val="92D050"/>
              </a:solidFill>
            </a:endParaRPr>
          </a:p>
          <a:p>
            <a:r>
              <a:rPr lang="vi-VN" sz="2800" i="1" u="sng" dirty="0">
                <a:solidFill>
                  <a:srgbClr val="92D050"/>
                </a:solidFill>
              </a:rPr>
              <a:t>https://blogchiasekienthuc.com/thu-thuat-hay/soan-thao-van-ban-voi-latex.html</a:t>
            </a:r>
          </a:p>
        </p:txBody>
      </p:sp>
    </p:spTree>
    <p:extLst>
      <p:ext uri="{BB962C8B-B14F-4D97-AF65-F5344CB8AC3E}">
        <p14:creationId xmlns:p14="http://schemas.microsoft.com/office/powerpoint/2010/main" val="322551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2734839"/>
            <a:ext cx="10515600" cy="1325563"/>
          </a:xfrm>
        </p:spPr>
        <p:txBody>
          <a:bodyPr>
            <a:normAutofit/>
          </a:bodyPr>
          <a:lstStyle/>
          <a:p>
            <a:r>
              <a:rPr lang="en-US" sz="7200" b="1" dirty="0" smtClean="0">
                <a:latin typeface="SVN-Agency FB" panose="02040603050506020204" pitchFamily="18" charset="0"/>
              </a:rPr>
              <a:t>I.SƠ LƯỢC VỀ LATEX</a:t>
            </a:r>
            <a:endParaRPr lang="vi-VN" sz="7200" b="1" dirty="0"/>
          </a:p>
        </p:txBody>
      </p:sp>
    </p:spTree>
    <p:extLst>
      <p:ext uri="{BB962C8B-B14F-4D97-AF65-F5344CB8AC3E}">
        <p14:creationId xmlns:p14="http://schemas.microsoft.com/office/powerpoint/2010/main" val="68810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SƠ LƯỢC LATEX</a:t>
            </a:r>
            <a:endParaRPr lang="vi-VN" sz="4800" dirty="0"/>
          </a:p>
        </p:txBody>
      </p:sp>
      <p:sp>
        <p:nvSpPr>
          <p:cNvPr id="3" name="Content Placeholder 2"/>
          <p:cNvSpPr>
            <a:spLocks noGrp="1"/>
          </p:cNvSpPr>
          <p:nvPr>
            <p:ph idx="1"/>
          </p:nvPr>
        </p:nvSpPr>
        <p:spPr>
          <a:xfrm>
            <a:off x="509908" y="2020552"/>
            <a:ext cx="9612886" cy="3880773"/>
          </a:xfrm>
        </p:spPr>
        <p:txBody>
          <a:bodyPr>
            <a:noAutofit/>
          </a:bodyPr>
          <a:lstStyle/>
          <a:p>
            <a:r>
              <a:rPr lang="vi-VN" sz="3200" dirty="0" smtClean="0">
                <a:latin typeface="SVN-Agency FB" panose="02040603050506020204" pitchFamily="18" charset="0"/>
              </a:rPr>
              <a:t>ĐƯỢC VIẾT LẦN ĐẦU  VÀO NĂM 1980 BỞI LESLIE LAMPORT TỪ HỆ THỐNG TEX . PHIÊN BẢN HIỆN TẠI LÀ LaTeX 2e</a:t>
            </a:r>
            <a:endParaRPr lang="en-US" sz="3200" dirty="0" smtClean="0">
              <a:latin typeface="SVN-Agency FB" panose="02040603050506020204" pitchFamily="18" charset="0"/>
            </a:endParaRPr>
          </a:p>
          <a:p>
            <a:r>
              <a:rPr lang="en-US" sz="3200" dirty="0" smtClean="0">
                <a:latin typeface="SVN-Agency FB" panose="02040603050506020204" pitchFamily="18" charset="0"/>
              </a:rPr>
              <a:t>LÀ MỘT NGÔN NGỮ ĐÁNH DẤU VĂN BẢN </a:t>
            </a:r>
          </a:p>
          <a:p>
            <a:r>
              <a:rPr lang="en-US" sz="3200" dirty="0" smtClean="0">
                <a:latin typeface="SVN-Agency FB" panose="02040603050506020204" pitchFamily="18" charset="0"/>
              </a:rPr>
              <a:t>ĐƯỢC SỬ DỤNG RỘNG RÃI TRONG LĨNH VỰC HỌC THUẬT BỞI VÌ KHẢ NĂNG THỂ HIỆN CÁC KÝ HIỆU TOÁN HỌC</a:t>
            </a:r>
          </a:p>
          <a:p>
            <a:r>
              <a:rPr lang="en-US" sz="3200" dirty="0" smtClean="0">
                <a:latin typeface="SVN-Agency FB" panose="02040603050506020204" pitchFamily="18" charset="0"/>
              </a:rPr>
              <a:t>LATEX TẬP TRUNG VÀO CHẤT LƯỢNG NỘI DUNG VÀ CẤU TRÚC FILE</a:t>
            </a:r>
          </a:p>
          <a:p>
            <a:r>
              <a:rPr lang="en-US" sz="3200" dirty="0" smtClean="0">
                <a:latin typeface="SVN-Agency FB" panose="02040603050506020204" pitchFamily="18" charset="0"/>
              </a:rPr>
              <a:t>LATEX MIỄN PHÍ</a:t>
            </a:r>
            <a:endParaRPr lang="vi-VN" sz="3200" dirty="0"/>
          </a:p>
        </p:txBody>
      </p:sp>
    </p:spTree>
    <p:extLst>
      <p:ext uri="{BB962C8B-B14F-4D97-AF65-F5344CB8AC3E}">
        <p14:creationId xmlns:p14="http://schemas.microsoft.com/office/powerpoint/2010/main" val="35824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rite any math or science document in latex by Captainhampton2 | Five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078" y="-553494"/>
            <a:ext cx="5238547" cy="677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0145" y="6135650"/>
            <a:ext cx="3432350" cy="523220"/>
          </a:xfrm>
          <a:prstGeom prst="rect">
            <a:avLst/>
          </a:prstGeom>
          <a:noFill/>
        </p:spPr>
        <p:txBody>
          <a:bodyPr wrap="none" rtlCol="0">
            <a:spAutoFit/>
          </a:bodyPr>
          <a:lstStyle/>
          <a:p>
            <a:r>
              <a:rPr lang="en-US" sz="2800" i="1" u="sng" dirty="0" err="1" smtClean="0">
                <a:latin typeface="SVN-Agency FB" panose="02040603050506020204" pitchFamily="18" charset="0"/>
              </a:rPr>
              <a:t>Tài</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liệu</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được</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viết</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bằng</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LaTeX</a:t>
            </a:r>
            <a:endParaRPr lang="vi-VN" sz="2800" i="1" u="sng" dirty="0"/>
          </a:p>
        </p:txBody>
      </p:sp>
    </p:spTree>
    <p:extLst>
      <p:ext uri="{BB962C8B-B14F-4D97-AF65-F5344CB8AC3E}">
        <p14:creationId xmlns:p14="http://schemas.microsoft.com/office/powerpoint/2010/main" val="391118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KHÔNG PHẢI LÀ WORD?</a:t>
            </a:r>
            <a:endParaRPr lang="vi-VN" dirty="0"/>
          </a:p>
        </p:txBody>
      </p:sp>
      <p:pic>
        <p:nvPicPr>
          <p:cNvPr id="4098" name="Picture 2" descr="Viết luận văn bằng LaTeX – Ông Xuân Hồ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1544032"/>
            <a:ext cx="6518623" cy="512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2979312"/>
            <a:ext cx="8596668" cy="1320800"/>
          </a:xfrm>
        </p:spPr>
        <p:txBody>
          <a:bodyPr>
            <a:normAutofit/>
          </a:bodyPr>
          <a:lstStyle/>
          <a:p>
            <a:r>
              <a:rPr lang="en-US" sz="4400" dirty="0" smtClean="0"/>
              <a:t>II.CÁCH CÀI ĐẶT LATEX</a:t>
            </a:r>
            <a:endParaRPr lang="vi-VN" sz="4400" dirty="0"/>
          </a:p>
        </p:txBody>
      </p:sp>
    </p:spTree>
    <p:extLst>
      <p:ext uri="{BB962C8B-B14F-4D97-AF65-F5344CB8AC3E}">
        <p14:creationId xmlns:p14="http://schemas.microsoft.com/office/powerpoint/2010/main" val="403571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424" cy="1320800"/>
          </a:xfrm>
        </p:spPr>
        <p:txBody>
          <a:bodyPr/>
          <a:lstStyle/>
          <a:p>
            <a:r>
              <a:rPr lang="en-US" dirty="0" smtClean="0"/>
              <a:t>LATEX KHÔNG PHẢI LÀ MỘT CHƯƠNG TRÌNH</a:t>
            </a:r>
            <a:endParaRPr lang="vi-VN" dirty="0"/>
          </a:p>
        </p:txBody>
      </p:sp>
      <p:sp>
        <p:nvSpPr>
          <p:cNvPr id="3" name="Content Placeholder 2"/>
          <p:cNvSpPr>
            <a:spLocks noGrp="1"/>
          </p:cNvSpPr>
          <p:nvPr>
            <p:ph idx="1"/>
          </p:nvPr>
        </p:nvSpPr>
        <p:spPr/>
        <p:txBody>
          <a:bodyPr>
            <a:normAutofit/>
          </a:bodyPr>
          <a:lstStyle/>
          <a:p>
            <a:r>
              <a:rPr lang="en-US" sz="3600" dirty="0" err="1" smtClean="0"/>
              <a:t>Vì</a:t>
            </a:r>
            <a:r>
              <a:rPr lang="en-US" sz="3600" dirty="0" smtClean="0"/>
              <a:t> Latex </a:t>
            </a:r>
            <a:r>
              <a:rPr lang="en-US" sz="3600" dirty="0" err="1" smtClean="0">
                <a:solidFill>
                  <a:schemeClr val="accent1"/>
                </a:solidFill>
              </a:rPr>
              <a:t>không</a:t>
            </a:r>
            <a:r>
              <a:rPr lang="en-US" sz="3600" dirty="0" smtClean="0">
                <a:solidFill>
                  <a:schemeClr val="accent1"/>
                </a:solidFill>
              </a:rPr>
              <a:t> </a:t>
            </a:r>
            <a:r>
              <a:rPr lang="en-US" sz="3600" dirty="0" err="1" smtClean="0">
                <a:solidFill>
                  <a:schemeClr val="accent1"/>
                </a:solidFill>
              </a:rPr>
              <a:t>phải</a:t>
            </a:r>
            <a:r>
              <a:rPr lang="en-US" sz="3600" dirty="0" smtClean="0">
                <a:solidFill>
                  <a:schemeClr val="accent1"/>
                </a:solidFill>
              </a:rPr>
              <a:t> </a:t>
            </a:r>
            <a:r>
              <a:rPr lang="en-US" sz="3600" dirty="0" err="1" smtClean="0">
                <a:solidFill>
                  <a:schemeClr val="accent1"/>
                </a:solidFill>
              </a:rPr>
              <a:t>là</a:t>
            </a:r>
            <a:r>
              <a:rPr lang="en-US" sz="3600" dirty="0" smtClean="0">
                <a:solidFill>
                  <a:schemeClr val="accent1"/>
                </a:solidFill>
              </a:rPr>
              <a:t> </a:t>
            </a:r>
            <a:r>
              <a:rPr lang="en-US" sz="3600" dirty="0" err="1" smtClean="0">
                <a:solidFill>
                  <a:schemeClr val="accent1"/>
                </a:solidFill>
              </a:rPr>
              <a:t>một</a:t>
            </a:r>
            <a:r>
              <a:rPr lang="en-US" sz="3600" dirty="0" smtClean="0">
                <a:solidFill>
                  <a:schemeClr val="accent1"/>
                </a:solidFill>
              </a:rPr>
              <a:t> </a:t>
            </a:r>
            <a:r>
              <a:rPr lang="en-US" sz="3600" dirty="0" err="1" smtClean="0">
                <a:solidFill>
                  <a:schemeClr val="accent1"/>
                </a:solidFill>
              </a:rPr>
              <a:t>chương</a:t>
            </a:r>
            <a:r>
              <a:rPr lang="en-US" sz="3600" dirty="0" smtClean="0">
                <a:solidFill>
                  <a:schemeClr val="accent1"/>
                </a:solidFill>
              </a:rPr>
              <a:t> </a:t>
            </a:r>
            <a:r>
              <a:rPr lang="en-US" sz="3600" dirty="0" err="1" smtClean="0">
                <a:solidFill>
                  <a:schemeClr val="accent1"/>
                </a:solidFill>
              </a:rPr>
              <a:t>trình</a:t>
            </a:r>
            <a:r>
              <a:rPr lang="en-US" sz="3600" dirty="0" smtClean="0"/>
              <a:t> , </a:t>
            </a:r>
            <a:r>
              <a:rPr lang="en-US" sz="3600" dirty="0" err="1" smtClean="0"/>
              <a:t>nên</a:t>
            </a:r>
            <a:r>
              <a:rPr lang="en-US" sz="3600" dirty="0" smtClean="0"/>
              <a:t> </a:t>
            </a:r>
            <a:r>
              <a:rPr lang="en-US" sz="3600" dirty="0" err="1" smtClean="0"/>
              <a:t>việc</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LaTeX</a:t>
            </a:r>
            <a:r>
              <a:rPr lang="en-US" sz="3600" dirty="0" smtClean="0"/>
              <a:t> </a:t>
            </a:r>
            <a:r>
              <a:rPr lang="en-US" sz="3600" dirty="0" err="1" smtClean="0"/>
              <a:t>khá</a:t>
            </a:r>
            <a:r>
              <a:rPr lang="en-US" sz="3600" dirty="0" smtClean="0"/>
              <a:t> </a:t>
            </a:r>
            <a:r>
              <a:rPr lang="en-US" sz="3600" dirty="0" err="1" smtClean="0"/>
              <a:t>phức</a:t>
            </a:r>
            <a:r>
              <a:rPr lang="en-US" sz="3600" dirty="0" smtClean="0"/>
              <a:t> </a:t>
            </a:r>
            <a:r>
              <a:rPr lang="en-US" sz="3600" dirty="0" err="1" smtClean="0"/>
              <a:t>tạp</a:t>
            </a:r>
            <a:r>
              <a:rPr lang="en-US" sz="3600" dirty="0" smtClean="0"/>
              <a:t> </a:t>
            </a:r>
            <a:br>
              <a:rPr lang="en-US" sz="3600" dirty="0" smtClean="0"/>
            </a:br>
            <a:r>
              <a:rPr lang="en-US" sz="3600" dirty="0" err="1" smtClean="0"/>
              <a:t>Cần</a:t>
            </a:r>
            <a:r>
              <a:rPr lang="en-US" sz="3600" dirty="0" smtClean="0"/>
              <a:t> </a:t>
            </a:r>
            <a:r>
              <a:rPr lang="en-US" sz="3600" dirty="0" err="1" smtClean="0"/>
              <a:t>phải</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soạn</a:t>
            </a:r>
            <a:r>
              <a:rPr lang="en-US" sz="3600" u="sng" dirty="0" smtClean="0">
                <a:solidFill>
                  <a:schemeClr val="accent1"/>
                </a:solidFill>
              </a:rPr>
              <a:t> </a:t>
            </a:r>
            <a:r>
              <a:rPr lang="en-US" sz="3600" u="sng" dirty="0" err="1" smtClean="0">
                <a:solidFill>
                  <a:schemeClr val="accent1"/>
                </a:solidFill>
              </a:rPr>
              <a:t>thảo</a:t>
            </a:r>
            <a:r>
              <a:rPr lang="en-US" sz="3600" u="sng" dirty="0" smtClean="0">
                <a:solidFill>
                  <a:schemeClr val="accent1"/>
                </a:solidFill>
              </a:rPr>
              <a:t> </a:t>
            </a:r>
            <a:r>
              <a:rPr lang="en-US" sz="3600" dirty="0" err="1" smtClean="0"/>
              <a:t>và</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chương</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chứa</a:t>
            </a:r>
            <a:r>
              <a:rPr lang="en-US" sz="3600" u="sng" dirty="0" smtClean="0">
                <a:solidFill>
                  <a:schemeClr val="accent1"/>
                </a:solidFill>
              </a:rPr>
              <a:t> </a:t>
            </a:r>
            <a:r>
              <a:rPr lang="en-US" sz="3600" u="sng" dirty="0" err="1" smtClean="0">
                <a:solidFill>
                  <a:schemeClr val="accent1"/>
                </a:solidFill>
              </a:rPr>
              <a:t>các</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biên</a:t>
            </a:r>
            <a:r>
              <a:rPr lang="en-US" sz="3600" u="sng" dirty="0" smtClean="0">
                <a:solidFill>
                  <a:schemeClr val="accent1"/>
                </a:solidFill>
              </a:rPr>
              <a:t> </a:t>
            </a:r>
            <a:r>
              <a:rPr lang="en-US" sz="3600" u="sng" dirty="0" err="1" smtClean="0">
                <a:solidFill>
                  <a:schemeClr val="accent1"/>
                </a:solidFill>
              </a:rPr>
              <a:t>dịch</a:t>
            </a:r>
            <a:endParaRPr lang="vi-VN" sz="3600" u="sng" dirty="0">
              <a:solidFill>
                <a:schemeClr val="accent1"/>
              </a:solidFill>
            </a:endParaRPr>
          </a:p>
        </p:txBody>
      </p:sp>
    </p:spTree>
    <p:extLst>
      <p:ext uri="{BB962C8B-B14F-4D97-AF65-F5344CB8AC3E}">
        <p14:creationId xmlns:p14="http://schemas.microsoft.com/office/powerpoint/2010/main" val="400710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555</Words>
  <Application>Microsoft Office PowerPoint</Application>
  <PresentationFormat>Widescreen</PresentationFormat>
  <Paragraphs>110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andale mono</vt:lpstr>
      <vt:lpstr>Arial</vt:lpstr>
      <vt:lpstr>Lato</vt:lpstr>
      <vt:lpstr>SVN-Agency FB</vt:lpstr>
      <vt:lpstr>Tahoma</vt:lpstr>
      <vt:lpstr>Times New Roman</vt:lpstr>
      <vt:lpstr>Trebuchet MS</vt:lpstr>
      <vt:lpstr>Wingdings 3</vt:lpstr>
      <vt:lpstr>Facet</vt:lpstr>
      <vt:lpstr>DỰ ÁN LATEX MÔN KỸ NĂNG LÀM VIỆC NHOM</vt:lpstr>
      <vt:lpstr>BÀI 1 : SƠ LƯỢC VỀ LATEX , CÁCH CÀI ĐẶT  VÀ VIẾT MỘT TRANG LATEX CĂN BẢN</vt:lpstr>
      <vt:lpstr>NỘI DUNG BÀI HỌC</vt:lpstr>
      <vt:lpstr>I.SƠ LƯỢC VỀ LATEX</vt:lpstr>
      <vt:lpstr>SƠ LƯỢC LATEX</vt:lpstr>
      <vt:lpstr>PowerPoint Presentation</vt:lpstr>
      <vt:lpstr>TẠI SAO KHÔNG PHẢI LÀ WORD?</vt:lpstr>
      <vt:lpstr>II.CÁCH CÀI ĐẶT LATEX</vt:lpstr>
      <vt:lpstr>LATEX KHÔNG PHẢI LÀ MỘT CHƯƠNG TRÌNH</vt:lpstr>
      <vt:lpstr>TRÌNH SOẠN THẢO</vt:lpstr>
      <vt:lpstr>TRÌNH BIÊN DỊCH</vt:lpstr>
      <vt:lpstr>MỘT SỐ TRANG WEB SỬ DỤNG ĐỂ SOẠN THẢO LATEX ONLINE</vt:lpstr>
      <vt:lpstr>III.CẤU TRÚC 1 FILE LATEX</vt:lpstr>
      <vt:lpstr>ĐẦU VÀO VÀ ĐẦU RA CỦA LATEX</vt:lpstr>
      <vt:lpstr>PHẦN MỞ ĐẦU CỦA MỘT FILE LATEX</vt:lpstr>
      <vt:lpstr>PHẦN MỞ ĐẦU CỦA MỘT FILE LATEX</vt:lpstr>
      <vt:lpstr>Khai báo các gói lệnh sử dụng</vt:lpstr>
      <vt:lpstr>Các gói lệnh hay sử dụng </vt:lpstr>
      <vt:lpstr>KHAI BÁO TIÊU ĐỀ , TÁC GIẢ , NGÀY THÁNG </vt:lpstr>
      <vt:lpstr>Khai báo bắt đầu và kết thúc của văn bản</vt:lpstr>
      <vt:lpstr>PowerPoint Presentation</vt:lpstr>
      <vt:lpstr>Tập Latex đầu tiên</vt:lpstr>
      <vt:lpstr>PowerPoint Presentation</vt:lpstr>
      <vt:lpstr>Lệnh ngắt trang</vt:lpstr>
      <vt:lpstr>Lệnh \pagestyle{kiểu}</vt:lpstr>
      <vt:lpstr>HIỆN TÊN CHAPTER TRÊN ĐẦU TRANG</vt:lpstr>
      <vt:lpstr>PowerPoint Presentation</vt:lpstr>
      <vt:lpstr>Custom thanh header bằng gói </vt:lpstr>
      <vt:lpstr>VÍ DỤ</vt:lpstr>
      <vt:lpstr>PowerPoint Presentation</vt:lpstr>
      <vt:lpstr>PowerPoint Presentation</vt:lpstr>
      <vt:lpstr>Tài liệu tham khảo: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CƠ BẢN</dc:title>
  <dc:creator>HAI</dc:creator>
  <cp:lastModifiedBy>HAI</cp:lastModifiedBy>
  <cp:revision>60</cp:revision>
  <dcterms:created xsi:type="dcterms:W3CDTF">2021-05-20T10:58:00Z</dcterms:created>
  <dcterms:modified xsi:type="dcterms:W3CDTF">2021-05-21T17:38:16Z</dcterms:modified>
</cp:coreProperties>
</file>