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91" r:id="rId24"/>
    <p:sldId id="2593" r:id="rId25"/>
    <p:sldId id="2595" r:id="rId26"/>
    <p:sldId id="2596" r:id="rId27"/>
    <p:sldId id="2597" r:id="rId28"/>
    <p:sldId id="2598" r:id="rId29"/>
    <p:sldId id="2599" r:id="rId30"/>
    <p:sldId id="26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Car Chronicles: Unveiling Automotive Insights" id="{2C0777A3-305C-4293-A84D-D3730650F9F1}">
          <p14:sldIdLst>
            <p14:sldId id="2561"/>
            <p14:sldId id="2562"/>
          </p14:sldIdLst>
        </p14:section>
        <p14:section name="Introduction" id="{99F01BB9-3242-454B-BF5F-CE61B2C9AFBE}">
          <p14:sldIdLst>
            <p14:sldId id="2563"/>
            <p14:sldId id="2564"/>
            <p14:sldId id="2565"/>
            <p14:sldId id="2566"/>
          </p14:sldIdLst>
        </p14:section>
        <p14:section name="A Glimpse Under the Hood" id="{470CC1E7-5904-4A8B-AB8A-3E9AB601A41D}">
          <p14:sldIdLst>
            <p14:sldId id="2567"/>
            <p14:sldId id="2568"/>
            <p14:sldId id="2569"/>
            <p14:sldId id="2570"/>
          </p14:sldIdLst>
        </p14:section>
        <p14:section name="The Tale of Categorical Features" id="{D14936B7-A46B-4DA5-8EEF-3EFB97F6DB62}">
          <p14:sldIdLst>
            <p14:sldId id="2571"/>
            <p14:sldId id="2572"/>
            <p14:sldId id="2573"/>
            <p14:sldId id="2574"/>
          </p14:sldIdLst>
        </p14:section>
        <p14:section name="Visualizing the Numbers: A Histogram Expedition" id="{F57313B1-86A3-47AF-952C-08BCA68F8E3D}">
          <p14:sldIdLst>
            <p14:sldId id="2575"/>
            <p14:sldId id="2576"/>
            <p14:sldId id="2577"/>
            <p14:sldId id="2578"/>
          </p14:sldIdLst>
        </p14:section>
        <p14:section name="Categorical Count: A Close-Up" id="{E702EC0D-6430-42DE-8D87-AE54395D2F79}">
          <p14:sldIdLst>
            <p14:sldId id="2579"/>
            <p14:sldId id="2580"/>
            <p14:sldId id="2581"/>
          </p14:sldIdLst>
        </p14:section>
        <p14:section name="Conclusion" id="{50E08FC4-2CBD-401D-A7E0-C5516A66F687}">
          <p14:sldIdLst>
            <p14:sldId id="2582"/>
          </p14:sldIdLst>
        </p14:section>
        <p14:section name="Top Car Models: A Hall of Fame and Economic Analysis" id="{403B475C-C7C8-432E-B986-523D435159EE}">
          <p14:sldIdLst/>
        </p14:section>
        <p14:section name="Popular Car Models" id="{ADD1D03E-AF59-4573-8B29-501FA7741518}">
          <p14:sldIdLst/>
        </p14:section>
        <p14:section name="Price and Popularity: An Economic Tale" id="{44205A62-5622-44A6-98DD-E2EF9034637E}">
          <p14:sldIdLst/>
        </p14:section>
        <p14:section name="Categorical Features Vs. Price: A Comparative Analysis" id="{44D8F40E-4D54-47F4-AF14-43312A9BCFEA}">
          <p14:sldIdLst>
            <p14:sldId id="2591"/>
            <p14:sldId id="2593"/>
          </p14:sldIdLst>
        </p14:section>
        <p14:section name="Correlation Analysis: Unveiling Relationships" id="{0978B4CD-9413-44C6-9270-EC10409C9F9F}">
          <p14:sldIdLst>
            <p14:sldId id="2595"/>
            <p14:sldId id="2596"/>
            <p14:sldId id="2597"/>
          </p14:sldIdLst>
        </p14:section>
        <p14:section name="Linear Regression Modeling: Predicting the Price" id="{3847D356-F437-417A-83F2-B8F017BDA46C}">
          <p14:sldIdLst>
            <p14:sldId id="2598"/>
            <p14:sldId id="2599"/>
          </p14:sldIdLst>
        </p14:section>
        <p14:section name="Model Summary" id="{B9FC26E4-2A3F-4FC7-A1AD-5D93499B2C0B}">
          <p14:sldIdLst/>
        </p14:section>
        <p14:section name="Conclusion" id="{43CF56CB-7F97-476A-AB82-1208E5050851}">
          <p14:sldIdLst>
            <p14:sldId id="26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92" y="3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B718E-08EB-48DE-896E-1D0DA9CD263D}"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066CC119-DF75-4940-BCC8-2D408D7491C1}">
      <dgm:prSet/>
      <dgm:spPr/>
      <dgm:t>
        <a:bodyPr/>
        <a:lstStyle/>
        <a:p>
          <a:pPr>
            <a:lnSpc>
              <a:spcPct val="100000"/>
            </a:lnSpc>
            <a:defRPr b="1"/>
          </a:pPr>
          <a:r>
            <a:rPr lang="en-US"/>
            <a:t>Factors of Car Identity</a:t>
          </a:r>
        </a:p>
      </dgm:t>
    </dgm:pt>
    <dgm:pt modelId="{82BCAFC4-BF9B-4CBE-9A15-B312EE0E7C11}" type="parTrans" cxnId="{FA2F60AF-D616-4A86-BAC3-0C8E36B19523}">
      <dgm:prSet/>
      <dgm:spPr/>
      <dgm:t>
        <a:bodyPr/>
        <a:lstStyle/>
        <a:p>
          <a:endParaRPr lang="en-US"/>
        </a:p>
      </dgm:t>
    </dgm:pt>
    <dgm:pt modelId="{F37227C6-CD77-46F5-A505-874A4238B227}" type="sibTrans" cxnId="{FA2F60AF-D616-4A86-BAC3-0C8E36B19523}">
      <dgm:prSet/>
      <dgm:spPr/>
      <dgm:t>
        <a:bodyPr/>
        <a:lstStyle/>
        <a:p>
          <a:pPr>
            <a:lnSpc>
              <a:spcPct val="100000"/>
            </a:lnSpc>
            <a:defRPr b="1"/>
          </a:pPr>
          <a:endParaRPr lang="en-US"/>
        </a:p>
      </dgm:t>
    </dgm:pt>
    <dgm:pt modelId="{73421DD9-3AA8-4FBB-9868-9CD4B61A3FE3}">
      <dgm:prSet/>
      <dgm:spPr/>
      <dgm:t>
        <a:bodyPr/>
        <a:lstStyle/>
        <a:p>
          <a:pPr>
            <a:lnSpc>
              <a:spcPct val="100000"/>
            </a:lnSpc>
          </a:pPr>
          <a:r>
            <a:rPr lang="en-US"/>
            <a:t>Understanding the unique characteristics that define a vehicle's identity, including design, brand, and technology.</a:t>
          </a:r>
        </a:p>
      </dgm:t>
    </dgm:pt>
    <dgm:pt modelId="{E59E6CB3-A06B-453B-870E-0DDE0512E960}" type="parTrans" cxnId="{B518E919-EE6A-48B3-8A94-63FF5316EE61}">
      <dgm:prSet/>
      <dgm:spPr/>
      <dgm:t>
        <a:bodyPr/>
        <a:lstStyle/>
        <a:p>
          <a:endParaRPr lang="en-US"/>
        </a:p>
      </dgm:t>
    </dgm:pt>
    <dgm:pt modelId="{BBC846B6-14CC-4F51-97E6-1EE009B9E616}" type="sibTrans" cxnId="{B518E919-EE6A-48B3-8A94-63FF5316EE61}">
      <dgm:prSet/>
      <dgm:spPr/>
      <dgm:t>
        <a:bodyPr/>
        <a:lstStyle/>
        <a:p>
          <a:endParaRPr lang="en-US"/>
        </a:p>
      </dgm:t>
    </dgm:pt>
    <dgm:pt modelId="{09BC32DE-E50E-456B-B1A0-6EC0C99CE4F1}">
      <dgm:prSet/>
      <dgm:spPr/>
      <dgm:t>
        <a:bodyPr/>
        <a:lstStyle/>
        <a:p>
          <a:pPr>
            <a:lnSpc>
              <a:spcPct val="100000"/>
            </a:lnSpc>
            <a:defRPr b="1"/>
          </a:pPr>
          <a:r>
            <a:rPr lang="en-US"/>
            <a:t>Value Determinants</a:t>
          </a:r>
        </a:p>
      </dgm:t>
    </dgm:pt>
    <dgm:pt modelId="{1805D071-522A-4B81-BABF-22C824F4E912}" type="parTrans" cxnId="{15CF0076-E738-40F3-BCF7-04D5E174472C}">
      <dgm:prSet/>
      <dgm:spPr/>
      <dgm:t>
        <a:bodyPr/>
        <a:lstStyle/>
        <a:p>
          <a:endParaRPr lang="en-US"/>
        </a:p>
      </dgm:t>
    </dgm:pt>
    <dgm:pt modelId="{2CDCAF21-19D6-4BC4-AD33-344EAE4660E5}" type="sibTrans" cxnId="{15CF0076-E738-40F3-BCF7-04D5E174472C}">
      <dgm:prSet/>
      <dgm:spPr/>
      <dgm:t>
        <a:bodyPr/>
        <a:lstStyle/>
        <a:p>
          <a:pPr>
            <a:lnSpc>
              <a:spcPct val="100000"/>
            </a:lnSpc>
            <a:defRPr b="1"/>
          </a:pPr>
          <a:endParaRPr lang="en-US"/>
        </a:p>
      </dgm:t>
    </dgm:pt>
    <dgm:pt modelId="{E13797AD-3B8E-4A0B-A8D0-F8431F569620}">
      <dgm:prSet/>
      <dgm:spPr/>
      <dgm:t>
        <a:bodyPr/>
        <a:lstStyle/>
        <a:p>
          <a:pPr>
            <a:lnSpc>
              <a:spcPct val="100000"/>
            </a:lnSpc>
          </a:pPr>
          <a:r>
            <a:rPr lang="en-US"/>
            <a:t>Analyzing the various factors that contribute to a car's market value, such as age, condition, and mileage.</a:t>
          </a:r>
        </a:p>
      </dgm:t>
    </dgm:pt>
    <dgm:pt modelId="{0B5C5FE5-C20C-41C6-AD93-C50FD59668F7}" type="parTrans" cxnId="{8904DEBB-96BE-4D4C-B5B3-510D721A6602}">
      <dgm:prSet/>
      <dgm:spPr/>
      <dgm:t>
        <a:bodyPr/>
        <a:lstStyle/>
        <a:p>
          <a:endParaRPr lang="en-US"/>
        </a:p>
      </dgm:t>
    </dgm:pt>
    <dgm:pt modelId="{CB4555C5-4330-4545-8772-09BD344A564E}" type="sibTrans" cxnId="{8904DEBB-96BE-4D4C-B5B3-510D721A6602}">
      <dgm:prSet/>
      <dgm:spPr/>
      <dgm:t>
        <a:bodyPr/>
        <a:lstStyle/>
        <a:p>
          <a:endParaRPr lang="en-US"/>
        </a:p>
      </dgm:t>
    </dgm:pt>
    <dgm:pt modelId="{FAC7CFD6-4C87-4264-B3FE-11DC18D83B3F}">
      <dgm:prSet/>
      <dgm:spPr/>
      <dgm:t>
        <a:bodyPr/>
        <a:lstStyle/>
        <a:p>
          <a:pPr>
            <a:lnSpc>
              <a:spcPct val="100000"/>
            </a:lnSpc>
            <a:defRPr b="1"/>
          </a:pPr>
          <a:r>
            <a:rPr lang="en-US"/>
            <a:t>Data Analysis Techniques</a:t>
          </a:r>
        </a:p>
      </dgm:t>
    </dgm:pt>
    <dgm:pt modelId="{4A1988F1-E772-403B-A800-165CAAC9229C}" type="parTrans" cxnId="{3D79C6AA-3685-4C35-93F3-E002079CD6D9}">
      <dgm:prSet/>
      <dgm:spPr/>
      <dgm:t>
        <a:bodyPr/>
        <a:lstStyle/>
        <a:p>
          <a:endParaRPr lang="en-US"/>
        </a:p>
      </dgm:t>
    </dgm:pt>
    <dgm:pt modelId="{7601C074-1335-4A21-A2BD-A8A370318571}" type="sibTrans" cxnId="{3D79C6AA-3685-4C35-93F3-E002079CD6D9}">
      <dgm:prSet/>
      <dgm:spPr/>
      <dgm:t>
        <a:bodyPr/>
        <a:lstStyle/>
        <a:p>
          <a:endParaRPr lang="en-US"/>
        </a:p>
      </dgm:t>
    </dgm:pt>
    <dgm:pt modelId="{E34F8A5D-95B4-4961-A62C-911AF6556469}">
      <dgm:prSet/>
      <dgm:spPr/>
      <dgm:t>
        <a:bodyPr/>
        <a:lstStyle/>
        <a:p>
          <a:pPr>
            <a:lnSpc>
              <a:spcPct val="100000"/>
            </a:lnSpc>
          </a:pPr>
          <a:r>
            <a:rPr lang="en-US"/>
            <a:t>Employing data analysis methods to form a clearer understanding of what influences car identity and value.</a:t>
          </a:r>
        </a:p>
      </dgm:t>
    </dgm:pt>
    <dgm:pt modelId="{747ABC52-83E1-4C97-BC53-D5DF18B3FD9B}" type="parTrans" cxnId="{D073777C-9D92-47CC-9341-4FB471839122}">
      <dgm:prSet/>
      <dgm:spPr/>
      <dgm:t>
        <a:bodyPr/>
        <a:lstStyle/>
        <a:p>
          <a:endParaRPr lang="en-US"/>
        </a:p>
      </dgm:t>
    </dgm:pt>
    <dgm:pt modelId="{BE2ACDF0-93B9-41C6-B491-46469D414E21}" type="sibTrans" cxnId="{D073777C-9D92-47CC-9341-4FB471839122}">
      <dgm:prSet/>
      <dgm:spPr/>
      <dgm:t>
        <a:bodyPr/>
        <a:lstStyle/>
        <a:p>
          <a:endParaRPr lang="en-US"/>
        </a:p>
      </dgm:t>
    </dgm:pt>
    <dgm:pt modelId="{9C6FBB9A-5002-4012-9DEA-1E199D1EFB92}" type="pres">
      <dgm:prSet presAssocID="{F68B718E-08EB-48DE-896E-1D0DA9CD263D}" presName="Root" presStyleCnt="0">
        <dgm:presLayoutVars>
          <dgm:dir/>
          <dgm:resizeHandles val="exact"/>
        </dgm:presLayoutVars>
      </dgm:prSet>
      <dgm:spPr/>
    </dgm:pt>
    <dgm:pt modelId="{5C4F0C71-868F-4AB2-B593-7CE6884AE905}" type="pres">
      <dgm:prSet presAssocID="{066CC119-DF75-4940-BCC8-2D408D7491C1}" presName="Composite" presStyleCnt="0"/>
      <dgm:spPr/>
    </dgm:pt>
    <dgm:pt modelId="{7978D483-CCB6-455A-8FE0-4052CC4F5D50}" type="pres">
      <dgm:prSet presAssocID="{066CC119-DF75-4940-BCC8-2D408D7491C1}"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33249" b="-2"/>
          <a:stretch/>
        </a:blipFill>
      </dgm:spPr>
      <dgm:extLst>
        <a:ext uri="{E40237B7-FDA0-4F09-8148-C483321AD2D9}">
          <dgm14:cNvPr xmlns:dgm14="http://schemas.microsoft.com/office/drawing/2010/diagram" id="0" name="" descr="Blurred abstract view of the car door, with focus on the edge of a black car"/>
        </a:ext>
      </dgm:extLst>
    </dgm:pt>
    <dgm:pt modelId="{634816DA-45CD-4E05-BC34-D1E04718FC12}" type="pres">
      <dgm:prSet presAssocID="{066CC119-DF75-4940-BCC8-2D408D7491C1}" presName="Subtitle" presStyleLbl="revTx" presStyleIdx="0" presStyleCnt="6">
        <dgm:presLayoutVars>
          <dgm:chMax val="0"/>
          <dgm:bulletEnabled/>
        </dgm:presLayoutVars>
      </dgm:prSet>
      <dgm:spPr/>
    </dgm:pt>
    <dgm:pt modelId="{D4CCB825-5229-4F66-A44E-E6FE2C4F91F0}" type="pres">
      <dgm:prSet presAssocID="{066CC119-DF75-4940-BCC8-2D408D7491C1}" presName="Description" presStyleLbl="revTx" presStyleIdx="1" presStyleCnt="6">
        <dgm:presLayoutVars>
          <dgm:bulletEnabled/>
        </dgm:presLayoutVars>
      </dgm:prSet>
      <dgm:spPr/>
    </dgm:pt>
    <dgm:pt modelId="{4CB1F376-A177-4FA7-83E6-81EE36D2CB29}" type="pres">
      <dgm:prSet presAssocID="{F37227C6-CD77-46F5-A505-874A4238B227}" presName="sibTrans" presStyleLbl="sibTrans2D1" presStyleIdx="0" presStyleCnt="0"/>
      <dgm:spPr/>
    </dgm:pt>
    <dgm:pt modelId="{7923C88F-5B3E-462B-9D1B-880592528A99}" type="pres">
      <dgm:prSet presAssocID="{09BC32DE-E50E-456B-B1A0-6EC0C99CE4F1}" presName="Composite" presStyleCnt="0"/>
      <dgm:spPr/>
    </dgm:pt>
    <dgm:pt modelId="{CC9F2AB4-EF5A-4F77-BB07-A49B949E97A6}" type="pres">
      <dgm:prSet presAssocID="{09BC32DE-E50E-456B-B1A0-6EC0C99CE4F1}"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0708" r="12540" b="-2"/>
          <a:stretch/>
        </a:blipFill>
      </dgm:spPr>
      <dgm:extLst>
        <a:ext uri="{E40237B7-FDA0-4F09-8148-C483321AD2D9}">
          <dgm14:cNvPr xmlns:dgm14="http://schemas.microsoft.com/office/drawing/2010/diagram" id="0" name="" descr="A balance between coin stacks and a car figure"/>
        </a:ext>
      </dgm:extLst>
    </dgm:pt>
    <dgm:pt modelId="{FDF3DC62-5229-4183-B00F-73C676406901}" type="pres">
      <dgm:prSet presAssocID="{09BC32DE-E50E-456B-B1A0-6EC0C99CE4F1}" presName="Subtitle" presStyleLbl="revTx" presStyleIdx="2" presStyleCnt="6">
        <dgm:presLayoutVars>
          <dgm:chMax val="0"/>
          <dgm:bulletEnabled/>
        </dgm:presLayoutVars>
      </dgm:prSet>
      <dgm:spPr/>
    </dgm:pt>
    <dgm:pt modelId="{EC4C588C-4228-4531-B69B-FD7872E2134A}" type="pres">
      <dgm:prSet presAssocID="{09BC32DE-E50E-456B-B1A0-6EC0C99CE4F1}" presName="Description" presStyleLbl="revTx" presStyleIdx="3" presStyleCnt="6">
        <dgm:presLayoutVars>
          <dgm:bulletEnabled/>
        </dgm:presLayoutVars>
      </dgm:prSet>
      <dgm:spPr/>
    </dgm:pt>
    <dgm:pt modelId="{38DDBCC6-07C0-49C3-967A-2AF84CCEC841}" type="pres">
      <dgm:prSet presAssocID="{2CDCAF21-19D6-4BC4-AD33-344EAE4660E5}" presName="sibTrans" presStyleLbl="sibTrans2D1" presStyleIdx="0" presStyleCnt="0"/>
      <dgm:spPr/>
    </dgm:pt>
    <dgm:pt modelId="{99BECFA0-CBDE-41A1-A1F9-D9A7D5FDADEA}" type="pres">
      <dgm:prSet presAssocID="{FAC7CFD6-4C87-4264-B3FE-11DC18D83B3F}" presName="Composite" presStyleCnt="0"/>
      <dgm:spPr/>
    </dgm:pt>
    <dgm:pt modelId="{1E7E5D14-C046-4EED-A44D-613023EA1E53}" type="pres">
      <dgm:prSet presAssocID="{FAC7CFD6-4C87-4264-B3FE-11DC18D83B3F}"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41723" r="21028" b="1"/>
          <a:stretch/>
        </a:blipFill>
      </dgm:spPr>
      <dgm:extLst>
        <a:ext uri="{E40237B7-FDA0-4F09-8148-C483321AD2D9}">
          <dgm14:cNvPr xmlns:dgm14="http://schemas.microsoft.com/office/drawing/2010/diagram" id="0" name="" descr="Car, Electric Car, Mechanic, Service, Repairing"/>
        </a:ext>
      </dgm:extLst>
    </dgm:pt>
    <dgm:pt modelId="{7AD462AB-2ACA-4963-BE3E-51260A26572F}" type="pres">
      <dgm:prSet presAssocID="{FAC7CFD6-4C87-4264-B3FE-11DC18D83B3F}" presName="Subtitle" presStyleLbl="revTx" presStyleIdx="4" presStyleCnt="6">
        <dgm:presLayoutVars>
          <dgm:chMax val="0"/>
          <dgm:bulletEnabled/>
        </dgm:presLayoutVars>
      </dgm:prSet>
      <dgm:spPr/>
    </dgm:pt>
    <dgm:pt modelId="{6535C0F4-46BF-4619-98EC-481125FD7710}" type="pres">
      <dgm:prSet presAssocID="{FAC7CFD6-4C87-4264-B3FE-11DC18D83B3F}" presName="Description" presStyleLbl="revTx" presStyleIdx="5" presStyleCnt="6">
        <dgm:presLayoutVars>
          <dgm:bulletEnabled/>
        </dgm:presLayoutVars>
      </dgm:prSet>
      <dgm:spPr/>
    </dgm:pt>
  </dgm:ptLst>
  <dgm:cxnLst>
    <dgm:cxn modelId="{EE5B6D0B-A6C8-4094-8BAD-B9260AEB190A}" type="presOf" srcId="{F68B718E-08EB-48DE-896E-1D0DA9CD263D}" destId="{9C6FBB9A-5002-4012-9DEA-1E199D1EFB92}" srcOrd="0" destOrd="0" presId="urn:microsoft.com/office/officeart/2024/3/layout/verticalVisualTextBlock1"/>
    <dgm:cxn modelId="{B518E919-EE6A-48B3-8A94-63FF5316EE61}" srcId="{066CC119-DF75-4940-BCC8-2D408D7491C1}" destId="{73421DD9-3AA8-4FBB-9868-9CD4B61A3FE3}" srcOrd="0" destOrd="0" parTransId="{E59E6CB3-A06B-453B-870E-0DDE0512E960}" sibTransId="{BBC846B6-14CC-4F51-97E6-1EE009B9E616}"/>
    <dgm:cxn modelId="{483D843C-FCF7-4EB5-ADCF-C487EE40DB09}" type="presOf" srcId="{2CDCAF21-19D6-4BC4-AD33-344EAE4660E5}" destId="{38DDBCC6-07C0-49C3-967A-2AF84CCEC841}" srcOrd="0" destOrd="0" presId="urn:microsoft.com/office/officeart/2024/3/layout/verticalVisualTextBlock1"/>
    <dgm:cxn modelId="{F53EEC41-FB82-42E9-B841-5B571C6B5C92}" type="presOf" srcId="{09BC32DE-E50E-456B-B1A0-6EC0C99CE4F1}" destId="{FDF3DC62-5229-4183-B00F-73C676406901}" srcOrd="0" destOrd="0" presId="urn:microsoft.com/office/officeart/2024/3/layout/verticalVisualTextBlock1"/>
    <dgm:cxn modelId="{55B2CE63-FD53-43A8-930E-46129918C6DA}" type="presOf" srcId="{FAC7CFD6-4C87-4264-B3FE-11DC18D83B3F}" destId="{7AD462AB-2ACA-4963-BE3E-51260A26572F}" srcOrd="0" destOrd="0" presId="urn:microsoft.com/office/officeart/2024/3/layout/verticalVisualTextBlock1"/>
    <dgm:cxn modelId="{15CF0076-E738-40F3-BCF7-04D5E174472C}" srcId="{F68B718E-08EB-48DE-896E-1D0DA9CD263D}" destId="{09BC32DE-E50E-456B-B1A0-6EC0C99CE4F1}" srcOrd="1" destOrd="0" parTransId="{1805D071-522A-4B81-BABF-22C824F4E912}" sibTransId="{2CDCAF21-19D6-4BC4-AD33-344EAE4660E5}"/>
    <dgm:cxn modelId="{D073777C-9D92-47CC-9341-4FB471839122}" srcId="{FAC7CFD6-4C87-4264-B3FE-11DC18D83B3F}" destId="{E34F8A5D-95B4-4961-A62C-911AF6556469}" srcOrd="0" destOrd="0" parTransId="{747ABC52-83E1-4C97-BC53-D5DF18B3FD9B}" sibTransId="{BE2ACDF0-93B9-41C6-B491-46469D414E21}"/>
    <dgm:cxn modelId="{3D79C6AA-3685-4C35-93F3-E002079CD6D9}" srcId="{F68B718E-08EB-48DE-896E-1D0DA9CD263D}" destId="{FAC7CFD6-4C87-4264-B3FE-11DC18D83B3F}" srcOrd="2" destOrd="0" parTransId="{4A1988F1-E772-403B-A800-165CAAC9229C}" sibTransId="{7601C074-1335-4A21-A2BD-A8A370318571}"/>
    <dgm:cxn modelId="{FA2F60AF-D616-4A86-BAC3-0C8E36B19523}" srcId="{F68B718E-08EB-48DE-896E-1D0DA9CD263D}" destId="{066CC119-DF75-4940-BCC8-2D408D7491C1}" srcOrd="0" destOrd="0" parTransId="{82BCAFC4-BF9B-4CBE-9A15-B312EE0E7C11}" sibTransId="{F37227C6-CD77-46F5-A505-874A4238B227}"/>
    <dgm:cxn modelId="{8904DEBB-96BE-4D4C-B5B3-510D721A6602}" srcId="{09BC32DE-E50E-456B-B1A0-6EC0C99CE4F1}" destId="{E13797AD-3B8E-4A0B-A8D0-F8431F569620}" srcOrd="0" destOrd="0" parTransId="{0B5C5FE5-C20C-41C6-AD93-C50FD59668F7}" sibTransId="{CB4555C5-4330-4545-8772-09BD344A564E}"/>
    <dgm:cxn modelId="{590188C8-EBA7-4D24-AC8B-6E6B98A9D00F}" type="presOf" srcId="{E34F8A5D-95B4-4961-A62C-911AF6556469}" destId="{6535C0F4-46BF-4619-98EC-481125FD7710}" srcOrd="0" destOrd="0" presId="urn:microsoft.com/office/officeart/2024/3/layout/verticalVisualTextBlock1"/>
    <dgm:cxn modelId="{1C9F24D4-E29D-4BB2-95B0-3DA826DEC5DE}" type="presOf" srcId="{F37227C6-CD77-46F5-A505-874A4238B227}" destId="{4CB1F376-A177-4FA7-83E6-81EE36D2CB29}" srcOrd="0" destOrd="0" presId="urn:microsoft.com/office/officeart/2024/3/layout/verticalVisualTextBlock1"/>
    <dgm:cxn modelId="{FD5DE5D6-B75C-4BDE-A8D8-102D5CAEE165}" type="presOf" srcId="{066CC119-DF75-4940-BCC8-2D408D7491C1}" destId="{634816DA-45CD-4E05-BC34-D1E04718FC12}" srcOrd="0" destOrd="0" presId="urn:microsoft.com/office/officeart/2024/3/layout/verticalVisualTextBlock1"/>
    <dgm:cxn modelId="{F47B4FE9-61A3-4434-ABCE-C0B78294A8B1}" type="presOf" srcId="{E13797AD-3B8E-4A0B-A8D0-F8431F569620}" destId="{EC4C588C-4228-4531-B69B-FD7872E2134A}" srcOrd="0" destOrd="0" presId="urn:microsoft.com/office/officeart/2024/3/layout/verticalVisualTextBlock1"/>
    <dgm:cxn modelId="{779868F6-C79C-4CDA-B4BE-A42238AF440C}" type="presOf" srcId="{73421DD9-3AA8-4FBB-9868-9CD4B61A3FE3}" destId="{D4CCB825-5229-4F66-A44E-E6FE2C4F91F0}" srcOrd="0" destOrd="0" presId="urn:microsoft.com/office/officeart/2024/3/layout/verticalVisualTextBlock1"/>
    <dgm:cxn modelId="{D30A7027-FD45-4549-8CEB-3FC5A4A486B0}" type="presParOf" srcId="{9C6FBB9A-5002-4012-9DEA-1E199D1EFB92}" destId="{5C4F0C71-868F-4AB2-B593-7CE6884AE905}" srcOrd="0" destOrd="0" presId="urn:microsoft.com/office/officeart/2024/3/layout/verticalVisualTextBlock1"/>
    <dgm:cxn modelId="{AF765961-C949-4BAF-B777-0D93E88CD1B5}" type="presParOf" srcId="{5C4F0C71-868F-4AB2-B593-7CE6884AE905}" destId="{7978D483-CCB6-455A-8FE0-4052CC4F5D50}" srcOrd="0" destOrd="0" presId="urn:microsoft.com/office/officeart/2024/3/layout/verticalVisualTextBlock1"/>
    <dgm:cxn modelId="{E03E07D3-469F-4706-B057-BD2E9F047862}" type="presParOf" srcId="{5C4F0C71-868F-4AB2-B593-7CE6884AE905}" destId="{634816DA-45CD-4E05-BC34-D1E04718FC12}" srcOrd="1" destOrd="0" presId="urn:microsoft.com/office/officeart/2024/3/layout/verticalVisualTextBlock1"/>
    <dgm:cxn modelId="{138A1C91-66A4-4F36-BE0A-A06CFE3DEC6E}" type="presParOf" srcId="{5C4F0C71-868F-4AB2-B593-7CE6884AE905}" destId="{D4CCB825-5229-4F66-A44E-E6FE2C4F91F0}" srcOrd="2" destOrd="0" presId="urn:microsoft.com/office/officeart/2024/3/layout/verticalVisualTextBlock1"/>
    <dgm:cxn modelId="{93E1396D-79B7-48B6-8BFD-E210704C806F}" type="presParOf" srcId="{9C6FBB9A-5002-4012-9DEA-1E199D1EFB92}" destId="{4CB1F376-A177-4FA7-83E6-81EE36D2CB29}" srcOrd="1" destOrd="0" presId="urn:microsoft.com/office/officeart/2024/3/layout/verticalVisualTextBlock1"/>
    <dgm:cxn modelId="{277955BB-0F8F-4D09-96CC-4A75E777C144}" type="presParOf" srcId="{9C6FBB9A-5002-4012-9DEA-1E199D1EFB92}" destId="{7923C88F-5B3E-462B-9D1B-880592528A99}" srcOrd="2" destOrd="0" presId="urn:microsoft.com/office/officeart/2024/3/layout/verticalVisualTextBlock1"/>
    <dgm:cxn modelId="{A62FBB35-FB22-4B21-978D-9B15B9460AFF}" type="presParOf" srcId="{7923C88F-5B3E-462B-9D1B-880592528A99}" destId="{CC9F2AB4-EF5A-4F77-BB07-A49B949E97A6}" srcOrd="0" destOrd="0" presId="urn:microsoft.com/office/officeart/2024/3/layout/verticalVisualTextBlock1"/>
    <dgm:cxn modelId="{AD72AA6E-C445-4465-A7CE-81227ED03757}" type="presParOf" srcId="{7923C88F-5B3E-462B-9D1B-880592528A99}" destId="{FDF3DC62-5229-4183-B00F-73C676406901}" srcOrd="1" destOrd="0" presId="urn:microsoft.com/office/officeart/2024/3/layout/verticalVisualTextBlock1"/>
    <dgm:cxn modelId="{FC53CC64-78FF-46FC-A227-606C5A4581FD}" type="presParOf" srcId="{7923C88F-5B3E-462B-9D1B-880592528A99}" destId="{EC4C588C-4228-4531-B69B-FD7872E2134A}" srcOrd="2" destOrd="0" presId="urn:microsoft.com/office/officeart/2024/3/layout/verticalVisualTextBlock1"/>
    <dgm:cxn modelId="{F8B96491-9F58-493A-BC93-9774D0F02FB8}" type="presParOf" srcId="{9C6FBB9A-5002-4012-9DEA-1E199D1EFB92}" destId="{38DDBCC6-07C0-49C3-967A-2AF84CCEC841}" srcOrd="3" destOrd="0" presId="urn:microsoft.com/office/officeart/2024/3/layout/verticalVisualTextBlock1"/>
    <dgm:cxn modelId="{FC62924C-6014-4617-9B4B-826A552DCDAA}" type="presParOf" srcId="{9C6FBB9A-5002-4012-9DEA-1E199D1EFB92}" destId="{99BECFA0-CBDE-41A1-A1F9-D9A7D5FDADEA}" srcOrd="4" destOrd="0" presId="urn:microsoft.com/office/officeart/2024/3/layout/verticalVisualTextBlock1"/>
    <dgm:cxn modelId="{57DAE562-6D91-4D9F-8A66-E0553B816F5A}" type="presParOf" srcId="{99BECFA0-CBDE-41A1-A1F9-D9A7D5FDADEA}" destId="{1E7E5D14-C046-4EED-A44D-613023EA1E53}" srcOrd="0" destOrd="0" presId="urn:microsoft.com/office/officeart/2024/3/layout/verticalVisualTextBlock1"/>
    <dgm:cxn modelId="{285532E7-6B5E-46FA-BFBE-12F6540DD802}" type="presParOf" srcId="{99BECFA0-CBDE-41A1-A1F9-D9A7D5FDADEA}" destId="{7AD462AB-2ACA-4963-BE3E-51260A26572F}" srcOrd="1" destOrd="0" presId="urn:microsoft.com/office/officeart/2024/3/layout/verticalVisualTextBlock1"/>
    <dgm:cxn modelId="{2655AE05-D952-4C4D-A072-681432932585}" type="presParOf" srcId="{99BECFA0-CBDE-41A1-A1F9-D9A7D5FDADEA}" destId="{6535C0F4-46BF-4619-98EC-481125FD7710}"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0408F1-84B5-4EC2-A4EF-A4AFE36374EA}" type="doc">
      <dgm:prSet loTypeId="urn:microsoft.com/office/officeart/2024/3/layout/ArchList1" loCatId="List" qsTypeId="urn:microsoft.com/office/officeart/2005/8/quickstyle/simple2" qsCatId="simple" csTypeId="urn:microsoft.com/office/officeart/2005/8/colors/accent0_3" csCatId="mainScheme" phldr="1"/>
      <dgm:spPr/>
      <dgm:t>
        <a:bodyPr/>
        <a:lstStyle/>
        <a:p>
          <a:endParaRPr lang="en-US"/>
        </a:p>
      </dgm:t>
    </dgm:pt>
    <dgm:pt modelId="{00C3E2EE-2A71-4411-9CBD-03192BFFA600}">
      <dgm:prSet/>
      <dgm:spPr/>
      <dgm:t>
        <a:bodyPr/>
        <a:lstStyle/>
        <a:p>
          <a:pPr>
            <a:lnSpc>
              <a:spcPct val="100000"/>
            </a:lnSpc>
            <a:defRPr b="1"/>
          </a:pPr>
          <a:r>
            <a:rPr lang="en-US"/>
            <a:t>Insights into Car Identity</a:t>
          </a:r>
        </a:p>
      </dgm:t>
    </dgm:pt>
    <dgm:pt modelId="{63DA1EFD-6998-4F39-8EAF-34BC8CEB755C}" type="parTrans" cxnId="{1FE48D9E-0134-4114-B54A-DF74608528CA}">
      <dgm:prSet/>
      <dgm:spPr/>
      <dgm:t>
        <a:bodyPr/>
        <a:lstStyle/>
        <a:p>
          <a:endParaRPr lang="en-US"/>
        </a:p>
      </dgm:t>
    </dgm:pt>
    <dgm:pt modelId="{3F8AD267-6B17-468C-8757-B350BA9015D8}" type="sibTrans" cxnId="{1FE48D9E-0134-4114-B54A-DF74608528CA}">
      <dgm:prSet/>
      <dgm:spPr/>
      <dgm:t>
        <a:bodyPr/>
        <a:lstStyle/>
        <a:p>
          <a:pPr>
            <a:defRPr b="1"/>
          </a:pPr>
          <a:endParaRPr lang="en-US"/>
        </a:p>
      </dgm:t>
    </dgm:pt>
    <dgm:pt modelId="{4AD38001-1E37-4CEC-99C9-6C77C28DAD83}">
      <dgm:prSet/>
      <dgm:spPr/>
      <dgm:t>
        <a:bodyPr/>
        <a:lstStyle/>
        <a:p>
          <a:pPr>
            <a:lnSpc>
              <a:spcPct val="100000"/>
            </a:lnSpc>
          </a:pPr>
          <a:r>
            <a:rPr lang="en-US"/>
            <a:t>Our analysis has highlighted various aspects of car identity, helping us appreciate the uniqueness of each vehicle.</a:t>
          </a:r>
        </a:p>
      </dgm:t>
    </dgm:pt>
    <dgm:pt modelId="{FDF5FB5E-5F7D-4FFE-B4ED-5A1F07CB21E3}" type="parTrans" cxnId="{678DD94F-D929-4C16-AF3F-A3B05B59EACC}">
      <dgm:prSet/>
      <dgm:spPr/>
      <dgm:t>
        <a:bodyPr/>
        <a:lstStyle/>
        <a:p>
          <a:endParaRPr lang="en-US"/>
        </a:p>
      </dgm:t>
    </dgm:pt>
    <dgm:pt modelId="{FB4F8C03-486E-4F8A-91B2-60ACDBED5D5A}" type="sibTrans" cxnId="{678DD94F-D929-4C16-AF3F-A3B05B59EACC}">
      <dgm:prSet/>
      <dgm:spPr/>
      <dgm:t>
        <a:bodyPr/>
        <a:lstStyle/>
        <a:p>
          <a:endParaRPr lang="en-US"/>
        </a:p>
      </dgm:t>
    </dgm:pt>
    <dgm:pt modelId="{03EDFD95-A834-4965-B3F4-E06753A63450}">
      <dgm:prSet/>
      <dgm:spPr/>
      <dgm:t>
        <a:bodyPr/>
        <a:lstStyle/>
        <a:p>
          <a:pPr>
            <a:lnSpc>
              <a:spcPct val="100000"/>
            </a:lnSpc>
            <a:defRPr b="1"/>
          </a:pPr>
          <a:r>
            <a:rPr lang="en-US"/>
            <a:t>Understanding Vehicle Value</a:t>
          </a:r>
        </a:p>
      </dgm:t>
    </dgm:pt>
    <dgm:pt modelId="{876974A4-C00F-4D94-939C-6BE045C035AC}" type="parTrans" cxnId="{CAAEEA00-21DB-45F9-A39E-184BCDDF6DFA}">
      <dgm:prSet/>
      <dgm:spPr/>
      <dgm:t>
        <a:bodyPr/>
        <a:lstStyle/>
        <a:p>
          <a:endParaRPr lang="en-US"/>
        </a:p>
      </dgm:t>
    </dgm:pt>
    <dgm:pt modelId="{451A9CC9-9126-47A3-BD19-0E8E0873E9B2}" type="sibTrans" cxnId="{CAAEEA00-21DB-45F9-A39E-184BCDDF6DFA}">
      <dgm:prSet/>
      <dgm:spPr/>
      <dgm:t>
        <a:bodyPr/>
        <a:lstStyle/>
        <a:p>
          <a:pPr>
            <a:defRPr b="1"/>
          </a:pPr>
          <a:endParaRPr lang="en-US"/>
        </a:p>
      </dgm:t>
    </dgm:pt>
    <dgm:pt modelId="{8B913AD1-6A78-461A-B74A-B667B694EDBA}">
      <dgm:prSet/>
      <dgm:spPr/>
      <dgm:t>
        <a:bodyPr/>
        <a:lstStyle/>
        <a:p>
          <a:pPr>
            <a:lnSpc>
              <a:spcPct val="100000"/>
            </a:lnSpc>
          </a:pPr>
          <a:r>
            <a:rPr lang="en-US"/>
            <a:t>By examining automotive data, we gain insights into the value of different vehicles and what influences their worth.</a:t>
          </a:r>
        </a:p>
      </dgm:t>
    </dgm:pt>
    <dgm:pt modelId="{A64C7969-80A6-4337-A4A1-14AF26EE8619}" type="parTrans" cxnId="{660ACD76-B513-4732-9C8E-D98501A60982}">
      <dgm:prSet/>
      <dgm:spPr/>
      <dgm:t>
        <a:bodyPr/>
        <a:lstStyle/>
        <a:p>
          <a:endParaRPr lang="en-US"/>
        </a:p>
      </dgm:t>
    </dgm:pt>
    <dgm:pt modelId="{9519F6F0-7B81-4ABD-9483-C8914A8BAD65}" type="sibTrans" cxnId="{660ACD76-B513-4732-9C8E-D98501A60982}">
      <dgm:prSet/>
      <dgm:spPr/>
      <dgm:t>
        <a:bodyPr/>
        <a:lstStyle/>
        <a:p>
          <a:endParaRPr lang="en-US"/>
        </a:p>
      </dgm:t>
    </dgm:pt>
    <dgm:pt modelId="{DF2A8BDF-D5E6-4FAC-B688-43057AC16A0F}">
      <dgm:prSet/>
      <dgm:spPr/>
      <dgm:t>
        <a:bodyPr/>
        <a:lstStyle/>
        <a:p>
          <a:pPr>
            <a:lnSpc>
              <a:spcPct val="100000"/>
            </a:lnSpc>
            <a:defRPr b="1"/>
          </a:pPr>
          <a:r>
            <a:rPr lang="en-US"/>
            <a:t>Diversity in Automotive Landscape</a:t>
          </a:r>
        </a:p>
      </dgm:t>
    </dgm:pt>
    <dgm:pt modelId="{C7A0B31F-FC3A-44D5-980E-7A5985E0112B}" type="parTrans" cxnId="{06F5D35C-77E1-4B43-AE8A-A89EB5A8B907}">
      <dgm:prSet/>
      <dgm:spPr/>
      <dgm:t>
        <a:bodyPr/>
        <a:lstStyle/>
        <a:p>
          <a:endParaRPr lang="en-US"/>
        </a:p>
      </dgm:t>
    </dgm:pt>
    <dgm:pt modelId="{F72785A9-6287-4B94-81AE-BAF24C2BA362}" type="sibTrans" cxnId="{06F5D35C-77E1-4B43-AE8A-A89EB5A8B907}">
      <dgm:prSet/>
      <dgm:spPr/>
      <dgm:t>
        <a:bodyPr/>
        <a:lstStyle/>
        <a:p>
          <a:endParaRPr lang="en-US"/>
        </a:p>
      </dgm:t>
    </dgm:pt>
    <dgm:pt modelId="{807A34F6-D32A-4DCF-AA7A-EC229AC838DD}">
      <dgm:prSet/>
      <dgm:spPr/>
      <dgm:t>
        <a:bodyPr/>
        <a:lstStyle/>
        <a:p>
          <a:pPr>
            <a:lnSpc>
              <a:spcPct val="100000"/>
            </a:lnSpc>
          </a:pPr>
          <a:r>
            <a:rPr lang="en-US"/>
            <a:t>Our exploration reveals the diversity within the automotive landscape, showcasing various makes, models, and their stories.</a:t>
          </a:r>
        </a:p>
      </dgm:t>
    </dgm:pt>
    <dgm:pt modelId="{2CD9F7F6-EC72-462A-9EFB-17B922B96905}" type="parTrans" cxnId="{40039E90-DC61-496D-8551-7E5845A2B45D}">
      <dgm:prSet/>
      <dgm:spPr/>
      <dgm:t>
        <a:bodyPr/>
        <a:lstStyle/>
        <a:p>
          <a:endParaRPr lang="en-US"/>
        </a:p>
      </dgm:t>
    </dgm:pt>
    <dgm:pt modelId="{7148FE66-14AE-4D36-907C-96B6A764BC48}" type="sibTrans" cxnId="{40039E90-DC61-496D-8551-7E5845A2B45D}">
      <dgm:prSet/>
      <dgm:spPr/>
      <dgm:t>
        <a:bodyPr/>
        <a:lstStyle/>
        <a:p>
          <a:endParaRPr lang="en-US"/>
        </a:p>
      </dgm:t>
    </dgm:pt>
    <dgm:pt modelId="{03C17BD0-6A2B-47C5-AFC7-8755F835620D}" type="pres">
      <dgm:prSet presAssocID="{2C0408F1-84B5-4EC2-A4EF-A4AFE36374EA}" presName="linear" presStyleCnt="0">
        <dgm:presLayoutVars>
          <dgm:animLvl val="lvl"/>
          <dgm:resizeHandles val="exact"/>
        </dgm:presLayoutVars>
      </dgm:prSet>
      <dgm:spPr/>
    </dgm:pt>
    <dgm:pt modelId="{98463684-FBB3-41EB-9838-CB2CA1D47E7E}" type="pres">
      <dgm:prSet presAssocID="{00C3E2EE-2A71-4411-9CBD-03192BFFA600}" presName="parentText" presStyleLbl="revTx" presStyleIdx="0" presStyleCnt="6">
        <dgm:presLayoutVars>
          <dgm:chMax val="0"/>
          <dgm:bulletEnabled/>
        </dgm:presLayoutVars>
      </dgm:prSet>
      <dgm:spPr/>
    </dgm:pt>
    <dgm:pt modelId="{F1B53BB9-C697-4214-AF25-7891A302AE03}" type="pres">
      <dgm:prSet presAssocID="{00C3E2EE-2A71-4411-9CBD-03192BFFA600}" presName="childText" presStyleLbl="revTx" presStyleIdx="1" presStyleCnt="6">
        <dgm:presLayoutVars>
          <dgm:bulletEnabled/>
        </dgm:presLayoutVars>
      </dgm:prSet>
      <dgm:spPr/>
    </dgm:pt>
    <dgm:pt modelId="{599FF377-9D42-4782-9D34-C4D1BA61F2C4}" type="pres">
      <dgm:prSet presAssocID="{03EDFD95-A834-4965-B3F4-E06753A63450}" presName="parentText" presStyleLbl="revTx" presStyleIdx="2" presStyleCnt="6">
        <dgm:presLayoutVars>
          <dgm:chMax val="0"/>
          <dgm:bulletEnabled/>
        </dgm:presLayoutVars>
      </dgm:prSet>
      <dgm:spPr/>
    </dgm:pt>
    <dgm:pt modelId="{538D2D59-D8EF-424D-812D-B56470DB1FAB}" type="pres">
      <dgm:prSet presAssocID="{03EDFD95-A834-4965-B3F4-E06753A63450}" presName="childText" presStyleLbl="revTx" presStyleIdx="3" presStyleCnt="6">
        <dgm:presLayoutVars>
          <dgm:bulletEnabled/>
        </dgm:presLayoutVars>
      </dgm:prSet>
      <dgm:spPr/>
    </dgm:pt>
    <dgm:pt modelId="{724B34B9-CDC1-4B84-899F-B3A65C2E5F22}" type="pres">
      <dgm:prSet presAssocID="{DF2A8BDF-D5E6-4FAC-B688-43057AC16A0F}" presName="parentText" presStyleLbl="revTx" presStyleIdx="4" presStyleCnt="6">
        <dgm:presLayoutVars>
          <dgm:chMax val="0"/>
          <dgm:bulletEnabled/>
        </dgm:presLayoutVars>
      </dgm:prSet>
      <dgm:spPr/>
    </dgm:pt>
    <dgm:pt modelId="{B441D345-F3D4-44C5-A688-23913CB552F6}" type="pres">
      <dgm:prSet presAssocID="{DF2A8BDF-D5E6-4FAC-B688-43057AC16A0F}" presName="childText" presStyleLbl="revTx" presStyleIdx="5" presStyleCnt="6">
        <dgm:presLayoutVars>
          <dgm:bulletEnabled/>
        </dgm:presLayoutVars>
      </dgm:prSet>
      <dgm:spPr/>
    </dgm:pt>
  </dgm:ptLst>
  <dgm:cxnLst>
    <dgm:cxn modelId="{CAAEEA00-21DB-45F9-A39E-184BCDDF6DFA}" srcId="{2C0408F1-84B5-4EC2-A4EF-A4AFE36374EA}" destId="{03EDFD95-A834-4965-B3F4-E06753A63450}" srcOrd="1" destOrd="0" parTransId="{876974A4-C00F-4D94-939C-6BE045C035AC}" sibTransId="{451A9CC9-9126-47A3-BD19-0E8E0873E9B2}"/>
    <dgm:cxn modelId="{06F5D35C-77E1-4B43-AE8A-A89EB5A8B907}" srcId="{2C0408F1-84B5-4EC2-A4EF-A4AFE36374EA}" destId="{DF2A8BDF-D5E6-4FAC-B688-43057AC16A0F}" srcOrd="2" destOrd="0" parTransId="{C7A0B31F-FC3A-44D5-980E-7A5985E0112B}" sibTransId="{F72785A9-6287-4B94-81AE-BAF24C2BA362}"/>
    <dgm:cxn modelId="{80637C67-FDAF-4AEF-A800-F2ACD7141202}" type="presOf" srcId="{03EDFD95-A834-4965-B3F4-E06753A63450}" destId="{599FF377-9D42-4782-9D34-C4D1BA61F2C4}" srcOrd="0" destOrd="0" presId="urn:microsoft.com/office/officeart/2024/3/layout/ArchList1"/>
    <dgm:cxn modelId="{678DD94F-D929-4C16-AF3F-A3B05B59EACC}" srcId="{00C3E2EE-2A71-4411-9CBD-03192BFFA600}" destId="{4AD38001-1E37-4CEC-99C9-6C77C28DAD83}" srcOrd="0" destOrd="0" parTransId="{FDF5FB5E-5F7D-4FFE-B4ED-5A1F07CB21E3}" sibTransId="{FB4F8C03-486E-4F8A-91B2-60ACDBED5D5A}"/>
    <dgm:cxn modelId="{AC8B2C56-65D4-4B00-B9F2-3121B6A8E420}" type="presOf" srcId="{2C0408F1-84B5-4EC2-A4EF-A4AFE36374EA}" destId="{03C17BD0-6A2B-47C5-AFC7-8755F835620D}" srcOrd="0" destOrd="0" presId="urn:microsoft.com/office/officeart/2024/3/layout/ArchList1"/>
    <dgm:cxn modelId="{660ACD76-B513-4732-9C8E-D98501A60982}" srcId="{03EDFD95-A834-4965-B3F4-E06753A63450}" destId="{8B913AD1-6A78-461A-B74A-B667B694EDBA}" srcOrd="0" destOrd="0" parTransId="{A64C7969-80A6-4337-A4A1-14AF26EE8619}" sibTransId="{9519F6F0-7B81-4ABD-9483-C8914A8BAD65}"/>
    <dgm:cxn modelId="{40039E90-DC61-496D-8551-7E5845A2B45D}" srcId="{DF2A8BDF-D5E6-4FAC-B688-43057AC16A0F}" destId="{807A34F6-D32A-4DCF-AA7A-EC229AC838DD}" srcOrd="0" destOrd="0" parTransId="{2CD9F7F6-EC72-462A-9EFB-17B922B96905}" sibTransId="{7148FE66-14AE-4D36-907C-96B6A764BC48}"/>
    <dgm:cxn modelId="{17DA5692-B9C0-4A31-8CE1-C45AF783BA09}" type="presOf" srcId="{4AD38001-1E37-4CEC-99C9-6C77C28DAD83}" destId="{F1B53BB9-C697-4214-AF25-7891A302AE03}" srcOrd="0" destOrd="0" presId="urn:microsoft.com/office/officeart/2024/3/layout/ArchList1"/>
    <dgm:cxn modelId="{39137B97-8288-43C6-8A6A-AB070A23CCB5}" type="presOf" srcId="{807A34F6-D32A-4DCF-AA7A-EC229AC838DD}" destId="{B441D345-F3D4-44C5-A688-23913CB552F6}" srcOrd="0" destOrd="0" presId="urn:microsoft.com/office/officeart/2024/3/layout/ArchList1"/>
    <dgm:cxn modelId="{1FE48D9E-0134-4114-B54A-DF74608528CA}" srcId="{2C0408F1-84B5-4EC2-A4EF-A4AFE36374EA}" destId="{00C3E2EE-2A71-4411-9CBD-03192BFFA600}" srcOrd="0" destOrd="0" parTransId="{63DA1EFD-6998-4F39-8EAF-34BC8CEB755C}" sibTransId="{3F8AD267-6B17-468C-8757-B350BA9015D8}"/>
    <dgm:cxn modelId="{783069A5-C108-43EF-AC41-366BDD6896D0}" type="presOf" srcId="{DF2A8BDF-D5E6-4FAC-B688-43057AC16A0F}" destId="{724B34B9-CDC1-4B84-899F-B3A65C2E5F22}" srcOrd="0" destOrd="0" presId="urn:microsoft.com/office/officeart/2024/3/layout/ArchList1"/>
    <dgm:cxn modelId="{98D094A6-4DDF-48C2-BEC0-4B87A2F26F7B}" type="presOf" srcId="{00C3E2EE-2A71-4411-9CBD-03192BFFA600}" destId="{98463684-FBB3-41EB-9838-CB2CA1D47E7E}" srcOrd="0" destOrd="0" presId="urn:microsoft.com/office/officeart/2024/3/layout/ArchList1"/>
    <dgm:cxn modelId="{13D061D6-C41D-44EA-8BC2-429BD9291519}" type="presOf" srcId="{8B913AD1-6A78-461A-B74A-B667B694EDBA}" destId="{538D2D59-D8EF-424D-812D-B56470DB1FAB}" srcOrd="0" destOrd="0" presId="urn:microsoft.com/office/officeart/2024/3/layout/ArchList1"/>
    <dgm:cxn modelId="{18745351-63A6-433B-96CF-2F777C394A80}" type="presParOf" srcId="{03C17BD0-6A2B-47C5-AFC7-8755F835620D}" destId="{98463684-FBB3-41EB-9838-CB2CA1D47E7E}" srcOrd="0" destOrd="0" presId="urn:microsoft.com/office/officeart/2024/3/layout/ArchList1"/>
    <dgm:cxn modelId="{ED335C4F-3BEC-4B08-848D-E9335AEF96D8}" type="presParOf" srcId="{03C17BD0-6A2B-47C5-AFC7-8755F835620D}" destId="{F1B53BB9-C697-4214-AF25-7891A302AE03}" srcOrd="1" destOrd="0" presId="urn:microsoft.com/office/officeart/2024/3/layout/ArchList1"/>
    <dgm:cxn modelId="{B5A2BEB8-5D26-4F47-92CE-E503F2C715AA}" type="presParOf" srcId="{03C17BD0-6A2B-47C5-AFC7-8755F835620D}" destId="{599FF377-9D42-4782-9D34-C4D1BA61F2C4}" srcOrd="2" destOrd="0" presId="urn:microsoft.com/office/officeart/2024/3/layout/ArchList1"/>
    <dgm:cxn modelId="{810C2EF6-ACAC-4012-8D3D-E181A1C01085}" type="presParOf" srcId="{03C17BD0-6A2B-47C5-AFC7-8755F835620D}" destId="{538D2D59-D8EF-424D-812D-B56470DB1FAB}" srcOrd="3" destOrd="0" presId="urn:microsoft.com/office/officeart/2024/3/layout/ArchList1"/>
    <dgm:cxn modelId="{56A99051-4EBC-4A16-9913-4AB0A6AB18BD}" type="presParOf" srcId="{03C17BD0-6A2B-47C5-AFC7-8755F835620D}" destId="{724B34B9-CDC1-4B84-899F-B3A65C2E5F22}" srcOrd="4" destOrd="0" presId="urn:microsoft.com/office/officeart/2024/3/layout/ArchList1"/>
    <dgm:cxn modelId="{8EE7B7D1-4324-45FA-B28F-97847346034B}" type="presParOf" srcId="{03C17BD0-6A2B-47C5-AFC7-8755F835620D}" destId="{B441D345-F3D4-44C5-A688-23913CB552F6}" srcOrd="5" destOrd="0" presId="urn:microsoft.com/office/officeart/2024/3/layout/Arc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8D483-CCB6-455A-8FE0-4052CC4F5D50}">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33249" b="-2"/>
          <a:stretch/>
        </a:blipFill>
        <a:ln>
          <a:noFill/>
        </a:ln>
        <a:effectLst/>
      </dsp:spPr>
      <dsp:style>
        <a:lnRef idx="0">
          <a:scrgbClr r="0" g="0" b="0"/>
        </a:lnRef>
        <a:fillRef idx="3">
          <a:scrgbClr r="0" g="0" b="0"/>
        </a:fillRef>
        <a:effectRef idx="2">
          <a:scrgbClr r="0" g="0" b="0"/>
        </a:effectRef>
        <a:fontRef idx="minor">
          <a:schemeClr val="lt1"/>
        </a:fontRef>
      </dsp:style>
    </dsp:sp>
    <dsp:sp modelId="{634816DA-45CD-4E05-BC34-D1E04718FC12}">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Factors of Car Identity</a:t>
          </a:r>
        </a:p>
      </dsp:txBody>
      <dsp:txXfrm>
        <a:off x="1861599" y="0"/>
        <a:ext cx="5167674" cy="346182"/>
      </dsp:txXfrm>
    </dsp:sp>
    <dsp:sp modelId="{D4CCB825-5229-4F66-A44E-E6FE2C4F91F0}">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the unique characteristics that define a vehicle's identity, including design, brand, and technology.</a:t>
          </a:r>
        </a:p>
      </dsp:txBody>
      <dsp:txXfrm>
        <a:off x="1861599" y="346182"/>
        <a:ext cx="5167674" cy="1335417"/>
      </dsp:txXfrm>
    </dsp:sp>
    <dsp:sp modelId="{CC9F2AB4-EF5A-4F77-BB07-A49B949E97A6}">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0708" r="12540" b="-2"/>
          <a:stretch/>
        </a:blipFill>
        <a:ln>
          <a:noFill/>
        </a:ln>
        <a:effectLst/>
      </dsp:spPr>
      <dsp:style>
        <a:lnRef idx="0">
          <a:scrgbClr r="0" g="0" b="0"/>
        </a:lnRef>
        <a:fillRef idx="3">
          <a:scrgbClr r="0" g="0" b="0"/>
        </a:fillRef>
        <a:effectRef idx="2">
          <a:scrgbClr r="0" g="0" b="0"/>
        </a:effectRef>
        <a:fontRef idx="minor">
          <a:schemeClr val="lt1"/>
        </a:fontRef>
      </dsp:style>
    </dsp:sp>
    <dsp:sp modelId="{FDF3DC62-5229-4183-B00F-73C676406901}">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Value Determinants</a:t>
          </a:r>
        </a:p>
      </dsp:txBody>
      <dsp:txXfrm>
        <a:off x="1861599" y="1816127"/>
        <a:ext cx="5167674" cy="346182"/>
      </dsp:txXfrm>
    </dsp:sp>
    <dsp:sp modelId="{EC4C588C-4228-4531-B69B-FD7872E2134A}">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Analyzing the various factors that contribute to a car's market value, such as age, condition, and mileage.</a:t>
          </a:r>
        </a:p>
      </dsp:txBody>
      <dsp:txXfrm>
        <a:off x="1861599" y="2162310"/>
        <a:ext cx="5167674" cy="1335417"/>
      </dsp:txXfrm>
    </dsp:sp>
    <dsp:sp modelId="{1E7E5D14-C046-4EED-A44D-613023EA1E53}">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41723" r="21028" b="1"/>
          <a:stretch/>
        </a:blipFill>
        <a:ln>
          <a:noFill/>
        </a:ln>
        <a:effectLst/>
      </dsp:spPr>
      <dsp:style>
        <a:lnRef idx="0">
          <a:scrgbClr r="0" g="0" b="0"/>
        </a:lnRef>
        <a:fillRef idx="3">
          <a:scrgbClr r="0" g="0" b="0"/>
        </a:fillRef>
        <a:effectRef idx="2">
          <a:scrgbClr r="0" g="0" b="0"/>
        </a:effectRef>
        <a:fontRef idx="minor">
          <a:schemeClr val="lt1"/>
        </a:fontRef>
      </dsp:style>
    </dsp:sp>
    <dsp:sp modelId="{7AD462AB-2ACA-4963-BE3E-51260A26572F}">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Data Analysis Techniques</a:t>
          </a:r>
        </a:p>
      </dsp:txBody>
      <dsp:txXfrm>
        <a:off x="1861599" y="3632255"/>
        <a:ext cx="5167674" cy="346182"/>
      </dsp:txXfrm>
    </dsp:sp>
    <dsp:sp modelId="{6535C0F4-46BF-4619-98EC-481125FD7710}">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Employing data analysis methods to form a clearer understanding of what influences car identity and value.</a:t>
          </a:r>
        </a:p>
      </dsp:txBody>
      <dsp:txXfrm>
        <a:off x="1861599" y="3978438"/>
        <a:ext cx="5167674" cy="133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63684-FBB3-41EB-9838-CB2CA1D47E7E}">
      <dsp:nvSpPr>
        <dsp:cNvPr id="0" name=""/>
        <dsp:cNvSpPr/>
      </dsp:nvSpPr>
      <dsp:spPr>
        <a:xfrm>
          <a:off x="0" y="64430"/>
          <a:ext cx="3429000" cy="20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4191" rIns="137160" bIns="4191" numCol="1" spcCol="1270" anchor="ctr" anchorCtr="0">
          <a:noAutofit/>
        </a:bodyPr>
        <a:lstStyle/>
        <a:p>
          <a:pPr marL="0" lvl="0" indent="0" algn="l" defTabSz="488950">
            <a:lnSpc>
              <a:spcPct val="100000"/>
            </a:lnSpc>
            <a:spcBef>
              <a:spcPct val="0"/>
            </a:spcBef>
            <a:spcAft>
              <a:spcPct val="35000"/>
            </a:spcAft>
            <a:buNone/>
            <a:defRPr b="1"/>
          </a:pPr>
          <a:r>
            <a:rPr lang="en-US" sz="1100" kern="1200"/>
            <a:t>Insights into Car Identity</a:t>
          </a:r>
        </a:p>
      </dsp:txBody>
      <dsp:txXfrm>
        <a:off x="0" y="64430"/>
        <a:ext cx="3429000" cy="205920"/>
      </dsp:txXfrm>
    </dsp:sp>
    <dsp:sp modelId="{F1B53BB9-C697-4214-AF25-7891A302AE03}">
      <dsp:nvSpPr>
        <dsp:cNvPr id="0" name=""/>
        <dsp:cNvSpPr/>
      </dsp:nvSpPr>
      <dsp:spPr>
        <a:xfrm>
          <a:off x="0" y="270350"/>
          <a:ext cx="34290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7160" bIns="349250" numCol="1" spcCol="1270" anchor="ctr" anchorCtr="0">
          <a:noAutofit/>
        </a:bodyPr>
        <a:lstStyle/>
        <a:p>
          <a:pPr marL="0" lvl="0" indent="0" algn="l" defTabSz="488950">
            <a:lnSpc>
              <a:spcPct val="100000"/>
            </a:lnSpc>
            <a:spcBef>
              <a:spcPct val="0"/>
            </a:spcBef>
            <a:spcAft>
              <a:spcPct val="35000"/>
            </a:spcAft>
            <a:buNone/>
          </a:pPr>
          <a:r>
            <a:rPr lang="en-US" sz="1100" kern="1200"/>
            <a:t>Our analysis has highlighted various aspects of car identity, helping us appreciate the uniqueness of each vehicle.</a:t>
          </a:r>
        </a:p>
      </dsp:txBody>
      <dsp:txXfrm>
        <a:off x="0" y="270350"/>
        <a:ext cx="3429000" cy="888030"/>
      </dsp:txXfrm>
    </dsp:sp>
    <dsp:sp modelId="{599FF377-9D42-4782-9D34-C4D1BA61F2C4}">
      <dsp:nvSpPr>
        <dsp:cNvPr id="0" name=""/>
        <dsp:cNvSpPr/>
      </dsp:nvSpPr>
      <dsp:spPr>
        <a:xfrm>
          <a:off x="0" y="1158381"/>
          <a:ext cx="3429000" cy="20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4191" rIns="137160" bIns="4191" numCol="1" spcCol="1270" anchor="ctr" anchorCtr="0">
          <a:noAutofit/>
        </a:bodyPr>
        <a:lstStyle/>
        <a:p>
          <a:pPr marL="0" lvl="0" indent="0" algn="l" defTabSz="488950">
            <a:lnSpc>
              <a:spcPct val="100000"/>
            </a:lnSpc>
            <a:spcBef>
              <a:spcPct val="0"/>
            </a:spcBef>
            <a:spcAft>
              <a:spcPct val="35000"/>
            </a:spcAft>
            <a:buNone/>
            <a:defRPr b="1"/>
          </a:pPr>
          <a:r>
            <a:rPr lang="en-US" sz="1100" kern="1200"/>
            <a:t>Understanding Vehicle Value</a:t>
          </a:r>
        </a:p>
      </dsp:txBody>
      <dsp:txXfrm>
        <a:off x="0" y="1158381"/>
        <a:ext cx="3429000" cy="205920"/>
      </dsp:txXfrm>
    </dsp:sp>
    <dsp:sp modelId="{538D2D59-D8EF-424D-812D-B56470DB1FAB}">
      <dsp:nvSpPr>
        <dsp:cNvPr id="0" name=""/>
        <dsp:cNvSpPr/>
      </dsp:nvSpPr>
      <dsp:spPr>
        <a:xfrm>
          <a:off x="0" y="1364301"/>
          <a:ext cx="34290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7160" bIns="349250" numCol="1" spcCol="1270" anchor="ctr" anchorCtr="0">
          <a:noAutofit/>
        </a:bodyPr>
        <a:lstStyle/>
        <a:p>
          <a:pPr marL="0" lvl="0" indent="0" algn="l" defTabSz="488950">
            <a:lnSpc>
              <a:spcPct val="100000"/>
            </a:lnSpc>
            <a:spcBef>
              <a:spcPct val="0"/>
            </a:spcBef>
            <a:spcAft>
              <a:spcPct val="35000"/>
            </a:spcAft>
            <a:buNone/>
          </a:pPr>
          <a:r>
            <a:rPr lang="en-US" sz="1100" kern="1200"/>
            <a:t>By examining automotive data, we gain insights into the value of different vehicles and what influences their worth.</a:t>
          </a:r>
        </a:p>
      </dsp:txBody>
      <dsp:txXfrm>
        <a:off x="0" y="1364301"/>
        <a:ext cx="3429000" cy="888030"/>
      </dsp:txXfrm>
    </dsp:sp>
    <dsp:sp modelId="{724B34B9-CDC1-4B84-899F-B3A65C2E5F22}">
      <dsp:nvSpPr>
        <dsp:cNvPr id="0" name=""/>
        <dsp:cNvSpPr/>
      </dsp:nvSpPr>
      <dsp:spPr>
        <a:xfrm>
          <a:off x="0" y="2252331"/>
          <a:ext cx="3429000" cy="20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4191" rIns="137160" bIns="4191" numCol="1" spcCol="1270" anchor="ctr" anchorCtr="0">
          <a:noAutofit/>
        </a:bodyPr>
        <a:lstStyle/>
        <a:p>
          <a:pPr marL="0" lvl="0" indent="0" algn="l" defTabSz="488950">
            <a:lnSpc>
              <a:spcPct val="100000"/>
            </a:lnSpc>
            <a:spcBef>
              <a:spcPct val="0"/>
            </a:spcBef>
            <a:spcAft>
              <a:spcPct val="35000"/>
            </a:spcAft>
            <a:buNone/>
            <a:defRPr b="1"/>
          </a:pPr>
          <a:r>
            <a:rPr lang="en-US" sz="1100" kern="1200"/>
            <a:t>Diversity in Automotive Landscape</a:t>
          </a:r>
        </a:p>
      </dsp:txBody>
      <dsp:txXfrm>
        <a:off x="0" y="2252331"/>
        <a:ext cx="3429000" cy="205920"/>
      </dsp:txXfrm>
    </dsp:sp>
    <dsp:sp modelId="{B441D345-F3D4-44C5-A688-23913CB552F6}">
      <dsp:nvSpPr>
        <dsp:cNvPr id="0" name=""/>
        <dsp:cNvSpPr/>
      </dsp:nvSpPr>
      <dsp:spPr>
        <a:xfrm>
          <a:off x="0" y="2458251"/>
          <a:ext cx="34290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7160" bIns="349250" numCol="1" spcCol="1270" anchor="ctr" anchorCtr="0">
          <a:noAutofit/>
        </a:bodyPr>
        <a:lstStyle/>
        <a:p>
          <a:pPr marL="0" lvl="0" indent="0" algn="l" defTabSz="488950">
            <a:lnSpc>
              <a:spcPct val="100000"/>
            </a:lnSpc>
            <a:spcBef>
              <a:spcPct val="0"/>
            </a:spcBef>
            <a:spcAft>
              <a:spcPct val="35000"/>
            </a:spcAft>
            <a:buNone/>
          </a:pPr>
          <a:r>
            <a:rPr lang="en-US" sz="1100" kern="1200"/>
            <a:t>Our exploration reveals the diversity within the automotive landscape, showcasing various makes, models, and their stories.</a:t>
          </a:r>
        </a:p>
      </dsp:txBody>
      <dsp:txXfrm>
        <a:off x="0" y="2458251"/>
        <a:ext cx="3429000" cy="888030"/>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ArchList1">
  <dgm:title val="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14"/>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revTx">
        <dgm:varLst>
          <dgm:chMax val="0"/>
          <dgm:bulletEnabled/>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03"/>
          <dgm:constr type="bMarg" refType="primFontSz" fact="0.03"/>
          <dgm:constr type="lMarg" val="10.8"/>
          <dgm:constr type="rMarg" val="10.8"/>
        </dgm:constrLst>
        <dgm:ruleLst>
          <dgm:rule type="h" val="INF" fact="NaN" max="NaN"/>
        </dgm:ruleLst>
      </dgm:layoutNode>
      <dgm:choose name="Name1">
        <dgm:if name="Name2" axis="ch" ptType="node" func="cnt" op="gte" val="1">
          <dgm:layoutNode name="childText" styleLbl="revTx">
            <dgm:varLst>
              <dgm:bulletEnabled/>
            </dgm:varLst>
            <dgm:alg type="tx">
              <dgm:param type="parTxLTRAlign" val="l"/>
              <dgm:param type="parTxRTLAlign" val="r"/>
            </dgm:alg>
            <dgm:shape xmlns:r="http://schemas.openxmlformats.org/officeDocument/2006/relationships" type="rect" r:blip="">
              <dgm:adjLst/>
            </dgm:shape>
            <dgm:presOf axis="des" ptType="node"/>
            <dgm:constrLst>
              <dgm:constr type="tMarg" refType="primFontSz" fact="0.1"/>
              <dgm:constr type="bMarg" refType="primFontSz" fact="2.5"/>
              <dgm:constr type="lMarg" val="10.8"/>
              <dgm:constr type="rMarg" val="10.8"/>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FF480-D6F7-40C3-831E-1D3FF1611D2E}"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1FA31-C2FC-483E-84DD-E18E9035A426}" type="slidenum">
              <a:rPr lang="en-US" smtClean="0"/>
              <a:t>‹#›</a:t>
            </a:fld>
            <a:endParaRPr lang="en-US"/>
          </a:p>
        </p:txBody>
      </p:sp>
    </p:spTree>
    <p:extLst>
      <p:ext uri="{BB962C8B-B14F-4D97-AF65-F5344CB8AC3E}">
        <p14:creationId xmlns:p14="http://schemas.microsoft.com/office/powerpoint/2010/main" val="427647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journey through the fascinating world of automotive data. We aim to understand car identity, value, and the hidden stories within the data that can provide insights into the automotive landscape.
</a:t>
            </a:r>
          </a:p>
        </p:txBody>
      </p:sp>
      <p:sp>
        <p:nvSpPr>
          <p:cNvPr id="4" name="Slide Number Placeholder 3"/>
          <p:cNvSpPr>
            <a:spLocks noGrp="1"/>
          </p:cNvSpPr>
          <p:nvPr>
            <p:ph type="sldNum" sz="quarter" idx="5"/>
          </p:nvPr>
        </p:nvSpPr>
        <p:spPr/>
        <p:txBody>
          <a:bodyPr/>
          <a:lstStyle/>
          <a:p>
            <a:fld id="{19641BA7-5002-4ACC-95A5-A4EEBCC4B5B5}" type="slidenum">
              <a:rPr lang="en-US" smtClean="0"/>
              <a:t>1</a:t>
            </a:fld>
            <a:endParaRPr lang="en-US"/>
          </a:p>
        </p:txBody>
      </p:sp>
    </p:spTree>
    <p:extLst>
      <p:ext uri="{BB962C8B-B14F-4D97-AF65-F5344CB8AC3E}">
        <p14:creationId xmlns:p14="http://schemas.microsoft.com/office/powerpoint/2010/main" val="46906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accuracy is vital for producing reliable insights. We will discuss the methods we employ to verify and validate our data, ensuring that our conclusions are based on sound information.</a:t>
            </a:r>
          </a:p>
        </p:txBody>
      </p:sp>
      <p:sp>
        <p:nvSpPr>
          <p:cNvPr id="4" name="Slide Number Placeholder 3"/>
          <p:cNvSpPr>
            <a:spLocks noGrp="1"/>
          </p:cNvSpPr>
          <p:nvPr>
            <p:ph type="sldNum" sz="quarter" idx="5"/>
          </p:nvPr>
        </p:nvSpPr>
        <p:spPr/>
        <p:txBody>
          <a:bodyPr/>
          <a:lstStyle/>
          <a:p>
            <a:fld id="{19641BA7-5002-4ACC-95A5-A4EEBCC4B5B5}" type="slidenum">
              <a:rPr lang="en-US" smtClean="0"/>
              <a:t>10</a:t>
            </a:fld>
            <a:endParaRPr lang="en-US"/>
          </a:p>
        </p:txBody>
      </p:sp>
    </p:spTree>
    <p:extLst>
      <p:ext uri="{BB962C8B-B14F-4D97-AF65-F5344CB8AC3E}">
        <p14:creationId xmlns:p14="http://schemas.microsoft.com/office/powerpoint/2010/main" val="144878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Categorical features provide a narrative about the different types of cars and their classifications. This section will explore the significance of these features in our analysis.</a:t>
            </a:r>
          </a:p>
        </p:txBody>
      </p:sp>
      <p:sp>
        <p:nvSpPr>
          <p:cNvPr id="4" name="Slide Number Placeholder 3"/>
          <p:cNvSpPr>
            <a:spLocks noGrp="1"/>
          </p:cNvSpPr>
          <p:nvPr>
            <p:ph type="sldNum" sz="quarter" idx="5"/>
          </p:nvPr>
        </p:nvSpPr>
        <p:spPr/>
        <p:txBody>
          <a:bodyPr/>
          <a:lstStyle/>
          <a:p>
            <a:fld id="{19641BA7-5002-4ACC-95A5-A4EEBCC4B5B5}" type="slidenum">
              <a:rPr lang="en-US" smtClean="0"/>
              <a:t>11</a:t>
            </a:fld>
            <a:endParaRPr lang="en-US"/>
          </a:p>
        </p:txBody>
      </p:sp>
    </p:spTree>
    <p:extLst>
      <p:ext uri="{BB962C8B-B14F-4D97-AF65-F5344CB8AC3E}">
        <p14:creationId xmlns:p14="http://schemas.microsoft.com/office/powerpoint/2010/main" val="46061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delve into how we analyze categorical features such as car brands, types, and colors. Understanding these categories helps identify trends and preferences in the automotive market.</a:t>
            </a:r>
          </a:p>
        </p:txBody>
      </p:sp>
      <p:sp>
        <p:nvSpPr>
          <p:cNvPr id="4" name="Slide Number Placeholder 3"/>
          <p:cNvSpPr>
            <a:spLocks noGrp="1"/>
          </p:cNvSpPr>
          <p:nvPr>
            <p:ph type="sldNum" sz="quarter" idx="5"/>
          </p:nvPr>
        </p:nvSpPr>
        <p:spPr/>
        <p:txBody>
          <a:bodyPr/>
          <a:lstStyle/>
          <a:p>
            <a:fld id="{19641BA7-5002-4ACC-95A5-A4EEBCC4B5B5}" type="slidenum">
              <a:rPr lang="en-US" smtClean="0"/>
              <a:t>12</a:t>
            </a:fld>
            <a:endParaRPr lang="en-US"/>
          </a:p>
        </p:txBody>
      </p:sp>
    </p:spTree>
    <p:extLst>
      <p:ext uri="{BB962C8B-B14F-4D97-AF65-F5344CB8AC3E}">
        <p14:creationId xmlns:p14="http://schemas.microsoft.com/office/powerpoint/2010/main" val="53503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Examples of categories we will explore include sedans, SUVs, and hybrids. Each category represents a different segment of the market, reflecting consumer preferences and trends.</a:t>
            </a:r>
          </a:p>
        </p:txBody>
      </p:sp>
      <p:sp>
        <p:nvSpPr>
          <p:cNvPr id="4" name="Slide Number Placeholder 3"/>
          <p:cNvSpPr>
            <a:spLocks noGrp="1"/>
          </p:cNvSpPr>
          <p:nvPr>
            <p:ph type="sldNum" sz="quarter" idx="5"/>
          </p:nvPr>
        </p:nvSpPr>
        <p:spPr/>
        <p:txBody>
          <a:bodyPr/>
          <a:lstStyle/>
          <a:p>
            <a:fld id="{19641BA7-5002-4ACC-95A5-A4EEBCC4B5B5}" type="slidenum">
              <a:rPr lang="en-US" smtClean="0"/>
              <a:t>13</a:t>
            </a:fld>
            <a:endParaRPr lang="en-US"/>
          </a:p>
        </p:txBody>
      </p:sp>
    </p:spTree>
    <p:extLst>
      <p:ext uri="{BB962C8B-B14F-4D97-AF65-F5344CB8AC3E}">
        <p14:creationId xmlns:p14="http://schemas.microsoft.com/office/powerpoint/2010/main" val="2094516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analyzing categorical features, we reveal the diversity in the automotive industry. This diversity is crucial for understanding market dynamics and consumer choices.</a:t>
            </a:r>
          </a:p>
        </p:txBody>
      </p:sp>
      <p:sp>
        <p:nvSpPr>
          <p:cNvPr id="4" name="Slide Number Placeholder 3"/>
          <p:cNvSpPr>
            <a:spLocks noGrp="1"/>
          </p:cNvSpPr>
          <p:nvPr>
            <p:ph type="sldNum" sz="quarter" idx="5"/>
          </p:nvPr>
        </p:nvSpPr>
        <p:spPr/>
        <p:txBody>
          <a:bodyPr/>
          <a:lstStyle/>
          <a:p>
            <a:fld id="{19641BA7-5002-4ACC-95A5-A4EEBCC4B5B5}" type="slidenum">
              <a:rPr lang="en-US" smtClean="0"/>
              <a:t>14</a:t>
            </a:fld>
            <a:endParaRPr lang="en-US"/>
          </a:p>
        </p:txBody>
      </p:sp>
    </p:spTree>
    <p:extLst>
      <p:ext uri="{BB962C8B-B14F-4D97-AF65-F5344CB8AC3E}">
        <p14:creationId xmlns:p14="http://schemas.microsoft.com/office/powerpoint/2010/main" val="133809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 representation of data helps us understand trends and distributions. In this section, we will utilize histograms to illustrate numerical feature distributions.</a:t>
            </a:r>
          </a:p>
        </p:txBody>
      </p:sp>
      <p:sp>
        <p:nvSpPr>
          <p:cNvPr id="4" name="Slide Number Placeholder 3"/>
          <p:cNvSpPr>
            <a:spLocks noGrp="1"/>
          </p:cNvSpPr>
          <p:nvPr>
            <p:ph type="sldNum" sz="quarter" idx="5"/>
          </p:nvPr>
        </p:nvSpPr>
        <p:spPr/>
        <p:txBody>
          <a:bodyPr/>
          <a:lstStyle/>
          <a:p>
            <a:fld id="{19641BA7-5002-4ACC-95A5-A4EEBCC4B5B5}" type="slidenum">
              <a:rPr lang="en-US" smtClean="0"/>
              <a:t>15</a:t>
            </a:fld>
            <a:endParaRPr lang="en-US"/>
          </a:p>
        </p:txBody>
      </p:sp>
    </p:spTree>
    <p:extLst>
      <p:ext uri="{BB962C8B-B14F-4D97-AF65-F5344CB8AC3E}">
        <p14:creationId xmlns:p14="http://schemas.microsoft.com/office/powerpoint/2010/main" val="177500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examine how numerical features such as price and mileage are distributed across different vehicles. This overview will provide insight into market segmentation.</a:t>
            </a:r>
          </a:p>
        </p:txBody>
      </p:sp>
      <p:sp>
        <p:nvSpPr>
          <p:cNvPr id="4" name="Slide Number Placeholder 3"/>
          <p:cNvSpPr>
            <a:spLocks noGrp="1"/>
          </p:cNvSpPr>
          <p:nvPr>
            <p:ph type="sldNum" sz="quarter" idx="5"/>
          </p:nvPr>
        </p:nvSpPr>
        <p:spPr/>
        <p:txBody>
          <a:bodyPr/>
          <a:lstStyle/>
          <a:p>
            <a:fld id="{19641BA7-5002-4ACC-95A5-A4EEBCC4B5B5}" type="slidenum">
              <a:rPr lang="en-US" smtClean="0"/>
              <a:t>16</a:t>
            </a:fld>
            <a:endParaRPr lang="en-US"/>
          </a:p>
        </p:txBody>
      </p:sp>
    </p:spTree>
    <p:extLst>
      <p:ext uri="{BB962C8B-B14F-4D97-AF65-F5344CB8AC3E}">
        <p14:creationId xmlns:p14="http://schemas.microsoft.com/office/powerpoint/2010/main" val="84778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analyze various numerical features, including price, horsepower, and fuel efficiency, to understand how these factors influence a car's market appeal.</a:t>
            </a:r>
          </a:p>
        </p:txBody>
      </p:sp>
      <p:sp>
        <p:nvSpPr>
          <p:cNvPr id="4" name="Slide Number Placeholder 3"/>
          <p:cNvSpPr>
            <a:spLocks noGrp="1"/>
          </p:cNvSpPr>
          <p:nvPr>
            <p:ph type="sldNum" sz="quarter" idx="5"/>
          </p:nvPr>
        </p:nvSpPr>
        <p:spPr/>
        <p:txBody>
          <a:bodyPr/>
          <a:lstStyle/>
          <a:p>
            <a:fld id="{19641BA7-5002-4ACC-95A5-A4EEBCC4B5B5}" type="slidenum">
              <a:rPr lang="en-US" smtClean="0"/>
              <a:t>17</a:t>
            </a:fld>
            <a:endParaRPr lang="en-US"/>
          </a:p>
        </p:txBody>
      </p:sp>
    </p:spTree>
    <p:extLst>
      <p:ext uri="{BB962C8B-B14F-4D97-AF65-F5344CB8AC3E}">
        <p14:creationId xmlns:p14="http://schemas.microsoft.com/office/powerpoint/2010/main" val="612367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Price is a critical factor in the automotive market. We will focus on visualizing the price distribution of vehicles to identify trends and outliers.</a:t>
            </a:r>
          </a:p>
        </p:txBody>
      </p:sp>
      <p:sp>
        <p:nvSpPr>
          <p:cNvPr id="4" name="Slide Number Placeholder 3"/>
          <p:cNvSpPr>
            <a:spLocks noGrp="1"/>
          </p:cNvSpPr>
          <p:nvPr>
            <p:ph type="sldNum" sz="quarter" idx="5"/>
          </p:nvPr>
        </p:nvSpPr>
        <p:spPr/>
        <p:txBody>
          <a:bodyPr/>
          <a:lstStyle/>
          <a:p>
            <a:fld id="{19641BA7-5002-4ACC-95A5-A4EEBCC4B5B5}" type="slidenum">
              <a:rPr lang="en-US" smtClean="0"/>
              <a:t>18</a:t>
            </a:fld>
            <a:endParaRPr lang="en-US"/>
          </a:p>
        </p:txBody>
      </p:sp>
    </p:spTree>
    <p:extLst>
      <p:ext uri="{BB962C8B-B14F-4D97-AF65-F5344CB8AC3E}">
        <p14:creationId xmlns:p14="http://schemas.microsoft.com/office/powerpoint/2010/main" val="304324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section emphasizes the importance of visualizing categorical data. By examining categorical counts, we can observe the prevalence of various features in the automotive dataset.</a:t>
            </a:r>
          </a:p>
        </p:txBody>
      </p:sp>
      <p:sp>
        <p:nvSpPr>
          <p:cNvPr id="4" name="Slide Number Placeholder 3"/>
          <p:cNvSpPr>
            <a:spLocks noGrp="1"/>
          </p:cNvSpPr>
          <p:nvPr>
            <p:ph type="sldNum" sz="quarter" idx="5"/>
          </p:nvPr>
        </p:nvSpPr>
        <p:spPr/>
        <p:txBody>
          <a:bodyPr/>
          <a:lstStyle/>
          <a:p>
            <a:fld id="{19641BA7-5002-4ACC-95A5-A4EEBCC4B5B5}" type="slidenum">
              <a:rPr lang="en-US" smtClean="0"/>
              <a:t>19</a:t>
            </a:fld>
            <a:endParaRPr lang="en-US"/>
          </a:p>
        </p:txBody>
      </p:sp>
    </p:spTree>
    <p:extLst>
      <p:ext uri="{BB962C8B-B14F-4D97-AF65-F5344CB8AC3E}">
        <p14:creationId xmlns:p14="http://schemas.microsoft.com/office/powerpoint/2010/main" val="420461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 begin with an introduction to our automotive journey and outline our goal of analyzing car identity and value. Then, we will dive into data inspection, categorical features, and visualization techniques to uncover trends and patterns within the data.</a:t>
            </a:r>
          </a:p>
        </p:txBody>
      </p:sp>
      <p:sp>
        <p:nvSpPr>
          <p:cNvPr id="4" name="Slide Number Placeholder 3"/>
          <p:cNvSpPr>
            <a:spLocks noGrp="1"/>
          </p:cNvSpPr>
          <p:nvPr>
            <p:ph type="sldNum" sz="quarter" idx="5"/>
          </p:nvPr>
        </p:nvSpPr>
        <p:spPr/>
        <p:txBody>
          <a:bodyPr/>
          <a:lstStyle/>
          <a:p>
            <a:fld id="{19641BA7-5002-4ACC-95A5-A4EEBCC4B5B5}" type="slidenum">
              <a:rPr lang="en-US" smtClean="0"/>
              <a:t>2</a:t>
            </a:fld>
            <a:endParaRPr lang="en-US"/>
          </a:p>
        </p:txBody>
      </p:sp>
    </p:spTree>
    <p:extLst>
      <p:ext uri="{BB962C8B-B14F-4D97-AF65-F5344CB8AC3E}">
        <p14:creationId xmlns:p14="http://schemas.microsoft.com/office/powerpoint/2010/main" val="3105813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explore how to visualize the frequency of different categories, allowing us to understand which car types are most common in the dataset.</a:t>
            </a:r>
          </a:p>
        </p:txBody>
      </p:sp>
      <p:sp>
        <p:nvSpPr>
          <p:cNvPr id="4" name="Slide Number Placeholder 3"/>
          <p:cNvSpPr>
            <a:spLocks noGrp="1"/>
          </p:cNvSpPr>
          <p:nvPr>
            <p:ph type="sldNum" sz="quarter" idx="5"/>
          </p:nvPr>
        </p:nvSpPr>
        <p:spPr/>
        <p:txBody>
          <a:bodyPr/>
          <a:lstStyle/>
          <a:p>
            <a:fld id="{19641BA7-5002-4ACC-95A5-A4EEBCC4B5B5}" type="slidenum">
              <a:rPr lang="en-US" smtClean="0"/>
              <a:t>20</a:t>
            </a:fld>
            <a:endParaRPr lang="en-US"/>
          </a:p>
        </p:txBody>
      </p:sp>
    </p:spTree>
    <p:extLst>
      <p:ext uri="{BB962C8B-B14F-4D97-AF65-F5344CB8AC3E}">
        <p14:creationId xmlns:p14="http://schemas.microsoft.com/office/powerpoint/2010/main" val="3099670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the prevalence of different features such as color, brand, and type helps us gain insights into consumer preferences and market trends.</a:t>
            </a:r>
          </a:p>
        </p:txBody>
      </p:sp>
      <p:sp>
        <p:nvSpPr>
          <p:cNvPr id="4" name="Slide Number Placeholder 3"/>
          <p:cNvSpPr>
            <a:spLocks noGrp="1"/>
          </p:cNvSpPr>
          <p:nvPr>
            <p:ph type="sldNum" sz="quarter" idx="5"/>
          </p:nvPr>
        </p:nvSpPr>
        <p:spPr/>
        <p:txBody>
          <a:bodyPr/>
          <a:lstStyle/>
          <a:p>
            <a:fld id="{19641BA7-5002-4ACC-95A5-A4EEBCC4B5B5}" type="slidenum">
              <a:rPr lang="en-US" smtClean="0"/>
              <a:t>21</a:t>
            </a:fld>
            <a:endParaRPr lang="en-US"/>
          </a:p>
        </p:txBody>
      </p:sp>
    </p:spTree>
    <p:extLst>
      <p:ext uri="{BB962C8B-B14F-4D97-AF65-F5344CB8AC3E}">
        <p14:creationId xmlns:p14="http://schemas.microsoft.com/office/powerpoint/2010/main" val="2097456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our exploration of automotive data has unveiled valuable insights into car identity, value, and diversity. By leveraging data effectively, we can better understand the automotive landscape and the stories behind each vehicle.</a:t>
            </a:r>
          </a:p>
        </p:txBody>
      </p:sp>
      <p:sp>
        <p:nvSpPr>
          <p:cNvPr id="4" name="Slide Number Placeholder 3"/>
          <p:cNvSpPr>
            <a:spLocks noGrp="1"/>
          </p:cNvSpPr>
          <p:nvPr>
            <p:ph type="sldNum" sz="quarter" idx="5"/>
          </p:nvPr>
        </p:nvSpPr>
        <p:spPr/>
        <p:txBody>
          <a:bodyPr/>
          <a:lstStyle/>
          <a:p>
            <a:fld id="{19641BA7-5002-4ACC-95A5-A4EEBCC4B5B5}" type="slidenum">
              <a:rPr lang="en-US" smtClean="0"/>
              <a:t>22</a:t>
            </a:fld>
            <a:endParaRPr lang="en-US"/>
          </a:p>
        </p:txBody>
      </p:sp>
    </p:spTree>
    <p:extLst>
      <p:ext uri="{BB962C8B-B14F-4D97-AF65-F5344CB8AC3E}">
        <p14:creationId xmlns:p14="http://schemas.microsoft.com/office/powerpoint/2010/main" val="3943252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section focuses on how various categorical features of cars relate to their prices, providing a comparative analysis of different vehicle categories.</a:t>
            </a:r>
          </a:p>
        </p:txBody>
      </p:sp>
      <p:sp>
        <p:nvSpPr>
          <p:cNvPr id="4" name="Slide Number Placeholder 3"/>
          <p:cNvSpPr>
            <a:spLocks noGrp="1"/>
          </p:cNvSpPr>
          <p:nvPr>
            <p:ph type="sldNum" sz="quarter" idx="5"/>
          </p:nvPr>
        </p:nvSpPr>
        <p:spPr/>
        <p:txBody>
          <a:bodyPr/>
          <a:lstStyle/>
          <a:p>
            <a:fld id="{47DC0B66-3229-46A7-85C9-06ADB564FEDF}" type="slidenum">
              <a:rPr lang="en-US" smtClean="0"/>
              <a:t>23</a:t>
            </a:fld>
            <a:endParaRPr lang="en-US"/>
          </a:p>
        </p:txBody>
      </p:sp>
    </p:spTree>
    <p:extLst>
      <p:ext uri="{BB962C8B-B14F-4D97-AF65-F5344CB8AC3E}">
        <p14:creationId xmlns:p14="http://schemas.microsoft.com/office/powerpoint/2010/main" val="3798528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will present examples of how car body styles and engine types affect prices. Understanding these correlations is essential for market analysis.</a:t>
            </a:r>
          </a:p>
        </p:txBody>
      </p:sp>
      <p:sp>
        <p:nvSpPr>
          <p:cNvPr id="4" name="Slide Number Placeholder 3"/>
          <p:cNvSpPr>
            <a:spLocks noGrp="1"/>
          </p:cNvSpPr>
          <p:nvPr>
            <p:ph type="sldNum" sz="quarter" idx="5"/>
          </p:nvPr>
        </p:nvSpPr>
        <p:spPr/>
        <p:txBody>
          <a:bodyPr/>
          <a:lstStyle/>
          <a:p>
            <a:fld id="{47DC0B66-3229-46A7-85C9-06ADB564FEDF}" type="slidenum">
              <a:rPr lang="en-US" smtClean="0"/>
              <a:t>24</a:t>
            </a:fld>
            <a:endParaRPr lang="en-US"/>
          </a:p>
        </p:txBody>
      </p:sp>
    </p:spTree>
    <p:extLst>
      <p:ext uri="{BB962C8B-B14F-4D97-AF65-F5344CB8AC3E}">
        <p14:creationId xmlns:p14="http://schemas.microsoft.com/office/powerpoint/2010/main" val="161318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conduct a detailed correlation analysis to uncover relationships between numerical features of car models.</a:t>
            </a:r>
          </a:p>
        </p:txBody>
      </p:sp>
      <p:sp>
        <p:nvSpPr>
          <p:cNvPr id="4" name="Slide Number Placeholder 3"/>
          <p:cNvSpPr>
            <a:spLocks noGrp="1"/>
          </p:cNvSpPr>
          <p:nvPr>
            <p:ph type="sldNum" sz="quarter" idx="5"/>
          </p:nvPr>
        </p:nvSpPr>
        <p:spPr/>
        <p:txBody>
          <a:bodyPr/>
          <a:lstStyle/>
          <a:p>
            <a:fld id="{47DC0B66-3229-46A7-85C9-06ADB564FEDF}" type="slidenum">
              <a:rPr lang="en-US" smtClean="0"/>
              <a:t>25</a:t>
            </a:fld>
            <a:endParaRPr lang="en-US"/>
          </a:p>
        </p:txBody>
      </p:sp>
    </p:spTree>
    <p:extLst>
      <p:ext uri="{BB962C8B-B14F-4D97-AF65-F5344CB8AC3E}">
        <p14:creationId xmlns:p14="http://schemas.microsoft.com/office/powerpoint/2010/main" val="3864745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examine an example illustrating the positive correlation between engine size and horsepower, showcasing how these features impact vehicle performance.</a:t>
            </a:r>
          </a:p>
        </p:txBody>
      </p:sp>
      <p:sp>
        <p:nvSpPr>
          <p:cNvPr id="4" name="Slide Number Placeholder 3"/>
          <p:cNvSpPr>
            <a:spLocks noGrp="1"/>
          </p:cNvSpPr>
          <p:nvPr>
            <p:ph type="sldNum" sz="quarter" idx="5"/>
          </p:nvPr>
        </p:nvSpPr>
        <p:spPr/>
        <p:txBody>
          <a:bodyPr/>
          <a:lstStyle/>
          <a:p>
            <a:fld id="{47DC0B66-3229-46A7-85C9-06ADB564FEDF}" type="slidenum">
              <a:rPr lang="en-US" smtClean="0"/>
              <a:t>26</a:t>
            </a:fld>
            <a:endParaRPr lang="en-US"/>
          </a:p>
        </p:txBody>
      </p:sp>
    </p:spTree>
    <p:extLst>
      <p:ext uri="{BB962C8B-B14F-4D97-AF65-F5344CB8AC3E}">
        <p14:creationId xmlns:p14="http://schemas.microsoft.com/office/powerpoint/2010/main" val="109655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will display a simplified correlation heatmap to provide a clear overview of the relationships between key numerical features.</a:t>
            </a:r>
          </a:p>
        </p:txBody>
      </p:sp>
      <p:sp>
        <p:nvSpPr>
          <p:cNvPr id="4" name="Slide Number Placeholder 3"/>
          <p:cNvSpPr>
            <a:spLocks noGrp="1"/>
          </p:cNvSpPr>
          <p:nvPr>
            <p:ph type="sldNum" sz="quarter" idx="5"/>
          </p:nvPr>
        </p:nvSpPr>
        <p:spPr/>
        <p:txBody>
          <a:bodyPr/>
          <a:lstStyle/>
          <a:p>
            <a:fld id="{47DC0B66-3229-46A7-85C9-06ADB564FEDF}" type="slidenum">
              <a:rPr lang="en-US" smtClean="0"/>
              <a:t>27</a:t>
            </a:fld>
            <a:endParaRPr lang="en-US"/>
          </a:p>
        </p:txBody>
      </p:sp>
    </p:spTree>
    <p:extLst>
      <p:ext uri="{BB962C8B-B14F-4D97-AF65-F5344CB8AC3E}">
        <p14:creationId xmlns:p14="http://schemas.microsoft.com/office/powerpoint/2010/main" val="2834737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section introduces linear regression modeling as a means to predict car prices based on various features, offering insights into the factors influencing value.</a:t>
            </a:r>
          </a:p>
        </p:txBody>
      </p:sp>
      <p:sp>
        <p:nvSpPr>
          <p:cNvPr id="4" name="Slide Number Placeholder 3"/>
          <p:cNvSpPr>
            <a:spLocks noGrp="1"/>
          </p:cNvSpPr>
          <p:nvPr>
            <p:ph type="sldNum" sz="quarter" idx="5"/>
          </p:nvPr>
        </p:nvSpPr>
        <p:spPr/>
        <p:txBody>
          <a:bodyPr/>
          <a:lstStyle/>
          <a:p>
            <a:fld id="{47DC0B66-3229-46A7-85C9-06ADB564FEDF}" type="slidenum">
              <a:rPr lang="en-US" smtClean="0"/>
              <a:t>28</a:t>
            </a:fld>
            <a:endParaRPr lang="en-US"/>
          </a:p>
        </p:txBody>
      </p:sp>
    </p:spTree>
    <p:extLst>
      <p:ext uri="{BB962C8B-B14F-4D97-AF65-F5344CB8AC3E}">
        <p14:creationId xmlns:p14="http://schemas.microsoft.com/office/powerpoint/2010/main" val="1638328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present a linear regression model that illustrates how car prices can be predicted based on key features, providing a framework for understanding price dynamics.</a:t>
            </a:r>
          </a:p>
        </p:txBody>
      </p:sp>
      <p:sp>
        <p:nvSpPr>
          <p:cNvPr id="4" name="Slide Number Placeholder 3"/>
          <p:cNvSpPr>
            <a:spLocks noGrp="1"/>
          </p:cNvSpPr>
          <p:nvPr>
            <p:ph type="sldNum" sz="quarter" idx="5"/>
          </p:nvPr>
        </p:nvSpPr>
        <p:spPr/>
        <p:txBody>
          <a:bodyPr/>
          <a:lstStyle/>
          <a:p>
            <a:fld id="{47DC0B66-3229-46A7-85C9-06ADB564FEDF}" type="slidenum">
              <a:rPr lang="en-US" smtClean="0"/>
              <a:t>29</a:t>
            </a:fld>
            <a:endParaRPr lang="en-US"/>
          </a:p>
        </p:txBody>
      </p:sp>
    </p:spTree>
    <p:extLst>
      <p:ext uri="{BB962C8B-B14F-4D97-AF65-F5344CB8AC3E}">
        <p14:creationId xmlns:p14="http://schemas.microsoft.com/office/powerpoint/2010/main" val="23574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section sets the stage for our exploration of automotive insights. We will discuss our motivations and objectives as we embark on this analysis of car data.</a:t>
            </a:r>
          </a:p>
        </p:txBody>
      </p:sp>
      <p:sp>
        <p:nvSpPr>
          <p:cNvPr id="4" name="Slide Number Placeholder 3"/>
          <p:cNvSpPr>
            <a:spLocks noGrp="1"/>
          </p:cNvSpPr>
          <p:nvPr>
            <p:ph type="sldNum" sz="quarter" idx="5"/>
          </p:nvPr>
        </p:nvSpPr>
        <p:spPr/>
        <p:txBody>
          <a:bodyPr/>
          <a:lstStyle/>
          <a:p>
            <a:fld id="{19641BA7-5002-4ACC-95A5-A4EEBCC4B5B5}" type="slidenum">
              <a:rPr lang="en-US" smtClean="0"/>
              <a:t>3</a:t>
            </a:fld>
            <a:endParaRPr lang="en-US"/>
          </a:p>
        </p:txBody>
      </p:sp>
    </p:spTree>
    <p:extLst>
      <p:ext uri="{BB962C8B-B14F-4D97-AF65-F5344CB8AC3E}">
        <p14:creationId xmlns:p14="http://schemas.microsoft.com/office/powerpoint/2010/main" val="3066445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we will recap our main findings and discuss the influential features on car prices, trends in consumer preferences, and insights that can guide car buying, selling, or design decisions.</a:t>
            </a:r>
          </a:p>
        </p:txBody>
      </p:sp>
      <p:sp>
        <p:nvSpPr>
          <p:cNvPr id="4" name="Slide Number Placeholder 3"/>
          <p:cNvSpPr>
            <a:spLocks noGrp="1"/>
          </p:cNvSpPr>
          <p:nvPr>
            <p:ph type="sldNum" sz="quarter" idx="5"/>
          </p:nvPr>
        </p:nvSpPr>
        <p:spPr/>
        <p:txBody>
          <a:bodyPr/>
          <a:lstStyle/>
          <a:p>
            <a:fld id="{47DC0B66-3229-46A7-85C9-06ADB564FEDF}" type="slidenum">
              <a:rPr lang="en-US" smtClean="0"/>
              <a:t>30</a:t>
            </a:fld>
            <a:endParaRPr lang="en-US"/>
          </a:p>
        </p:txBody>
      </p:sp>
    </p:spTree>
    <p:extLst>
      <p:ext uri="{BB962C8B-B14F-4D97-AF65-F5344CB8AC3E}">
        <p14:creationId xmlns:p14="http://schemas.microsoft.com/office/powerpoint/2010/main" val="168669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journey in the automotive realm begins with recognizing the importance of data analysis in understanding vehicles. This journey will lead us to uncover invaluable insights about car identities and their market value.</a:t>
            </a:r>
          </a:p>
        </p:txBody>
      </p:sp>
      <p:sp>
        <p:nvSpPr>
          <p:cNvPr id="4" name="Slide Number Placeholder 3"/>
          <p:cNvSpPr>
            <a:spLocks noGrp="1"/>
          </p:cNvSpPr>
          <p:nvPr>
            <p:ph type="sldNum" sz="quarter" idx="5"/>
          </p:nvPr>
        </p:nvSpPr>
        <p:spPr/>
        <p:txBody>
          <a:bodyPr/>
          <a:lstStyle/>
          <a:p>
            <a:fld id="{19641BA7-5002-4ACC-95A5-A4EEBCC4B5B5}" type="slidenum">
              <a:rPr lang="en-US" smtClean="0"/>
              <a:t>4</a:t>
            </a:fld>
            <a:endParaRPr lang="en-US"/>
          </a:p>
        </p:txBody>
      </p:sp>
    </p:spTree>
    <p:extLst>
      <p:ext uri="{BB962C8B-B14F-4D97-AF65-F5344CB8AC3E}">
        <p14:creationId xmlns:p14="http://schemas.microsoft.com/office/powerpoint/2010/main" val="240447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primary goal is to discern the factors that contribute to a car's identity and value. By analyzing various data points, we aim to form a clearer picture of what makes each vehicle unique.</a:t>
            </a:r>
          </a:p>
        </p:txBody>
      </p:sp>
      <p:sp>
        <p:nvSpPr>
          <p:cNvPr id="4" name="Slide Number Placeholder 3"/>
          <p:cNvSpPr>
            <a:spLocks noGrp="1"/>
          </p:cNvSpPr>
          <p:nvPr>
            <p:ph type="sldNum" sz="quarter" idx="5"/>
          </p:nvPr>
        </p:nvSpPr>
        <p:spPr/>
        <p:txBody>
          <a:bodyPr/>
          <a:lstStyle/>
          <a:p>
            <a:fld id="{19641BA7-5002-4ACC-95A5-A4EEBCC4B5B5}" type="slidenum">
              <a:rPr lang="en-US" smtClean="0"/>
              <a:t>5</a:t>
            </a:fld>
            <a:endParaRPr lang="en-US"/>
          </a:p>
        </p:txBody>
      </p:sp>
    </p:spTree>
    <p:extLst>
      <p:ext uri="{BB962C8B-B14F-4D97-AF65-F5344CB8AC3E}">
        <p14:creationId xmlns:p14="http://schemas.microsoft.com/office/powerpoint/2010/main" val="394047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is not just numbers; it tells a story. We will explore how each data point contributes to the narrative of the car, revealing insights into its history, value, and the emotions it evokes.</a:t>
            </a:r>
          </a:p>
        </p:txBody>
      </p:sp>
      <p:sp>
        <p:nvSpPr>
          <p:cNvPr id="4" name="Slide Number Placeholder 3"/>
          <p:cNvSpPr>
            <a:spLocks noGrp="1"/>
          </p:cNvSpPr>
          <p:nvPr>
            <p:ph type="sldNum" sz="quarter" idx="5"/>
          </p:nvPr>
        </p:nvSpPr>
        <p:spPr/>
        <p:txBody>
          <a:bodyPr/>
          <a:lstStyle/>
          <a:p>
            <a:fld id="{19641BA7-5002-4ACC-95A5-A4EEBCC4B5B5}" type="slidenum">
              <a:rPr lang="en-US" smtClean="0"/>
              <a:t>6</a:t>
            </a:fld>
            <a:endParaRPr lang="en-US"/>
          </a:p>
        </p:txBody>
      </p:sp>
    </p:spTree>
    <p:extLst>
      <p:ext uri="{BB962C8B-B14F-4D97-AF65-F5344CB8AC3E}">
        <p14:creationId xmlns:p14="http://schemas.microsoft.com/office/powerpoint/2010/main" val="751124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take a closer look at how we inspect and analyze the data that forms the basis of our insights into the automotive world.</a:t>
            </a:r>
          </a:p>
        </p:txBody>
      </p:sp>
      <p:sp>
        <p:nvSpPr>
          <p:cNvPr id="4" name="Slide Number Placeholder 3"/>
          <p:cNvSpPr>
            <a:spLocks noGrp="1"/>
          </p:cNvSpPr>
          <p:nvPr>
            <p:ph type="sldNum" sz="quarter" idx="5"/>
          </p:nvPr>
        </p:nvSpPr>
        <p:spPr/>
        <p:txBody>
          <a:bodyPr/>
          <a:lstStyle/>
          <a:p>
            <a:fld id="{19641BA7-5002-4ACC-95A5-A4EEBCC4B5B5}" type="slidenum">
              <a:rPr lang="en-US" smtClean="0"/>
              <a:t>7</a:t>
            </a:fld>
            <a:endParaRPr lang="en-US"/>
          </a:p>
        </p:txBody>
      </p:sp>
    </p:spTree>
    <p:extLst>
      <p:ext uri="{BB962C8B-B14F-4D97-AF65-F5344CB8AC3E}">
        <p14:creationId xmlns:p14="http://schemas.microsoft.com/office/powerpoint/2010/main" val="2861249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diving deeper, it's essential to conduct an initial inspection of the data. This step helps us understand the structure, completeness, and relevance of the data we will be analyzing.</a:t>
            </a:r>
          </a:p>
        </p:txBody>
      </p:sp>
      <p:sp>
        <p:nvSpPr>
          <p:cNvPr id="4" name="Slide Number Placeholder 3"/>
          <p:cNvSpPr>
            <a:spLocks noGrp="1"/>
          </p:cNvSpPr>
          <p:nvPr>
            <p:ph type="sldNum" sz="quarter" idx="5"/>
          </p:nvPr>
        </p:nvSpPr>
        <p:spPr/>
        <p:txBody>
          <a:bodyPr/>
          <a:lstStyle/>
          <a:p>
            <a:fld id="{19641BA7-5002-4ACC-95A5-A4EEBCC4B5B5}" type="slidenum">
              <a:rPr lang="en-US" smtClean="0"/>
              <a:t>8</a:t>
            </a:fld>
            <a:endParaRPr lang="en-US"/>
          </a:p>
        </p:txBody>
      </p:sp>
    </p:spTree>
    <p:extLst>
      <p:ext uri="{BB962C8B-B14F-4D97-AF65-F5344CB8AC3E}">
        <p14:creationId xmlns:p14="http://schemas.microsoft.com/office/powerpoint/2010/main" val="233812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examine various characteristics of cars, such as make, model, year, and mileage. Each of these attributes plays a crucial role in defining a car's identity and market position.</a:t>
            </a:r>
          </a:p>
        </p:txBody>
      </p:sp>
      <p:sp>
        <p:nvSpPr>
          <p:cNvPr id="4" name="Slide Number Placeholder 3"/>
          <p:cNvSpPr>
            <a:spLocks noGrp="1"/>
          </p:cNvSpPr>
          <p:nvPr>
            <p:ph type="sldNum" sz="quarter" idx="5"/>
          </p:nvPr>
        </p:nvSpPr>
        <p:spPr/>
        <p:txBody>
          <a:bodyPr/>
          <a:lstStyle/>
          <a:p>
            <a:fld id="{19641BA7-5002-4ACC-95A5-A4EEBCC4B5B5}" type="slidenum">
              <a:rPr lang="en-US" smtClean="0"/>
              <a:t>9</a:t>
            </a:fld>
            <a:endParaRPr lang="en-US"/>
          </a:p>
        </p:txBody>
      </p:sp>
    </p:spTree>
    <p:extLst>
      <p:ext uri="{BB962C8B-B14F-4D97-AF65-F5344CB8AC3E}">
        <p14:creationId xmlns:p14="http://schemas.microsoft.com/office/powerpoint/2010/main" val="276545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E470-F338-E9FF-50B0-50484B5A6E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51FA8-DAEB-3245-7558-54027138F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A01D0-DB23-9BCA-72FB-08BA3FDEDF7D}"/>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5" name="Footer Placeholder 4">
            <a:extLst>
              <a:ext uri="{FF2B5EF4-FFF2-40B4-BE49-F238E27FC236}">
                <a16:creationId xmlns:a16="http://schemas.microsoft.com/office/drawing/2014/main" id="{34040598-7DB7-57EF-A456-432CEDC95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DEF5F-B1FA-70C3-8109-4CB2ADA2F7C6}"/>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281193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03D6-CC2F-5714-3F7C-3DADBEDDE6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C023E-5C33-3B58-31F1-09D0892E5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B4345-D8A3-F0E5-C1E4-B17B9FA50688}"/>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5" name="Footer Placeholder 4">
            <a:extLst>
              <a:ext uri="{FF2B5EF4-FFF2-40B4-BE49-F238E27FC236}">
                <a16:creationId xmlns:a16="http://schemas.microsoft.com/office/drawing/2014/main" id="{08325C11-061E-EDBE-36A5-BDA5B6581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42E2B-ACB5-4D36-2129-EEB96CD6B166}"/>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171805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64EF5-DF41-0755-0FE4-F19477827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521DE5-DED2-7B6B-8A02-1E1276E58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D7837-34B3-05D9-A9C9-CB7B98E28018}"/>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5" name="Footer Placeholder 4">
            <a:extLst>
              <a:ext uri="{FF2B5EF4-FFF2-40B4-BE49-F238E27FC236}">
                <a16:creationId xmlns:a16="http://schemas.microsoft.com/office/drawing/2014/main" id="{350A2BA9-6A4B-3F62-8D84-EA508EABE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AC4F4-48ED-CD43-8F93-C2065BD9983F}"/>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34248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B3A1-F4DD-774A-2D88-5416E4490B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15C19-175F-CACD-6D79-BA0549AA7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CEB03-D9E7-8EA6-8D7D-5F88CCFE9E27}"/>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5" name="Footer Placeholder 4">
            <a:extLst>
              <a:ext uri="{FF2B5EF4-FFF2-40B4-BE49-F238E27FC236}">
                <a16:creationId xmlns:a16="http://schemas.microsoft.com/office/drawing/2014/main" id="{B83D9998-61F9-6CAC-93FE-0A4EF341D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BC641-579E-362B-F984-F8E7AF139ACD}"/>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390137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0A07-60F4-2A94-1D45-A24DDA9CF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BD63D-9F31-3C24-0BB7-14C8007B7F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207E6A-8A56-FB46-ADFA-C41946A18A9B}"/>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5" name="Footer Placeholder 4">
            <a:extLst>
              <a:ext uri="{FF2B5EF4-FFF2-40B4-BE49-F238E27FC236}">
                <a16:creationId xmlns:a16="http://schemas.microsoft.com/office/drawing/2014/main" id="{48A93D30-F908-D122-E11F-EAB2F0DBD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9A48E-BBC3-AEC2-E601-C51D0C273453}"/>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146074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062C-96E6-7E93-61B0-E1E82E5A0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499DC-1CD4-8C33-AB15-EE4D89CFD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7B6DD7-83FB-0DB6-D70A-630ED556A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58486-663A-25CE-2C83-A07BC154B54A}"/>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6" name="Footer Placeholder 5">
            <a:extLst>
              <a:ext uri="{FF2B5EF4-FFF2-40B4-BE49-F238E27FC236}">
                <a16:creationId xmlns:a16="http://schemas.microsoft.com/office/drawing/2014/main" id="{A003E1C7-54A7-64C6-2292-7E625D9EF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58352-31B1-419E-57D2-373C23FBBE91}"/>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12522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BB56-BA6F-3045-CE9C-D75161AB6A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FF497-CCDF-A2C2-4811-0C1AB4400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37755-2B62-185A-1488-251C92010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5A0792-7263-5997-6CD7-F068CBB41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2F1A4E-83B2-EAC9-89C2-83AC00F6C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539D-C266-1268-5E28-90CD10C95574}"/>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8" name="Footer Placeholder 7">
            <a:extLst>
              <a:ext uri="{FF2B5EF4-FFF2-40B4-BE49-F238E27FC236}">
                <a16:creationId xmlns:a16="http://schemas.microsoft.com/office/drawing/2014/main" id="{25E8708A-AA12-A139-9A34-9727681C42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1A759-DB50-A267-31FC-DF50CB34C5DA}"/>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227021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D4F1-26B7-ABF5-228E-50CBE725D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C7F8C6-CCE1-BCAE-F787-1DC1EAA369CF}"/>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4" name="Footer Placeholder 3">
            <a:extLst>
              <a:ext uri="{FF2B5EF4-FFF2-40B4-BE49-F238E27FC236}">
                <a16:creationId xmlns:a16="http://schemas.microsoft.com/office/drawing/2014/main" id="{90F55796-FBDE-5C95-B452-10B95BB6E3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25199E-B7D9-5E1C-1D30-A4B1BF96DBF4}"/>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12382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112ADC-8B45-C8CF-5E6C-A352537FF331}"/>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3" name="Footer Placeholder 2">
            <a:extLst>
              <a:ext uri="{FF2B5EF4-FFF2-40B4-BE49-F238E27FC236}">
                <a16:creationId xmlns:a16="http://schemas.microsoft.com/office/drawing/2014/main" id="{3EED3D94-4D94-7914-D1D2-B3B49B3F2E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4AB95B-6236-4803-B6F8-EC55950D836B}"/>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360098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412-92CC-7DF6-63A1-B97BBF08A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D33AD1-9788-3569-49BA-3841F1801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F9FFC-9A51-AA8D-FDA8-1C25D6EE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984E4-70A6-D153-0D37-8C27E56195DB}"/>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6" name="Footer Placeholder 5">
            <a:extLst>
              <a:ext uri="{FF2B5EF4-FFF2-40B4-BE49-F238E27FC236}">
                <a16:creationId xmlns:a16="http://schemas.microsoft.com/office/drawing/2014/main" id="{7F16E4B7-5E9B-FD68-F398-5C12D207D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70BD8-CE0B-4EB4-CB84-92E15416022D}"/>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129281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1E27-5EAF-E880-6E97-ABA291A01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43EFEE-C904-6949-29ED-FDD56BD84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CEE2C1-4960-1032-6CA3-4152F81BF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FE80A-75CC-B324-D217-0136294EFF8B}"/>
              </a:ext>
            </a:extLst>
          </p:cNvPr>
          <p:cNvSpPr>
            <a:spLocks noGrp="1"/>
          </p:cNvSpPr>
          <p:nvPr>
            <p:ph type="dt" sz="half" idx="10"/>
          </p:nvPr>
        </p:nvSpPr>
        <p:spPr/>
        <p:txBody>
          <a:bodyPr/>
          <a:lstStyle/>
          <a:p>
            <a:fld id="{33FA5151-4B3C-4306-AEEB-653DC6A175F5}" type="datetimeFigureOut">
              <a:rPr lang="en-US" smtClean="0"/>
              <a:t>3/31/2025</a:t>
            </a:fld>
            <a:endParaRPr lang="en-US"/>
          </a:p>
        </p:txBody>
      </p:sp>
      <p:sp>
        <p:nvSpPr>
          <p:cNvPr id="6" name="Footer Placeholder 5">
            <a:extLst>
              <a:ext uri="{FF2B5EF4-FFF2-40B4-BE49-F238E27FC236}">
                <a16:creationId xmlns:a16="http://schemas.microsoft.com/office/drawing/2014/main" id="{074B1994-81C9-92DC-03D9-D42BE6123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4FDB3-1DFC-D0F1-44FA-C3874D588D76}"/>
              </a:ext>
            </a:extLst>
          </p:cNvPr>
          <p:cNvSpPr>
            <a:spLocks noGrp="1"/>
          </p:cNvSpPr>
          <p:nvPr>
            <p:ph type="sldNum" sz="quarter" idx="12"/>
          </p:nvPr>
        </p:nvSpPr>
        <p:spPr/>
        <p:txBody>
          <a:bodyPr/>
          <a:lstStyle/>
          <a:p>
            <a:fld id="{D53623DC-7252-4974-8D41-122FB951B545}" type="slidenum">
              <a:rPr lang="en-US" smtClean="0"/>
              <a:t>‹#›</a:t>
            </a:fld>
            <a:endParaRPr lang="en-US"/>
          </a:p>
        </p:txBody>
      </p:sp>
    </p:spTree>
    <p:extLst>
      <p:ext uri="{BB962C8B-B14F-4D97-AF65-F5344CB8AC3E}">
        <p14:creationId xmlns:p14="http://schemas.microsoft.com/office/powerpoint/2010/main" val="116851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918C5-5A47-A4B6-5BFB-23188CB58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384344-7929-CAA6-80B8-30A0AE410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7C9F4-DAD4-72BA-0314-03BA28462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FA5151-4B3C-4306-AEEB-653DC6A175F5}" type="datetimeFigureOut">
              <a:rPr lang="en-US" smtClean="0"/>
              <a:t>3/31/2025</a:t>
            </a:fld>
            <a:endParaRPr lang="en-US"/>
          </a:p>
        </p:txBody>
      </p:sp>
      <p:sp>
        <p:nvSpPr>
          <p:cNvPr id="5" name="Footer Placeholder 4">
            <a:extLst>
              <a:ext uri="{FF2B5EF4-FFF2-40B4-BE49-F238E27FC236}">
                <a16:creationId xmlns:a16="http://schemas.microsoft.com/office/drawing/2014/main" id="{FDBE8904-1A9C-B84E-688B-693410F3F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AA16C1-F2B7-9783-E897-9BA4F2273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3623DC-7252-4974-8D41-122FB951B545}" type="slidenum">
              <a:rPr lang="en-US" smtClean="0"/>
              <a:t>‹#›</a:t>
            </a:fld>
            <a:endParaRPr lang="en-US"/>
          </a:p>
        </p:txBody>
      </p:sp>
    </p:spTree>
    <p:extLst>
      <p:ext uri="{BB962C8B-B14F-4D97-AF65-F5344CB8AC3E}">
        <p14:creationId xmlns:p14="http://schemas.microsoft.com/office/powerpoint/2010/main" val="234483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png"/><Relationship Id="rId7" Type="http://schemas.openxmlformats.org/officeDocument/2006/relationships/diagramColors" Target="../diagrams/colors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Light trail in front of a car">
            <a:extLst>
              <a:ext uri="{FF2B5EF4-FFF2-40B4-BE49-F238E27FC236}">
                <a16:creationId xmlns:a16="http://schemas.microsoft.com/office/drawing/2014/main" id="{3BCAE3CA-18DD-CBFF-1670-3F47C6DEB60B}"/>
              </a:ext>
            </a:extLst>
          </p:cNvPr>
          <p:cNvPicPr>
            <a:picLocks noChangeAspect="1"/>
          </p:cNvPicPr>
          <p:nvPr/>
        </p:nvPicPr>
        <p:blipFill>
          <a:blip r:embed="rId3"/>
          <a:srcRect b="11765"/>
          <a:stretch/>
        </p:blipFill>
        <p:spPr>
          <a:xfrm>
            <a:off x="20" y="10"/>
            <a:ext cx="12191980" cy="6857990"/>
          </a:xfrm>
          <a:prstGeom prst="rect">
            <a:avLst/>
          </a:prstGeom>
        </p:spPr>
      </p:pic>
      <p:sp useBgFill="1">
        <p:nvSpPr>
          <p:cNvPr id="23" name="Rectangle 22">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5CEA6-2989-51C7-3A0A-CAA48A40C07A}"/>
              </a:ext>
            </a:extLst>
          </p:cNvPr>
          <p:cNvSpPr>
            <a:spLocks noGrp="1"/>
          </p:cNvSpPr>
          <p:nvPr>
            <p:ph type="ctrTitle"/>
          </p:nvPr>
        </p:nvSpPr>
        <p:spPr>
          <a:xfrm>
            <a:off x="2090528" y="2299176"/>
            <a:ext cx="4131368" cy="1571164"/>
          </a:xfrm>
        </p:spPr>
        <p:txBody>
          <a:bodyPr anchor="t">
            <a:normAutofit/>
          </a:bodyPr>
          <a:lstStyle/>
          <a:p>
            <a:pPr algn="l"/>
            <a:r>
              <a:rPr lang="en-US" sz="3300"/>
              <a:t>The Car Chronicles: Unveiling Automotive Insights</a:t>
            </a:r>
          </a:p>
        </p:txBody>
      </p:sp>
      <p:sp>
        <p:nvSpPr>
          <p:cNvPr id="3" name="Subtitle 2">
            <a:extLst>
              <a:ext uri="{FF2B5EF4-FFF2-40B4-BE49-F238E27FC236}">
                <a16:creationId xmlns:a16="http://schemas.microsoft.com/office/drawing/2014/main" id="{F1143B24-19C3-BD0D-605B-DB29FACD7218}"/>
              </a:ext>
            </a:extLst>
          </p:cNvPr>
          <p:cNvSpPr>
            <a:spLocks noGrp="1"/>
          </p:cNvSpPr>
          <p:nvPr>
            <p:ph type="subTitle" idx="1"/>
          </p:nvPr>
        </p:nvSpPr>
        <p:spPr>
          <a:xfrm>
            <a:off x="2090529" y="4199213"/>
            <a:ext cx="4191938" cy="598548"/>
          </a:xfrm>
        </p:spPr>
        <p:txBody>
          <a:bodyPr anchor="ctr">
            <a:normAutofit/>
          </a:bodyPr>
          <a:lstStyle/>
          <a:p>
            <a:pPr algn="l"/>
            <a:r>
              <a:rPr lang="en-US" sz="1800"/>
              <a:t>Exploring data to understand vehicle identity and value</a:t>
            </a:r>
          </a:p>
        </p:txBody>
      </p:sp>
      <p:cxnSp>
        <p:nvCxnSpPr>
          <p:cNvPr id="24" name="Straight Connector 23">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49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123718-62CC-9041-95FC-9EE5F8A00ADC}"/>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b="1" kern="1200">
                <a:solidFill>
                  <a:schemeClr val="tx1"/>
                </a:solidFill>
                <a:latin typeface="+mj-lt"/>
                <a:ea typeface="+mj-ea"/>
                <a:cs typeface="+mj-cs"/>
              </a:rPr>
              <a:t>Ensuring Data Accuracy</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455AE68-6788-ACDF-C563-EFE91AE18715}"/>
              </a:ext>
            </a:extLst>
          </p:cNvPr>
          <p:cNvPicPr>
            <a:picLocks noChangeAspect="1"/>
          </p:cNvPicPr>
          <p:nvPr/>
        </p:nvPicPr>
        <p:blipFill>
          <a:blip r:embed="rId3"/>
          <a:stretch>
            <a:fillRect/>
          </a:stretch>
        </p:blipFill>
        <p:spPr>
          <a:xfrm>
            <a:off x="2712720" y="78564"/>
            <a:ext cx="1513840" cy="672817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3">
            <a:extLst>
              <a:ext uri="{FF2B5EF4-FFF2-40B4-BE49-F238E27FC236}">
                <a16:creationId xmlns:a16="http://schemas.microsoft.com/office/drawing/2014/main" id="{42D9A250-141F-390B-78C4-F83F764D46C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94962" y="1984443"/>
            <a:ext cx="5458838" cy="4192520"/>
          </a:xfrm>
        </p:spPr>
        <p:txBody>
          <a:bodyPr>
            <a:normAutofit/>
          </a:bodyPr>
          <a:lstStyle/>
          <a:p>
            <a:pPr marL="0" indent="0">
              <a:spcBef>
                <a:spcPts val="2500"/>
              </a:spcBef>
              <a:buNone/>
            </a:pPr>
            <a:r>
              <a:rPr lang="en-US" sz="1400" b="1"/>
              <a:t>Importance of Data Accuracy</a:t>
            </a:r>
          </a:p>
          <a:p>
            <a:pPr marL="0" lvl="1" indent="0">
              <a:buNone/>
            </a:pPr>
            <a:r>
              <a:rPr lang="en-US" sz="1400"/>
              <a:t>Data accuracy is crucial for generating reliable insights, impacting decision-making and strategic planning.</a:t>
            </a:r>
          </a:p>
          <a:p>
            <a:pPr marL="0" indent="0">
              <a:spcBef>
                <a:spcPts val="2500"/>
              </a:spcBef>
              <a:buNone/>
            </a:pPr>
            <a:r>
              <a:rPr lang="en-US" sz="1400" b="1"/>
              <a:t>Verification Methods</a:t>
            </a:r>
          </a:p>
          <a:p>
            <a:pPr marL="0" lvl="1" indent="0">
              <a:buNone/>
            </a:pPr>
            <a:r>
              <a:rPr lang="en-US" sz="1400"/>
              <a:t>We utilize various verification methods to cross-check data, ensuring its credibility and reliability for analysis.</a:t>
            </a:r>
          </a:p>
          <a:p>
            <a:pPr marL="0" indent="0">
              <a:spcBef>
                <a:spcPts val="2500"/>
              </a:spcBef>
              <a:buNone/>
            </a:pPr>
            <a:r>
              <a:rPr lang="en-US" sz="1400" b="1"/>
              <a:t>Validation Techniques</a:t>
            </a:r>
          </a:p>
          <a:p>
            <a:pPr marL="0" lvl="1" indent="0">
              <a:buNone/>
            </a:pPr>
            <a:r>
              <a:rPr lang="en-US" sz="1400"/>
              <a:t>Validation techniques help confirm that data meets the necessary quality standards for meaningful insights.</a:t>
            </a:r>
          </a:p>
        </p:txBody>
      </p:sp>
    </p:spTree>
    <p:extLst>
      <p:ext uri="{BB962C8B-B14F-4D97-AF65-F5344CB8AC3E}">
        <p14:creationId xmlns:p14="http://schemas.microsoft.com/office/powerpoint/2010/main" val="2375014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2E34DA7B-2BC2-2002-B646-AD8C0FA4C343}"/>
              </a:ext>
            </a:extLst>
          </p:cNvPr>
          <p:cNvSpPr>
            <a:spLocks noGrp="1"/>
          </p:cNvSpPr>
          <p:nvPr>
            <p:ph type="ctrTitle"/>
          </p:nvPr>
        </p:nvSpPr>
        <p:spPr>
          <a:xfrm>
            <a:off x="559219" y="1115844"/>
            <a:ext cx="7680960" cy="4631911"/>
          </a:xfrm>
        </p:spPr>
        <p:txBody>
          <a:bodyPr anchor="b">
            <a:normAutofit/>
          </a:bodyPr>
          <a:lstStyle/>
          <a:p>
            <a:r>
              <a:rPr lang="en-US" sz="6500"/>
              <a:t>The Tale of Categorical Features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277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B2BF8-9EE2-3FC6-BE21-D1C568131EA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Analyzing Categorical Features</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5DF6FBA-CC13-542B-48C0-E8DC3BBFBD5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0936" y="2807208"/>
            <a:ext cx="3429000" cy="3410712"/>
          </a:xfrm>
        </p:spPr>
        <p:txBody>
          <a:bodyPr anchor="t">
            <a:normAutofit/>
          </a:bodyPr>
          <a:lstStyle/>
          <a:p>
            <a:pPr marL="0" indent="0">
              <a:spcBef>
                <a:spcPts val="2500"/>
              </a:spcBef>
              <a:buNone/>
            </a:pPr>
            <a:r>
              <a:rPr lang="en-US" sz="2000" b="1"/>
              <a:t>Categorical Features Overview</a:t>
            </a:r>
          </a:p>
          <a:p>
            <a:pPr marL="0" lvl="1" indent="0">
              <a:buNone/>
            </a:pPr>
            <a:r>
              <a:rPr lang="en-US" sz="2000"/>
              <a:t>Categorical features include car brands, types, and colors, critical for market analysis.</a:t>
            </a:r>
          </a:p>
          <a:p>
            <a:pPr marL="0" indent="0">
              <a:spcBef>
                <a:spcPts val="2500"/>
              </a:spcBef>
              <a:buNone/>
            </a:pPr>
            <a:r>
              <a:rPr lang="en-US" sz="2000" b="1"/>
              <a:t>Identifying Trends</a:t>
            </a:r>
          </a:p>
          <a:p>
            <a:pPr marL="0" lvl="1" indent="0">
              <a:buNone/>
            </a:pPr>
            <a:r>
              <a:rPr lang="en-US" sz="2000"/>
              <a:t>Analyzing these categories allows us to identify trends and preferences in the automotive market.</a:t>
            </a:r>
          </a:p>
        </p:txBody>
      </p:sp>
      <p:pic>
        <p:nvPicPr>
          <p:cNvPr id="8" name="Picture 7">
            <a:extLst>
              <a:ext uri="{FF2B5EF4-FFF2-40B4-BE49-F238E27FC236}">
                <a16:creationId xmlns:a16="http://schemas.microsoft.com/office/drawing/2014/main" id="{88847651-1F8E-D63F-9051-8A8D61E02C62}"/>
              </a:ext>
            </a:extLst>
          </p:cNvPr>
          <p:cNvPicPr>
            <a:picLocks noChangeAspect="1"/>
          </p:cNvPicPr>
          <p:nvPr/>
        </p:nvPicPr>
        <p:blipFill>
          <a:blip r:embed="rId3"/>
          <a:stretch>
            <a:fillRect/>
          </a:stretch>
        </p:blipFill>
        <p:spPr>
          <a:xfrm>
            <a:off x="4654296" y="1262958"/>
            <a:ext cx="6903720" cy="4332084"/>
          </a:xfrm>
          <a:prstGeom prst="rect">
            <a:avLst/>
          </a:prstGeom>
        </p:spPr>
      </p:pic>
    </p:spTree>
    <p:extLst>
      <p:ext uri="{BB962C8B-B14F-4D97-AF65-F5344CB8AC3E}">
        <p14:creationId xmlns:p14="http://schemas.microsoft.com/office/powerpoint/2010/main" val="2239786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3FE369-5700-9B09-D3B5-C3AB10B4CCE3}"/>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b="1" kern="1200">
                <a:solidFill>
                  <a:schemeClr val="tx1"/>
                </a:solidFill>
                <a:latin typeface="+mj-lt"/>
                <a:ea typeface="+mj-ea"/>
                <a:cs typeface="+mj-cs"/>
              </a:rPr>
              <a:t>Examples of Categories</a:t>
            </a:r>
          </a:p>
        </p:txBody>
      </p:sp>
      <p:pic>
        <p:nvPicPr>
          <p:cNvPr id="8" name="Picture 7">
            <a:extLst>
              <a:ext uri="{FF2B5EF4-FFF2-40B4-BE49-F238E27FC236}">
                <a16:creationId xmlns:a16="http://schemas.microsoft.com/office/drawing/2014/main" id="{EF3128DB-E01F-7F75-222B-482582DAA69C}"/>
              </a:ext>
            </a:extLst>
          </p:cNvPr>
          <p:cNvPicPr>
            <a:picLocks noChangeAspect="1"/>
          </p:cNvPicPr>
          <p:nvPr/>
        </p:nvPicPr>
        <p:blipFill>
          <a:blip r:embed="rId3"/>
          <a:stretch>
            <a:fillRect/>
          </a:stretch>
        </p:blipFill>
        <p:spPr>
          <a:xfrm>
            <a:off x="1158955" y="603062"/>
            <a:ext cx="9875259" cy="2370062"/>
          </a:xfrm>
          <a:prstGeom prst="rect">
            <a:avLst/>
          </a:prstGeom>
        </p:spPr>
      </p:pic>
      <p:sp>
        <p:nvSpPr>
          <p:cNvPr id="4" name="Content Placeholder 3">
            <a:extLst>
              <a:ext uri="{FF2B5EF4-FFF2-40B4-BE49-F238E27FC236}">
                <a16:creationId xmlns:a16="http://schemas.microsoft.com/office/drawing/2014/main" id="{84DBFA1C-12AB-2777-6DE5-7EF70E65B76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30779" y="3884452"/>
            <a:ext cx="5723021" cy="2398713"/>
          </a:xfrm>
        </p:spPr>
        <p:txBody>
          <a:bodyPr anchor="ctr">
            <a:normAutofit/>
          </a:bodyPr>
          <a:lstStyle/>
          <a:p>
            <a:pPr marL="0" indent="0">
              <a:spcBef>
                <a:spcPts val="2500"/>
              </a:spcBef>
              <a:buNone/>
            </a:pPr>
            <a:r>
              <a:rPr lang="en-US" sz="1100" b="1"/>
              <a:t>Sedans</a:t>
            </a:r>
          </a:p>
          <a:p>
            <a:pPr marL="0" lvl="1" indent="0">
              <a:buNone/>
            </a:pPr>
            <a:r>
              <a:rPr lang="en-US" sz="1100"/>
              <a:t>Sedans are known for their sleek design and fuel efficiency, making them a popular choice among consumers.</a:t>
            </a:r>
          </a:p>
          <a:p>
            <a:pPr marL="0" indent="0">
              <a:spcBef>
                <a:spcPts val="2500"/>
              </a:spcBef>
              <a:buNone/>
            </a:pPr>
            <a:r>
              <a:rPr lang="en-US" sz="1100" b="1"/>
              <a:t>SUVs</a:t>
            </a:r>
          </a:p>
          <a:p>
            <a:pPr marL="0" lvl="1" indent="0">
              <a:buNone/>
            </a:pPr>
            <a:r>
              <a:rPr lang="en-US" sz="1100"/>
              <a:t>SUVs offer spacious interiors and off-road capabilities, appealing to families and adventure seekers alike.</a:t>
            </a:r>
          </a:p>
          <a:p>
            <a:pPr marL="0" indent="0">
              <a:spcBef>
                <a:spcPts val="2500"/>
              </a:spcBef>
              <a:buNone/>
            </a:pPr>
            <a:r>
              <a:rPr lang="en-US" sz="1100" b="1"/>
              <a:t>Hybrids</a:t>
            </a:r>
          </a:p>
          <a:p>
            <a:pPr marL="0" lvl="1" indent="0">
              <a:buNone/>
            </a:pPr>
            <a:r>
              <a:rPr lang="en-US" sz="1100"/>
              <a:t>Hybrids combine traditional fuel with electric power, catering to eco-conscious consumers looking for fuel efficiency.</a:t>
            </a:r>
          </a:p>
        </p:txBody>
      </p:sp>
    </p:spTree>
    <p:extLst>
      <p:ext uri="{BB962C8B-B14F-4D97-AF65-F5344CB8AC3E}">
        <p14:creationId xmlns:p14="http://schemas.microsoft.com/office/powerpoint/2010/main" val="1213747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B0E55AD5-748A-D877-1950-40E899D9B603}"/>
              </a:ext>
            </a:extLst>
          </p:cNvPr>
          <p:cNvPicPr>
            <a:picLocks noChangeAspect="1"/>
          </p:cNvPicPr>
          <p:nvPr/>
        </p:nvPicPr>
        <p:blipFill>
          <a:blip r:embed="rId3"/>
          <a:stretch>
            <a:fillRect/>
          </a:stretch>
        </p:blipFill>
        <p:spPr>
          <a:xfrm>
            <a:off x="6541053" y="1766110"/>
            <a:ext cx="4777381" cy="315307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18024B-3CEA-07BF-B612-9A35786DC7C1}"/>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a:solidFill>
                  <a:schemeClr val="tx1"/>
                </a:solidFill>
                <a:latin typeface="+mj-lt"/>
                <a:ea typeface="+mj-ea"/>
                <a:cs typeface="+mj-cs"/>
              </a:rPr>
              <a:t>Revealing Car Diversity</a:t>
            </a:r>
          </a:p>
        </p:txBody>
      </p:sp>
      <p:sp>
        <p:nvSpPr>
          <p:cNvPr id="4" name="Content Placeholder 3">
            <a:extLst>
              <a:ext uri="{FF2B5EF4-FFF2-40B4-BE49-F238E27FC236}">
                <a16:creationId xmlns:a16="http://schemas.microsoft.com/office/drawing/2014/main" id="{55B4E854-B2A1-9140-3145-E38E87C3EEC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1984443"/>
            <a:ext cx="5257800" cy="4192520"/>
          </a:xfrm>
        </p:spPr>
        <p:txBody>
          <a:bodyPr>
            <a:normAutofit/>
          </a:bodyPr>
          <a:lstStyle/>
          <a:p>
            <a:pPr marL="0" indent="0">
              <a:spcBef>
                <a:spcPts val="2500"/>
              </a:spcBef>
              <a:buNone/>
            </a:pPr>
            <a:r>
              <a:rPr lang="en-US" sz="1400" b="1"/>
              <a:t>Categorical Features Analysis</a:t>
            </a:r>
          </a:p>
          <a:p>
            <a:pPr marL="0" lvl="1" indent="0">
              <a:buNone/>
            </a:pPr>
            <a:r>
              <a:rPr lang="en-US" sz="1400"/>
              <a:t>Analyzing categorical features helps us to identify and understand the diverse characteristics of vehicles in the market.</a:t>
            </a:r>
          </a:p>
          <a:p>
            <a:pPr marL="0" indent="0">
              <a:spcBef>
                <a:spcPts val="2500"/>
              </a:spcBef>
              <a:buNone/>
            </a:pPr>
            <a:r>
              <a:rPr lang="en-US" sz="1400" b="1"/>
              <a:t>Market Dynamics Understanding</a:t>
            </a:r>
          </a:p>
          <a:p>
            <a:pPr marL="0" lvl="1" indent="0">
              <a:buNone/>
            </a:pPr>
            <a:r>
              <a:rPr lang="en-US" sz="1400"/>
              <a:t>Understanding car diversity is essential for grasping market dynamics, including trends and consumer preferences.</a:t>
            </a:r>
          </a:p>
          <a:p>
            <a:pPr marL="0" indent="0">
              <a:spcBef>
                <a:spcPts val="2500"/>
              </a:spcBef>
              <a:buNone/>
            </a:pPr>
            <a:r>
              <a:rPr lang="en-US" sz="1400" b="1"/>
              <a:t>Consumer Choices Insights</a:t>
            </a:r>
          </a:p>
          <a:p>
            <a:pPr marL="0" lvl="1" indent="0">
              <a:buNone/>
            </a:pPr>
            <a:r>
              <a:rPr lang="en-US" sz="1400"/>
              <a:t>The diversity in the automotive industry directly influences consumer choices and purchasing decisions.</a:t>
            </a:r>
          </a:p>
        </p:txBody>
      </p:sp>
    </p:spTree>
    <p:extLst>
      <p:ext uri="{BB962C8B-B14F-4D97-AF65-F5344CB8AC3E}">
        <p14:creationId xmlns:p14="http://schemas.microsoft.com/office/powerpoint/2010/main" val="2869871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3B1974D4-805F-64E7-4383-3B2C1257BDFD}"/>
              </a:ext>
            </a:extLst>
          </p:cNvPr>
          <p:cNvSpPr>
            <a:spLocks noGrp="1"/>
          </p:cNvSpPr>
          <p:nvPr>
            <p:ph type="ctrTitle"/>
          </p:nvPr>
        </p:nvSpPr>
        <p:spPr>
          <a:xfrm>
            <a:off x="559219" y="1115844"/>
            <a:ext cx="7680960" cy="4631911"/>
          </a:xfrm>
        </p:spPr>
        <p:txBody>
          <a:bodyPr anchor="b">
            <a:normAutofit/>
          </a:bodyPr>
          <a:lstStyle/>
          <a:p>
            <a:r>
              <a:rPr lang="en-US" sz="6500"/>
              <a:t>Visualizing the Numbers: A Histogram Expedition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927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8E3B8-AAF0-62C7-4063-13E4835F2D2A}"/>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800" b="1"/>
              <a:t>Understanding Numerical Feature Distribution</a:t>
            </a:r>
          </a:p>
        </p:txBody>
      </p:sp>
      <p:sp>
        <p:nvSpPr>
          <p:cNvPr id="4" name="Content Placeholder 3">
            <a:extLst>
              <a:ext uri="{FF2B5EF4-FFF2-40B4-BE49-F238E27FC236}">
                <a16:creationId xmlns:a16="http://schemas.microsoft.com/office/drawing/2014/main" id="{FF0C78D5-23A6-D24A-032A-D52DC00325D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Numerical Feature Analysis</a:t>
            </a:r>
          </a:p>
          <a:p>
            <a:pPr marL="0" lvl="1" indent="0">
              <a:buNone/>
            </a:pPr>
            <a:r>
              <a:rPr lang="en-US" sz="1400"/>
              <a:t>Analyzing numerical features like price and mileage helps understand the distribution of vehicles in the market.</a:t>
            </a:r>
          </a:p>
          <a:p>
            <a:pPr marL="0" indent="0">
              <a:spcBef>
                <a:spcPts val="2500"/>
              </a:spcBef>
              <a:buNone/>
            </a:pPr>
            <a:r>
              <a:rPr lang="en-US" sz="1400" b="1"/>
              <a:t>Market Segmentation Insights</a:t>
            </a:r>
          </a:p>
          <a:p>
            <a:pPr marL="0" lvl="1" indent="0">
              <a:buNone/>
            </a:pPr>
            <a:r>
              <a:rPr lang="en-US" sz="1400"/>
              <a:t>Insights gained from feature distribution can guide market segmentation strategies and targeted marketing efforts.</a:t>
            </a:r>
          </a:p>
        </p:txBody>
      </p:sp>
      <p:pic>
        <p:nvPicPr>
          <p:cNvPr id="5" name="Content Placeholder 4" descr="Large Crowd of People Forming Car Shape on White Background">
            <a:extLst>
              <a:ext uri="{FF2B5EF4-FFF2-40B4-BE49-F238E27FC236}">
                <a16:creationId xmlns:a16="http://schemas.microsoft.com/office/drawing/2014/main" id="{C93C78F7-929F-4B4A-BC8D-9C36A616A478}"/>
              </a:ext>
            </a:extLst>
          </p:cNvPr>
          <p:cNvPicPr>
            <a:picLocks noGrp="1" noChangeAspect="1"/>
          </p:cNvPicPr>
          <p:nvPr>
            <p:ph sz="half" idx="1"/>
          </p:nvPr>
        </p:nvPicPr>
        <p:blipFill>
          <a:blip r:embed="rId3"/>
          <a:srcRect l="3465" r="6093" b="-2"/>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2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FE6C84B4-7F67-F80B-4263-23B22A073289}"/>
              </a:ext>
            </a:extLst>
          </p:cNvPr>
          <p:cNvPicPr>
            <a:picLocks noChangeAspect="1"/>
          </p:cNvPicPr>
          <p:nvPr/>
        </p:nvPicPr>
        <p:blipFill>
          <a:blip r:embed="rId3"/>
          <a:stretch>
            <a:fillRect/>
          </a:stretch>
        </p:blipFill>
        <p:spPr>
          <a:xfrm>
            <a:off x="6541053" y="1766110"/>
            <a:ext cx="4777381" cy="315307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856D18-764B-AECB-5D72-0402C1CD4F6C}"/>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a:solidFill>
                  <a:schemeClr val="tx1"/>
                </a:solidFill>
                <a:latin typeface="+mj-lt"/>
                <a:ea typeface="+mj-ea"/>
                <a:cs typeface="+mj-cs"/>
              </a:rPr>
              <a:t>Examples of Numerical Features</a:t>
            </a:r>
          </a:p>
        </p:txBody>
      </p:sp>
      <p:sp>
        <p:nvSpPr>
          <p:cNvPr id="4" name="Content Placeholder 3">
            <a:extLst>
              <a:ext uri="{FF2B5EF4-FFF2-40B4-BE49-F238E27FC236}">
                <a16:creationId xmlns:a16="http://schemas.microsoft.com/office/drawing/2014/main" id="{56FBEE4A-1C86-A34F-7424-BB2CF978208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1984443"/>
            <a:ext cx="5257800" cy="4192520"/>
          </a:xfrm>
        </p:spPr>
        <p:txBody>
          <a:bodyPr>
            <a:normAutofit/>
          </a:bodyPr>
          <a:lstStyle/>
          <a:p>
            <a:pPr marL="0" indent="0">
              <a:spcBef>
                <a:spcPts val="2500"/>
              </a:spcBef>
              <a:buNone/>
            </a:pPr>
            <a:r>
              <a:rPr lang="en-US" sz="1400" b="1"/>
              <a:t>Price Analysis</a:t>
            </a:r>
          </a:p>
          <a:p>
            <a:pPr marL="0" lvl="1" indent="0">
              <a:buNone/>
            </a:pPr>
            <a:r>
              <a:rPr lang="en-US" sz="1400"/>
              <a:t>Price is a crucial numerical feature that significantly affects a car's market appeal and consumer purchasing decisions.</a:t>
            </a:r>
          </a:p>
          <a:p>
            <a:pPr marL="0" indent="0">
              <a:spcBef>
                <a:spcPts val="2500"/>
              </a:spcBef>
              <a:buNone/>
            </a:pPr>
            <a:r>
              <a:rPr lang="en-US" sz="1400" b="1"/>
              <a:t>Horsepower Impact</a:t>
            </a:r>
          </a:p>
          <a:p>
            <a:pPr marL="0" lvl="1" indent="0">
              <a:buNone/>
            </a:pPr>
            <a:r>
              <a:rPr lang="en-US" sz="1400"/>
              <a:t>Horsepower is another important numerical feature that influences a vehicle's performance and attractiveness to buyers.</a:t>
            </a:r>
          </a:p>
          <a:p>
            <a:pPr marL="0" indent="0">
              <a:spcBef>
                <a:spcPts val="2500"/>
              </a:spcBef>
              <a:buNone/>
            </a:pPr>
            <a:r>
              <a:rPr lang="en-US" sz="1400" b="1"/>
              <a:t>Fuel Efficiency Metrics</a:t>
            </a:r>
          </a:p>
          <a:p>
            <a:pPr marL="0" lvl="1" indent="0">
              <a:buNone/>
            </a:pPr>
            <a:r>
              <a:rPr lang="en-US" sz="1400"/>
              <a:t>Fuel efficiency is vital for modern consumers and impacts the overall value and appeal of a vehicle in today's market.</a:t>
            </a:r>
          </a:p>
        </p:txBody>
      </p:sp>
    </p:spTree>
    <p:extLst>
      <p:ext uri="{BB962C8B-B14F-4D97-AF65-F5344CB8AC3E}">
        <p14:creationId xmlns:p14="http://schemas.microsoft.com/office/powerpoint/2010/main" val="546761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73F19-F86F-F68B-F65D-F3E764E36F94}"/>
              </a:ext>
            </a:extLst>
          </p:cNvPr>
          <p:cNvSpPr>
            <a:spLocks noGrp="1"/>
          </p:cNvSpPr>
          <p:nvPr>
            <p:ph type="title"/>
          </p:nvPr>
        </p:nvSpPr>
        <p:spPr>
          <a:xfrm>
            <a:off x="4797501" y="0"/>
            <a:ext cx="6755626" cy="1783080"/>
          </a:xfrm>
        </p:spPr>
        <p:txBody>
          <a:bodyPr vert="horz" lIns="91440" tIns="45720" rIns="91440" bIns="45720" rtlCol="0" anchor="b">
            <a:normAutofit/>
          </a:bodyPr>
          <a:lstStyle/>
          <a:p>
            <a:r>
              <a:rPr lang="en-US" sz="5400" b="1" dirty="0"/>
              <a:t>Focusing on Price Distribution</a:t>
            </a:r>
          </a:p>
        </p:txBody>
      </p:sp>
      <p:pic>
        <p:nvPicPr>
          <p:cNvPr id="8" name="Picture 7">
            <a:extLst>
              <a:ext uri="{FF2B5EF4-FFF2-40B4-BE49-F238E27FC236}">
                <a16:creationId xmlns:a16="http://schemas.microsoft.com/office/drawing/2014/main" id="{A9989C5F-27D7-99B7-7F40-F8B030128F4D}"/>
              </a:ext>
            </a:extLst>
          </p:cNvPr>
          <p:cNvPicPr>
            <a:picLocks noChangeAspect="1"/>
          </p:cNvPicPr>
          <p:nvPr/>
        </p:nvPicPr>
        <p:blipFill>
          <a:blip r:embed="rId3"/>
          <a:srcRect r="30434" b="1"/>
          <a:stretch/>
        </p:blipFill>
        <p:spPr>
          <a:xfrm>
            <a:off x="584620" y="0"/>
            <a:ext cx="3485055" cy="3907536"/>
          </a:xfrm>
          <a:prstGeom prst="rect">
            <a:avLst/>
          </a:prstGeom>
        </p:spPr>
      </p:pic>
      <p:sp>
        <p:nvSpPr>
          <p:cNvPr id="4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BDC849C-F662-1CFD-4982-40CE9E627404}"/>
              </a:ext>
            </a:extLst>
          </p:cNvPr>
          <p:cNvPicPr>
            <a:picLocks noChangeAspect="1"/>
          </p:cNvPicPr>
          <p:nvPr/>
        </p:nvPicPr>
        <p:blipFill>
          <a:blip r:embed="rId4"/>
          <a:stretch>
            <a:fillRect/>
          </a:stretch>
        </p:blipFill>
        <p:spPr>
          <a:xfrm>
            <a:off x="0" y="4595900"/>
            <a:ext cx="11783470" cy="2209399"/>
          </a:xfrm>
          <a:prstGeom prst="rect">
            <a:avLst/>
          </a:prstGeom>
        </p:spPr>
      </p:pic>
      <p:sp>
        <p:nvSpPr>
          <p:cNvPr id="4" name="Content Placeholder 3">
            <a:extLst>
              <a:ext uri="{FF2B5EF4-FFF2-40B4-BE49-F238E27FC236}">
                <a16:creationId xmlns:a16="http://schemas.microsoft.com/office/drawing/2014/main" id="{EA7B1FCC-5588-8C57-467E-80966881827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97494" y="2377440"/>
            <a:ext cx="6755626" cy="2209399"/>
          </a:xfrm>
        </p:spPr>
        <p:txBody>
          <a:bodyPr>
            <a:normAutofit/>
          </a:bodyPr>
          <a:lstStyle/>
          <a:p>
            <a:pPr marL="0" indent="0">
              <a:spcBef>
                <a:spcPts val="2500"/>
              </a:spcBef>
              <a:buNone/>
            </a:pPr>
            <a:r>
              <a:rPr lang="en-US" sz="2000" b="1" dirty="0"/>
              <a:t>Importance of Price in Automotive</a:t>
            </a:r>
          </a:p>
          <a:p>
            <a:pPr marL="0" lvl="1" indent="0">
              <a:buNone/>
            </a:pPr>
            <a:r>
              <a:rPr lang="en-US" sz="2000" dirty="0"/>
              <a:t>Price significantly influences consumer decisions in the automotive market, affecting sales and brand perception.</a:t>
            </a:r>
          </a:p>
          <a:p>
            <a:pPr marL="0" indent="0">
              <a:spcBef>
                <a:spcPts val="2500"/>
              </a:spcBef>
              <a:buNone/>
            </a:pPr>
            <a:r>
              <a:rPr lang="en-US" sz="2000" b="1" dirty="0"/>
              <a:t>Identifying Trends and Outliers</a:t>
            </a:r>
          </a:p>
          <a:p>
            <a:pPr marL="0" lvl="1" indent="0">
              <a:buNone/>
            </a:pPr>
            <a:r>
              <a:rPr lang="en-US" sz="2000" dirty="0"/>
              <a:t>Analyzing price distribution allows businesses to spot trends and outliers that can inform pricing strategies.</a:t>
            </a:r>
          </a:p>
        </p:txBody>
      </p:sp>
    </p:spTree>
    <p:extLst>
      <p:ext uri="{BB962C8B-B14F-4D97-AF65-F5344CB8AC3E}">
        <p14:creationId xmlns:p14="http://schemas.microsoft.com/office/powerpoint/2010/main" val="1768265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11E21EB-EFE0-5C0A-D517-BEA81C14C95C}"/>
              </a:ext>
            </a:extLst>
          </p:cNvPr>
          <p:cNvSpPr>
            <a:spLocks noGrp="1"/>
          </p:cNvSpPr>
          <p:nvPr>
            <p:ph type="ctrTitle"/>
          </p:nvPr>
        </p:nvSpPr>
        <p:spPr>
          <a:xfrm>
            <a:off x="559219" y="1115844"/>
            <a:ext cx="7680960" cy="4631911"/>
          </a:xfrm>
        </p:spPr>
        <p:txBody>
          <a:bodyPr anchor="b">
            <a:normAutofit/>
          </a:bodyPr>
          <a:lstStyle/>
          <a:p>
            <a:r>
              <a:rPr lang="en-US" sz="6500"/>
              <a:t>Categorical Count: A Close-Up</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480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lose up of book pages">
            <a:extLst>
              <a:ext uri="{FF2B5EF4-FFF2-40B4-BE49-F238E27FC236}">
                <a16:creationId xmlns:a16="http://schemas.microsoft.com/office/drawing/2014/main" id="{0B7A8CA2-840D-E66A-91BF-C0DDBB2A1EB3}"/>
              </a:ext>
            </a:extLst>
          </p:cNvPr>
          <p:cNvPicPr>
            <a:picLocks noChangeAspect="1"/>
          </p:cNvPicPr>
          <p:nvPr/>
        </p:nvPicPr>
        <p:blipFill>
          <a:blip r:embed="rId3"/>
          <a:srcRect l="30707" r="10126"/>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0FD97-3C4D-873E-8098-96F10851BE64}"/>
              </a:ext>
            </a:extLst>
          </p:cNvPr>
          <p:cNvSpPr>
            <a:spLocks noGrp="1"/>
          </p:cNvSpPr>
          <p:nvPr>
            <p:ph type="title"/>
          </p:nvPr>
        </p:nvSpPr>
        <p:spPr>
          <a:xfrm>
            <a:off x="6115317" y="405685"/>
            <a:ext cx="5464968" cy="1559301"/>
          </a:xfrm>
        </p:spPr>
        <p:txBody>
          <a:bodyPr>
            <a:normAutofit/>
          </a:bodyPr>
          <a:lstStyle/>
          <a:p>
            <a:r>
              <a:rPr lang="en-US" sz="4000"/>
              <a:t>Agenda of Our Automotive Journey</a:t>
            </a:r>
          </a:p>
        </p:txBody>
      </p:sp>
      <p:sp>
        <p:nvSpPr>
          <p:cNvPr id="3" name="Content Placeholder 2">
            <a:extLst>
              <a:ext uri="{FF2B5EF4-FFF2-40B4-BE49-F238E27FC236}">
                <a16:creationId xmlns:a16="http://schemas.microsoft.com/office/drawing/2014/main" id="{FCAF036F-D5D3-BE42-1C52-DB59ADCF3956}"/>
              </a:ext>
            </a:extLst>
          </p:cNvPr>
          <p:cNvSpPr>
            <a:spLocks noGrp="1"/>
          </p:cNvSpPr>
          <p:nvPr>
            <p:ph idx="1"/>
          </p:nvPr>
        </p:nvSpPr>
        <p:spPr>
          <a:xfrm>
            <a:off x="6115317" y="2743200"/>
            <a:ext cx="5247340" cy="3496878"/>
          </a:xfrm>
        </p:spPr>
        <p:txBody>
          <a:bodyPr anchor="ctr">
            <a:normAutofit/>
          </a:bodyPr>
          <a:lstStyle/>
          <a:p>
            <a:r>
              <a:rPr lang="en-US" sz="2000"/>
              <a:t>Introduction</a:t>
            </a:r>
          </a:p>
          <a:p>
            <a:r>
              <a:rPr lang="en-US" sz="2000"/>
              <a:t>A Glimpse Under the Hood</a:t>
            </a:r>
          </a:p>
          <a:p>
            <a:r>
              <a:rPr lang="en-US" sz="2000"/>
              <a:t>The Tale of Categorical Features</a:t>
            </a:r>
          </a:p>
          <a:p>
            <a:r>
              <a:rPr lang="en-US" sz="2000"/>
              <a:t>Visualizing the Numbers: A Histogram Expedition</a:t>
            </a:r>
          </a:p>
          <a:p>
            <a:r>
              <a:rPr lang="en-US" sz="2000"/>
              <a:t>Categorical Count: A Close-Up</a:t>
            </a:r>
          </a:p>
        </p:txBody>
      </p:sp>
    </p:spTree>
    <p:extLst>
      <p:ext uri="{BB962C8B-B14F-4D97-AF65-F5344CB8AC3E}">
        <p14:creationId xmlns:p14="http://schemas.microsoft.com/office/powerpoint/2010/main" val="2777734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73B2443E-4A7F-26FF-3871-BC56A0D39F14}"/>
              </a:ext>
            </a:extLst>
          </p:cNvPr>
          <p:cNvPicPr>
            <a:picLocks noChangeAspect="1"/>
          </p:cNvPicPr>
          <p:nvPr/>
        </p:nvPicPr>
        <p:blipFill>
          <a:blip r:embed="rId3"/>
          <a:stretch>
            <a:fillRect/>
          </a:stretch>
        </p:blipFill>
        <p:spPr>
          <a:xfrm>
            <a:off x="5440549" y="1632156"/>
            <a:ext cx="6620091" cy="36576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2BAC2F-D214-DEEC-A5A4-1FA51322E12A}"/>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100" b="1" kern="1200">
                <a:solidFill>
                  <a:schemeClr val="tx1"/>
                </a:solidFill>
                <a:latin typeface="+mj-lt"/>
                <a:ea typeface="+mj-ea"/>
                <a:cs typeface="+mj-cs"/>
              </a:rPr>
              <a:t>Visualizing Frequency of Categories</a:t>
            </a:r>
          </a:p>
        </p:txBody>
      </p:sp>
      <p:sp>
        <p:nvSpPr>
          <p:cNvPr id="4" name="Content Placeholder 3">
            <a:extLst>
              <a:ext uri="{FF2B5EF4-FFF2-40B4-BE49-F238E27FC236}">
                <a16:creationId xmlns:a16="http://schemas.microsoft.com/office/drawing/2014/main" id="{2918C034-937F-2294-8ADC-3FAE93B32C6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9272" y="1975723"/>
            <a:ext cx="5257800" cy="4192520"/>
          </a:xfrm>
        </p:spPr>
        <p:txBody>
          <a:bodyPr>
            <a:normAutofit/>
          </a:bodyPr>
          <a:lstStyle/>
          <a:p>
            <a:pPr marL="0" indent="0">
              <a:spcBef>
                <a:spcPts val="2500"/>
              </a:spcBef>
              <a:buNone/>
            </a:pPr>
            <a:r>
              <a:rPr lang="en-US" sz="1400" b="1" dirty="0"/>
              <a:t>Understanding Frequency</a:t>
            </a:r>
          </a:p>
          <a:p>
            <a:pPr marL="0" lvl="1" indent="0">
              <a:buNone/>
            </a:pPr>
            <a:r>
              <a:rPr lang="en-US" sz="1400" dirty="0"/>
              <a:t>Visualizing frequency helps identify the most common categories in any dataset, such as car types.</a:t>
            </a:r>
          </a:p>
          <a:p>
            <a:pPr marL="0" indent="0">
              <a:spcBef>
                <a:spcPts val="2500"/>
              </a:spcBef>
              <a:buNone/>
            </a:pPr>
            <a:r>
              <a:rPr lang="en-US" sz="1400" b="1" dirty="0"/>
              <a:t>Bar Graph Representation</a:t>
            </a:r>
          </a:p>
          <a:p>
            <a:pPr marL="0" lvl="1" indent="0">
              <a:buNone/>
            </a:pPr>
            <a:r>
              <a:rPr lang="en-US" sz="1400" dirty="0"/>
              <a:t>Using bar graphs allows for a clear comparison of different categories and their frequencies.</a:t>
            </a:r>
          </a:p>
          <a:p>
            <a:pPr marL="0" indent="0">
              <a:spcBef>
                <a:spcPts val="2500"/>
              </a:spcBef>
              <a:buNone/>
            </a:pPr>
            <a:r>
              <a:rPr lang="en-US" sz="1400" b="1" dirty="0"/>
              <a:t>Insights from Data</a:t>
            </a:r>
          </a:p>
          <a:p>
            <a:pPr marL="0" lvl="1" indent="0">
              <a:buNone/>
            </a:pPr>
            <a:r>
              <a:rPr lang="en-US" sz="1400" dirty="0"/>
              <a:t>Effective visualization provides insights that can guide decision-making and data analysis processes.</a:t>
            </a:r>
          </a:p>
        </p:txBody>
      </p:sp>
    </p:spTree>
    <p:extLst>
      <p:ext uri="{BB962C8B-B14F-4D97-AF65-F5344CB8AC3E}">
        <p14:creationId xmlns:p14="http://schemas.microsoft.com/office/powerpoint/2010/main" val="1914148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19F513F6-74A6-5B97-4178-F3FFD6889274}"/>
              </a:ext>
            </a:extLst>
          </p:cNvPr>
          <p:cNvPicPr>
            <a:picLocks noChangeAspect="1"/>
          </p:cNvPicPr>
          <p:nvPr/>
        </p:nvPicPr>
        <p:blipFill>
          <a:blip r:embed="rId3"/>
          <a:stretch>
            <a:fillRect/>
          </a:stretch>
        </p:blipFill>
        <p:spPr>
          <a:xfrm>
            <a:off x="4454254" y="1880944"/>
            <a:ext cx="7550696" cy="36054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DD8A9A-FC3B-9911-A8C0-F4E579A8772E}"/>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100" b="1" kern="1200">
                <a:solidFill>
                  <a:schemeClr val="tx1"/>
                </a:solidFill>
                <a:latin typeface="+mj-lt"/>
                <a:ea typeface="+mj-ea"/>
                <a:cs typeface="+mj-cs"/>
              </a:rPr>
              <a:t>Observing Prevalence of Different Features</a:t>
            </a:r>
          </a:p>
        </p:txBody>
      </p:sp>
      <p:sp>
        <p:nvSpPr>
          <p:cNvPr id="4" name="Content Placeholder 3">
            <a:extLst>
              <a:ext uri="{FF2B5EF4-FFF2-40B4-BE49-F238E27FC236}">
                <a16:creationId xmlns:a16="http://schemas.microsoft.com/office/drawing/2014/main" id="{0B812CCF-C26B-D3B7-7BD1-69B0255B5A0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1984443"/>
            <a:ext cx="3124199" cy="4192520"/>
          </a:xfrm>
        </p:spPr>
        <p:txBody>
          <a:bodyPr>
            <a:normAutofit/>
          </a:bodyPr>
          <a:lstStyle/>
          <a:p>
            <a:pPr marL="0" indent="0">
              <a:spcBef>
                <a:spcPts val="2500"/>
              </a:spcBef>
              <a:buNone/>
            </a:pPr>
            <a:r>
              <a:rPr lang="en-US" sz="1400" b="1" dirty="0"/>
              <a:t>Feature Analysis Importance</a:t>
            </a:r>
          </a:p>
          <a:p>
            <a:pPr marL="0" lvl="1" indent="0">
              <a:buNone/>
            </a:pPr>
            <a:r>
              <a:rPr lang="en-US" sz="1400" dirty="0"/>
              <a:t>Analyzing features like color and brand is crucial for understanding consumer preferences and improving product offerings.</a:t>
            </a:r>
          </a:p>
          <a:p>
            <a:pPr marL="0" indent="0">
              <a:spcBef>
                <a:spcPts val="2500"/>
              </a:spcBef>
              <a:buNone/>
            </a:pPr>
            <a:r>
              <a:rPr lang="en-US" sz="1400" b="1" dirty="0"/>
              <a:t>Consumer Preferences Insights</a:t>
            </a:r>
          </a:p>
          <a:p>
            <a:pPr marL="0" lvl="1" indent="0">
              <a:buNone/>
            </a:pPr>
            <a:r>
              <a:rPr lang="en-US" sz="1400" dirty="0"/>
              <a:t>Insights into consumer preferences can guide marketing strategies and product design to better meet market demands.</a:t>
            </a:r>
          </a:p>
          <a:p>
            <a:pPr marL="0" indent="0">
              <a:spcBef>
                <a:spcPts val="2500"/>
              </a:spcBef>
              <a:buNone/>
            </a:pPr>
            <a:r>
              <a:rPr lang="en-US" sz="1400" b="1" dirty="0"/>
              <a:t>Market Trends Identification</a:t>
            </a:r>
          </a:p>
          <a:p>
            <a:pPr marL="0" lvl="1" indent="0">
              <a:buNone/>
            </a:pPr>
            <a:r>
              <a:rPr lang="en-US" sz="1400" dirty="0"/>
              <a:t>Identifying market trends through feature prevalence helps businesses stay competitive and responsive to consumer needs.</a:t>
            </a:r>
          </a:p>
        </p:txBody>
      </p:sp>
    </p:spTree>
    <p:extLst>
      <p:ext uri="{BB962C8B-B14F-4D97-AF65-F5344CB8AC3E}">
        <p14:creationId xmlns:p14="http://schemas.microsoft.com/office/powerpoint/2010/main" val="3061144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89B1D-F4E0-D7B8-77B5-B93E30A30BB6}"/>
              </a:ext>
            </a:extLst>
          </p:cNvPr>
          <p:cNvSpPr>
            <a:spLocks noGrp="1"/>
          </p:cNvSpPr>
          <p:nvPr>
            <p:ph type="title"/>
          </p:nvPr>
        </p:nvSpPr>
        <p:spPr>
          <a:xfrm>
            <a:off x="630936" y="639520"/>
            <a:ext cx="3429000" cy="1719072"/>
          </a:xfrm>
        </p:spPr>
        <p:txBody>
          <a:bodyPr anchor="b">
            <a:normAutofit/>
          </a:bodyPr>
          <a:lstStyle/>
          <a:p>
            <a:r>
              <a:rPr lang="en-US" sz="5400"/>
              <a:t>Conclusion</a:t>
            </a: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7F3DA24-861F-03CE-5B8F-AE31E00E6DB5}"/>
              </a:ext>
            </a:extLst>
          </p:cNvPr>
          <p:cNvPicPr>
            <a:picLocks noChangeAspect="1"/>
          </p:cNvPicPr>
          <p:nvPr/>
        </p:nvPicPr>
        <p:blipFill>
          <a:blip r:embed="rId3"/>
          <a:stretch>
            <a:fillRect/>
          </a:stretch>
        </p:blipFill>
        <p:spPr>
          <a:xfrm>
            <a:off x="4654296" y="1159402"/>
            <a:ext cx="6903720" cy="4539196"/>
          </a:xfrm>
          <a:prstGeom prst="rect">
            <a:avLst/>
          </a:prstGeom>
        </p:spPr>
      </p:pic>
      <p:graphicFrame>
        <p:nvGraphicFramePr>
          <p:cNvPr id="11" name="Content Placeholder 2">
            <a:extLst>
              <a:ext uri="{FF2B5EF4-FFF2-40B4-BE49-F238E27FC236}">
                <a16:creationId xmlns:a16="http://schemas.microsoft.com/office/drawing/2014/main" id="{4CB80D25-7E5F-1390-441E-83A041ECD4CD}"/>
              </a:ext>
            </a:extLst>
          </p:cNvPr>
          <p:cNvGraphicFramePr>
            <a:graphicFrameLocks noGrp="1"/>
          </p:cNvGraphicFramePr>
          <p:nvPr>
            <p:ph idx="1"/>
            <p:extLst>
              <p:ext uri="{D42A27DB-BD31-4B8C-83A1-F6EECF244321}">
                <p14:modId xmlns:p14="http://schemas.microsoft.com/office/powerpoint/2010/main" val="1244562097"/>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30936" y="2807208"/>
          <a:ext cx="3429000" cy="3410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97511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05B8-5146-ECA8-F079-4BB56C838C44}"/>
              </a:ext>
            </a:extLst>
          </p:cNvPr>
          <p:cNvSpPr>
            <a:spLocks noGrp="1"/>
          </p:cNvSpPr>
          <p:nvPr>
            <p:ph type="ctrTitle"/>
          </p:nvPr>
        </p:nvSpPr>
        <p:spPr>
          <a:xfrm>
            <a:off x="559219" y="1115844"/>
            <a:ext cx="7680960" cy="4631911"/>
          </a:xfrm>
        </p:spPr>
        <p:txBody>
          <a:bodyPr anchor="b">
            <a:normAutofit/>
          </a:bodyPr>
          <a:lstStyle/>
          <a:p>
            <a:r>
              <a:rPr lang="en-US" sz="6500"/>
              <a:t>Categorical Features Vs. Price: A Comparative Analysis</a:t>
            </a:r>
          </a:p>
        </p:txBody>
      </p:sp>
    </p:spTree>
    <p:extLst>
      <p:ext uri="{BB962C8B-B14F-4D97-AF65-F5344CB8AC3E}">
        <p14:creationId xmlns:p14="http://schemas.microsoft.com/office/powerpoint/2010/main" val="99125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BEBDFF3D-F7AF-5FC8-D6C0-BEBB6CECED40}"/>
              </a:ext>
            </a:extLst>
          </p:cNvPr>
          <p:cNvPicPr>
            <a:picLocks noChangeAspect="1"/>
          </p:cNvPicPr>
          <p:nvPr/>
        </p:nvPicPr>
        <p:blipFill>
          <a:blip r:embed="rId3"/>
          <a:stretch>
            <a:fillRect/>
          </a:stretch>
        </p:blipFill>
        <p:spPr>
          <a:xfrm>
            <a:off x="4552417" y="1795969"/>
            <a:ext cx="7070824" cy="45783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925800-DAFE-96A0-1C36-10D23632C760}"/>
              </a:ext>
            </a:extLst>
          </p:cNvPr>
          <p:cNvSpPr>
            <a:spLocks noGrp="1"/>
          </p:cNvSpPr>
          <p:nvPr>
            <p:ph type="title"/>
          </p:nvPr>
        </p:nvSpPr>
        <p:spPr>
          <a:xfrm>
            <a:off x="838201" y="479493"/>
            <a:ext cx="5257800" cy="1325563"/>
          </a:xfrm>
        </p:spPr>
        <p:txBody>
          <a:bodyPr vert="horz" lIns="91440" tIns="45720" rIns="91440" bIns="45720" rtlCol="0" anchor="ctr">
            <a:normAutofit fontScale="90000"/>
          </a:bodyPr>
          <a:lstStyle/>
          <a:p>
            <a:r>
              <a:rPr lang="en-US" sz="3400" dirty="0"/>
              <a:t>Box Plots of Price Distributions Across Categories</a:t>
            </a:r>
            <a:endParaRPr lang="en-US" sz="3400"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C46D1FEA-08A3-8154-35A4-21C6FCD8AFD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1984443"/>
            <a:ext cx="3153696" cy="4192520"/>
          </a:xfrm>
        </p:spPr>
        <p:txBody>
          <a:bodyPr>
            <a:normAutofit/>
          </a:bodyPr>
          <a:lstStyle/>
          <a:p>
            <a:pPr marL="0" indent="0">
              <a:spcBef>
                <a:spcPts val="2500"/>
              </a:spcBef>
              <a:buNone/>
            </a:pPr>
            <a:r>
              <a:rPr lang="en-US" sz="1400" b="1" dirty="0"/>
              <a:t>Car Body Styles</a:t>
            </a:r>
          </a:p>
          <a:p>
            <a:pPr marL="0" lvl="1" indent="0">
              <a:buNone/>
            </a:pPr>
            <a:r>
              <a:rPr lang="en-US" sz="1400" dirty="0"/>
              <a:t>Different car body styles, such as sedans, SUVs, and coupes, can significantly affect the pricing of vehicles in the market.</a:t>
            </a:r>
          </a:p>
          <a:p>
            <a:pPr marL="0" indent="0">
              <a:spcBef>
                <a:spcPts val="2500"/>
              </a:spcBef>
              <a:buNone/>
            </a:pPr>
            <a:r>
              <a:rPr lang="en-US" sz="1400" b="1" dirty="0"/>
              <a:t>Engine Types</a:t>
            </a:r>
          </a:p>
          <a:p>
            <a:pPr marL="0" lvl="1" indent="0">
              <a:buNone/>
            </a:pPr>
            <a:r>
              <a:rPr lang="en-US" sz="1400" dirty="0"/>
              <a:t>The type of engine, including electric, hybrid, and gasoline, influences vehicle prices due to performance and efficiency.</a:t>
            </a:r>
          </a:p>
          <a:p>
            <a:pPr marL="0" indent="0">
              <a:spcBef>
                <a:spcPts val="2500"/>
              </a:spcBef>
              <a:buNone/>
            </a:pPr>
            <a:r>
              <a:rPr lang="en-US" sz="1400" b="1" dirty="0"/>
              <a:t>Price Correlations</a:t>
            </a:r>
          </a:p>
          <a:p>
            <a:pPr marL="0" lvl="1" indent="0">
              <a:buNone/>
            </a:pPr>
            <a:r>
              <a:rPr lang="en-US" sz="1400" dirty="0"/>
              <a:t>Understanding how body styles and engine types correlate with pricing is crucial for effective market analysis and consumer choices.</a:t>
            </a:r>
          </a:p>
        </p:txBody>
      </p:sp>
    </p:spTree>
    <p:extLst>
      <p:ext uri="{BB962C8B-B14F-4D97-AF65-F5344CB8AC3E}">
        <p14:creationId xmlns:p14="http://schemas.microsoft.com/office/powerpoint/2010/main" val="2728109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85B6-0B5F-910D-FB5C-2BACA75C6896}"/>
              </a:ext>
            </a:extLst>
          </p:cNvPr>
          <p:cNvSpPr>
            <a:spLocks noGrp="1"/>
          </p:cNvSpPr>
          <p:nvPr>
            <p:ph type="ctrTitle"/>
          </p:nvPr>
        </p:nvSpPr>
        <p:spPr>
          <a:xfrm>
            <a:off x="559219" y="1115844"/>
            <a:ext cx="7680960" cy="4631911"/>
          </a:xfrm>
        </p:spPr>
        <p:txBody>
          <a:bodyPr anchor="b">
            <a:normAutofit/>
          </a:bodyPr>
          <a:lstStyle/>
          <a:p>
            <a:r>
              <a:rPr lang="en-US" sz="6500"/>
              <a:t>Correlation Analysis: Unveiling Relationships</a:t>
            </a:r>
          </a:p>
        </p:txBody>
      </p:sp>
    </p:spTree>
    <p:extLst>
      <p:ext uri="{BB962C8B-B14F-4D97-AF65-F5344CB8AC3E}">
        <p14:creationId xmlns:p14="http://schemas.microsoft.com/office/powerpoint/2010/main" val="592440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FC55-25EC-350B-5048-A516D2314167}"/>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2800"/>
              <a:t>Example: Positive Correlation Between Engine Size and Horsepower</a:t>
            </a:r>
          </a:p>
        </p:txBody>
      </p:sp>
      <p:sp>
        <p:nvSpPr>
          <p:cNvPr id="4" name="Content Placeholder 3">
            <a:extLst>
              <a:ext uri="{FF2B5EF4-FFF2-40B4-BE49-F238E27FC236}">
                <a16:creationId xmlns:a16="http://schemas.microsoft.com/office/drawing/2014/main" id="{6208EEFC-28E7-07D0-F9ED-DF40008DE30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Understanding Engine Size</a:t>
            </a:r>
          </a:p>
          <a:p>
            <a:pPr marL="0" lvl="1" indent="0">
              <a:buNone/>
            </a:pPr>
            <a:r>
              <a:rPr lang="en-US" sz="1400"/>
              <a:t>Engine size, measured in liters, influences the amount of fuel and air mixture for combustion, affecting overall power output.</a:t>
            </a:r>
          </a:p>
          <a:p>
            <a:pPr marL="0" indent="0">
              <a:spcBef>
                <a:spcPts val="2500"/>
              </a:spcBef>
              <a:buNone/>
            </a:pPr>
            <a:r>
              <a:rPr lang="en-US" sz="1400" b="1"/>
              <a:t>Horsepower Explained</a:t>
            </a:r>
          </a:p>
          <a:p>
            <a:pPr marL="0" lvl="1" indent="0">
              <a:buNone/>
            </a:pPr>
            <a:r>
              <a:rPr lang="en-US" sz="1400"/>
              <a:t>Horsepower is a measure of the engine's power and performance capabilities, directly tied to its size and design.</a:t>
            </a:r>
          </a:p>
          <a:p>
            <a:pPr marL="0" indent="0">
              <a:spcBef>
                <a:spcPts val="2500"/>
              </a:spcBef>
              <a:buNone/>
            </a:pPr>
            <a:r>
              <a:rPr lang="en-US" sz="1400" b="1"/>
              <a:t>Impact on Vehicle Performance</a:t>
            </a:r>
          </a:p>
          <a:p>
            <a:pPr marL="0" lvl="1" indent="0">
              <a:buNone/>
            </a:pPr>
            <a:r>
              <a:rPr lang="en-US" sz="1400"/>
              <a:t>Larger engines typically produce more horsepower, leading to enhanced acceleration and overall vehicle performance.</a:t>
            </a:r>
          </a:p>
        </p:txBody>
      </p:sp>
      <p:pic>
        <p:nvPicPr>
          <p:cNvPr id="5" name="Content Placeholder 4" descr="car engine">
            <a:extLst>
              <a:ext uri="{FF2B5EF4-FFF2-40B4-BE49-F238E27FC236}">
                <a16:creationId xmlns:a16="http://schemas.microsoft.com/office/drawing/2014/main" id="{3864E1C0-759C-474F-9890-4C8AFD36954B}"/>
              </a:ext>
            </a:extLst>
          </p:cNvPr>
          <p:cNvPicPr>
            <a:picLocks noGrp="1" noChangeAspect="1"/>
          </p:cNvPicPr>
          <p:nvPr>
            <p:ph sz="half" idx="1"/>
          </p:nvPr>
        </p:nvPicPr>
        <p:blipFill>
          <a:blip r:embed="rId3"/>
          <a:srcRect l="10558" r="19807" b="-3"/>
          <a:stretch/>
        </p:blipFill>
        <p:spPr>
          <a:xfrm>
            <a:off x="7776429" y="914400"/>
            <a:ext cx="4414591" cy="5357106"/>
          </a:xfrm>
          <a:prstGeom prst="rect">
            <a:avLst/>
          </a:prstGeom>
        </p:spPr>
      </p:pic>
    </p:spTree>
    <p:extLst>
      <p:ext uri="{BB962C8B-B14F-4D97-AF65-F5344CB8AC3E}">
        <p14:creationId xmlns:p14="http://schemas.microsoft.com/office/powerpoint/2010/main" val="318303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F23A2-EEF3-2F22-CC89-6BA50F1FBB3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Visual: Simplified Correlation Heatmap</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080B61A-2083-F717-D6CD-20CD354630C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0936" y="2807208"/>
            <a:ext cx="3429000" cy="3410712"/>
          </a:xfrm>
        </p:spPr>
        <p:txBody>
          <a:bodyPr anchor="t">
            <a:normAutofit/>
          </a:bodyPr>
          <a:lstStyle/>
          <a:p>
            <a:pPr marL="0" indent="0">
              <a:spcBef>
                <a:spcPts val="2500"/>
              </a:spcBef>
              <a:buNone/>
            </a:pPr>
            <a:r>
              <a:rPr lang="en-US" sz="1200" b="1"/>
              <a:t>Purpose of Heatmap</a:t>
            </a:r>
          </a:p>
          <a:p>
            <a:pPr marL="0" lvl="1" indent="0">
              <a:buNone/>
            </a:pPr>
            <a:r>
              <a:rPr lang="en-US" sz="1200"/>
              <a:t>The heatmap visually represents the correlation between numerical features, making complex data relationships easier to understand.</a:t>
            </a:r>
          </a:p>
          <a:p>
            <a:pPr marL="0" indent="0">
              <a:spcBef>
                <a:spcPts val="2500"/>
              </a:spcBef>
              <a:buNone/>
            </a:pPr>
            <a:r>
              <a:rPr lang="en-US" sz="1200" b="1"/>
              <a:t>Key Numerical Features</a:t>
            </a:r>
          </a:p>
          <a:p>
            <a:pPr marL="0" lvl="1" indent="0">
              <a:buNone/>
            </a:pPr>
            <a:r>
              <a:rPr lang="en-US" sz="1200"/>
              <a:t>It highlights the key numerical features analyzed, helping viewers identify patterns and correlations at a glance.</a:t>
            </a:r>
          </a:p>
          <a:p>
            <a:pPr marL="0" indent="0">
              <a:spcBef>
                <a:spcPts val="2500"/>
              </a:spcBef>
              <a:buNone/>
            </a:pPr>
            <a:r>
              <a:rPr lang="en-US" sz="1200" b="1"/>
              <a:t>Analysis Overview</a:t>
            </a:r>
          </a:p>
          <a:p>
            <a:pPr marL="0" lvl="1" indent="0">
              <a:buNone/>
            </a:pPr>
            <a:r>
              <a:rPr lang="en-US" sz="1200"/>
              <a:t>This overview serves as a quick reference for understanding how different features relate to one another in the dataset.</a:t>
            </a:r>
          </a:p>
        </p:txBody>
      </p:sp>
      <p:pic>
        <p:nvPicPr>
          <p:cNvPr id="8" name="Picture 7">
            <a:extLst>
              <a:ext uri="{FF2B5EF4-FFF2-40B4-BE49-F238E27FC236}">
                <a16:creationId xmlns:a16="http://schemas.microsoft.com/office/drawing/2014/main" id="{00C865E0-5CAD-DAD1-FEC6-81841F3B467E}"/>
              </a:ext>
            </a:extLst>
          </p:cNvPr>
          <p:cNvPicPr>
            <a:picLocks noChangeAspect="1"/>
          </p:cNvPicPr>
          <p:nvPr/>
        </p:nvPicPr>
        <p:blipFill>
          <a:blip r:embed="rId3"/>
          <a:stretch>
            <a:fillRect/>
          </a:stretch>
        </p:blipFill>
        <p:spPr>
          <a:xfrm>
            <a:off x="4844261" y="640080"/>
            <a:ext cx="6523789" cy="5577840"/>
          </a:xfrm>
          <a:prstGeom prst="rect">
            <a:avLst/>
          </a:prstGeom>
        </p:spPr>
      </p:pic>
    </p:spTree>
    <p:extLst>
      <p:ext uri="{BB962C8B-B14F-4D97-AF65-F5344CB8AC3E}">
        <p14:creationId xmlns:p14="http://schemas.microsoft.com/office/powerpoint/2010/main" val="1472979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44B3-8EDB-5F00-5C45-94AEAD8B4F0E}"/>
              </a:ext>
            </a:extLst>
          </p:cNvPr>
          <p:cNvSpPr>
            <a:spLocks noGrp="1"/>
          </p:cNvSpPr>
          <p:nvPr>
            <p:ph type="ctrTitle"/>
          </p:nvPr>
        </p:nvSpPr>
        <p:spPr>
          <a:xfrm>
            <a:off x="559219" y="1115844"/>
            <a:ext cx="7680960" cy="4631911"/>
          </a:xfrm>
        </p:spPr>
        <p:txBody>
          <a:bodyPr anchor="b">
            <a:normAutofit/>
          </a:bodyPr>
          <a:lstStyle/>
          <a:p>
            <a:r>
              <a:rPr lang="en-US" sz="6500"/>
              <a:t>Linear Regression Modeling: Predicting the Price</a:t>
            </a:r>
          </a:p>
        </p:txBody>
      </p:sp>
    </p:spTree>
    <p:extLst>
      <p:ext uri="{BB962C8B-B14F-4D97-AF65-F5344CB8AC3E}">
        <p14:creationId xmlns:p14="http://schemas.microsoft.com/office/powerpoint/2010/main" val="1729077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35377-8D5B-D458-589A-6826AB27F8D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Linear Regression Model of Car Price Based on Features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6F5383D-E52A-717A-6853-B0FD9FCBD89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0936" y="2807208"/>
            <a:ext cx="3429000" cy="3410712"/>
          </a:xfrm>
        </p:spPr>
        <p:txBody>
          <a:bodyPr anchor="t">
            <a:normAutofit/>
          </a:bodyPr>
          <a:lstStyle/>
          <a:p>
            <a:pPr marL="0" indent="0">
              <a:spcBef>
                <a:spcPts val="2500"/>
              </a:spcBef>
              <a:buNone/>
            </a:pPr>
            <a:r>
              <a:rPr lang="en-US" sz="1900" b="1"/>
              <a:t>Predicting Car Prices</a:t>
            </a:r>
          </a:p>
          <a:p>
            <a:pPr marL="0" lvl="1" indent="0">
              <a:buNone/>
            </a:pPr>
            <a:r>
              <a:rPr lang="en-US" sz="1900"/>
              <a:t>The linear regression model helps in predicting car prices by analyzing key features such as mileage, age, and brand.</a:t>
            </a:r>
          </a:p>
          <a:p>
            <a:pPr marL="0" indent="0">
              <a:spcBef>
                <a:spcPts val="2500"/>
              </a:spcBef>
              <a:buNone/>
            </a:pPr>
            <a:r>
              <a:rPr lang="en-US" sz="1900" b="1"/>
              <a:t>Understanding Price Dynamics</a:t>
            </a:r>
          </a:p>
          <a:p>
            <a:pPr marL="0" lvl="1" indent="0">
              <a:buNone/>
            </a:pPr>
            <a:r>
              <a:rPr lang="en-US" sz="1900"/>
              <a:t>This model provides a framework to understand how various features influence car prices and market trends.</a:t>
            </a:r>
          </a:p>
        </p:txBody>
      </p:sp>
      <p:pic>
        <p:nvPicPr>
          <p:cNvPr id="8" name="Picture 7">
            <a:extLst>
              <a:ext uri="{FF2B5EF4-FFF2-40B4-BE49-F238E27FC236}">
                <a16:creationId xmlns:a16="http://schemas.microsoft.com/office/drawing/2014/main" id="{657406D1-6FBF-33B7-699E-9BD61C04B685}"/>
              </a:ext>
            </a:extLst>
          </p:cNvPr>
          <p:cNvPicPr>
            <a:picLocks noChangeAspect="1"/>
          </p:cNvPicPr>
          <p:nvPr/>
        </p:nvPicPr>
        <p:blipFill>
          <a:blip r:embed="rId3"/>
          <a:stretch>
            <a:fillRect/>
          </a:stretch>
        </p:blipFill>
        <p:spPr>
          <a:xfrm>
            <a:off x="5211097" y="212268"/>
            <a:ext cx="5928851" cy="6587612"/>
          </a:xfrm>
          <a:prstGeom prst="rect">
            <a:avLst/>
          </a:prstGeom>
        </p:spPr>
      </p:pic>
    </p:spTree>
    <p:extLst>
      <p:ext uri="{BB962C8B-B14F-4D97-AF65-F5344CB8AC3E}">
        <p14:creationId xmlns:p14="http://schemas.microsoft.com/office/powerpoint/2010/main" val="3518195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202AE-B657-A1BB-7840-4F851D49400F}"/>
              </a:ext>
            </a:extLst>
          </p:cNvPr>
          <p:cNvSpPr>
            <a:spLocks noGrp="1"/>
          </p:cNvSpPr>
          <p:nvPr>
            <p:ph type="ctrTitle"/>
          </p:nvPr>
        </p:nvSpPr>
        <p:spPr>
          <a:xfrm>
            <a:off x="838200" y="451381"/>
            <a:ext cx="10512552" cy="4066540"/>
          </a:xfrm>
        </p:spPr>
        <p:txBody>
          <a:bodyPr anchor="b">
            <a:normAutofit/>
          </a:bodyPr>
          <a:lstStyle/>
          <a:p>
            <a:pPr algn="l"/>
            <a:r>
              <a:rPr lang="en-US" sz="6600"/>
              <a:t>Introduction</a:t>
            </a:r>
          </a:p>
        </p:txBody>
      </p:sp>
      <p:sp>
        <p:nvSpPr>
          <p:cNvPr id="3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109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79463-FA4F-2BD7-60FC-E0F0FA61C197}"/>
              </a:ext>
            </a:extLst>
          </p:cNvPr>
          <p:cNvSpPr>
            <a:spLocks noGrp="1"/>
          </p:cNvSpPr>
          <p:nvPr>
            <p:ph type="title"/>
          </p:nvPr>
        </p:nvSpPr>
        <p:spPr>
          <a:xfrm>
            <a:off x="761803" y="350196"/>
            <a:ext cx="4646904" cy="1624520"/>
          </a:xfrm>
        </p:spPr>
        <p:txBody>
          <a:bodyPr anchor="ctr">
            <a:normAutofit/>
          </a:bodyPr>
          <a:lstStyle/>
          <a:p>
            <a:r>
              <a:rPr lang="en-US" sz="4000"/>
              <a:t>Conclusion</a:t>
            </a:r>
          </a:p>
        </p:txBody>
      </p:sp>
      <p:sp>
        <p:nvSpPr>
          <p:cNvPr id="26" name="Content Placeholder 3">
            <a:extLst>
              <a:ext uri="{FF2B5EF4-FFF2-40B4-BE49-F238E27FC236}">
                <a16:creationId xmlns:a16="http://schemas.microsoft.com/office/drawing/2014/main" id="{4F991914-A0B7-0375-EF24-08F1D9CD9E52}"/>
              </a:ext>
            </a:extLst>
          </p:cNvPr>
          <p:cNvSpPr>
            <a:spLocks noGrp="1"/>
          </p:cNvSpPr>
          <p:nvPr>
            <p:ph idx="1"/>
          </p:nvPr>
        </p:nvSpPr>
        <p:spPr>
          <a:xfrm>
            <a:off x="761802" y="2743200"/>
            <a:ext cx="4646905" cy="3613149"/>
          </a:xfrm>
        </p:spPr>
        <p:txBody>
          <a:bodyPr anchor="ctr">
            <a:normAutofit/>
          </a:bodyPr>
          <a:lstStyle/>
          <a:p>
            <a:r>
              <a:rPr lang="en-US" sz="1900"/>
              <a:t>This linear regression model has a relatively high R-squared, indicating that the model fits the data well. </a:t>
            </a:r>
          </a:p>
          <a:p>
            <a:r>
              <a:rPr lang="en-US" sz="1900"/>
              <a:t>Many independent variables are statistically significant (p &lt; 0.05), suggesting that they have a significant impact on car prices.</a:t>
            </a:r>
          </a:p>
          <a:p>
            <a:r>
              <a:rPr lang="en-US" sz="1900"/>
              <a:t>Variables such as engine size (enginesize), curb weight (curbweight), car width (carwidth), and car brand (brand) have a large impact on car prices.</a:t>
            </a:r>
          </a:p>
        </p:txBody>
      </p:sp>
      <p:pic>
        <p:nvPicPr>
          <p:cNvPr id="6" name="Picture 5">
            <a:extLst>
              <a:ext uri="{FF2B5EF4-FFF2-40B4-BE49-F238E27FC236}">
                <a16:creationId xmlns:a16="http://schemas.microsoft.com/office/drawing/2014/main" id="{E95DD446-A88E-13D4-493E-F4A82AB13E21}"/>
              </a:ext>
            </a:extLst>
          </p:cNvPr>
          <p:cNvPicPr>
            <a:picLocks noChangeAspect="1"/>
          </p:cNvPicPr>
          <p:nvPr/>
        </p:nvPicPr>
        <p:blipFill>
          <a:blip r:embed="rId3"/>
          <a:srcRect l="17536" r="23063" b="-2"/>
          <a:stretch/>
        </p:blipFill>
        <p:spPr>
          <a:xfrm>
            <a:off x="6096000" y="1"/>
            <a:ext cx="6102825" cy="6858000"/>
          </a:xfrm>
          <a:prstGeom prst="rect">
            <a:avLst/>
          </a:prstGeom>
        </p:spPr>
      </p:pic>
    </p:spTree>
    <p:extLst>
      <p:ext uri="{BB962C8B-B14F-4D97-AF65-F5344CB8AC3E}">
        <p14:creationId xmlns:p14="http://schemas.microsoft.com/office/powerpoint/2010/main" val="28327582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F2EBF-C291-F6E4-6C98-BC3BF3D48685}"/>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100000"/>
              </a:lnSpc>
            </a:pPr>
            <a:r>
              <a:rPr lang="en-US" sz="4000" b="1"/>
              <a:t>Our Automotive Journey</a:t>
            </a:r>
          </a:p>
        </p:txBody>
      </p:sp>
      <p:pic>
        <p:nvPicPr>
          <p:cNvPr id="5" name="Content Placeholder 4" descr="Autonomous self drive vehicle">
            <a:extLst>
              <a:ext uri="{FF2B5EF4-FFF2-40B4-BE49-F238E27FC236}">
                <a16:creationId xmlns:a16="http://schemas.microsoft.com/office/drawing/2014/main" id="{E585E1AB-DCD6-4B21-A529-AC2234FE4A26}"/>
              </a:ext>
            </a:extLst>
          </p:cNvPr>
          <p:cNvPicPr>
            <a:picLocks noGrp="1" noChangeAspect="1"/>
          </p:cNvPicPr>
          <p:nvPr>
            <p:ph sz="half" idx="1"/>
          </p:nvPr>
        </p:nvPicPr>
        <p:blipFill>
          <a:blip r:embed="rId3"/>
          <a:srcRect l="25121" r="28474"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9209819-F18A-D412-1648-4EE8877F55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Importance of Data Analysis</a:t>
            </a:r>
          </a:p>
          <a:p>
            <a:pPr marL="0" lvl="1" indent="0">
              <a:buNone/>
            </a:pPr>
            <a:r>
              <a:rPr lang="en-US" sz="1400"/>
              <a:t>Data analysis plays a crucial role in understanding vehicle performance and characteristics, impacting decision-making in the automotive industry.</a:t>
            </a:r>
          </a:p>
          <a:p>
            <a:pPr marL="0" indent="0">
              <a:spcBef>
                <a:spcPts val="2500"/>
              </a:spcBef>
              <a:buNone/>
            </a:pPr>
            <a:r>
              <a:rPr lang="en-US" sz="1400" b="1"/>
              <a:t>Car Identities</a:t>
            </a:r>
          </a:p>
          <a:p>
            <a:pPr marL="0" lvl="1" indent="0">
              <a:buNone/>
            </a:pPr>
            <a:r>
              <a:rPr lang="en-US" sz="1400"/>
              <a:t>Understanding car identities helps manufacturers and consumers differentiate vehicles, enhancing brand recognition and customer loyalty.</a:t>
            </a:r>
          </a:p>
          <a:p>
            <a:pPr marL="0" indent="0">
              <a:spcBef>
                <a:spcPts val="2500"/>
              </a:spcBef>
              <a:buNone/>
            </a:pPr>
            <a:r>
              <a:rPr lang="en-US" sz="1400" b="1"/>
              <a:t>Market Value Insights</a:t>
            </a:r>
          </a:p>
          <a:p>
            <a:pPr marL="0" lvl="1" indent="0">
              <a:buNone/>
            </a:pPr>
            <a:r>
              <a:rPr lang="en-US" sz="1400"/>
              <a:t>Uncovering market value insights allows stakeholders to make informed decisions on pricing, sales strategies, and investments within the automotive sector.</a:t>
            </a:r>
          </a:p>
        </p:txBody>
      </p:sp>
    </p:spTree>
    <p:extLst>
      <p:ext uri="{BB962C8B-B14F-4D97-AF65-F5344CB8AC3E}">
        <p14:creationId xmlns:p14="http://schemas.microsoft.com/office/powerpoint/2010/main" val="2285769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AE63705-BDF6-FBA4-F493-3B11C5181A1E}"/>
              </a:ext>
            </a:extLst>
          </p:cNvPr>
          <p:cNvSpPr>
            <a:spLocks noGrp="1"/>
          </p:cNvSpPr>
          <p:nvPr>
            <p:ph type="title"/>
          </p:nvPr>
        </p:nvSpPr>
        <p:spPr>
          <a:xfrm>
            <a:off x="640080" y="914400"/>
            <a:ext cx="3412998" cy="1839433"/>
          </a:xfrm>
        </p:spPr>
        <p:txBody>
          <a:bodyPr>
            <a:normAutofit/>
          </a:bodyPr>
          <a:lstStyle/>
          <a:p>
            <a:r>
              <a:rPr lang="en-US" sz="3300"/>
              <a:t>Goal: Understanding Car Identity and Value</a:t>
            </a:r>
          </a:p>
        </p:txBody>
      </p:sp>
      <p:graphicFrame>
        <p:nvGraphicFramePr>
          <p:cNvPr id="4" name="Content Placeholder 4">
            <a:extLst>
              <a:ext uri="{FF2B5EF4-FFF2-40B4-BE49-F238E27FC236}">
                <a16:creationId xmlns:a16="http://schemas.microsoft.com/office/drawing/2014/main" id="{9C112832-C2E6-4849-9192-A035728BAF1B}"/>
              </a:ext>
            </a:extLst>
          </p:cNvPr>
          <p:cNvGraphicFramePr>
            <a:graphicFrameLocks noGrp="1"/>
          </p:cNvGraphicFramePr>
          <p:nvPr>
            <p:ph idx="1"/>
            <p:extLst>
              <p:ext uri="{D42A27DB-BD31-4B8C-83A1-F6EECF244321}">
                <p14:modId xmlns:p14="http://schemas.microsoft.com/office/powerpoint/2010/main" val="3891070095"/>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01498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92103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24968-F73C-A79D-2EB6-AE792A16D022}"/>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sz="3400" b="1"/>
              <a:t>Uncovering Stories Within the Data</a:t>
            </a:r>
          </a:p>
        </p:txBody>
      </p:sp>
      <p:sp>
        <p:nvSpPr>
          <p:cNvPr id="4" name="Content Placeholder 3">
            <a:extLst>
              <a:ext uri="{FF2B5EF4-FFF2-40B4-BE49-F238E27FC236}">
                <a16:creationId xmlns:a16="http://schemas.microsoft.com/office/drawing/2014/main" id="{68DA75AF-E4CA-D65A-74B7-59587D27977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Data as a Narrative</a:t>
            </a:r>
          </a:p>
          <a:p>
            <a:pPr marL="0" lvl="1" indent="0">
              <a:buNone/>
            </a:pPr>
            <a:r>
              <a:rPr lang="en-US" sz="1400"/>
              <a:t>Data transcends mere numbers, weaving a narrative that reflects the story behind each data point, especially in automotive history.</a:t>
            </a:r>
          </a:p>
          <a:p>
            <a:pPr marL="0" indent="0">
              <a:spcBef>
                <a:spcPts val="2500"/>
              </a:spcBef>
              <a:buNone/>
            </a:pPr>
            <a:r>
              <a:rPr lang="en-US" sz="1400" b="1"/>
              <a:t>Insights into History</a:t>
            </a:r>
          </a:p>
          <a:p>
            <a:pPr marL="0" lvl="1" indent="0">
              <a:buNone/>
            </a:pPr>
            <a:r>
              <a:rPr lang="en-US" sz="1400"/>
              <a:t>Each data point provides valuable insights into the history of a car, contributing to understanding its evolution and significance.</a:t>
            </a:r>
          </a:p>
          <a:p>
            <a:pPr marL="0" indent="0">
              <a:spcBef>
                <a:spcPts val="2500"/>
              </a:spcBef>
              <a:buNone/>
            </a:pPr>
            <a:r>
              <a:rPr lang="en-US" sz="1400" b="1"/>
              <a:t>Emotional Value of Data</a:t>
            </a:r>
          </a:p>
          <a:p>
            <a:pPr marL="0" lvl="1" indent="0">
              <a:buNone/>
            </a:pPr>
            <a:r>
              <a:rPr lang="en-US" sz="1400"/>
              <a:t>Data evokes emotions by highlighting the journey of a car, connecting the audience to its value and impact on lives.</a:t>
            </a:r>
          </a:p>
        </p:txBody>
      </p:sp>
      <p:pic>
        <p:nvPicPr>
          <p:cNvPr id="5" name="Content Placeholder 4" descr="Top view of cubes connected with black lines">
            <a:extLst>
              <a:ext uri="{FF2B5EF4-FFF2-40B4-BE49-F238E27FC236}">
                <a16:creationId xmlns:a16="http://schemas.microsoft.com/office/drawing/2014/main" id="{BCCB7AD6-0BD1-4484-8B5A-A03B7D728048}"/>
              </a:ext>
            </a:extLst>
          </p:cNvPr>
          <p:cNvPicPr>
            <a:picLocks noGrp="1" noChangeAspect="1"/>
          </p:cNvPicPr>
          <p:nvPr>
            <p:ph sz="half" idx="1"/>
          </p:nvPr>
        </p:nvPicPr>
        <p:blipFill>
          <a:blip r:embed="rId3"/>
          <a:srcRect l="23988" r="14208"/>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650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641CCC46-C065-34F8-0F42-8F00FF074600}"/>
              </a:ext>
            </a:extLst>
          </p:cNvPr>
          <p:cNvSpPr>
            <a:spLocks noGrp="1"/>
          </p:cNvSpPr>
          <p:nvPr>
            <p:ph type="ctrTitle"/>
          </p:nvPr>
        </p:nvSpPr>
        <p:spPr>
          <a:xfrm>
            <a:off x="559219" y="1115844"/>
            <a:ext cx="7680960" cy="4631911"/>
          </a:xfrm>
        </p:spPr>
        <p:txBody>
          <a:bodyPr anchor="b">
            <a:normAutofit/>
          </a:bodyPr>
          <a:lstStyle/>
          <a:p>
            <a:r>
              <a:rPr lang="en-US" sz="6500"/>
              <a:t>A Glimpse Under the Hood</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223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844EE9-2895-4B7B-A445-00BA9172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8AAE66A-BA92-B9F6-5BDC-02AA67E7EAF7}"/>
              </a:ext>
            </a:extLst>
          </p:cNvPr>
          <p:cNvSpPr>
            <a:spLocks noGrp="1"/>
          </p:cNvSpPr>
          <p:nvPr>
            <p:ph type="title"/>
          </p:nvPr>
        </p:nvSpPr>
        <p:spPr>
          <a:xfrm>
            <a:off x="5506019" y="1107860"/>
            <a:ext cx="5847781" cy="1046671"/>
          </a:xfrm>
        </p:spPr>
        <p:txBody>
          <a:bodyPr vert="horz" lIns="91440" tIns="45720" rIns="91440" bIns="45720" rtlCol="0" anchor="ctr">
            <a:normAutofit/>
          </a:bodyPr>
          <a:lstStyle/>
          <a:p>
            <a:r>
              <a:rPr lang="en-US" sz="2800" b="1" kern="1200">
                <a:solidFill>
                  <a:schemeClr val="tx1"/>
                </a:solidFill>
                <a:latin typeface="+mj-lt"/>
                <a:ea typeface="+mj-ea"/>
                <a:cs typeface="+mj-cs"/>
              </a:rPr>
              <a:t>Initial Data Inspection</a:t>
            </a:r>
          </a:p>
        </p:txBody>
      </p:sp>
      <p:sp>
        <p:nvSpPr>
          <p:cNvPr id="21" name="Rectangle 20">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1" name="Picture 10">
            <a:extLst>
              <a:ext uri="{FF2B5EF4-FFF2-40B4-BE49-F238E27FC236}">
                <a16:creationId xmlns:a16="http://schemas.microsoft.com/office/drawing/2014/main" id="{91765DD5-5549-37B4-890F-E70F4FF4B2BB}"/>
              </a:ext>
            </a:extLst>
          </p:cNvPr>
          <p:cNvPicPr>
            <a:picLocks noChangeAspect="1"/>
          </p:cNvPicPr>
          <p:nvPr/>
        </p:nvPicPr>
        <p:blipFill>
          <a:blip r:embed="rId3"/>
          <a:stretch>
            <a:fillRect/>
          </a:stretch>
        </p:blipFill>
        <p:spPr>
          <a:xfrm>
            <a:off x="367771" y="832282"/>
            <a:ext cx="3790063" cy="5193437"/>
          </a:xfrm>
          <a:prstGeom prst="rect">
            <a:avLst/>
          </a:prstGeom>
        </p:spPr>
      </p:pic>
      <p:sp>
        <p:nvSpPr>
          <p:cNvPr id="4" name="Content Placeholder 3">
            <a:extLst>
              <a:ext uri="{FF2B5EF4-FFF2-40B4-BE49-F238E27FC236}">
                <a16:creationId xmlns:a16="http://schemas.microsoft.com/office/drawing/2014/main" id="{91D7486B-45D8-9635-AFA1-37FD7A1129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06020" y="2402260"/>
            <a:ext cx="5847780" cy="3347879"/>
          </a:xfrm>
        </p:spPr>
        <p:txBody>
          <a:bodyPr anchor="ctr">
            <a:normAutofit/>
          </a:bodyPr>
          <a:lstStyle/>
          <a:p>
            <a:pPr marL="0" indent="0">
              <a:spcBef>
                <a:spcPts val="2500"/>
              </a:spcBef>
              <a:buNone/>
            </a:pPr>
            <a:r>
              <a:rPr lang="en-US" sz="1800" b="1"/>
              <a:t>Understanding Data Structure</a:t>
            </a:r>
          </a:p>
          <a:p>
            <a:pPr marL="0" lvl="1" indent="0">
              <a:buNone/>
            </a:pPr>
            <a:r>
              <a:rPr lang="en-US" sz="1800"/>
              <a:t>An initial inspection allows us to identify the structure of the dataset, including rows, columns, and data types.</a:t>
            </a:r>
          </a:p>
          <a:p>
            <a:pPr marL="0" indent="0">
              <a:spcBef>
                <a:spcPts val="2500"/>
              </a:spcBef>
              <a:buNone/>
            </a:pPr>
            <a:r>
              <a:rPr lang="en-US" sz="1800" b="1"/>
              <a:t>Assessing Completeness</a:t>
            </a:r>
          </a:p>
          <a:p>
            <a:pPr marL="0" lvl="1" indent="0">
              <a:buNone/>
            </a:pPr>
            <a:r>
              <a:rPr lang="en-US" sz="1800"/>
              <a:t>We evaluate the completeness of the data to identify any missing values or gaps that may affect analysis.</a:t>
            </a:r>
          </a:p>
          <a:p>
            <a:pPr marL="0" indent="0">
              <a:spcBef>
                <a:spcPts val="2500"/>
              </a:spcBef>
              <a:buNone/>
            </a:pPr>
            <a:r>
              <a:rPr lang="en-US" sz="1800" b="1"/>
              <a:t>Evaluating Relevance</a:t>
            </a:r>
          </a:p>
          <a:p>
            <a:pPr marL="0" lvl="1" indent="0">
              <a:buNone/>
            </a:pPr>
            <a:r>
              <a:rPr lang="en-US" sz="1800"/>
              <a:t>Determining the relevance of the data ensures that our analysis aligns with the intended goals and objectives.</a:t>
            </a:r>
          </a:p>
        </p:txBody>
      </p:sp>
      <p:sp>
        <p:nvSpPr>
          <p:cNvPr id="25" name="Rectangle 24">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7" name="Rectangle 26">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120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96FCD3-238F-22DF-7491-1B5CAC1C018D}"/>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kern="1200">
                <a:solidFill>
                  <a:schemeClr val="tx1"/>
                </a:solidFill>
                <a:latin typeface="+mj-lt"/>
                <a:ea typeface="+mj-ea"/>
                <a:cs typeface="+mj-cs"/>
              </a:rPr>
              <a:t>Examples of Car Characteristics</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8BDCBDC0-94B1-BCF4-D2A7-DBAEF1CCE87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1825625"/>
            <a:ext cx="4800752" cy="4351338"/>
          </a:xfrm>
        </p:spPr>
        <p:txBody>
          <a:bodyPr>
            <a:normAutofit/>
          </a:bodyPr>
          <a:lstStyle/>
          <a:p>
            <a:pPr marL="0" indent="0">
              <a:spcBef>
                <a:spcPts val="2500"/>
              </a:spcBef>
              <a:buNone/>
            </a:pPr>
            <a:r>
              <a:rPr lang="en-US" sz="1400" b="1" dirty="0"/>
              <a:t>Make of the Car</a:t>
            </a:r>
          </a:p>
          <a:p>
            <a:pPr marL="0" lvl="1" indent="0">
              <a:buNone/>
            </a:pPr>
            <a:r>
              <a:rPr lang="en-US" sz="1400" dirty="0"/>
              <a:t>The make of a car refers to the manufacturer brand, which influences the vehicle's features, performance, and image.</a:t>
            </a:r>
          </a:p>
          <a:p>
            <a:pPr marL="0" indent="0">
              <a:spcBef>
                <a:spcPts val="2500"/>
              </a:spcBef>
              <a:buNone/>
            </a:pPr>
            <a:r>
              <a:rPr lang="en-US" sz="1400" b="1" dirty="0"/>
              <a:t>Model Variations</a:t>
            </a:r>
          </a:p>
          <a:p>
            <a:pPr marL="0" lvl="1" indent="0">
              <a:buNone/>
            </a:pPr>
            <a:r>
              <a:rPr lang="en-US" sz="1400" dirty="0"/>
              <a:t>Each car model comes with its unique design, specifications, and features, affecting consumer preferences and choices.</a:t>
            </a:r>
          </a:p>
          <a:p>
            <a:pPr marL="0" indent="0">
              <a:spcBef>
                <a:spcPts val="2500"/>
              </a:spcBef>
              <a:buNone/>
            </a:pPr>
            <a:r>
              <a:rPr lang="en-US" sz="1400" b="1" dirty="0"/>
              <a:t>Year of Manufacture</a:t>
            </a:r>
          </a:p>
          <a:p>
            <a:pPr marL="0" lvl="1" indent="0">
              <a:buNone/>
            </a:pPr>
            <a:r>
              <a:rPr lang="en-US" sz="1400" dirty="0"/>
              <a:t>The year of manufacture is essential for evaluating a car's age, technology, and potential resale value.</a:t>
            </a:r>
          </a:p>
        </p:txBody>
      </p:sp>
      <p:sp>
        <p:nvSpPr>
          <p:cNvPr id="23" name="Oval 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3D61190-BDAD-DC2D-00B2-D0423B104598}"/>
              </a:ext>
            </a:extLst>
          </p:cNvPr>
          <p:cNvPicPr>
            <a:picLocks noChangeAspect="1"/>
          </p:cNvPicPr>
          <p:nvPr/>
        </p:nvPicPr>
        <p:blipFill>
          <a:blip r:embed="rId3"/>
          <a:stretch>
            <a:fillRect/>
          </a:stretch>
        </p:blipFill>
        <p:spPr>
          <a:xfrm>
            <a:off x="5638953" y="2467636"/>
            <a:ext cx="6553048" cy="162187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832135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TotalTime>
  <Words>2319</Words>
  <Application>Microsoft Office PowerPoint</Application>
  <PresentationFormat>Widescreen</PresentationFormat>
  <Paragraphs>205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Aptos Display</vt:lpstr>
      <vt:lpstr>Arial</vt:lpstr>
      <vt:lpstr>Bierstadt</vt:lpstr>
      <vt:lpstr>Calibri</vt:lpstr>
      <vt:lpstr>Grandview Display</vt:lpstr>
      <vt:lpstr>Office Theme</vt:lpstr>
      <vt:lpstr>The Car Chronicles: Unveiling Automotive Insights</vt:lpstr>
      <vt:lpstr>Agenda of Our Automotive Journey</vt:lpstr>
      <vt:lpstr>Introduction</vt:lpstr>
      <vt:lpstr>Our Automotive Journey</vt:lpstr>
      <vt:lpstr>Goal: Understanding Car Identity and Value</vt:lpstr>
      <vt:lpstr>Uncovering Stories Within the Data</vt:lpstr>
      <vt:lpstr>A Glimpse Under the Hood</vt:lpstr>
      <vt:lpstr>Initial Data Inspection</vt:lpstr>
      <vt:lpstr>Examples of Car Characteristics</vt:lpstr>
      <vt:lpstr>Ensuring Data Accuracy</vt:lpstr>
      <vt:lpstr>The Tale of Categorical Features</vt:lpstr>
      <vt:lpstr>Analyzing Categorical Features</vt:lpstr>
      <vt:lpstr>Examples of Categories</vt:lpstr>
      <vt:lpstr>Revealing Car Diversity</vt:lpstr>
      <vt:lpstr>Visualizing the Numbers: A Histogram Expedition</vt:lpstr>
      <vt:lpstr>Understanding Numerical Feature Distribution</vt:lpstr>
      <vt:lpstr>Examples of Numerical Features</vt:lpstr>
      <vt:lpstr>Focusing on Price Distribution</vt:lpstr>
      <vt:lpstr>Categorical Count: A Close-Up</vt:lpstr>
      <vt:lpstr>Visualizing Frequency of Categories</vt:lpstr>
      <vt:lpstr>Observing Prevalence of Different Features</vt:lpstr>
      <vt:lpstr>Conclusion</vt:lpstr>
      <vt:lpstr>Categorical Features Vs. Price: A Comparative Analysis</vt:lpstr>
      <vt:lpstr>Box Plots of Price Distributions Across Categories</vt:lpstr>
      <vt:lpstr>Correlation Analysis: Unveiling Relationships</vt:lpstr>
      <vt:lpstr>Example: Positive Correlation Between Engine Size and Horsepower</vt:lpstr>
      <vt:lpstr>Visual: Simplified Correlation Heatmap</vt:lpstr>
      <vt:lpstr>Linear Regression Modeling: Predicting the Price</vt:lpstr>
      <vt:lpstr>Linear Regression Model of Car Price Based on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Khoa Huynh</dc:creator>
  <cp:lastModifiedBy>Khoa Huynh</cp:lastModifiedBy>
  <cp:revision>14</cp:revision>
  <dcterms:created xsi:type="dcterms:W3CDTF">2025-03-23T17:43:34Z</dcterms:created>
  <dcterms:modified xsi:type="dcterms:W3CDTF">2025-03-31T10:44:04Z</dcterms:modified>
</cp:coreProperties>
</file>