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9" r:id="rId4"/>
    <p:sldId id="263" r:id="rId5"/>
    <p:sldId id="265" r:id="rId6"/>
    <p:sldId id="264" r:id="rId7"/>
    <p:sldId id="260" r:id="rId8"/>
    <p:sldId id="262" r:id="rId9"/>
    <p:sldId id="266" r:id="rId10"/>
    <p:sldId id="267" r:id="rId11"/>
    <p:sldId id="270" r:id="rId12"/>
    <p:sldId id="271" r:id="rId13"/>
    <p:sldId id="273" r:id="rId14"/>
    <p:sldId id="274" r:id="rId15"/>
    <p:sldId id="275" r:id="rId16"/>
    <p:sldId id="269" r:id="rId17"/>
    <p:sldId id="277" r:id="rId18"/>
    <p:sldId id="279" r:id="rId20"/>
    <p:sldId id="281" r:id="rId21"/>
    <p:sldId id="283" r:id="rId22"/>
    <p:sldId id="288" r:id="rId23"/>
    <p:sldId id="289" r:id="rId2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ndroid-modulariz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300" y="2106930"/>
            <a:ext cx="6501765" cy="36569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35910" y="807085"/>
            <a:ext cx="6492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3600" b="1">
                <a:latin typeface="+mn-ea"/>
                <a:cs typeface="+mn-ea"/>
              </a:rPr>
              <a:t>Modularization </a:t>
            </a:r>
            <a:r>
              <a:rPr lang="vi-VN" altLang="en-US" sz="3200" b="1">
                <a:latin typeface="+mn-ea"/>
                <a:cs typeface="+mn-ea"/>
              </a:rPr>
              <a:t>of </a:t>
            </a:r>
            <a:r>
              <a:rPr lang="en-US" altLang="vi-VN" sz="3200" b="1">
                <a:latin typeface="+mn-ea"/>
                <a:cs typeface="+mn-ea"/>
              </a:rPr>
              <a:t>Android App</a:t>
            </a:r>
            <a:endParaRPr lang="en-US" altLang="vi-VN" sz="3200" b="1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29285" y="577215"/>
            <a:ext cx="44221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vi-VN" sz="2800" b="1">
                <a:sym typeface="+mn-ea"/>
              </a:rPr>
              <a:t>Dynamic </a:t>
            </a:r>
            <a:r>
              <a:rPr lang="en-US" altLang="vi-VN" sz="2800" b="1">
                <a:sym typeface="+mn-ea"/>
              </a:rPr>
              <a:t>Feature </a:t>
            </a:r>
            <a:r>
              <a:rPr lang="en-US" sz="2800" b="1">
                <a:sym typeface="+mn-ea"/>
              </a:rPr>
              <a:t>Module</a:t>
            </a:r>
            <a:endParaRPr lang="en-US" sz="2800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6760" y="1492250"/>
            <a:ext cx="61029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Feature Delivery</a:t>
            </a:r>
            <a:r>
              <a:rPr lang="en-US"/>
              <a:t> lets you customize the delivery of features in your app. Can uninstall modules.</a:t>
            </a:r>
            <a:endParaRPr lang="en-US"/>
          </a:p>
          <a:p>
            <a:endParaRPr lang="en-US"/>
          </a:p>
          <a:p>
            <a:r>
              <a:rPr lang="en-US"/>
              <a:t>Delivery types: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88390" y="2951480"/>
            <a:ext cx="35039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/>
              <a:t>On-Demand delivery</a:t>
            </a:r>
            <a:endParaRPr lang="en-US" b="1"/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en-US" b="1"/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tx1"/>
                </a:solidFill>
              </a:rPr>
              <a:t>Install-time delivery</a:t>
            </a:r>
            <a:endParaRPr lang="en-US" b="1">
              <a:solidFill>
                <a:schemeClr val="tx1"/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en-US" b="1">
              <a:solidFill>
                <a:schemeClr val="tx1"/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tx1"/>
                </a:solidFill>
              </a:rPr>
              <a:t>Conditional delivery</a:t>
            </a:r>
            <a:endParaRPr lang="en-US" b="1">
              <a:solidFill>
                <a:schemeClr val="tx1"/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en-US" b="1">
              <a:solidFill>
                <a:schemeClr val="tx1"/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tx1"/>
                </a:solidFill>
              </a:rPr>
              <a:t>Instant delivery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29285" y="577215"/>
            <a:ext cx="44221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vi-VN" sz="2800" b="1">
                <a:sym typeface="+mn-ea"/>
              </a:rPr>
              <a:t>Dynamic </a:t>
            </a:r>
            <a:r>
              <a:rPr lang="en-US" altLang="vi-VN" sz="2800" b="1">
                <a:sym typeface="+mn-ea"/>
              </a:rPr>
              <a:t>Feature </a:t>
            </a:r>
            <a:r>
              <a:rPr lang="en-US" sz="2800" b="1">
                <a:sym typeface="+mn-ea"/>
              </a:rPr>
              <a:t>Module</a:t>
            </a:r>
            <a:endParaRPr lang="en-US" sz="2800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6760" y="1492250"/>
            <a:ext cx="61029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Feature Delivery</a:t>
            </a:r>
            <a:r>
              <a:rPr lang="en-US"/>
              <a:t> lets you customize the delivery of features in your app. Can uninstall modules.</a:t>
            </a:r>
            <a:endParaRPr lang="en-US"/>
          </a:p>
          <a:p>
            <a:endParaRPr lang="en-US"/>
          </a:p>
          <a:p>
            <a:r>
              <a:rPr lang="en-US"/>
              <a:t>Delivery types: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88390" y="2951480"/>
            <a:ext cx="35039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/>
              <a:t>On-Demand delivery</a:t>
            </a:r>
            <a:endParaRPr lang="en-US" b="1"/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en-US" b="1"/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Install-time delivery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Conditional delivery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Instant delivery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5055" y="2157730"/>
            <a:ext cx="2041525" cy="423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30" y="2157730"/>
            <a:ext cx="2034540" cy="423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060" y="2157730"/>
            <a:ext cx="1985010" cy="417893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181215" y="4083050"/>
            <a:ext cx="230505" cy="1701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9466580" y="4083050"/>
            <a:ext cx="230505" cy="1701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550785" y="1238250"/>
            <a:ext cx="4185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B0F0"/>
                </a:solidFill>
              </a:rPr>
              <a:t>The module will be downloade</a:t>
            </a:r>
            <a:r>
              <a:rPr lang="vi-VN" altLang="en-US">
                <a:solidFill>
                  <a:srgbClr val="00B0F0"/>
                </a:solidFill>
              </a:rPr>
              <a:t>d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vi-VN" altLang="en-US">
                <a:solidFill>
                  <a:srgbClr val="00B0F0"/>
                </a:solidFill>
              </a:rPr>
              <a:t>and install</a:t>
            </a:r>
            <a:r>
              <a:rPr lang="en-US" altLang="vi-VN">
                <a:solidFill>
                  <a:srgbClr val="00B0F0"/>
                </a:solidFill>
              </a:rPr>
              <a:t>ed</a:t>
            </a:r>
            <a:r>
              <a:rPr lang="en-US">
                <a:solidFill>
                  <a:srgbClr val="00B0F0"/>
                </a:solidFill>
              </a:rPr>
              <a:t> when need</a:t>
            </a:r>
            <a:endParaRPr lang="vi-V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29285" y="577215"/>
            <a:ext cx="44221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vi-VN" sz="2800" b="1">
                <a:sym typeface="+mn-ea"/>
              </a:rPr>
              <a:t>Dynamic </a:t>
            </a:r>
            <a:r>
              <a:rPr lang="en-US" altLang="vi-VN" sz="2800" b="1">
                <a:sym typeface="+mn-ea"/>
              </a:rPr>
              <a:t>Feature </a:t>
            </a:r>
            <a:r>
              <a:rPr lang="en-US" sz="2800" b="1">
                <a:sym typeface="+mn-ea"/>
              </a:rPr>
              <a:t>Module</a:t>
            </a:r>
            <a:endParaRPr lang="en-US" sz="2800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6760" y="1492250"/>
            <a:ext cx="61029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Feature Delivery</a:t>
            </a:r>
            <a:r>
              <a:rPr lang="en-US"/>
              <a:t> lets you customize the delivery of features in your app. Can uninstall modules.</a:t>
            </a:r>
            <a:endParaRPr lang="en-US"/>
          </a:p>
          <a:p>
            <a:endParaRPr lang="en-US"/>
          </a:p>
          <a:p>
            <a:r>
              <a:rPr lang="en-US"/>
              <a:t>Delivery types: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88390" y="2951480"/>
            <a:ext cx="35039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On-Demand delivery</a:t>
            </a:r>
            <a:endParaRPr lang="en-US" b="1"/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en-US" b="1"/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tx1"/>
                </a:solidFill>
              </a:rPr>
              <a:t>Install-time delivery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Conditional delivery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Instant delivery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5170" y="2157730"/>
            <a:ext cx="2034540" cy="423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2157730"/>
            <a:ext cx="1985010" cy="417893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941310" y="4089400"/>
            <a:ext cx="1038225" cy="1708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936740" y="1492250"/>
            <a:ext cx="4295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B0F0"/>
                </a:solidFill>
              </a:rPr>
              <a:t>The module is available when install app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29285" y="577215"/>
            <a:ext cx="44221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vi-VN" sz="2800" b="1">
                <a:sym typeface="+mn-ea"/>
              </a:rPr>
              <a:t>Dynamic </a:t>
            </a:r>
            <a:r>
              <a:rPr lang="en-US" altLang="vi-VN" sz="2800" b="1">
                <a:sym typeface="+mn-ea"/>
              </a:rPr>
              <a:t>Feature </a:t>
            </a:r>
            <a:r>
              <a:rPr lang="en-US" sz="2800" b="1">
                <a:sym typeface="+mn-ea"/>
              </a:rPr>
              <a:t>Module</a:t>
            </a:r>
            <a:endParaRPr lang="en-US" sz="2800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6760" y="1492250"/>
            <a:ext cx="61029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Feature Delivery</a:t>
            </a:r>
            <a:r>
              <a:rPr lang="en-US"/>
              <a:t> lets you customize the delivery of features in your app. Can uninstall modules.</a:t>
            </a:r>
            <a:endParaRPr lang="en-US"/>
          </a:p>
          <a:p>
            <a:endParaRPr lang="en-US"/>
          </a:p>
          <a:p>
            <a:r>
              <a:rPr lang="en-US"/>
              <a:t>Delivery types: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88390" y="2951480"/>
            <a:ext cx="35039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On-Demand delivery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Install-time delivery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tx1"/>
                </a:solidFill>
              </a:rPr>
              <a:t>Conditional delivery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Instant delivery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5170" y="2157730"/>
            <a:ext cx="2034540" cy="423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2157730"/>
            <a:ext cx="1985010" cy="417893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941310" y="4089400"/>
            <a:ext cx="1038225" cy="1708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947535" y="1235710"/>
            <a:ext cx="4286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00B0F0"/>
                </a:solidFill>
              </a:rPr>
              <a:t>The module is available if the device meets certain conditions. Ex: countries, camera,...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29285" y="577215"/>
            <a:ext cx="44221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vi-VN" sz="2800" b="1">
                <a:sym typeface="+mn-ea"/>
              </a:rPr>
              <a:t>Dynamic </a:t>
            </a:r>
            <a:r>
              <a:rPr lang="en-US" altLang="vi-VN" sz="2800" b="1">
                <a:sym typeface="+mn-ea"/>
              </a:rPr>
              <a:t>Feature </a:t>
            </a:r>
            <a:r>
              <a:rPr lang="en-US" sz="2800" b="1">
                <a:sym typeface="+mn-ea"/>
              </a:rPr>
              <a:t>Module</a:t>
            </a:r>
            <a:endParaRPr lang="en-US" sz="2800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6760" y="1492250"/>
            <a:ext cx="61029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Feature Delivery</a:t>
            </a:r>
            <a:r>
              <a:rPr lang="en-US"/>
              <a:t> lets you customize the delivery of features in your app. Can uninstall modules.</a:t>
            </a:r>
            <a:endParaRPr lang="en-US"/>
          </a:p>
          <a:p>
            <a:endParaRPr lang="en-US"/>
          </a:p>
          <a:p>
            <a:r>
              <a:rPr lang="en-US"/>
              <a:t>Delivery types: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88390" y="2951480"/>
            <a:ext cx="35039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On-Demand delivery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Install-time delivery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Conditional delivery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en-US" b="1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chemeClr val="tx1"/>
                </a:solidFill>
              </a:rPr>
              <a:t>Instant delivery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941185" y="1417955"/>
            <a:ext cx="4652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vi-VN">
                <a:solidFill>
                  <a:srgbClr val="00B0F0"/>
                </a:solidFill>
              </a:rPr>
              <a:t>Instant app, user can t</a:t>
            </a:r>
            <a:r>
              <a:rPr lang="en-US">
                <a:solidFill>
                  <a:srgbClr val="00B0F0"/>
                </a:solidFill>
              </a:rPr>
              <a:t>ry your app without installing it.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5" name="Picture 4" descr="gpi-try-n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0" y="3419475"/>
            <a:ext cx="3114040" cy="1676400"/>
          </a:xfrm>
          <a:prstGeom prst="rect">
            <a:avLst/>
          </a:prstGeom>
        </p:spPr>
      </p:pic>
      <p:pic>
        <p:nvPicPr>
          <p:cNvPr id="9" name="Picture 8" descr="instantTripLoadingHalf_instant_install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75" y="2826385"/>
            <a:ext cx="3232150" cy="29591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408930" y="2826385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vi-VN">
                <a:solidFill>
                  <a:schemeClr val="bg2">
                    <a:lumMod val="50000"/>
                  </a:schemeClr>
                </a:solidFill>
              </a:rPr>
              <a:t>From URL (App Links)</a:t>
            </a:r>
            <a:endParaRPr lang="en-US" alt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841105" y="2826385"/>
            <a:ext cx="232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vi-VN">
                <a:solidFill>
                  <a:schemeClr val="bg2">
                    <a:lumMod val="50000"/>
                  </a:schemeClr>
                </a:solidFill>
              </a:rPr>
              <a:t>From Google Play</a:t>
            </a:r>
            <a:endParaRPr lang="en-US" altLang="vi-VN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3355" y="1243965"/>
            <a:ext cx="5206365" cy="2306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5" y="3303270"/>
            <a:ext cx="7706360" cy="3208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243965"/>
            <a:ext cx="6007100" cy="11328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6260" y="397510"/>
            <a:ext cx="53238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latin typeface="Arial Bold" panose="020B0604020202090204" charset="0"/>
                <a:cs typeface="Arial Bold" panose="020B0604020202090204" charset="0"/>
              </a:rPr>
              <a:t>Multi </a:t>
            </a:r>
            <a:r>
              <a:rPr lang="en-US" sz="2800" b="1">
                <a:latin typeface="Arial Bold" panose="020B0604020202090204" charset="0"/>
                <a:cs typeface="Arial Bold" panose="020B0604020202090204" charset="0"/>
              </a:rPr>
              <a:t>ways of splitting modules</a:t>
            </a:r>
            <a:endParaRPr lang="en-US" sz="2800" b="1"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43965"/>
            <a:ext cx="6007100" cy="11328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6260" y="397510"/>
            <a:ext cx="38188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>
                <a:latin typeface="Arial Bold" panose="020B0604020202090204" charset="0"/>
                <a:cs typeface="Arial Bold" panose="020B0604020202090204" charset="0"/>
              </a:rPr>
              <a:t>One layer per module</a:t>
            </a:r>
            <a:endParaRPr lang="en-US" sz="2800" b="1">
              <a:latin typeface="Arial Bold" panose="020B0604020202090204" charset="0"/>
              <a:cs typeface="Arial Bold" panose="020B060402020209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40" y="585470"/>
            <a:ext cx="3324225" cy="56864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28650" y="3009265"/>
            <a:ext cx="687070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vi-VN" altLang="en-US" sz="2000" b="1"/>
              <a:t>Advantage:</a:t>
            </a:r>
            <a:endParaRPr lang="vi-VN" altLang="en-US" sz="20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vi-VN" altLang="en-US" sz="2000"/>
              <a:t>The layers are separate</a:t>
            </a:r>
            <a:r>
              <a:rPr lang="en-US" altLang="vi-VN" sz="2000"/>
              <a:t>.</a:t>
            </a:r>
            <a:endParaRPr lang="en-US" altLang="vi-VN" sz="2000"/>
          </a:p>
          <a:p>
            <a:pPr indent="0" algn="l">
              <a:buFont typeface="Arial" panose="020B0604020202090204" pitchFamily="34" charset="0"/>
              <a:buNone/>
            </a:pPr>
            <a:endParaRPr lang="vi-VN" altLang="en-US" sz="2000"/>
          </a:p>
          <a:p>
            <a:pPr algn="l"/>
            <a:r>
              <a:rPr lang="vi-VN" altLang="en-US" sz="2000" b="1"/>
              <a:t>Defect:</a:t>
            </a:r>
            <a:endParaRPr lang="vi-VN" altLang="en-US" sz="20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vi-VN" sz="2000"/>
              <a:t>The f</a:t>
            </a:r>
            <a:r>
              <a:rPr sz="2000"/>
              <a:t>eatures in</a:t>
            </a:r>
            <a:r>
              <a:rPr lang="en-US" sz="2000"/>
              <a:t>side a</a:t>
            </a:r>
            <a:r>
              <a:rPr sz="2000"/>
              <a:t> module can depend on each other</a:t>
            </a:r>
            <a:r>
              <a:rPr lang="en-US" sz="2000"/>
              <a:t>.</a:t>
            </a:r>
            <a:endParaRPr lang="en-US" sz="20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vi-VN" altLang="en-US" sz="2000"/>
              <a:t>D</a:t>
            </a:r>
            <a:r>
              <a:rPr lang="en-US" sz="2000"/>
              <a:t>ifficult to reuse features</a:t>
            </a:r>
            <a:r>
              <a:rPr lang="vi-VN" altLang="en-US" sz="2000"/>
              <a:t>.</a:t>
            </a:r>
            <a:endParaRPr lang="en-US" sz="20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vi-VN" altLang="en-US" sz="2000"/>
              <a:t>S</a:t>
            </a:r>
            <a:r>
              <a:rPr lang="en-US" sz="2000"/>
              <a:t>calability is not good</a:t>
            </a:r>
            <a:r>
              <a:rPr lang="vi-VN" altLang="en-US" sz="2000"/>
              <a:t>.</a:t>
            </a:r>
            <a:endParaRPr lang="vi-VN" altLang="en-US" sz="20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vi-VN" altLang="en-US" sz="2000"/>
              <a:t>Build time is not optimal.</a:t>
            </a:r>
            <a:endParaRPr lang="vi-V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56260" y="397510"/>
            <a:ext cx="58324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2800" b="1">
                <a:latin typeface="Arial Bold" panose="020B0604020202090204" charset="0"/>
                <a:cs typeface="Arial Bold" panose="020B0604020202090204" charset="0"/>
              </a:rPr>
              <a:t>Layers </a:t>
            </a:r>
            <a:r>
              <a:rPr lang="en-US" altLang="vi-VN" sz="2800" b="1">
                <a:latin typeface="Arial Bold" panose="020B0604020202090204" charset="0"/>
                <a:cs typeface="Arial Bold" panose="020B0604020202090204" charset="0"/>
              </a:rPr>
              <a:t>inside the feature module</a:t>
            </a:r>
            <a:r>
              <a:rPr lang="vi-VN" altLang="en-US" sz="2800" b="1">
                <a:latin typeface="Arial Bold" panose="020B0604020202090204" charset="0"/>
                <a:cs typeface="Arial Bold" panose="020B0604020202090204" charset="0"/>
              </a:rPr>
              <a:t> </a:t>
            </a:r>
            <a:endParaRPr lang="vi-VN" altLang="en-US" sz="28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56260" y="3343910"/>
            <a:ext cx="572897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vi-VN" altLang="en-US" sz="2000" b="1"/>
              <a:t>Advantage:</a:t>
            </a:r>
            <a:endParaRPr lang="vi-VN" altLang="en-US" sz="20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vi-VN" altLang="en-US" sz="2000"/>
              <a:t>The </a:t>
            </a:r>
            <a:r>
              <a:rPr lang="en-US" altLang="vi-VN" sz="2000"/>
              <a:t>feature</a:t>
            </a:r>
            <a:r>
              <a:rPr lang="vi-VN" altLang="en-US" sz="2000"/>
              <a:t>s are separate</a:t>
            </a:r>
            <a:r>
              <a:rPr lang="en-US" altLang="vi-VN" sz="2000"/>
              <a:t>.</a:t>
            </a:r>
            <a:endParaRPr lang="en-US" altLang="vi-VN" sz="20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vi-VN" altLang="en-US" sz="2000">
                <a:sym typeface="+mn-ea"/>
              </a:rPr>
              <a:t>E</a:t>
            </a:r>
            <a:r>
              <a:rPr lang="en-US" altLang="vi-VN" sz="2000">
                <a:sym typeface="+mn-ea"/>
              </a:rPr>
              <a:t>asy to scale up, maintain</a:t>
            </a:r>
            <a:r>
              <a:rPr lang="vi-VN" altLang="en-US" sz="2000">
                <a:sym typeface="+mn-ea"/>
              </a:rPr>
              <a:t>, develop</a:t>
            </a:r>
            <a:r>
              <a:rPr lang="en-US" altLang="vi-VN" sz="2000">
                <a:sym typeface="+mn-ea"/>
              </a:rPr>
              <a:t>.</a:t>
            </a:r>
            <a:endParaRPr lang="en-US" altLang="vi-VN" sz="2000"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vi-VN" sz="2000">
                <a:sym typeface="+mn-ea"/>
              </a:rPr>
              <a:t>Fast build.</a:t>
            </a:r>
            <a:endParaRPr lang="en-US" altLang="vi-VN" sz="2000"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vi-VN" sz="2000">
                <a:sym typeface="+mn-ea"/>
              </a:rPr>
              <a:t>Reusable features.</a:t>
            </a:r>
            <a:endParaRPr lang="en-US" altLang="vi-VN" sz="2000"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vi-VN" sz="2000">
                <a:sym typeface="+mn-ea"/>
              </a:rPr>
              <a:t>Support dynamic delivery.</a:t>
            </a:r>
            <a:endParaRPr lang="en-US" altLang="vi-VN" sz="2000"/>
          </a:p>
          <a:p>
            <a:pPr indent="0" algn="l">
              <a:buFont typeface="Arial" panose="020B0604020202090204" pitchFamily="34" charset="0"/>
              <a:buNone/>
            </a:pPr>
            <a:endParaRPr lang="vi-VN" altLang="en-US" sz="2000"/>
          </a:p>
          <a:p>
            <a:pPr algn="l"/>
            <a:r>
              <a:rPr lang="vi-VN" altLang="en-US" sz="2000" b="1"/>
              <a:t>Defect:</a:t>
            </a:r>
            <a:endParaRPr lang="vi-VN" altLang="en-US" sz="200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vi-VN" altLang="en-US" sz="2000"/>
              <a:t>Navigating between features is more complex.</a:t>
            </a:r>
            <a:endParaRPr lang="vi-VN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005" y="963295"/>
            <a:ext cx="4993005" cy="22117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295" y="708025"/>
            <a:ext cx="2840990" cy="5227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26085" y="293370"/>
            <a:ext cx="48247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sz="2800" b="1">
                <a:latin typeface="Arial Bold" panose="020B0604020202090204" charset="0"/>
                <a:cs typeface="Arial Bold" panose="020B0604020202090204" charset="0"/>
              </a:rPr>
              <a:t>Layers </a:t>
            </a:r>
            <a:r>
              <a:rPr lang="en-US" altLang="vi-VN" sz="2800" b="1">
                <a:latin typeface="Arial Bold" panose="020B0604020202090204" charset="0"/>
                <a:cs typeface="Arial Bold" panose="020B0604020202090204" charset="0"/>
              </a:rPr>
              <a:t>per feature modules</a:t>
            </a:r>
            <a:endParaRPr lang="en-US" altLang="vi-VN" sz="28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56260" y="3343910"/>
            <a:ext cx="5778500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vi-VN" altLang="en-US" sz="2000" b="1"/>
              <a:t>Advantage:</a:t>
            </a:r>
            <a:endParaRPr lang="vi-VN" altLang="en-US" sz="20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vi-VN" sz="2000"/>
              <a:t>F</a:t>
            </a:r>
            <a:r>
              <a:rPr sz="2000"/>
              <a:t>eature and layer of each feature are separate</a:t>
            </a:r>
            <a:r>
              <a:rPr lang="en-US" sz="2000"/>
              <a:t>.</a:t>
            </a:r>
            <a:endParaRPr sz="20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vi-VN" altLang="en-US" sz="2000">
                <a:sym typeface="+mn-ea"/>
              </a:rPr>
              <a:t>E</a:t>
            </a:r>
            <a:r>
              <a:rPr lang="en-US" altLang="vi-VN" sz="2000">
                <a:sym typeface="+mn-ea"/>
              </a:rPr>
              <a:t>asy to change technology in each layer</a:t>
            </a:r>
            <a:r>
              <a:rPr lang="vi-VN" altLang="en-US" sz="2000">
                <a:sym typeface="+mn-ea"/>
              </a:rPr>
              <a:t>.</a:t>
            </a:r>
            <a:r>
              <a:rPr lang="en-US" altLang="vi-VN" sz="2000">
                <a:sym typeface="+mn-ea"/>
              </a:rPr>
              <a:t> </a:t>
            </a:r>
            <a:endParaRPr lang="en-US" altLang="vi-VN" sz="2000"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vi-VN" altLang="en-US" sz="2000">
                <a:sym typeface="+mn-ea"/>
              </a:rPr>
              <a:t>E</a:t>
            </a:r>
            <a:r>
              <a:rPr lang="en-US" altLang="vi-VN" sz="2000">
                <a:sym typeface="+mn-ea"/>
              </a:rPr>
              <a:t>asy to scale up, maintain</a:t>
            </a:r>
            <a:r>
              <a:rPr lang="vi-VN" altLang="en-US" sz="2000">
                <a:sym typeface="+mn-ea"/>
              </a:rPr>
              <a:t>, develop</a:t>
            </a:r>
            <a:r>
              <a:rPr lang="en-US" altLang="vi-VN" sz="2000">
                <a:sym typeface="+mn-ea"/>
              </a:rPr>
              <a:t>.</a:t>
            </a:r>
            <a:endParaRPr lang="en-US" altLang="vi-VN" sz="2000"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vi-VN" sz="2000">
                <a:sym typeface="+mn-ea"/>
              </a:rPr>
              <a:t>Fast build.</a:t>
            </a:r>
            <a:endParaRPr lang="en-US" altLang="vi-VN" sz="2000"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vi-VN" sz="2000">
                <a:sym typeface="+mn-ea"/>
              </a:rPr>
              <a:t>Reusable features.</a:t>
            </a:r>
            <a:endParaRPr lang="en-US" altLang="vi-VN" sz="2000"/>
          </a:p>
          <a:p>
            <a:pPr indent="0" algn="l">
              <a:buFont typeface="Arial" panose="020B0604020202090204" pitchFamily="34" charset="0"/>
              <a:buNone/>
            </a:pPr>
            <a:endParaRPr lang="vi-VN" altLang="en-US" sz="2000"/>
          </a:p>
          <a:p>
            <a:pPr algn="l"/>
            <a:r>
              <a:rPr lang="vi-VN" altLang="en-US" sz="2000" b="1"/>
              <a:t>Defect:</a:t>
            </a:r>
            <a:endParaRPr lang="vi-VN" altLang="en-US" sz="200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vi-VN" altLang="en-US" sz="2000"/>
              <a:t>Navigating between features is more complex.</a:t>
            </a:r>
            <a:endParaRPr lang="vi-VN" altLang="en-US" sz="200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vi-VN" altLang="en-US" sz="2000"/>
              <a:t>Many modules, d</a:t>
            </a:r>
            <a:r>
              <a:rPr lang="en-US" altLang="vi-VN" sz="2000"/>
              <a:t>ependencies are complex</a:t>
            </a:r>
            <a:r>
              <a:rPr lang="vi-VN" altLang="en-US" sz="2000"/>
              <a:t>.</a:t>
            </a:r>
            <a:endParaRPr lang="vi-VN" alt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360" y="881380"/>
            <a:ext cx="5914390" cy="2462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495" y="397510"/>
            <a:ext cx="2146935" cy="10330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26085" y="293370"/>
            <a:ext cx="5140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800" b="1">
                <a:latin typeface="Arial Bold" panose="020B0604020202090204" charset="0"/>
                <a:cs typeface="Arial Bold" panose="020B0604020202090204" charset="0"/>
              </a:rPr>
              <a:t>Difficult</a:t>
            </a:r>
            <a:r>
              <a:rPr lang="en-US" sz="2800" b="1">
                <a:latin typeface="Arial Bold" panose="020B0604020202090204" charset="0"/>
                <a:cs typeface="Arial Bold" panose="020B0604020202090204" charset="0"/>
              </a:rPr>
              <a:t>ies</a:t>
            </a:r>
            <a:r>
              <a:rPr sz="2800" b="1">
                <a:latin typeface="Arial Bold" panose="020B0604020202090204" charset="0"/>
                <a:cs typeface="Arial Bold" panose="020B0604020202090204" charset="0"/>
              </a:rPr>
              <a:t> in implementation</a:t>
            </a:r>
            <a:endParaRPr sz="28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00760" y="1229360"/>
            <a:ext cx="7279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en-US" altLang="vi-VN" b="1">
                <a:latin typeface="Arial Bold" panose="020B0604020202090204" charset="0"/>
                <a:cs typeface="Arial Bold" panose="020B0604020202090204" charset="0"/>
              </a:rPr>
              <a:t>1. Gradle</a:t>
            </a:r>
            <a:r>
              <a:rPr lang="en-US" altLang="vi-VN">
                <a:latin typeface="Arial" panose="020B0604020202090204" pitchFamily="34" charset="0"/>
                <a:cs typeface="Arial" panose="020B0604020202090204" pitchFamily="34" charset="0"/>
              </a:rPr>
              <a:t>: manage gradle libraries dependencies </a:t>
            </a:r>
            <a:r>
              <a:rPr lang="vi-VN" altLang="en-US">
                <a:latin typeface="Arial" panose="020B0604020202090204" pitchFamily="34" charset="0"/>
                <a:cs typeface="Arial" panose="020B0604020202090204" pitchFamily="34" charset="0"/>
              </a:rPr>
              <a:t>and</a:t>
            </a:r>
            <a:r>
              <a:rPr lang="en-US" altLang="vi-VN">
                <a:latin typeface="Arial" panose="020B0604020202090204" pitchFamily="34" charset="0"/>
                <a:cs typeface="Arial" panose="020B0604020202090204" pitchFamily="34" charset="0"/>
              </a:rPr>
              <a:t> android min max SDK versions. </a:t>
            </a:r>
            <a:endParaRPr lang="en-US" altLang="vi-VN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indent="0" algn="l">
              <a:buNone/>
            </a:pPr>
            <a:r>
              <a:rPr lang="en-US" altLang="vi-VN">
                <a:latin typeface="Arial" panose="020B0604020202090204" pitchFamily="34" charset="0"/>
                <a:cs typeface="Arial" panose="020B0604020202090204" pitchFamily="34" charset="0"/>
              </a:rPr>
              <a:t>	=&gt; Use common gradle file for android library modules.</a:t>
            </a:r>
            <a:endParaRPr lang="en-US" altLang="vi-V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00760" y="2313940"/>
            <a:ext cx="5618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altLang="vi-VN" b="1">
                <a:latin typeface="Arial Bold" panose="020B0604020202090204" charset="0"/>
                <a:cs typeface="Arial Bold" panose="020B0604020202090204" charset="0"/>
                <a:sym typeface="+mn-ea"/>
              </a:rPr>
              <a:t>2. Navigation</a:t>
            </a:r>
            <a:r>
              <a:rPr lang="en-US" altLang="vi-VN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: The features doesn’t know each other.</a:t>
            </a:r>
            <a:endParaRPr lang="en-US" altLang="vi-VN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 indent="0" algn="l">
              <a:buNone/>
            </a:pPr>
            <a:r>
              <a:rPr lang="en-US" altLang="vi-VN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	=&gt; Use deeplink to navigate.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000760" y="3178810"/>
            <a:ext cx="627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altLang="vi-VN" b="1">
                <a:latin typeface="Arial Bold" panose="020B0604020202090204" charset="0"/>
                <a:cs typeface="Arial Bold" panose="020B0604020202090204" charset="0"/>
                <a:sym typeface="+mn-ea"/>
              </a:rPr>
              <a:t>3. Dependencies</a:t>
            </a:r>
            <a:r>
              <a:rPr lang="en-US" altLang="vi-VN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: circular dependencies.</a:t>
            </a:r>
            <a:endParaRPr lang="en-US" altLang="vi-VN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 indent="0" algn="l">
              <a:buNone/>
            </a:pPr>
            <a:r>
              <a:rPr lang="en-US" altLang="vi-VN" b="1">
                <a:latin typeface="Arial Bold" panose="020B0604020202090204" charset="0"/>
                <a:cs typeface="Arial Bold" panose="020B0604020202090204" charset="0"/>
                <a:sym typeface="+mn-ea"/>
              </a:rPr>
              <a:t>	</a:t>
            </a:r>
            <a:r>
              <a:rPr lang="en-US" altLang="vi-VN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=&gt; Aware that modules how depend on each other.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000760" y="4069715"/>
            <a:ext cx="7997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en-US" altLang="vi-VN" b="1">
                <a:latin typeface="Arial Bold" panose="020B0604020202090204" charset="0"/>
                <a:cs typeface="Arial Bold" panose="020B0604020202090204" charset="0"/>
                <a:sym typeface="+mn-ea"/>
              </a:rPr>
              <a:t>4. Duplicate code</a:t>
            </a:r>
            <a:r>
              <a:rPr lang="en-US" altLang="vi-VN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: There will probably be code duplication between feature modules.</a:t>
            </a:r>
            <a:endParaRPr lang="en-US" altLang="vi-VN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 indent="0" algn="l">
              <a:buNone/>
            </a:pPr>
            <a:r>
              <a:rPr lang="en-US" altLang="vi-VN" b="1">
                <a:latin typeface="Arial Bold" panose="020B0604020202090204" charset="0"/>
                <a:cs typeface="Arial Bold" panose="020B0604020202090204" charset="0"/>
                <a:sym typeface="+mn-ea"/>
              </a:rPr>
              <a:t>	</a:t>
            </a:r>
            <a:r>
              <a:rPr lang="en-US" altLang="vi-VN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=&gt; Create a new module that contains the duplicate code and feature modules will depend on that module.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00760" y="5490845"/>
            <a:ext cx="8475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altLang="vi-VN" b="1">
                <a:latin typeface="Arial Bold" panose="020B0604020202090204" charset="0"/>
                <a:cs typeface="Arial Bold" panose="020B0604020202090204" charset="0"/>
                <a:sym typeface="+mn-ea"/>
              </a:rPr>
              <a:t>5. DI</a:t>
            </a:r>
            <a:r>
              <a:rPr lang="en-US" altLang="vi-VN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: Hilt cannot process annotations in feature modules.</a:t>
            </a:r>
            <a:endParaRPr lang="en-US" altLang="vi-VN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indent="0" algn="l">
              <a:buNone/>
            </a:pPr>
            <a:r>
              <a:rPr lang="en-US" altLang="vi-VN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	=&gt; Use Dagger to perform dependency injection in your feature modules.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2"/>
      <p:bldP spid="6" grpId="13"/>
      <p:bldP spid="6" grpId="14"/>
      <p:bldP spid="7" grpId="0"/>
      <p:bldP spid="9" grpId="0"/>
      <p:bldP spid="10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15950" y="384810"/>
            <a:ext cx="3674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2800" b="1"/>
              <a:t>Single Module App</a:t>
            </a:r>
            <a:endParaRPr lang="vi-VN" altLang="en-US" sz="2800" b="1"/>
          </a:p>
        </p:txBody>
      </p:sp>
      <p:pic>
        <p:nvPicPr>
          <p:cNvPr id="6" name="Picture 5" descr="single_module_a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3825" y="580390"/>
            <a:ext cx="2933700" cy="55765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Rectangles 20"/>
          <p:cNvSpPr/>
          <p:nvPr/>
        </p:nvSpPr>
        <p:spPr>
          <a:xfrm>
            <a:off x="296545" y="1109345"/>
            <a:ext cx="10519410" cy="7429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8010" y="42735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latin typeface="Arial Bold" panose="020B0604020202090204" charset="0"/>
                <a:cs typeface="Arial Bold" panose="020B0604020202090204" charset="0"/>
              </a:rPr>
              <a:t>Final</a:t>
            </a:r>
            <a:endParaRPr lang="en-US" sz="28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41655" y="1254760"/>
            <a:ext cx="3032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2400" b="1"/>
              <a:t>Single Module App</a:t>
            </a:r>
            <a:endParaRPr lang="vi-VN" altLang="en-US" sz="2400" b="1"/>
          </a:p>
        </p:txBody>
      </p:sp>
      <p:sp>
        <p:nvSpPr>
          <p:cNvPr id="7" name="Text Box 6"/>
          <p:cNvSpPr txBox="1"/>
          <p:nvPr/>
        </p:nvSpPr>
        <p:spPr>
          <a:xfrm>
            <a:off x="541655" y="2023110"/>
            <a:ext cx="4453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vi-VN" altLang="en-US" sz="2000" b="1">
                <a:solidFill>
                  <a:srgbClr val="FF0000"/>
                </a:solidFill>
              </a:rPr>
              <a:t>Difficult to debug, maintain.</a:t>
            </a:r>
            <a:endParaRPr lang="vi-VN" altLang="en-US" sz="2000" b="1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85105" y="945515"/>
            <a:ext cx="0" cy="521144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805170" y="1254760"/>
            <a:ext cx="3032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2400" b="1"/>
              <a:t>Multi</a:t>
            </a:r>
            <a:r>
              <a:rPr lang="vi-VN" altLang="en-US" sz="2400" b="1"/>
              <a:t> Module</a:t>
            </a:r>
            <a:r>
              <a:rPr lang="en-US" altLang="vi-VN" sz="2400" b="1"/>
              <a:t>s</a:t>
            </a:r>
            <a:r>
              <a:rPr lang="vi-VN" altLang="en-US" sz="2400" b="1"/>
              <a:t> App</a:t>
            </a:r>
            <a:endParaRPr lang="vi-VN" altLang="en-US" sz="2400" b="1"/>
          </a:p>
        </p:txBody>
      </p:sp>
      <p:sp>
        <p:nvSpPr>
          <p:cNvPr id="11" name="Text Box 10"/>
          <p:cNvSpPr txBox="1"/>
          <p:nvPr/>
        </p:nvSpPr>
        <p:spPr>
          <a:xfrm>
            <a:off x="5805170" y="2023110"/>
            <a:ext cx="4966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vi-VN" sz="2000" b="1">
                <a:solidFill>
                  <a:srgbClr val="00B050"/>
                </a:solidFill>
              </a:rPr>
              <a:t>Easy</a:t>
            </a:r>
            <a:r>
              <a:rPr lang="vi-VN" altLang="en-US" sz="2000" b="1">
                <a:solidFill>
                  <a:srgbClr val="00B050"/>
                </a:solidFill>
              </a:rPr>
              <a:t> to debug</a:t>
            </a:r>
            <a:r>
              <a:rPr lang="en-US" altLang="vi-VN" sz="2000" b="1">
                <a:solidFill>
                  <a:srgbClr val="00B050"/>
                </a:solidFill>
              </a:rPr>
              <a:t>,</a:t>
            </a:r>
            <a:r>
              <a:rPr lang="vi-VN" altLang="en-US" sz="2000" b="1">
                <a:solidFill>
                  <a:srgbClr val="00B050"/>
                </a:solidFill>
              </a:rPr>
              <a:t> maintain.</a:t>
            </a:r>
            <a:endParaRPr lang="en-US" altLang="vi-VN" sz="2000" b="1">
              <a:solidFill>
                <a:srgbClr val="00B05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1655" y="2571115"/>
            <a:ext cx="3966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vi-VN" b="1">
                <a:solidFill>
                  <a:srgbClr val="FF0000"/>
                </a:solidFill>
                <a:sym typeface="+mn-ea"/>
              </a:rPr>
              <a:t>B</a:t>
            </a:r>
            <a:r>
              <a:rPr lang="vi-VN" altLang="en-US" b="1">
                <a:solidFill>
                  <a:srgbClr val="FF0000"/>
                </a:solidFill>
                <a:sym typeface="+mn-ea"/>
              </a:rPr>
              <a:t>uild time is not optimized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41655" y="30822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vi-VN" altLang="en-US" b="1">
                <a:solidFill>
                  <a:srgbClr val="FF0000"/>
                </a:solidFill>
                <a:sym typeface="+mn-ea"/>
              </a:rPr>
              <a:t>Increase app size.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41655" y="3586480"/>
            <a:ext cx="3345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vi-VN" altLang="en-US" b="1">
                <a:solidFill>
                  <a:srgbClr val="FF0000"/>
                </a:solidFill>
                <a:sym typeface="+mn-ea"/>
              </a:rPr>
              <a:t>Difficult to reuse features.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805170" y="2571115"/>
            <a:ext cx="5238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b="1">
                <a:solidFill>
                  <a:srgbClr val="00B050"/>
                </a:solidFill>
                <a:sym typeface="+mn-ea"/>
              </a:rPr>
              <a:t>B</a:t>
            </a:r>
            <a:r>
              <a:rPr b="1">
                <a:solidFill>
                  <a:srgbClr val="00B050"/>
                </a:solidFill>
                <a:sym typeface="+mn-ea"/>
              </a:rPr>
              <a:t>uild time is optimized</a:t>
            </a:r>
            <a:r>
              <a:rPr lang="en-US" b="1">
                <a:solidFill>
                  <a:srgbClr val="00B050"/>
                </a:solidFill>
                <a:sym typeface="+mn-ea"/>
              </a:rPr>
              <a:t>.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805170" y="3082290"/>
            <a:ext cx="5126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vi-VN" b="1">
                <a:solidFill>
                  <a:srgbClr val="00B050"/>
                </a:solidFill>
                <a:sym typeface="+mn-ea"/>
              </a:rPr>
              <a:t>A</a:t>
            </a:r>
            <a:r>
              <a:rPr lang="vi-VN" altLang="en-US" b="1">
                <a:solidFill>
                  <a:srgbClr val="00B050"/>
                </a:solidFill>
                <a:sym typeface="+mn-ea"/>
              </a:rPr>
              <a:t>pp size </a:t>
            </a:r>
            <a:r>
              <a:rPr lang="en-US" altLang="vi-VN" b="1">
                <a:solidFill>
                  <a:srgbClr val="00B050"/>
                </a:solidFill>
                <a:sym typeface="+mn-ea"/>
              </a:rPr>
              <a:t>is optimized</a:t>
            </a:r>
            <a:r>
              <a:rPr lang="vi-VN" altLang="en-US" b="1">
                <a:solidFill>
                  <a:srgbClr val="00B050"/>
                </a:solidFill>
                <a:sym typeface="+mn-ea"/>
              </a:rPr>
              <a:t>.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805170" y="3586480"/>
            <a:ext cx="4703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vi-VN" b="1">
                <a:solidFill>
                  <a:srgbClr val="00B050"/>
                </a:solidFill>
                <a:sym typeface="+mn-ea"/>
              </a:rPr>
              <a:t>Easy to </a:t>
            </a:r>
            <a:r>
              <a:rPr lang="vi-VN" altLang="en-US" b="1">
                <a:solidFill>
                  <a:srgbClr val="00B050"/>
                </a:solidFill>
                <a:sym typeface="+mn-ea"/>
              </a:rPr>
              <a:t>reuse features.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805170" y="4119245"/>
            <a:ext cx="4218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vi-VN" b="1">
                <a:solidFill>
                  <a:srgbClr val="00B050"/>
                </a:solidFill>
                <a:sym typeface="+mn-ea"/>
              </a:rPr>
              <a:t>Enable of dynamic delivery.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805170" y="4622800"/>
            <a:ext cx="4768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vi-VN" b="1">
                <a:solidFill>
                  <a:srgbClr val="00B050"/>
                </a:solidFill>
                <a:sym typeface="+mn-ea"/>
              </a:rPr>
              <a:t>Experiment with new technologies.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805170" y="5125720"/>
            <a:ext cx="32105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vi-VN" b="1">
                <a:solidFill>
                  <a:srgbClr val="00B050"/>
                </a:solidFill>
                <a:sym typeface="+mn-ea"/>
              </a:rPr>
              <a:t>Easy to scale up project.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5" grpId="0"/>
      <p:bldP spid="13" grpId="0"/>
      <p:bldP spid="16" grpId="0"/>
      <p:bldP spid="14" grpId="0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54375" y="2438400"/>
            <a:ext cx="5683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/>
              <a:t>Thanks for listening ❤️ </a:t>
            </a:r>
            <a:endParaRPr lang="en-US" sz="4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ingle_module_app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1644650"/>
            <a:ext cx="9028430" cy="35680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15950" y="384810"/>
            <a:ext cx="4990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2800" b="1"/>
              <a:t>Single Module App</a:t>
            </a:r>
            <a:endParaRPr lang="vi-VN" altLang="en-US" sz="2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15950" y="384810"/>
            <a:ext cx="4990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2800" b="1"/>
              <a:t>Single Module App</a:t>
            </a:r>
            <a:endParaRPr lang="vi-VN" altLang="en-US" sz="2800" b="1"/>
          </a:p>
        </p:txBody>
      </p:sp>
      <p:pic>
        <p:nvPicPr>
          <p:cNvPr id="7" name="Picture 6" descr="single_module_app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435" y="1638300"/>
            <a:ext cx="9041130" cy="35807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606415" y="943610"/>
            <a:ext cx="4929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2400" b="1">
                <a:solidFill>
                  <a:srgbClr val="FF0000"/>
                </a:solidFill>
              </a:rPr>
              <a:t>Hidden circular dependencies</a:t>
            </a:r>
            <a:endParaRPr lang="vi-V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4"/>
      <p:bldP spid="8" grpId="5"/>
      <p:bldP spid="8" grpId="6"/>
      <p:bldP spid="8" grpId="7"/>
      <p:bldP spid="8" grpId="8"/>
      <p:bldP spid="8" grpId="9"/>
      <p:bldP spid="8" grpId="10"/>
      <p:bldP spid="8" grpId="11"/>
      <p:bldP spid="8" grpId="12"/>
      <p:bldP spid="8" grpId="13"/>
      <p:bldP spid="8" grpId="14"/>
      <p:bldP spid="8" grpId="15"/>
      <p:bldP spid="8" grpId="16"/>
      <p:bldP spid="8" grpId="17"/>
      <p:bldP spid="8" grpId="18"/>
      <p:bldP spid="8" grpId="19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15950" y="384810"/>
            <a:ext cx="4990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2800" b="1"/>
              <a:t>Single Module App</a:t>
            </a:r>
            <a:endParaRPr lang="vi-VN" altLang="en-US" sz="2800" b="1"/>
          </a:p>
        </p:txBody>
      </p:sp>
      <p:sp>
        <p:nvSpPr>
          <p:cNvPr id="2" name="Text Box 1"/>
          <p:cNvSpPr txBox="1"/>
          <p:nvPr/>
        </p:nvSpPr>
        <p:spPr>
          <a:xfrm>
            <a:off x="967105" y="1525270"/>
            <a:ext cx="73310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vi-VN" altLang="en-US" sz="2400" b="1">
                <a:solidFill>
                  <a:srgbClr val="FF0000"/>
                </a:solidFill>
              </a:rPr>
              <a:t>Difficult to debug, maintain.</a:t>
            </a:r>
            <a:endParaRPr lang="vi-VN" altLang="en-US" sz="2400" b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vi-VN" altLang="en-US" sz="2400" b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vi-VN" altLang="en-US" sz="2400" b="1">
                <a:solidFill>
                  <a:srgbClr val="FF0000"/>
                </a:solidFill>
              </a:rPr>
              <a:t>Build time is not optimized</a:t>
            </a:r>
            <a:endParaRPr lang="vi-VN" altLang="en-US" sz="2400" b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vi-VN" altLang="en-US" sz="2400" b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vi-VN" altLang="en-US" sz="2400" b="1">
                <a:solidFill>
                  <a:srgbClr val="FF0000"/>
                </a:solidFill>
              </a:rPr>
              <a:t>Increase app size.</a:t>
            </a:r>
            <a:endParaRPr lang="vi-VN" altLang="en-US" sz="2400" b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vi-VN" altLang="en-US" sz="2400" b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vi-VN" altLang="en-US" sz="2400" b="1">
                <a:solidFill>
                  <a:srgbClr val="FF0000"/>
                </a:solidFill>
              </a:rPr>
              <a:t>Difficult to reuse features.</a:t>
            </a:r>
            <a:endParaRPr lang="vi-V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15950" y="384810"/>
            <a:ext cx="4990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2800" b="1"/>
              <a:t>M</a:t>
            </a:r>
            <a:r>
              <a:rPr lang="en-US" sz="2800" b="1"/>
              <a:t>ulti Module</a:t>
            </a:r>
            <a:r>
              <a:rPr lang="vi-VN" altLang="en-US" sz="2800" b="1"/>
              <a:t> App</a:t>
            </a:r>
            <a:endParaRPr lang="vi-VN" altLang="en-US" sz="2800" b="1"/>
          </a:p>
        </p:txBody>
      </p:sp>
      <p:pic>
        <p:nvPicPr>
          <p:cNvPr id="4" name="Picture 3" descr="multi_module_app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54455"/>
            <a:ext cx="10058400" cy="4148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09190" y="340995"/>
            <a:ext cx="2367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vi-VN" altLang="en-US" sz="2000" b="1"/>
              <a:t>Monolithic project</a:t>
            </a:r>
            <a:endParaRPr lang="vi-VN" altLang="en-US" sz="2000" b="1"/>
          </a:p>
        </p:txBody>
      </p:sp>
      <p:sp>
        <p:nvSpPr>
          <p:cNvPr id="5" name="Text Box 4"/>
          <p:cNvSpPr txBox="1"/>
          <p:nvPr/>
        </p:nvSpPr>
        <p:spPr>
          <a:xfrm>
            <a:off x="6877050" y="340995"/>
            <a:ext cx="26142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 b="1"/>
              <a:t>M</a:t>
            </a:r>
            <a:r>
              <a:rPr sz="2000" b="1"/>
              <a:t>odularized project</a:t>
            </a:r>
            <a:endParaRPr sz="2000" b="1"/>
          </a:p>
        </p:txBody>
      </p:sp>
      <p:pic>
        <p:nvPicPr>
          <p:cNvPr id="6" name="Picture 5" descr="single_module_a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2495" y="832485"/>
            <a:ext cx="2933700" cy="5576570"/>
          </a:xfrm>
          <a:prstGeom prst="rect">
            <a:avLst/>
          </a:prstGeom>
        </p:spPr>
      </p:pic>
      <p:pic>
        <p:nvPicPr>
          <p:cNvPr id="7" name="Picture 6" descr="multi_module_a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50" y="832485"/>
            <a:ext cx="3122295" cy="55765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15440" y="1779270"/>
            <a:ext cx="69113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“ Modular programming is a software design technique that emphasizes separating the functionality of a program into </a:t>
            </a:r>
            <a:r>
              <a:rPr lang="en-US" sz="2400" b="1"/>
              <a:t>independent, interchangeable modules</a:t>
            </a:r>
            <a:r>
              <a:rPr lang="en-US" sz="2400"/>
              <a:t>, such that each contains everything necessary to execute only one aspect of the desired functionality. ”</a:t>
            </a:r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615950" y="384810"/>
            <a:ext cx="4990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ym typeface="+mn-ea"/>
              </a:rPr>
              <a:t>What is Modularization ?</a:t>
            </a:r>
            <a:endParaRPr lang="vi-VN" alt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7284720" y="4678045"/>
            <a:ext cx="1181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Wikipedia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 Shot 2565-03-05 at 21.34.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345" y="541020"/>
            <a:ext cx="4050665" cy="54603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593080" y="654050"/>
            <a:ext cx="229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Application Module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5593080" y="1022350"/>
            <a:ext cx="4156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apply plugin: 'com.android.application'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93080" y="1893570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/>
              <a:t>Android </a:t>
            </a:r>
            <a:r>
              <a:rPr lang="en-US" altLang="vi-VN" b="1"/>
              <a:t>Library </a:t>
            </a:r>
            <a:r>
              <a:rPr lang="en-US" b="1"/>
              <a:t>Module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593080" y="2261870"/>
            <a:ext cx="3661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apply plugin: 'com.android.library'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593080" y="3126740"/>
            <a:ext cx="2909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b="1"/>
              <a:t>Dynamic </a:t>
            </a:r>
            <a:r>
              <a:rPr lang="en-US" altLang="vi-VN" b="1"/>
              <a:t>Feature </a:t>
            </a:r>
            <a:r>
              <a:rPr lang="en-US" b="1"/>
              <a:t>Module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5593080" y="3495040"/>
            <a:ext cx="4702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apply plugin: 'com.android.dynamic-feature'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593080" y="4866005"/>
            <a:ext cx="2523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vi-VN" b="1"/>
              <a:t>Kotlin Library Module</a:t>
            </a:r>
            <a:endParaRPr lang="en-US" altLang="vi-VN" b="1"/>
          </a:p>
        </p:txBody>
      </p:sp>
      <p:sp>
        <p:nvSpPr>
          <p:cNvPr id="10" name="Text Box 9"/>
          <p:cNvSpPr txBox="1"/>
          <p:nvPr/>
        </p:nvSpPr>
        <p:spPr>
          <a:xfrm>
            <a:off x="5593080" y="5234305"/>
            <a:ext cx="2231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apply plugin: 'kotlin'</a:t>
            </a:r>
            <a:endParaRPr lang="en-US"/>
          </a:p>
        </p:txBody>
      </p:sp>
      <p:cxnSp>
        <p:nvCxnSpPr>
          <p:cNvPr id="11" name="Straight Connector 10"/>
          <p:cNvCxnSpPr>
            <a:endCxn id="3" idx="1"/>
          </p:cNvCxnSpPr>
          <p:nvPr/>
        </p:nvCxnSpPr>
        <p:spPr>
          <a:xfrm flipV="1">
            <a:off x="2707640" y="838200"/>
            <a:ext cx="2885440" cy="203835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1"/>
          </p:cNvCxnSpPr>
          <p:nvPr/>
        </p:nvCxnSpPr>
        <p:spPr>
          <a:xfrm>
            <a:off x="2707640" y="1529080"/>
            <a:ext cx="2885440" cy="548640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1"/>
          </p:cNvCxnSpPr>
          <p:nvPr/>
        </p:nvCxnSpPr>
        <p:spPr>
          <a:xfrm>
            <a:off x="2807970" y="2630170"/>
            <a:ext cx="2785110" cy="680720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1"/>
          </p:cNvCxnSpPr>
          <p:nvPr/>
        </p:nvCxnSpPr>
        <p:spPr>
          <a:xfrm>
            <a:off x="3403600" y="3088640"/>
            <a:ext cx="2189480" cy="222250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55950" y="5108575"/>
            <a:ext cx="2362200" cy="0"/>
          </a:xfrm>
          <a:prstGeom prst="line">
            <a:avLst/>
          </a:prstGeom>
          <a:ln w="44450" cmpd="sng">
            <a:solidFill>
              <a:schemeClr val="accent2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3814</Words>
  <Application>WPS Spreadsheets</Application>
  <PresentationFormat>Widescreen</PresentationFormat>
  <Paragraphs>215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107" baseType="lpstr">
      <vt:lpstr>Arial</vt:lpstr>
      <vt:lpstr>SimSun</vt:lpstr>
      <vt:lpstr>Wingdings</vt:lpstr>
      <vt:lpstr>Arial Bold</vt:lpstr>
      <vt:lpstr>微软雅黑</vt:lpstr>
      <vt:lpstr>汉仪旗黑</vt:lpstr>
      <vt:lpstr>Arial Unicode MS</vt:lpstr>
      <vt:lpstr>宋体-简</vt:lpstr>
      <vt:lpstr>Calibri Light</vt:lpstr>
      <vt:lpstr>Helvetica Neue</vt:lpstr>
      <vt:lpstr>Calibri</vt:lpstr>
      <vt:lpstr>Apple Color Emoji</vt:lpstr>
      <vt:lpstr>Helvetica Neue Regular</vt:lpstr>
      <vt:lpstr>Andale Mono</vt:lpstr>
      <vt:lpstr>Arial Black</vt:lpstr>
      <vt:lpstr>Avenir Book</vt:lpstr>
      <vt:lpstr>Avenir Next Regular</vt:lpstr>
      <vt:lpstr>Avenir Next Condensed Regular</vt:lpstr>
      <vt:lpstr>Baghdad</vt:lpstr>
      <vt:lpstr>Comic Sans MS Regular</vt:lpstr>
      <vt:lpstr>Copperplate Regular</vt:lpstr>
      <vt:lpstr>Geneva</vt:lpstr>
      <vt:lpstr>GB18030 Bitmap</vt:lpstr>
      <vt:lpstr>Galvji Regular</vt:lpstr>
      <vt:lpstr>Gill Sans Regular</vt:lpstr>
      <vt:lpstr>Hiragino Maru Gothic Pro</vt:lpstr>
      <vt:lpstr>Kefa Regular</vt:lpstr>
      <vt:lpstr>Kohinoor Bangla Regular</vt:lpstr>
      <vt:lpstr>Krungthep</vt:lpstr>
      <vt:lpstr>Mishafi</vt:lpstr>
      <vt:lpstr>Microsoft Sans Serif</vt:lpstr>
      <vt:lpstr>Muna Regular</vt:lpstr>
      <vt:lpstr>Myanmar Sangam MN Regular</vt:lpstr>
      <vt:lpstr>Noto Sans Bassa Vah</vt:lpstr>
      <vt:lpstr>Noto Sans Bamum</vt:lpstr>
      <vt:lpstr>Noto Sans Avestan</vt:lpstr>
      <vt:lpstr>Noto Sans Batak</vt:lpstr>
      <vt:lpstr>Noto Sans Cham</vt:lpstr>
      <vt:lpstr>Noto Sans Hatran</vt:lpstr>
      <vt:lpstr>Noto Sans Linear B</vt:lpstr>
      <vt:lpstr>Noto Sans Lisu</vt:lpstr>
      <vt:lpstr>Noto Sans Osmanya</vt:lpstr>
      <vt:lpstr>Noto Sans Osage</vt:lpstr>
      <vt:lpstr>Noto Sans Tai Tham</vt:lpstr>
      <vt:lpstr>Palatino Regular</vt:lpstr>
      <vt:lpstr>PT Serif Regular</vt:lpstr>
      <vt:lpstr>Noto Serif Yezidi</vt:lpstr>
      <vt:lpstr>Noto Serif Balinese</vt:lpstr>
      <vt:lpstr>Noto Serif Myanmar Regular</vt:lpstr>
      <vt:lpstr>PT Sans Narrow Regular</vt:lpstr>
      <vt:lpstr>Rubik</vt:lpstr>
      <vt:lpstr>Poppins</vt:lpstr>
      <vt:lpstr>STIXIntegralsD Regular</vt:lpstr>
      <vt:lpstr>STIXIntegralsSm Regular</vt:lpstr>
      <vt:lpstr>Sana</vt:lpstr>
      <vt:lpstr>Sathu</vt:lpstr>
      <vt:lpstr>Silom</vt:lpstr>
      <vt:lpstr>SignPainter HouseScript</vt:lpstr>
      <vt:lpstr>Sukhumvit Set Text</vt:lpstr>
      <vt:lpstr>Thonburi Regular</vt:lpstr>
      <vt:lpstr>Symbol Regular</vt:lpstr>
      <vt:lpstr>苹方-简</vt:lpstr>
      <vt:lpstr>Waseem Regular</vt:lpstr>
      <vt:lpstr>Verdana Regular</vt:lpstr>
      <vt:lpstr>Webdings</vt:lpstr>
      <vt:lpstr>Tahoma Regular</vt:lpstr>
      <vt:lpstr>Skia</vt:lpstr>
      <vt:lpstr>Sinhala Sangam MN Regular</vt:lpstr>
      <vt:lpstr>Telugu Sangam MN Regular</vt:lpstr>
      <vt:lpstr>Times New Roman Regular</vt:lpstr>
      <vt:lpstr>Wingdings 2</vt:lpstr>
      <vt:lpstr>Wingdings 3</vt:lpstr>
      <vt:lpstr>Telugu MN Regular</vt:lpstr>
      <vt:lpstr>Noto Sans Tifinagh</vt:lpstr>
      <vt:lpstr>Noto Sans Takri</vt:lpstr>
      <vt:lpstr>Noto Sans Tai Viet</vt:lpstr>
      <vt:lpstr>Helvetica Regular</vt:lpstr>
      <vt:lpstr>Helvetica Oblique</vt:lpstr>
      <vt:lpstr>Helvetica Light</vt:lpstr>
      <vt:lpstr>Helvetica Light Oblique</vt:lpstr>
      <vt:lpstr>Helvetica Bold</vt:lpstr>
      <vt:lpstr>Helvetica Bold Oblique</vt:lpstr>
      <vt:lpstr>Noto Sans Siddham</vt:lpstr>
      <vt:lpstr>Noto Sans Oriya Regular</vt:lpstr>
      <vt:lpstr>Noto Sans Masaram Gondi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phamkhoa</dc:creator>
  <cp:lastModifiedBy>phamkhoa</cp:lastModifiedBy>
  <cp:revision>4</cp:revision>
  <dcterms:created xsi:type="dcterms:W3CDTF">2022-03-10T05:31:22Z</dcterms:created>
  <dcterms:modified xsi:type="dcterms:W3CDTF">2022-03-10T05:31:22Z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</Properties>
</file>