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61" r:id="rId6"/>
    <p:sldId id="262" r:id="rId7"/>
    <p:sldId id="263" r:id="rId8"/>
    <p:sldId id="285" r:id="rId9"/>
    <p:sldId id="289" r:id="rId10"/>
    <p:sldId id="286" r:id="rId11"/>
    <p:sldId id="287" r:id="rId12"/>
    <p:sldId id="288" r:id="rId13"/>
    <p:sldId id="290"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620"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999A1-5794-475F-9843-CB1A44B6AE35}" type="datetimeFigureOut">
              <a:rPr lang="en-US" smtClean="0"/>
              <a:t>10/24/2020</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745F-8BE4-49D6-BA38-7BB417A96EA3}" type="slidenum">
              <a:rPr lang="en-US" smtClean="0"/>
              <a:t>‹#›</a:t>
            </a:fld>
            <a:endParaRPr lang="en-US"/>
          </a:p>
        </p:txBody>
      </p:sp>
    </p:spTree>
    <p:extLst>
      <p:ext uri="{BB962C8B-B14F-4D97-AF65-F5344CB8AC3E}">
        <p14:creationId xmlns:p14="http://schemas.microsoft.com/office/powerpoint/2010/main" val="411923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8e5e7c2f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8e5e7c2f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1dc55cef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1dc55cef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Thay vì sử dụng các hình thức xác thực danh tính như quét thẻ từ, quét vân tay,…thì một số toà nhà lớn tại đây vẫn dung cách cũ đó là nhân viên an ninh tự đối chiêu thông tin (tên, hình ảnh, mã số,…) của người trên thẻ ra vào với người đang đứng trước mặt họ.</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1dc55cef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1dc55cef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Mỗi khi ra vào toà nhà, khách cần xuất trình thẻ này cho nhân viên anh ninh. Sau đó nhân viên an ninh sẽ đối chiếu thông tin (tên, ngày sinh, ảnh chân dung,…) với người khách để xác thực xem vị khách này có quyền hạn ra vào toà nhà hay không. </a:t>
            </a:r>
          </a:p>
          <a:p>
            <a:pPr marL="0" lvl="0" indent="0" algn="l" rtl="0">
              <a:spcBef>
                <a:spcPts val="0"/>
              </a:spcBef>
              <a:spcAft>
                <a:spcPts val="0"/>
              </a:spcAft>
              <a:buNone/>
            </a:pPr>
            <a:r>
              <a:rPr lang="en-US"/>
              <a:t>Có thể thấy ảnh chân dung của chủ thẻ ở trên thiếu chi tiết, không nhìn rõ mặt người chủ thẻ. Do đó có thể sẽ nhầm lẫn với người khác. </a:t>
            </a:r>
          </a:p>
          <a:p>
            <a:pPr marL="0" lvl="0" indent="0" algn="l" rtl="0">
              <a:spcBef>
                <a:spcPts val="0"/>
              </a:spcBef>
              <a:spcAft>
                <a:spcPts val="0"/>
              </a:spcAft>
              <a:buNone/>
            </a:pPr>
            <a:r>
              <a:rPr lang="en-US"/>
              <a:t>Chính tác giả cũng cho rằng, bản thân ông còn khó có thể nhận ra chính mình trong thẻ trên thì liệu nhân viên an ninh có nhận ra ông không?</a:t>
            </a:r>
            <a:endParaRPr/>
          </a:p>
        </p:txBody>
      </p:sp>
    </p:spTree>
    <p:extLst>
      <p:ext uri="{BB962C8B-B14F-4D97-AF65-F5344CB8AC3E}">
        <p14:creationId xmlns:p14="http://schemas.microsoft.com/office/powerpoint/2010/main" val="291767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1dc55cef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1dc55cef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47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8a4d35d59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8a4d35d59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E73D6E-9C6B-4135-B7AF-882C4B020FE2}"/>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F4FEC91C-4FC8-4556-A7A6-CB87CB4DB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AA674825-3D69-42D5-BC67-0EA541D4BDDF}"/>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F20BBC26-89C5-47B8-9433-78FB1EC524D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7DFA173-E4F3-4535-BE24-DA77A6986FBD}"/>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152630645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7A0E10-81C4-457B-88CA-22017703C5C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4C8FD77A-107C-413E-AA17-320A1A71051B}"/>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553BF0E-6C65-460D-B8F0-2AA1CB929BCC}"/>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E54B5A1A-7CA4-49BE-99EA-999CF18BF2F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82EC1A1-F98C-4934-AA7C-0680CC34B929}"/>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315884086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250EFEA-A959-4CDF-B7C9-5290DF87AD3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FB82256-3589-4C66-A8F4-3B357615D73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6C4BB79-74DE-420E-897A-6E15C4612938}"/>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1C3EECCA-0E86-4B19-BCBA-EDDB6C38698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9FB3444-757C-4EC4-96AE-BB12C41B6DAF}"/>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82492187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497053" y="3318123"/>
            <a:ext cx="3744000" cy="768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1" name="Google Shape;51;p7"/>
          <p:cNvSpPr txBox="1">
            <a:spLocks noGrp="1"/>
          </p:cNvSpPr>
          <p:nvPr>
            <p:ph type="body" idx="1"/>
          </p:nvPr>
        </p:nvSpPr>
        <p:spPr>
          <a:xfrm>
            <a:off x="6497053" y="4241457"/>
            <a:ext cx="3744000" cy="1245200"/>
          </a:xfrm>
          <a:prstGeom prst="rect">
            <a:avLst/>
          </a:prstGeom>
        </p:spPr>
        <p:txBody>
          <a:bodyPr spcFirstLastPara="1" wrap="square" lIns="91425" tIns="91425" rIns="91425" bIns="91425" anchor="ctr" anchorCtr="0">
            <a:noAutofit/>
          </a:bodyPr>
          <a:lstStyle>
            <a:lvl1pPr marL="609585" lvl="0" indent="-406390">
              <a:lnSpc>
                <a:spcPct val="100000"/>
              </a:lnSpc>
              <a:spcBef>
                <a:spcPts val="0"/>
              </a:spcBef>
              <a:spcAft>
                <a:spcPts val="0"/>
              </a:spcAft>
              <a:buSzPts val="1200"/>
              <a:buChar char="●"/>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52" name="Google Shape;52;p7"/>
          <p:cNvSpPr/>
          <p:nvPr/>
        </p:nvSpPr>
        <p:spPr>
          <a:xfrm rot="-962456">
            <a:off x="10549027" y="-454715"/>
            <a:ext cx="1383883" cy="1383883"/>
          </a:xfrm>
          <a:prstGeom prst="pie">
            <a:avLst>
              <a:gd name="adj1" fmla="val 5335538"/>
              <a:gd name="adj2" fmla="val 1620000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1416713"/>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2523533" y="2391448"/>
            <a:ext cx="7178400" cy="1692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3" name="Google Shape;63;p11"/>
          <p:cNvSpPr txBox="1">
            <a:spLocks noGrp="1"/>
          </p:cNvSpPr>
          <p:nvPr>
            <p:ph type="body" idx="1"/>
          </p:nvPr>
        </p:nvSpPr>
        <p:spPr>
          <a:xfrm>
            <a:off x="2523533" y="3882280"/>
            <a:ext cx="7178400" cy="620000"/>
          </a:xfrm>
          <a:prstGeom prst="rect">
            <a:avLst/>
          </a:prstGeom>
        </p:spPr>
        <p:txBody>
          <a:bodyPr spcFirstLastPara="1" wrap="square" lIns="91425" tIns="91425" rIns="91425" bIns="91425" anchor="ctr" anchorCtr="0">
            <a:noAutofit/>
          </a:bodyPr>
          <a:lstStyle>
            <a:lvl1pPr marL="609585" lvl="0" indent="-440256" algn="ctr">
              <a:lnSpc>
                <a:spcPct val="100000"/>
              </a:lnSpc>
              <a:spcBef>
                <a:spcPts val="0"/>
              </a:spcBef>
              <a:spcAft>
                <a:spcPts val="0"/>
              </a:spcAft>
              <a:buSzPts val="1600"/>
              <a:buChar char="●"/>
              <a:defRPr sz="2400"/>
            </a:lvl1pPr>
            <a:lvl2pPr marL="1219170" lvl="1" indent="-440256" algn="ctr">
              <a:spcBef>
                <a:spcPts val="0"/>
              </a:spcBef>
              <a:spcAft>
                <a:spcPts val="0"/>
              </a:spcAft>
              <a:buSzPts val="1600"/>
              <a:buChar char="○"/>
              <a:defRPr/>
            </a:lvl2pPr>
            <a:lvl3pPr marL="1828754" lvl="2" indent="-440256" algn="ctr">
              <a:spcBef>
                <a:spcPts val="2133"/>
              </a:spcBef>
              <a:spcAft>
                <a:spcPts val="0"/>
              </a:spcAft>
              <a:buSzPts val="1600"/>
              <a:buChar char="■"/>
              <a:defRPr/>
            </a:lvl3pPr>
            <a:lvl4pPr marL="2438339" lvl="3" indent="-440256" algn="ctr">
              <a:spcBef>
                <a:spcPts val="2133"/>
              </a:spcBef>
              <a:spcAft>
                <a:spcPts val="0"/>
              </a:spcAft>
              <a:buSzPts val="1600"/>
              <a:buChar char="●"/>
              <a:defRPr/>
            </a:lvl4pPr>
            <a:lvl5pPr marL="3047924" lvl="4" indent="-440256" algn="ctr">
              <a:spcBef>
                <a:spcPts val="2133"/>
              </a:spcBef>
              <a:spcAft>
                <a:spcPts val="0"/>
              </a:spcAft>
              <a:buSzPts val="1600"/>
              <a:buChar char="○"/>
              <a:defRPr/>
            </a:lvl5pPr>
            <a:lvl6pPr marL="3657509" lvl="5" indent="-440256" algn="ctr">
              <a:spcBef>
                <a:spcPts val="2133"/>
              </a:spcBef>
              <a:spcAft>
                <a:spcPts val="0"/>
              </a:spcAft>
              <a:buSzPts val="1600"/>
              <a:buChar char="■"/>
              <a:defRPr/>
            </a:lvl6pPr>
            <a:lvl7pPr marL="4267093" lvl="6" indent="-440256" algn="ctr">
              <a:spcBef>
                <a:spcPts val="2133"/>
              </a:spcBef>
              <a:spcAft>
                <a:spcPts val="0"/>
              </a:spcAft>
              <a:buSzPts val="1600"/>
              <a:buChar char="●"/>
              <a:defRPr/>
            </a:lvl7pPr>
            <a:lvl8pPr marL="4876678" lvl="7" indent="-440256" algn="ctr">
              <a:spcBef>
                <a:spcPts val="2133"/>
              </a:spcBef>
              <a:spcAft>
                <a:spcPts val="0"/>
              </a:spcAft>
              <a:buSzPts val="1600"/>
              <a:buChar char="○"/>
              <a:defRPr/>
            </a:lvl8pPr>
            <a:lvl9pPr marL="5486263" lvl="8" indent="-440256" algn="ctr">
              <a:spcBef>
                <a:spcPts val="2133"/>
              </a:spcBef>
              <a:spcAft>
                <a:spcPts val="2133"/>
              </a:spcAft>
              <a:buSzPts val="1600"/>
              <a:buChar char="■"/>
              <a:defRPr/>
            </a:lvl9pPr>
          </a:lstStyle>
          <a:p>
            <a:endParaRPr/>
          </a:p>
        </p:txBody>
      </p:sp>
      <p:grpSp>
        <p:nvGrpSpPr>
          <p:cNvPr id="64" name="Google Shape;64;p11"/>
          <p:cNvGrpSpPr/>
          <p:nvPr/>
        </p:nvGrpSpPr>
        <p:grpSpPr>
          <a:xfrm>
            <a:off x="2258400" y="-812800"/>
            <a:ext cx="2580949" cy="2497200"/>
            <a:chOff x="1693800" y="-304800"/>
            <a:chExt cx="1935712" cy="1872900"/>
          </a:xfrm>
        </p:grpSpPr>
        <p:sp>
          <p:nvSpPr>
            <p:cNvPr id="65" name="Google Shape;65;p11"/>
            <p:cNvSpPr/>
            <p:nvPr/>
          </p:nvSpPr>
          <p:spPr>
            <a:xfrm>
              <a:off x="1693800" y="-304800"/>
              <a:ext cx="1872900" cy="1872900"/>
            </a:xfrm>
            <a:prstGeom prst="donut">
              <a:avLst>
                <a:gd name="adj" fmla="val 811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3334912" y="754148"/>
              <a:ext cx="294600" cy="29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11"/>
          <p:cNvGrpSpPr/>
          <p:nvPr/>
        </p:nvGrpSpPr>
        <p:grpSpPr>
          <a:xfrm>
            <a:off x="9521202" y="2255462"/>
            <a:ext cx="4093193" cy="2530273"/>
            <a:chOff x="6912301" y="1691596"/>
            <a:chExt cx="3069895" cy="1897705"/>
          </a:xfrm>
        </p:grpSpPr>
        <p:sp>
          <p:nvSpPr>
            <p:cNvPr id="68" name="Google Shape;68;p11"/>
            <p:cNvSpPr/>
            <p:nvPr/>
          </p:nvSpPr>
          <p:spPr>
            <a:xfrm rot="10800000" flipH="1">
              <a:off x="6912301" y="2329309"/>
              <a:ext cx="1474309" cy="916977"/>
            </a:xfrm>
            <a:custGeom>
              <a:avLst/>
              <a:gdLst/>
              <a:ahLst/>
              <a:cxnLst/>
              <a:rect l="l" t="t" r="r" b="b"/>
              <a:pathLst>
                <a:path w="70558" h="43885" extrusionOk="0">
                  <a:moveTo>
                    <a:pt x="47787" y="0"/>
                  </a:moveTo>
                  <a:cubicBezTo>
                    <a:pt x="40255" y="0"/>
                    <a:pt x="30812" y="3568"/>
                    <a:pt x="19673" y="7560"/>
                  </a:cubicBezTo>
                  <a:cubicBezTo>
                    <a:pt x="1" y="14543"/>
                    <a:pt x="4830" y="43885"/>
                    <a:pt x="30734" y="43885"/>
                  </a:cubicBezTo>
                  <a:cubicBezTo>
                    <a:pt x="32442" y="43885"/>
                    <a:pt x="34242" y="43757"/>
                    <a:pt x="36133" y="43487"/>
                  </a:cubicBezTo>
                  <a:cubicBezTo>
                    <a:pt x="57102" y="40481"/>
                    <a:pt x="70557" y="26955"/>
                    <a:pt x="63114" y="10494"/>
                  </a:cubicBezTo>
                  <a:cubicBezTo>
                    <a:pt x="59591" y="2778"/>
                    <a:pt x="54433" y="0"/>
                    <a:pt x="4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1"/>
            <p:cNvSpPr/>
            <p:nvPr/>
          </p:nvSpPr>
          <p:spPr>
            <a:xfrm rot="10800000" flipH="1">
              <a:off x="7695698" y="2363033"/>
              <a:ext cx="675953" cy="761184"/>
            </a:xfrm>
            <a:custGeom>
              <a:avLst/>
              <a:gdLst/>
              <a:ahLst/>
              <a:cxnLst/>
              <a:rect l="l" t="t" r="r" b="b"/>
              <a:pathLst>
                <a:path w="32350" h="36429" extrusionOk="0">
                  <a:moveTo>
                    <a:pt x="22831" y="0"/>
                  </a:moveTo>
                  <a:cubicBezTo>
                    <a:pt x="9376" y="8517"/>
                    <a:pt x="1" y="19825"/>
                    <a:pt x="3150" y="31633"/>
                  </a:cubicBezTo>
                  <a:cubicBezTo>
                    <a:pt x="3579" y="33279"/>
                    <a:pt x="4080" y="34854"/>
                    <a:pt x="4724" y="36428"/>
                  </a:cubicBezTo>
                  <a:cubicBezTo>
                    <a:pt x="22115" y="31920"/>
                    <a:pt x="32349" y="19538"/>
                    <a:pt x="25622" y="4652"/>
                  </a:cubicBezTo>
                  <a:cubicBezTo>
                    <a:pt x="24835" y="3006"/>
                    <a:pt x="23904" y="1432"/>
                    <a:pt x="22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11"/>
            <p:cNvSpPr/>
            <p:nvPr/>
          </p:nvSpPr>
          <p:spPr>
            <a:xfrm rot="10800000" flipH="1">
              <a:off x="7604491" y="1691596"/>
              <a:ext cx="2377705" cy="1897705"/>
            </a:xfrm>
            <a:custGeom>
              <a:avLst/>
              <a:gdLst/>
              <a:ahLst/>
              <a:cxnLst/>
              <a:rect l="l" t="t" r="r" b="b"/>
              <a:pathLst>
                <a:path w="113793" h="90821" fill="none" extrusionOk="0">
                  <a:moveTo>
                    <a:pt x="68920" y="88315"/>
                  </a:moveTo>
                  <a:cubicBezTo>
                    <a:pt x="68920" y="88315"/>
                    <a:pt x="17248" y="90820"/>
                    <a:pt x="7515" y="53891"/>
                  </a:cubicBezTo>
                  <a:cubicBezTo>
                    <a:pt x="0" y="25407"/>
                    <a:pt x="64411" y="1"/>
                    <a:pt x="85380" y="10450"/>
                  </a:cubicBezTo>
                  <a:cubicBezTo>
                    <a:pt x="113792" y="8374"/>
                    <a:pt x="103344" y="79369"/>
                    <a:pt x="68920" y="88315"/>
                  </a:cubicBezTo>
                  <a:close/>
                </a:path>
              </a:pathLst>
            </a:custGeom>
            <a:noFill/>
            <a:ln w="38100" cap="flat" cmpd="sng">
              <a:solidFill>
                <a:schemeClr val="accent3"/>
              </a:solidFill>
              <a:prstDash val="solid"/>
              <a:miter lim="7156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11"/>
          <p:cNvGrpSpPr/>
          <p:nvPr/>
        </p:nvGrpSpPr>
        <p:grpSpPr>
          <a:xfrm>
            <a:off x="-1051053" y="3396268"/>
            <a:ext cx="3352000" cy="3352000"/>
            <a:chOff x="-635890" y="2547201"/>
            <a:chExt cx="2514000" cy="2514000"/>
          </a:xfrm>
        </p:grpSpPr>
        <p:sp>
          <p:nvSpPr>
            <p:cNvPr id="72" name="Google Shape;72;p11"/>
            <p:cNvSpPr/>
            <p:nvPr/>
          </p:nvSpPr>
          <p:spPr>
            <a:xfrm rot="-6839564">
              <a:off x="-331005" y="2852085"/>
              <a:ext cx="1904231" cy="1904231"/>
            </a:xfrm>
            <a:prstGeom prst="pie">
              <a:avLst>
                <a:gd name="adj1" fmla="val 5335538"/>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1"/>
            <p:cNvSpPr/>
            <p:nvPr/>
          </p:nvSpPr>
          <p:spPr>
            <a:xfrm>
              <a:off x="403756" y="3636823"/>
              <a:ext cx="294600" cy="29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 name="Google Shape;74;p11"/>
          <p:cNvSpPr/>
          <p:nvPr/>
        </p:nvSpPr>
        <p:spPr>
          <a:xfrm>
            <a:off x="6430167" y="5541700"/>
            <a:ext cx="2328400" cy="2328400"/>
          </a:xfrm>
          <a:prstGeom prst="donut">
            <a:avLst>
              <a:gd name="adj" fmla="val 8112"/>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3459944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4BF55A-0486-4B0B-B1C9-584C2291883B}"/>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D8FE83-99AA-4BB1-AE1C-5A1F4003091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C793942-F637-4F6B-8606-2A9BDA0B7DF6}"/>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F9E2D0F6-2299-464C-A49C-E858B76946F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5A9A0B7-8953-45C0-A5F5-B8E1F03DFE1F}"/>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419829228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3566B6-D7EF-4A80-BCA7-6CFA20F0647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6A88E5E-12B7-42D9-8C43-2518DC30C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5DB94D3-8BE1-404C-BDA9-BEE3719EB439}"/>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0EDBC195-D051-4A6D-B4C6-FF9D16D07AB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46F3D81-54A6-4413-8FDD-C83DFF165C9E}"/>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418405685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F40117-AD0A-4F1F-B179-41CDC213A7A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E7ADC09-DA14-424C-8F7A-538123B2470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E3E33B35-7E76-4525-BF52-DAB221122629}"/>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F69F2ED8-E5EE-4F7A-897D-6CCC90EDF6D4}"/>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6" name="Chỗ dành sẵn cho Chân trang 5">
            <a:extLst>
              <a:ext uri="{FF2B5EF4-FFF2-40B4-BE49-F238E27FC236}">
                <a16:creationId xmlns:a16="http://schemas.microsoft.com/office/drawing/2014/main" id="{B0DEC289-9D2A-4756-A551-05F3A9F54C2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E3EC1CE-C912-48AA-8325-A03C577A5248}"/>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56196715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7B0FFD-B9FF-4ED4-900D-EFA8DADA1B1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036BB83-9DD7-4686-A0D6-B783F2622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824A249-3317-4816-8A01-8C8822C03B72}"/>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17C16829-326C-4CA4-BB9B-7161F6477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1B995A3-F8C4-46EE-874C-15F1ADA5C883}"/>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828A97E8-03B6-4D3F-8FF5-A320AC380382}"/>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8" name="Chỗ dành sẵn cho Chân trang 7">
            <a:extLst>
              <a:ext uri="{FF2B5EF4-FFF2-40B4-BE49-F238E27FC236}">
                <a16:creationId xmlns:a16="http://schemas.microsoft.com/office/drawing/2014/main" id="{9E0E71F8-EBEC-469F-9ED0-DDA1098AAA20}"/>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3E3DE944-19BB-4E9A-9F32-966E250B2655}"/>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373377935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4B5024-8D75-47D0-B772-AB3526D6B6A6}"/>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6B18F18F-7252-4774-B176-B624793DC4BE}"/>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4" name="Chỗ dành sẵn cho Chân trang 3">
            <a:extLst>
              <a:ext uri="{FF2B5EF4-FFF2-40B4-BE49-F238E27FC236}">
                <a16:creationId xmlns:a16="http://schemas.microsoft.com/office/drawing/2014/main" id="{69D3ED89-9547-47DC-B353-BC5D91BCA60C}"/>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222AF66-53FF-4072-86BD-2D44C2DFF4FC}"/>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80606521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7910C26A-5827-4CD6-9302-1468611DA244}"/>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3" name="Chỗ dành sẵn cho Chân trang 2">
            <a:extLst>
              <a:ext uri="{FF2B5EF4-FFF2-40B4-BE49-F238E27FC236}">
                <a16:creationId xmlns:a16="http://schemas.microsoft.com/office/drawing/2014/main" id="{3FDE2DB8-E0F5-4DF9-9027-3EBF446DD515}"/>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DA2243B8-F4C4-4E7A-82E6-DAC99F7F73A8}"/>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353192005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E106A1-3D87-43DC-88BE-FED2749E9C3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3B879BD-AA1F-4BF5-A341-63E0B9DCB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00E832E5-F7C1-4A7E-89BC-50186D236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5EE274B-4765-49B7-B0E1-6A84A56DAB1C}"/>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6" name="Chỗ dành sẵn cho Chân trang 5">
            <a:extLst>
              <a:ext uri="{FF2B5EF4-FFF2-40B4-BE49-F238E27FC236}">
                <a16:creationId xmlns:a16="http://schemas.microsoft.com/office/drawing/2014/main" id="{72D0B7B2-3C34-4931-BAE8-078C2125631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D17A8D8-9237-45E5-A9F9-94834AF05B45}"/>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362650107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5C5CB7-B4E1-49DD-A15B-F0E22D2E99B4}"/>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1165D6C-AE0B-428A-BEE8-6A4FB55D3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C98BAF9-4015-4CF9-BE84-5DCEA8E6E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3E68F4B-C975-4551-964A-577C7C21C9BA}"/>
              </a:ext>
            </a:extLst>
          </p:cNvPr>
          <p:cNvSpPr>
            <a:spLocks noGrp="1"/>
          </p:cNvSpPr>
          <p:nvPr>
            <p:ph type="dt" sz="half" idx="10"/>
          </p:nvPr>
        </p:nvSpPr>
        <p:spPr/>
        <p:txBody>
          <a:bodyPr/>
          <a:lstStyle/>
          <a:p>
            <a:fld id="{877046AB-37F3-49D8-8CA5-AC90EC516474}" type="datetimeFigureOut">
              <a:rPr lang="en-US" smtClean="0"/>
              <a:t>10/24/2020</a:t>
            </a:fld>
            <a:endParaRPr lang="en-US"/>
          </a:p>
        </p:txBody>
      </p:sp>
      <p:sp>
        <p:nvSpPr>
          <p:cNvPr id="6" name="Chỗ dành sẵn cho Chân trang 5">
            <a:extLst>
              <a:ext uri="{FF2B5EF4-FFF2-40B4-BE49-F238E27FC236}">
                <a16:creationId xmlns:a16="http://schemas.microsoft.com/office/drawing/2014/main" id="{E4A80114-4382-4FD6-AA1A-25C8EF0C3A2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58EB77F9-5FF7-4B9C-A5AE-430F0E221DE1}"/>
              </a:ext>
            </a:extLst>
          </p:cNvPr>
          <p:cNvSpPr>
            <a:spLocks noGrp="1"/>
          </p:cNvSpPr>
          <p:nvPr>
            <p:ph type="sldNum" sz="quarter" idx="12"/>
          </p:nvPr>
        </p:nvSpPr>
        <p:spPr/>
        <p:txBody>
          <a:bodyPr/>
          <a:lstStyle/>
          <a:p>
            <a:fld id="{2EF5176C-CB8F-4AED-9F16-D2C96C5E0558}" type="slidenum">
              <a:rPr lang="en-US" smtClean="0"/>
              <a:t>‹#›</a:t>
            </a:fld>
            <a:endParaRPr lang="en-US"/>
          </a:p>
        </p:txBody>
      </p:sp>
    </p:spTree>
    <p:extLst>
      <p:ext uri="{BB962C8B-B14F-4D97-AF65-F5344CB8AC3E}">
        <p14:creationId xmlns:p14="http://schemas.microsoft.com/office/powerpoint/2010/main" val="403740250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07DDFACE-D3DA-42EB-B290-2C0E5314D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268FB92-E1D1-4211-B5CD-CB5EC5488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12F4994-8EE3-4846-919D-8619D91E7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046AB-37F3-49D8-8CA5-AC90EC516474}" type="datetimeFigureOut">
              <a:rPr lang="en-US" smtClean="0"/>
              <a:t>10/24/2020</a:t>
            </a:fld>
            <a:endParaRPr lang="en-US"/>
          </a:p>
        </p:txBody>
      </p:sp>
      <p:sp>
        <p:nvSpPr>
          <p:cNvPr id="5" name="Chỗ dành sẵn cho Chân trang 4">
            <a:extLst>
              <a:ext uri="{FF2B5EF4-FFF2-40B4-BE49-F238E27FC236}">
                <a16:creationId xmlns:a16="http://schemas.microsoft.com/office/drawing/2014/main" id="{6F644828-FADC-4901-A8E5-D97B38CD8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DAB998F3-928E-4DBE-A26A-823629C56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5176C-CB8F-4AED-9F16-D2C96C5E0558}" type="slidenum">
              <a:rPr lang="en-US" smtClean="0"/>
              <a:t>‹#›</a:t>
            </a:fld>
            <a:endParaRPr lang="en-US"/>
          </a:p>
        </p:txBody>
      </p:sp>
    </p:spTree>
    <p:extLst>
      <p:ext uri="{BB962C8B-B14F-4D97-AF65-F5344CB8AC3E}">
        <p14:creationId xmlns:p14="http://schemas.microsoft.com/office/powerpoint/2010/main" val="1221889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40"/>
          <p:cNvSpPr txBox="1">
            <a:spLocks noGrp="1"/>
          </p:cNvSpPr>
          <p:nvPr>
            <p:ph type="ctrTitle"/>
          </p:nvPr>
        </p:nvSpPr>
        <p:spPr>
          <a:xfrm>
            <a:off x="2933121" y="1439156"/>
            <a:ext cx="6716800" cy="1451200"/>
          </a:xfrm>
          <a:prstGeom prst="rect">
            <a:avLst/>
          </a:prstGeom>
        </p:spPr>
        <p:txBody>
          <a:bodyPr spcFirstLastPara="1" vert="horz" wrap="square" lIns="121900" tIns="121900" rIns="121900" bIns="121900" rtlCol="0" anchor="ctr" anchorCtr="0">
            <a:noAutofit/>
          </a:bodyPr>
          <a:lstStyle/>
          <a:p>
            <a:pPr>
              <a:spcBef>
                <a:spcPts val="0"/>
              </a:spcBef>
            </a:pPr>
            <a:r>
              <a:rPr lang="en" sz="6600" dirty="0"/>
              <a:t>Call Security!</a:t>
            </a:r>
            <a:endParaRPr sz="6600" dirty="0"/>
          </a:p>
        </p:txBody>
      </p:sp>
      <p:cxnSp>
        <p:nvCxnSpPr>
          <p:cNvPr id="349" name="Google Shape;349;p40"/>
          <p:cNvCxnSpPr/>
          <p:nvPr/>
        </p:nvCxnSpPr>
        <p:spPr>
          <a:xfrm>
            <a:off x="3607208" y="2749670"/>
            <a:ext cx="5145600" cy="0"/>
          </a:xfrm>
          <a:prstGeom prst="straightConnector1">
            <a:avLst/>
          </a:prstGeom>
          <a:noFill/>
          <a:ln w="19050" cap="flat" cmpd="sng">
            <a:solidFill>
              <a:schemeClr val="dk1"/>
            </a:solidFill>
            <a:prstDash val="solid"/>
            <a:round/>
            <a:headEnd type="none" w="med" len="med"/>
            <a:tailEnd type="none" w="med" len="med"/>
          </a:ln>
        </p:spPr>
      </p:cxnSp>
      <p:grpSp>
        <p:nvGrpSpPr>
          <p:cNvPr id="350" name="Google Shape;350;p40"/>
          <p:cNvGrpSpPr/>
          <p:nvPr/>
        </p:nvGrpSpPr>
        <p:grpSpPr>
          <a:xfrm rot="5400000">
            <a:off x="225200" y="-1144120"/>
            <a:ext cx="2512400" cy="2512400"/>
            <a:chOff x="-321192" y="2862050"/>
            <a:chExt cx="1884300" cy="1884300"/>
          </a:xfrm>
        </p:grpSpPr>
        <p:sp>
          <p:nvSpPr>
            <p:cNvPr id="351" name="Google Shape;351;p40"/>
            <p:cNvSpPr/>
            <p:nvPr/>
          </p:nvSpPr>
          <p:spPr>
            <a:xfrm rot="-6840024">
              <a:off x="-92638" y="3090605"/>
              <a:ext cx="1427191" cy="1427191"/>
            </a:xfrm>
            <a:prstGeom prst="pie">
              <a:avLst>
                <a:gd name="adj1" fmla="val 5335538"/>
                <a:gd name="adj2" fmla="val 1620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52" name="Google Shape;352;p40"/>
            <p:cNvSpPr/>
            <p:nvPr/>
          </p:nvSpPr>
          <p:spPr>
            <a:xfrm>
              <a:off x="810731" y="3489623"/>
              <a:ext cx="294600" cy="2946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353" name="Google Shape;353;p40"/>
          <p:cNvGrpSpPr/>
          <p:nvPr/>
        </p:nvGrpSpPr>
        <p:grpSpPr>
          <a:xfrm>
            <a:off x="-5284341" y="4986633"/>
            <a:ext cx="6624269" cy="3742733"/>
            <a:chOff x="-3432645" y="167965"/>
            <a:chExt cx="4968202" cy="2807050"/>
          </a:xfrm>
        </p:grpSpPr>
        <p:sp>
          <p:nvSpPr>
            <p:cNvPr id="354" name="Google Shape;354;p40"/>
            <p:cNvSpPr/>
            <p:nvPr/>
          </p:nvSpPr>
          <p:spPr>
            <a:xfrm rot="10800000">
              <a:off x="-3432645" y="167965"/>
              <a:ext cx="4968202" cy="2807050"/>
            </a:xfrm>
            <a:custGeom>
              <a:avLst/>
              <a:gdLst/>
              <a:ahLst/>
              <a:cxnLst/>
              <a:rect l="l" t="t" r="r" b="b"/>
              <a:pathLst>
                <a:path w="113793" h="90821" fill="none" extrusionOk="0">
                  <a:moveTo>
                    <a:pt x="68920" y="88315"/>
                  </a:moveTo>
                  <a:cubicBezTo>
                    <a:pt x="68920" y="88315"/>
                    <a:pt x="17248" y="90820"/>
                    <a:pt x="7515" y="53891"/>
                  </a:cubicBezTo>
                  <a:cubicBezTo>
                    <a:pt x="0" y="25407"/>
                    <a:pt x="64411" y="1"/>
                    <a:pt x="85380" y="10450"/>
                  </a:cubicBezTo>
                  <a:cubicBezTo>
                    <a:pt x="113792" y="8374"/>
                    <a:pt x="103344" y="79369"/>
                    <a:pt x="68920" y="88315"/>
                  </a:cubicBezTo>
                  <a:close/>
                </a:path>
              </a:pathLst>
            </a:custGeom>
            <a:noFill/>
            <a:ln w="38100" cap="flat" cmpd="sng">
              <a:solidFill>
                <a:schemeClr val="accent4"/>
              </a:solidFill>
              <a:prstDash val="solid"/>
              <a:miter lim="71567"/>
              <a:headEnd type="none" w="sm" len="sm"/>
              <a:tailEnd type="none" w="sm" len="sm"/>
            </a:ln>
          </p:spPr>
          <p:txBody>
            <a:bodyPr spcFirstLastPara="1" wrap="square" lIns="121900" tIns="121900" rIns="121900" bIns="121900" anchor="ctr" anchorCtr="0">
              <a:noAutofit/>
            </a:bodyPr>
            <a:lstStyle/>
            <a:p>
              <a:endParaRPr sz="2400"/>
            </a:p>
          </p:txBody>
        </p:sp>
        <p:sp>
          <p:nvSpPr>
            <p:cNvPr id="355" name="Google Shape;355;p40"/>
            <p:cNvSpPr/>
            <p:nvPr/>
          </p:nvSpPr>
          <p:spPr>
            <a:xfrm>
              <a:off x="897600" y="873400"/>
              <a:ext cx="294600" cy="2946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56" name="Google Shape;356;p40"/>
          <p:cNvGrpSpPr/>
          <p:nvPr/>
        </p:nvGrpSpPr>
        <p:grpSpPr>
          <a:xfrm rot="-5400000">
            <a:off x="9361989" y="4608064"/>
            <a:ext cx="2778304" cy="2579384"/>
            <a:chOff x="7206360" y="3895886"/>
            <a:chExt cx="1779140" cy="1735635"/>
          </a:xfrm>
        </p:grpSpPr>
        <p:sp>
          <p:nvSpPr>
            <p:cNvPr id="357" name="Google Shape;357;p40"/>
            <p:cNvSpPr/>
            <p:nvPr/>
          </p:nvSpPr>
          <p:spPr>
            <a:xfrm rot="-5400000">
              <a:off x="7206360" y="4298021"/>
              <a:ext cx="1333500" cy="1333500"/>
            </a:xfrm>
            <a:prstGeom prst="donut">
              <a:avLst>
                <a:gd name="adj" fmla="val 8112"/>
              </a:avLst>
            </a:prstGeom>
            <a:solidFill>
              <a:schemeClr val="lt2"/>
            </a:solidFill>
            <a:ln>
              <a:noFill/>
            </a:ln>
          </p:spPr>
          <p:txBody>
            <a:bodyPr spcFirstLastPara="1" wrap="square" lIns="121900" tIns="121900" rIns="121900" bIns="121900" anchor="ctr" anchorCtr="0">
              <a:noAutofit/>
            </a:bodyPr>
            <a:lstStyle/>
            <a:p>
              <a:endParaRPr sz="2400"/>
            </a:p>
          </p:txBody>
        </p:sp>
        <p:sp>
          <p:nvSpPr>
            <p:cNvPr id="358" name="Google Shape;358;p40"/>
            <p:cNvSpPr/>
            <p:nvPr/>
          </p:nvSpPr>
          <p:spPr>
            <a:xfrm rot="-6362412">
              <a:off x="8066051" y="3993437"/>
              <a:ext cx="821898" cy="821898"/>
            </a:xfrm>
            <a:prstGeom prst="pie">
              <a:avLst>
                <a:gd name="adj1" fmla="val 5335538"/>
                <a:gd name="adj2" fmla="val 16200000"/>
              </a:avLst>
            </a:pr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4" name="Google Shape;1057;p70">
            <a:extLst>
              <a:ext uri="{FF2B5EF4-FFF2-40B4-BE49-F238E27FC236}">
                <a16:creationId xmlns:a16="http://schemas.microsoft.com/office/drawing/2014/main" id="{4FE4AA46-ECA9-4626-ADA2-F9A5C1C05AAA}"/>
              </a:ext>
            </a:extLst>
          </p:cNvPr>
          <p:cNvGrpSpPr/>
          <p:nvPr/>
        </p:nvGrpSpPr>
        <p:grpSpPr>
          <a:xfrm>
            <a:off x="10663659" y="112079"/>
            <a:ext cx="1528341" cy="1394385"/>
            <a:chOff x="2548663" y="1452077"/>
            <a:chExt cx="1528341" cy="1394385"/>
          </a:xfrm>
        </p:grpSpPr>
        <p:sp>
          <p:nvSpPr>
            <p:cNvPr id="15" name="Google Shape;1058;p70">
              <a:extLst>
                <a:ext uri="{FF2B5EF4-FFF2-40B4-BE49-F238E27FC236}">
                  <a16:creationId xmlns:a16="http://schemas.microsoft.com/office/drawing/2014/main" id="{F1996121-6BCF-4D1D-A795-2CF99530A0D6}"/>
                </a:ext>
              </a:extLst>
            </p:cNvPr>
            <p:cNvSpPr/>
            <p:nvPr/>
          </p:nvSpPr>
          <p:spPr>
            <a:xfrm>
              <a:off x="2548663" y="1452077"/>
              <a:ext cx="1449393" cy="1394385"/>
            </a:xfrm>
            <a:custGeom>
              <a:avLst/>
              <a:gdLst/>
              <a:ahLst/>
              <a:cxnLst/>
              <a:rect l="l" t="t" r="r" b="b"/>
              <a:pathLst>
                <a:path w="116277" h="111864" extrusionOk="0">
                  <a:moveTo>
                    <a:pt x="60402" y="26558"/>
                  </a:moveTo>
                  <a:cubicBezTo>
                    <a:pt x="76612" y="26558"/>
                    <a:pt x="89833" y="39689"/>
                    <a:pt x="89833" y="55989"/>
                  </a:cubicBezTo>
                  <a:cubicBezTo>
                    <a:pt x="89833" y="73710"/>
                    <a:pt x="75302" y="85452"/>
                    <a:pt x="60154" y="85452"/>
                  </a:cubicBezTo>
                  <a:cubicBezTo>
                    <a:pt x="52931" y="85452"/>
                    <a:pt x="45568" y="82782"/>
                    <a:pt x="39574" y="76817"/>
                  </a:cubicBezTo>
                  <a:cubicBezTo>
                    <a:pt x="21010" y="58253"/>
                    <a:pt x="34141" y="26558"/>
                    <a:pt x="60402" y="26558"/>
                  </a:cubicBezTo>
                  <a:close/>
                  <a:moveTo>
                    <a:pt x="60367" y="1"/>
                  </a:moveTo>
                  <a:cubicBezTo>
                    <a:pt x="45826" y="1"/>
                    <a:pt x="31546" y="5698"/>
                    <a:pt x="20829" y="16416"/>
                  </a:cubicBezTo>
                  <a:cubicBezTo>
                    <a:pt x="4800" y="32354"/>
                    <a:pt x="1" y="56442"/>
                    <a:pt x="8694" y="77361"/>
                  </a:cubicBezTo>
                  <a:cubicBezTo>
                    <a:pt x="17388" y="98189"/>
                    <a:pt x="37763" y="111863"/>
                    <a:pt x="60402" y="111863"/>
                  </a:cubicBezTo>
                  <a:cubicBezTo>
                    <a:pt x="91282" y="111863"/>
                    <a:pt x="116276" y="86779"/>
                    <a:pt x="116276" y="55899"/>
                  </a:cubicBezTo>
                  <a:cubicBezTo>
                    <a:pt x="116276" y="33350"/>
                    <a:pt x="102693" y="12884"/>
                    <a:pt x="81774" y="4281"/>
                  </a:cubicBezTo>
                  <a:cubicBezTo>
                    <a:pt x="74842" y="1400"/>
                    <a:pt x="67573"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59;p70">
              <a:extLst>
                <a:ext uri="{FF2B5EF4-FFF2-40B4-BE49-F238E27FC236}">
                  <a16:creationId xmlns:a16="http://schemas.microsoft.com/office/drawing/2014/main" id="{1A830281-75C8-4258-98FC-6D02B1F83C6E}"/>
                </a:ext>
              </a:extLst>
            </p:cNvPr>
            <p:cNvSpPr/>
            <p:nvPr/>
          </p:nvSpPr>
          <p:spPr>
            <a:xfrm>
              <a:off x="3526152" y="1841948"/>
              <a:ext cx="550853" cy="860010"/>
            </a:xfrm>
            <a:custGeom>
              <a:avLst/>
              <a:gdLst/>
              <a:ahLst/>
              <a:cxnLst/>
              <a:rect l="l" t="t" r="r" b="b"/>
              <a:pathLst>
                <a:path w="44192" h="68994" extrusionOk="0">
                  <a:moveTo>
                    <a:pt x="30550" y="1"/>
                  </a:moveTo>
                  <a:cubicBezTo>
                    <a:pt x="22195" y="1"/>
                    <a:pt x="13699" y="4215"/>
                    <a:pt x="8241" y="10765"/>
                  </a:cubicBezTo>
                  <a:cubicBezTo>
                    <a:pt x="15033" y="23534"/>
                    <a:pt x="11591" y="39381"/>
                    <a:pt x="0" y="48166"/>
                  </a:cubicBezTo>
                  <a:cubicBezTo>
                    <a:pt x="1177" y="54776"/>
                    <a:pt x="3713" y="61387"/>
                    <a:pt x="8965" y="65553"/>
                  </a:cubicBezTo>
                  <a:cubicBezTo>
                    <a:pt x="11139" y="67273"/>
                    <a:pt x="13674" y="68450"/>
                    <a:pt x="16391" y="68994"/>
                  </a:cubicBezTo>
                  <a:cubicBezTo>
                    <a:pt x="37491" y="52784"/>
                    <a:pt x="44192" y="23896"/>
                    <a:pt x="32510" y="79"/>
                  </a:cubicBezTo>
                  <a:cubicBezTo>
                    <a:pt x="31859" y="27"/>
                    <a:pt x="31205" y="1"/>
                    <a:pt x="30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0;p70">
              <a:extLst>
                <a:ext uri="{FF2B5EF4-FFF2-40B4-BE49-F238E27FC236}">
                  <a16:creationId xmlns:a16="http://schemas.microsoft.com/office/drawing/2014/main" id="{93DA330C-D701-4BE5-BD8B-6EAEB1C3D858}"/>
                </a:ext>
              </a:extLst>
            </p:cNvPr>
            <p:cNvSpPr/>
            <p:nvPr/>
          </p:nvSpPr>
          <p:spPr>
            <a:xfrm>
              <a:off x="3481338" y="1841938"/>
              <a:ext cx="270600" cy="27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Hộp Văn bản 3">
            <a:extLst>
              <a:ext uri="{FF2B5EF4-FFF2-40B4-BE49-F238E27FC236}">
                <a16:creationId xmlns:a16="http://schemas.microsoft.com/office/drawing/2014/main" id="{C6FDF5A7-B345-4B4C-A78F-154FD22FFC5F}"/>
              </a:ext>
            </a:extLst>
          </p:cNvPr>
          <p:cNvSpPr txBox="1"/>
          <p:nvPr/>
        </p:nvSpPr>
        <p:spPr>
          <a:xfrm>
            <a:off x="1210584" y="4224314"/>
            <a:ext cx="4745533" cy="1569660"/>
          </a:xfrm>
          <a:prstGeom prst="rect">
            <a:avLst/>
          </a:prstGeom>
          <a:noFill/>
        </p:spPr>
        <p:txBody>
          <a:bodyPr wrap="square" rtlCol="0">
            <a:spAutoFit/>
          </a:bodyPr>
          <a:lstStyle/>
          <a:p>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3:</a:t>
            </a:r>
          </a:p>
          <a:p>
            <a:r>
              <a:rPr lang="en-US" sz="2400" dirty="0">
                <a:latin typeface="Arial" panose="020B0604020202020204" pitchFamily="34" charset="0"/>
                <a:cs typeface="Arial" panose="020B0604020202020204" pitchFamily="34" charset="0"/>
              </a:rPr>
              <a:t>Trương Hoàng Vinh - 17521266</a:t>
            </a:r>
          </a:p>
          <a:p>
            <a:r>
              <a:rPr lang="en-US" sz="2400" dirty="0">
                <a:latin typeface="Arial" panose="020B0604020202020204" pitchFamily="34" charset="0"/>
                <a:cs typeface="Arial" panose="020B0604020202020204" pitchFamily="34" charset="0"/>
              </a:rPr>
              <a:t>Lê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Vinh - 17521262</a:t>
            </a:r>
          </a:p>
          <a:p>
            <a:r>
              <a:rPr lang="en-US" sz="2400" dirty="0" err="1">
                <a:latin typeface="Arial" panose="020B0604020202020204" pitchFamily="34" charset="0"/>
                <a:cs typeface="Arial" panose="020B0604020202020204" pitchFamily="34" charset="0"/>
              </a:rPr>
              <a:t>Phạm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Hiếu</a:t>
            </a:r>
            <a:r>
              <a:rPr lang="en-US" sz="2400" dirty="0">
                <a:latin typeface="Arial" panose="020B0604020202020204" pitchFamily="34" charset="0"/>
                <a:cs typeface="Arial" panose="020B0604020202020204" pitchFamily="34" charset="0"/>
              </a:rPr>
              <a:t> - 17520482</a:t>
            </a:r>
          </a:p>
        </p:txBody>
      </p:sp>
      <p:pic>
        <p:nvPicPr>
          <p:cNvPr id="3" name="Picture 2" descr="Icon&#10;&#10;Description automatically generated">
            <a:extLst>
              <a:ext uri="{FF2B5EF4-FFF2-40B4-BE49-F238E27FC236}">
                <a16:creationId xmlns:a16="http://schemas.microsoft.com/office/drawing/2014/main" id="{3844A5E0-75EE-4A9C-A3C8-1B2CDCF6D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619" y="3141167"/>
            <a:ext cx="2947015" cy="2947015"/>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8B8D83-61F8-4C3D-AFA2-A22759BB85D3}"/>
              </a:ext>
            </a:extLst>
          </p:cNvPr>
          <p:cNvSpPr>
            <a:spLocks noGrp="1"/>
          </p:cNvSpPr>
          <p:nvPr>
            <p:ph type="title"/>
          </p:nvPr>
        </p:nvSpPr>
        <p:spPr>
          <a:xfrm>
            <a:off x="4776486" y="162045"/>
            <a:ext cx="2639028" cy="768000"/>
          </a:xfrm>
        </p:spPr>
        <p:txBody>
          <a:bodyPr/>
          <a:lstStyle/>
          <a:p>
            <a:r>
              <a:rPr lang="en-US" sz="5400"/>
              <a:t>Kết luận</a:t>
            </a:r>
          </a:p>
        </p:txBody>
      </p:sp>
      <p:sp>
        <p:nvSpPr>
          <p:cNvPr id="3" name="Chỗ dành sẵn cho Văn bản 2">
            <a:extLst>
              <a:ext uri="{FF2B5EF4-FFF2-40B4-BE49-F238E27FC236}">
                <a16:creationId xmlns:a16="http://schemas.microsoft.com/office/drawing/2014/main" id="{3A51EE12-D355-4827-9A3F-FD76177B376A}"/>
              </a:ext>
            </a:extLst>
          </p:cNvPr>
          <p:cNvSpPr>
            <a:spLocks noGrp="1"/>
          </p:cNvSpPr>
          <p:nvPr>
            <p:ph type="body" idx="1"/>
          </p:nvPr>
        </p:nvSpPr>
        <p:spPr>
          <a:xfrm>
            <a:off x="308658" y="2117839"/>
            <a:ext cx="11574683" cy="2824546"/>
          </a:xfrm>
        </p:spPr>
        <p:txBody>
          <a:bodyPr/>
          <a:lstStyle/>
          <a:p>
            <a:pPr marL="203195" indent="0">
              <a:buNone/>
            </a:pPr>
            <a:r>
              <a:rPr lang="en-US" sz="3200"/>
              <a:t>Phải biết tạo ra sự </a:t>
            </a:r>
            <a:r>
              <a:rPr lang="en-US" sz="3200" b="1"/>
              <a:t>khác biệt </a:t>
            </a:r>
            <a:r>
              <a:rPr lang="en-US" sz="3200"/>
              <a:t>để khách hàng nhận biết sản phẩm của mình, nếu ngay cả bản thân người thiết kế mà không nhận thấy sự khác biệt giữa sản phẩm của mình và người khác.</a:t>
            </a:r>
          </a:p>
          <a:p>
            <a:pPr marL="203195" indent="0">
              <a:buNone/>
            </a:pPr>
            <a:r>
              <a:rPr lang="en-US" sz="3200"/>
              <a:t>Tại sao lại mong chờ khách hàng làm được điều đó ?</a:t>
            </a:r>
          </a:p>
        </p:txBody>
      </p:sp>
      <p:cxnSp>
        <p:nvCxnSpPr>
          <p:cNvPr id="4" name="Google Shape;409;p45">
            <a:extLst>
              <a:ext uri="{FF2B5EF4-FFF2-40B4-BE49-F238E27FC236}">
                <a16:creationId xmlns:a16="http://schemas.microsoft.com/office/drawing/2014/main" id="{DE389904-2BFB-4F04-89A5-780F7294DD9B}"/>
              </a:ext>
            </a:extLst>
          </p:cNvPr>
          <p:cNvCxnSpPr/>
          <p:nvPr/>
        </p:nvCxnSpPr>
        <p:spPr>
          <a:xfrm>
            <a:off x="4454314" y="930045"/>
            <a:ext cx="2961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720316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68"/>
          <p:cNvSpPr txBox="1">
            <a:spLocks noGrp="1"/>
          </p:cNvSpPr>
          <p:nvPr>
            <p:ph type="title"/>
          </p:nvPr>
        </p:nvSpPr>
        <p:spPr>
          <a:xfrm>
            <a:off x="2421164" y="1954235"/>
            <a:ext cx="7349672" cy="2949529"/>
          </a:xfrm>
          <a:prstGeom prst="rect">
            <a:avLst/>
          </a:prstGeom>
        </p:spPr>
        <p:txBody>
          <a:bodyPr spcFirstLastPara="1" vert="horz" wrap="square" lIns="121900" tIns="121900" rIns="121900" bIns="121900" rtlCol="0" anchor="b" anchorCtr="0">
            <a:noAutofit/>
          </a:bodyPr>
          <a:lstStyle/>
          <a:p>
            <a:r>
              <a:rPr lang="en"/>
              <a:t>Thanks for listening</a:t>
            </a:r>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txBox="1">
            <a:spLocks noGrp="1"/>
          </p:cNvSpPr>
          <p:nvPr>
            <p:ph type="title"/>
          </p:nvPr>
        </p:nvSpPr>
        <p:spPr>
          <a:xfrm>
            <a:off x="6095999" y="1190416"/>
            <a:ext cx="4979085" cy="1695397"/>
          </a:xfrm>
          <a:prstGeom prst="rect">
            <a:avLst/>
          </a:prstGeom>
        </p:spPr>
        <p:txBody>
          <a:bodyPr spcFirstLastPara="1" vert="horz" wrap="square" lIns="121900" tIns="121900" rIns="121900" bIns="121900" rtlCol="0" anchor="b" anchorCtr="0">
            <a:noAutofit/>
          </a:bodyPr>
          <a:lstStyle/>
          <a:p>
            <a:r>
              <a:rPr lang="en" sz="5400"/>
              <a:t>Kiểm soát khách ra vào toà nhà</a:t>
            </a:r>
            <a:endParaRPr sz="5400"/>
          </a:p>
        </p:txBody>
      </p:sp>
      <p:sp>
        <p:nvSpPr>
          <p:cNvPr id="406" name="Google Shape;406;p45"/>
          <p:cNvSpPr txBox="1">
            <a:spLocks noGrp="1"/>
          </p:cNvSpPr>
          <p:nvPr>
            <p:ph type="body" idx="1"/>
          </p:nvPr>
        </p:nvSpPr>
        <p:spPr>
          <a:xfrm>
            <a:off x="5828370" y="3618771"/>
            <a:ext cx="5824654" cy="2369067"/>
          </a:xfrm>
          <a:prstGeom prst="rect">
            <a:avLst/>
          </a:prstGeom>
        </p:spPr>
        <p:txBody>
          <a:bodyPr spcFirstLastPara="1" vert="horz" wrap="square" lIns="121900" tIns="121900" rIns="121900" bIns="121900" rtlCol="0" anchor="ctr" anchorCtr="0">
            <a:noAutofit/>
          </a:bodyPr>
          <a:lstStyle/>
          <a:p>
            <a:pPr marL="0" indent="0">
              <a:buNone/>
            </a:pP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ở Manhattan </a:t>
            </a:r>
            <a:r>
              <a:rPr lang="en-US" sz="2400" dirty="0" err="1">
                <a:latin typeface="Arial" panose="020B0604020202020204" pitchFamily="34" charset="0"/>
                <a:cs typeface="Arial" panose="020B0604020202020204" pitchFamily="34" charset="0"/>
              </a:rPr>
              <a:t>rất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trọng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sơ</a:t>
            </a:r>
            <a:r>
              <a:rPr lang="en-US" sz="240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p:txBody>
      </p:sp>
      <p:sp>
        <p:nvSpPr>
          <p:cNvPr id="408" name="Google Shape;408;p45"/>
          <p:cNvSpPr/>
          <p:nvPr/>
        </p:nvSpPr>
        <p:spPr>
          <a:xfrm rot="6025613">
            <a:off x="3678784" y="6203829"/>
            <a:ext cx="2867136" cy="2288332"/>
          </a:xfrm>
          <a:custGeom>
            <a:avLst/>
            <a:gdLst/>
            <a:ahLst/>
            <a:cxnLst/>
            <a:rect l="l" t="t" r="r" b="b"/>
            <a:pathLst>
              <a:path w="113793" h="90821" fill="none" extrusionOk="0">
                <a:moveTo>
                  <a:pt x="68920" y="88315"/>
                </a:moveTo>
                <a:cubicBezTo>
                  <a:pt x="68920" y="88315"/>
                  <a:pt x="17248" y="90820"/>
                  <a:pt x="7515" y="53891"/>
                </a:cubicBezTo>
                <a:cubicBezTo>
                  <a:pt x="0" y="25407"/>
                  <a:pt x="64411" y="1"/>
                  <a:pt x="85380" y="10450"/>
                </a:cubicBezTo>
                <a:cubicBezTo>
                  <a:pt x="113792" y="8374"/>
                  <a:pt x="103344" y="79369"/>
                  <a:pt x="68920" y="88315"/>
                </a:cubicBezTo>
                <a:close/>
              </a:path>
            </a:pathLst>
          </a:custGeom>
          <a:noFill/>
          <a:ln w="38100" cap="flat" cmpd="sng">
            <a:solidFill>
              <a:schemeClr val="lt1"/>
            </a:solidFill>
            <a:prstDash val="solid"/>
            <a:miter lim="71567"/>
            <a:headEnd type="none" w="sm" len="sm"/>
            <a:tailEnd type="none" w="sm" len="sm"/>
          </a:ln>
        </p:spPr>
        <p:txBody>
          <a:bodyPr spcFirstLastPara="1" wrap="square" lIns="121900" tIns="121900" rIns="121900" bIns="121900" anchor="ctr" anchorCtr="0">
            <a:noAutofit/>
          </a:bodyPr>
          <a:lstStyle/>
          <a:p>
            <a:endParaRPr sz="2400"/>
          </a:p>
        </p:txBody>
      </p:sp>
      <p:cxnSp>
        <p:nvCxnSpPr>
          <p:cNvPr id="409" name="Google Shape;409;p45"/>
          <p:cNvCxnSpPr/>
          <p:nvPr/>
        </p:nvCxnSpPr>
        <p:spPr>
          <a:xfrm>
            <a:off x="6881666" y="3142622"/>
            <a:ext cx="2961200" cy="0"/>
          </a:xfrm>
          <a:prstGeom prst="straightConnector1">
            <a:avLst/>
          </a:prstGeom>
          <a:noFill/>
          <a:ln w="19050" cap="flat" cmpd="sng">
            <a:solidFill>
              <a:schemeClr val="dk1"/>
            </a:solidFill>
            <a:prstDash val="solid"/>
            <a:round/>
            <a:headEnd type="none" w="med" len="med"/>
            <a:tailEnd type="none" w="med" len="med"/>
          </a:ln>
        </p:spPr>
      </p:cxnSp>
      <p:pic>
        <p:nvPicPr>
          <p:cNvPr id="3" name="Hình ảnh 2">
            <a:extLst>
              <a:ext uri="{FF2B5EF4-FFF2-40B4-BE49-F238E27FC236}">
                <a16:creationId xmlns:a16="http://schemas.microsoft.com/office/drawing/2014/main" id="{144EDBB3-C71F-4C7F-9137-F3DFBFB530B0}"/>
              </a:ext>
            </a:extLst>
          </p:cNvPr>
          <p:cNvPicPr>
            <a:picLocks noChangeAspect="1"/>
          </p:cNvPicPr>
          <p:nvPr/>
        </p:nvPicPr>
        <p:blipFill>
          <a:blip r:embed="rId3"/>
          <a:stretch>
            <a:fillRect/>
          </a:stretch>
        </p:blipFill>
        <p:spPr>
          <a:xfrm>
            <a:off x="0" y="0"/>
            <a:ext cx="5545124" cy="6858000"/>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txBox="1">
            <a:spLocks noGrp="1"/>
          </p:cNvSpPr>
          <p:nvPr>
            <p:ph type="title"/>
          </p:nvPr>
        </p:nvSpPr>
        <p:spPr>
          <a:xfrm>
            <a:off x="6095999" y="1190424"/>
            <a:ext cx="4979086" cy="1469571"/>
          </a:xfrm>
          <a:prstGeom prst="rect">
            <a:avLst/>
          </a:prstGeom>
        </p:spPr>
        <p:txBody>
          <a:bodyPr spcFirstLastPara="1" vert="horz" wrap="square" lIns="121900" tIns="121900" rIns="121900" bIns="121900" rtlCol="0" anchor="b" anchorCtr="0">
            <a:noAutofit/>
          </a:bodyPr>
          <a:lstStyle/>
          <a:p>
            <a:pPr algn="ctr"/>
            <a:r>
              <a:rPr lang="en" sz="5400" dirty="0"/>
              <a:t>Kiểm soát khách ra vào toà nhà</a:t>
            </a:r>
            <a:endParaRPr sz="5400" dirty="0"/>
          </a:p>
        </p:txBody>
      </p:sp>
      <p:sp>
        <p:nvSpPr>
          <p:cNvPr id="406" name="Google Shape;406;p45"/>
          <p:cNvSpPr txBox="1">
            <a:spLocks noGrp="1"/>
          </p:cNvSpPr>
          <p:nvPr>
            <p:ph type="body" idx="1"/>
          </p:nvPr>
        </p:nvSpPr>
        <p:spPr>
          <a:xfrm>
            <a:off x="6305724" y="2848884"/>
            <a:ext cx="4979086" cy="2369067"/>
          </a:xfrm>
          <a:prstGeom prst="rect">
            <a:avLst/>
          </a:prstGeom>
        </p:spPr>
        <p:txBody>
          <a:bodyPr spcFirstLastPara="1" vert="horz" wrap="square" lIns="121900" tIns="121900" rIns="121900" bIns="121900" rtlCol="0" anchor="ctr" anchorCtr="0">
            <a:noAutofit/>
          </a:bodyPr>
          <a:lstStyle/>
          <a:p>
            <a:pPr marL="0" indent="0">
              <a:buNone/>
            </a:pPr>
            <a:r>
              <a:rPr lang="en-US" sz="2400" dirty="0" err="1">
                <a:latin typeface="Arial" panose="020B0604020202020204" pitchFamily="34" charset="0"/>
                <a:cs typeface="Arial" panose="020B0604020202020204" pitchFamily="34" charset="0"/>
              </a:rPr>
              <a:t>Họ</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Camera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viếng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thẻ</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giấy</a:t>
            </a:r>
            <a:r>
              <a:rPr lang="en-US" sz="2400" dirty="0">
                <a:latin typeface="Arial" panose="020B0604020202020204" pitchFamily="34" charset="0"/>
                <a:cs typeface="Arial" panose="020B0604020202020204" pitchFamily="34" charset="0"/>
              </a:rPr>
              <a:t>. </a:t>
            </a:r>
            <a:endParaRPr sz="2400" dirty="0">
              <a:latin typeface="Arial" panose="020B0604020202020204" pitchFamily="34" charset="0"/>
              <a:cs typeface="Arial" panose="020B0604020202020204" pitchFamily="34" charset="0"/>
            </a:endParaRPr>
          </a:p>
        </p:txBody>
      </p:sp>
      <p:sp>
        <p:nvSpPr>
          <p:cNvPr id="408" name="Google Shape;408;p45"/>
          <p:cNvSpPr/>
          <p:nvPr/>
        </p:nvSpPr>
        <p:spPr>
          <a:xfrm rot="6025613">
            <a:off x="3678784" y="6203829"/>
            <a:ext cx="2867136" cy="2288332"/>
          </a:xfrm>
          <a:custGeom>
            <a:avLst/>
            <a:gdLst/>
            <a:ahLst/>
            <a:cxnLst/>
            <a:rect l="l" t="t" r="r" b="b"/>
            <a:pathLst>
              <a:path w="113793" h="90821" fill="none" extrusionOk="0">
                <a:moveTo>
                  <a:pt x="68920" y="88315"/>
                </a:moveTo>
                <a:cubicBezTo>
                  <a:pt x="68920" y="88315"/>
                  <a:pt x="17248" y="90820"/>
                  <a:pt x="7515" y="53891"/>
                </a:cubicBezTo>
                <a:cubicBezTo>
                  <a:pt x="0" y="25407"/>
                  <a:pt x="64411" y="1"/>
                  <a:pt x="85380" y="10450"/>
                </a:cubicBezTo>
                <a:cubicBezTo>
                  <a:pt x="113792" y="8374"/>
                  <a:pt x="103344" y="79369"/>
                  <a:pt x="68920" y="88315"/>
                </a:cubicBezTo>
                <a:close/>
              </a:path>
            </a:pathLst>
          </a:custGeom>
          <a:noFill/>
          <a:ln w="38100" cap="flat" cmpd="sng">
            <a:solidFill>
              <a:schemeClr val="lt1"/>
            </a:solidFill>
            <a:prstDash val="solid"/>
            <a:miter lim="71567"/>
            <a:headEnd type="none" w="sm" len="sm"/>
            <a:tailEnd type="none" w="sm" len="sm"/>
          </a:ln>
        </p:spPr>
        <p:txBody>
          <a:bodyPr spcFirstLastPara="1" wrap="square" lIns="121900" tIns="121900" rIns="121900" bIns="121900" anchor="ctr" anchorCtr="0">
            <a:noAutofit/>
          </a:bodyPr>
          <a:lstStyle/>
          <a:p>
            <a:endParaRPr sz="2400"/>
          </a:p>
        </p:txBody>
      </p:sp>
      <p:cxnSp>
        <p:nvCxnSpPr>
          <p:cNvPr id="409" name="Google Shape;409;p45"/>
          <p:cNvCxnSpPr/>
          <p:nvPr/>
        </p:nvCxnSpPr>
        <p:spPr>
          <a:xfrm>
            <a:off x="6940390" y="2698690"/>
            <a:ext cx="2961200" cy="0"/>
          </a:xfrm>
          <a:prstGeom prst="straightConnector1">
            <a:avLst/>
          </a:prstGeom>
          <a:noFill/>
          <a:ln w="19050" cap="flat" cmpd="sng">
            <a:solidFill>
              <a:schemeClr val="dk1"/>
            </a:solidFill>
            <a:prstDash val="solid"/>
            <a:round/>
            <a:headEnd type="none" w="med" len="med"/>
            <a:tailEnd type="none" w="med" len="med"/>
          </a:ln>
        </p:spPr>
      </p:cxnSp>
      <p:pic>
        <p:nvPicPr>
          <p:cNvPr id="5" name="Hình ảnh 4">
            <a:extLst>
              <a:ext uri="{FF2B5EF4-FFF2-40B4-BE49-F238E27FC236}">
                <a16:creationId xmlns:a16="http://schemas.microsoft.com/office/drawing/2014/main" id="{9A83EE83-76FF-457B-87AE-E7BF197860C3}"/>
              </a:ext>
            </a:extLst>
          </p:cNvPr>
          <p:cNvPicPr>
            <a:picLocks noChangeAspect="1"/>
          </p:cNvPicPr>
          <p:nvPr/>
        </p:nvPicPr>
        <p:blipFill>
          <a:blip r:embed="rId3"/>
          <a:stretch>
            <a:fillRect/>
          </a:stretch>
        </p:blipFill>
        <p:spPr>
          <a:xfrm>
            <a:off x="1" y="0"/>
            <a:ext cx="6011168" cy="6857999"/>
          </a:xfrm>
          <a:prstGeom prst="rect">
            <a:avLst/>
          </a:prstGeom>
        </p:spPr>
      </p:pic>
      <p:grpSp>
        <p:nvGrpSpPr>
          <p:cNvPr id="11" name="Google Shape;1054;p70">
            <a:extLst>
              <a:ext uri="{FF2B5EF4-FFF2-40B4-BE49-F238E27FC236}">
                <a16:creationId xmlns:a16="http://schemas.microsoft.com/office/drawing/2014/main" id="{AC5A52CF-94AD-4238-AC0B-BF68435C39AA}"/>
              </a:ext>
            </a:extLst>
          </p:cNvPr>
          <p:cNvGrpSpPr/>
          <p:nvPr/>
        </p:nvGrpSpPr>
        <p:grpSpPr>
          <a:xfrm rot="6412457">
            <a:off x="10402073" y="-254490"/>
            <a:ext cx="1346024" cy="1502105"/>
            <a:chOff x="4435124" y="2846442"/>
            <a:chExt cx="985850" cy="1190392"/>
          </a:xfrm>
        </p:grpSpPr>
        <p:sp>
          <p:nvSpPr>
            <p:cNvPr id="12" name="Google Shape;1055;p70">
              <a:extLst>
                <a:ext uri="{FF2B5EF4-FFF2-40B4-BE49-F238E27FC236}">
                  <a16:creationId xmlns:a16="http://schemas.microsoft.com/office/drawing/2014/main" id="{C66B9D08-4D73-4751-ADB2-26F4371CF391}"/>
                </a:ext>
              </a:extLst>
            </p:cNvPr>
            <p:cNvSpPr/>
            <p:nvPr/>
          </p:nvSpPr>
          <p:spPr>
            <a:xfrm rot="-5400000">
              <a:off x="4332853" y="2948713"/>
              <a:ext cx="1190392" cy="985850"/>
            </a:xfrm>
            <a:custGeom>
              <a:avLst/>
              <a:gdLst/>
              <a:ahLst/>
              <a:cxnLst/>
              <a:rect l="l" t="t" r="r" b="b"/>
              <a:pathLst>
                <a:path w="75797" h="62773" extrusionOk="0">
                  <a:moveTo>
                    <a:pt x="13041" y="0"/>
                  </a:moveTo>
                  <a:lnTo>
                    <a:pt x="13041" y="0"/>
                  </a:lnTo>
                  <a:cubicBezTo>
                    <a:pt x="1" y="17387"/>
                    <a:pt x="3532" y="41928"/>
                    <a:pt x="20919" y="54968"/>
                  </a:cubicBezTo>
                  <a:cubicBezTo>
                    <a:pt x="27950" y="60232"/>
                    <a:pt x="36192" y="62773"/>
                    <a:pt x="44370" y="62773"/>
                  </a:cubicBezTo>
                  <a:cubicBezTo>
                    <a:pt x="56310" y="62773"/>
                    <a:pt x="68111" y="57356"/>
                    <a:pt x="75797" y="47090"/>
                  </a:cubicBezTo>
                  <a:cubicBezTo>
                    <a:pt x="75525" y="46818"/>
                    <a:pt x="75163" y="46637"/>
                    <a:pt x="74891" y="46456"/>
                  </a:cubicBezTo>
                  <a:lnTo>
                    <a:pt x="130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6;p70">
              <a:extLst>
                <a:ext uri="{FF2B5EF4-FFF2-40B4-BE49-F238E27FC236}">
                  <a16:creationId xmlns:a16="http://schemas.microsoft.com/office/drawing/2014/main" id="{B3027BD4-530B-417D-AFC9-9154684EF8FC}"/>
                </a:ext>
              </a:extLst>
            </p:cNvPr>
            <p:cNvSpPr/>
            <p:nvPr/>
          </p:nvSpPr>
          <p:spPr>
            <a:xfrm rot="-5400000">
              <a:off x="4716250" y="2953576"/>
              <a:ext cx="806389" cy="592126"/>
            </a:xfrm>
            <a:custGeom>
              <a:avLst/>
              <a:gdLst/>
              <a:ahLst/>
              <a:cxnLst/>
              <a:rect l="l" t="t" r="r" b="b"/>
              <a:pathLst>
                <a:path w="51346" h="37703" extrusionOk="0">
                  <a:moveTo>
                    <a:pt x="21553" y="0"/>
                  </a:moveTo>
                  <a:cubicBezTo>
                    <a:pt x="16934" y="2898"/>
                    <a:pt x="12769" y="6520"/>
                    <a:pt x="9146" y="10686"/>
                  </a:cubicBezTo>
                  <a:cubicBezTo>
                    <a:pt x="3894" y="16844"/>
                    <a:pt x="0" y="25175"/>
                    <a:pt x="1449" y="32873"/>
                  </a:cubicBezTo>
                  <a:cubicBezTo>
                    <a:pt x="7372" y="36135"/>
                    <a:pt x="13828" y="37703"/>
                    <a:pt x="20218" y="37703"/>
                  </a:cubicBezTo>
                  <a:cubicBezTo>
                    <a:pt x="32097" y="37703"/>
                    <a:pt x="43750" y="32287"/>
                    <a:pt x="51346" y="22277"/>
                  </a:cubicBezTo>
                  <a:cubicBezTo>
                    <a:pt x="51074" y="22096"/>
                    <a:pt x="50712" y="21825"/>
                    <a:pt x="50440" y="21643"/>
                  </a:cubicBezTo>
                  <a:lnTo>
                    <a:pt x="215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Hình ảnh 2">
            <a:extLst>
              <a:ext uri="{FF2B5EF4-FFF2-40B4-BE49-F238E27FC236}">
                <a16:creationId xmlns:a16="http://schemas.microsoft.com/office/drawing/2014/main" id="{5EB48782-8284-46A4-9FFF-44D42650F31A}"/>
              </a:ext>
            </a:extLst>
          </p:cNvPr>
          <p:cNvPicPr>
            <a:picLocks noChangeAspect="1"/>
          </p:cNvPicPr>
          <p:nvPr/>
        </p:nvPicPr>
        <p:blipFill>
          <a:blip r:embed="rId4"/>
          <a:stretch>
            <a:fillRect/>
          </a:stretch>
        </p:blipFill>
        <p:spPr>
          <a:xfrm>
            <a:off x="6012709" y="5090927"/>
            <a:ext cx="5976448" cy="1357594"/>
          </a:xfrm>
          <a:prstGeom prst="rect">
            <a:avLst/>
          </a:prstGeom>
        </p:spPr>
      </p:pic>
    </p:spTree>
    <p:extLst>
      <p:ext uri="{BB962C8B-B14F-4D97-AF65-F5344CB8AC3E}">
        <p14:creationId xmlns:p14="http://schemas.microsoft.com/office/powerpoint/2010/main" val="299985610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txBox="1">
            <a:spLocks noGrp="1"/>
          </p:cNvSpPr>
          <p:nvPr>
            <p:ph type="title"/>
          </p:nvPr>
        </p:nvSpPr>
        <p:spPr>
          <a:xfrm>
            <a:off x="3606457" y="575011"/>
            <a:ext cx="4979086" cy="1469571"/>
          </a:xfrm>
          <a:prstGeom prst="rect">
            <a:avLst/>
          </a:prstGeom>
        </p:spPr>
        <p:txBody>
          <a:bodyPr spcFirstLastPara="1" vert="horz" wrap="square" lIns="121900" tIns="121900" rIns="121900" bIns="121900" rtlCol="0" anchor="b" anchorCtr="0">
            <a:noAutofit/>
          </a:bodyPr>
          <a:lstStyle/>
          <a:p>
            <a:pPr algn="ctr"/>
            <a:r>
              <a:rPr lang="en" sz="5400" b="1" dirty="0"/>
              <a:t>Firt Impression:</a:t>
            </a:r>
            <a:endParaRPr sz="5400" b="1" dirty="0"/>
          </a:p>
        </p:txBody>
      </p:sp>
      <p:sp>
        <p:nvSpPr>
          <p:cNvPr id="406" name="Google Shape;406;p45"/>
          <p:cNvSpPr txBox="1">
            <a:spLocks noGrp="1"/>
          </p:cNvSpPr>
          <p:nvPr>
            <p:ph type="body" idx="1"/>
          </p:nvPr>
        </p:nvSpPr>
        <p:spPr>
          <a:xfrm>
            <a:off x="0" y="3060608"/>
            <a:ext cx="12065125" cy="1210302"/>
          </a:xfrm>
          <a:prstGeom prst="rect">
            <a:avLst/>
          </a:prstGeom>
        </p:spPr>
        <p:txBody>
          <a:bodyPr spcFirstLastPara="1" vert="horz" wrap="square" lIns="121900" tIns="121900" rIns="121900" bIns="121900" rtlCol="0" anchor="ctr" anchorCtr="0">
            <a:noAutofit/>
          </a:bodyPr>
          <a:lstStyle/>
          <a:p>
            <a:pPr marL="0" indent="0">
              <a:buNone/>
            </a:pPr>
            <a:r>
              <a:rPr lang="en-US" sz="2400" dirty="0">
                <a:latin typeface="Arial" panose="020B0604020202020204" pitchFamily="34" charset="0"/>
                <a:cs typeface="Arial" panose="020B0604020202020204" pitchFamily="34" charset="0"/>
              </a:rPr>
              <a:t>If even I can’t </a:t>
            </a:r>
            <a:r>
              <a:rPr lang="en-US" sz="2400" b="1" dirty="0">
                <a:latin typeface="Arial" panose="020B0604020202020204" pitchFamily="34" charset="0"/>
                <a:cs typeface="Arial" panose="020B0604020202020204" pitchFamily="34" charset="0"/>
              </a:rPr>
              <a:t>recognize</a:t>
            </a:r>
            <a:r>
              <a:rPr lang="en-US" sz="2400" dirty="0">
                <a:latin typeface="Arial" panose="020B0604020202020204" pitchFamily="34" charset="0"/>
                <a:cs typeface="Arial" panose="020B0604020202020204" pitchFamily="34" charset="0"/>
              </a:rPr>
              <a:t> myself, how is security supposed to? Are print-on-demand ID cards really sill in their infancy?</a:t>
            </a:r>
            <a:endParaRPr sz="2400" dirty="0">
              <a:latin typeface="Arial" panose="020B0604020202020204" pitchFamily="34" charset="0"/>
              <a:cs typeface="Arial" panose="020B0604020202020204" pitchFamily="34" charset="0"/>
            </a:endParaRPr>
          </a:p>
        </p:txBody>
      </p:sp>
      <p:sp>
        <p:nvSpPr>
          <p:cNvPr id="408" name="Google Shape;408;p45"/>
          <p:cNvSpPr/>
          <p:nvPr/>
        </p:nvSpPr>
        <p:spPr>
          <a:xfrm rot="6025613">
            <a:off x="3678784" y="6203829"/>
            <a:ext cx="2867136" cy="2288332"/>
          </a:xfrm>
          <a:custGeom>
            <a:avLst/>
            <a:gdLst/>
            <a:ahLst/>
            <a:cxnLst/>
            <a:rect l="l" t="t" r="r" b="b"/>
            <a:pathLst>
              <a:path w="113793" h="90821" fill="none" extrusionOk="0">
                <a:moveTo>
                  <a:pt x="68920" y="88315"/>
                </a:moveTo>
                <a:cubicBezTo>
                  <a:pt x="68920" y="88315"/>
                  <a:pt x="17248" y="90820"/>
                  <a:pt x="7515" y="53891"/>
                </a:cubicBezTo>
                <a:cubicBezTo>
                  <a:pt x="0" y="25407"/>
                  <a:pt x="64411" y="1"/>
                  <a:pt x="85380" y="10450"/>
                </a:cubicBezTo>
                <a:cubicBezTo>
                  <a:pt x="113792" y="8374"/>
                  <a:pt x="103344" y="79369"/>
                  <a:pt x="68920" y="88315"/>
                </a:cubicBezTo>
                <a:close/>
              </a:path>
            </a:pathLst>
          </a:custGeom>
          <a:noFill/>
          <a:ln w="38100" cap="flat" cmpd="sng">
            <a:solidFill>
              <a:schemeClr val="lt1"/>
            </a:solidFill>
            <a:prstDash val="solid"/>
            <a:miter lim="71567"/>
            <a:headEnd type="none" w="sm" len="sm"/>
            <a:tailEnd type="none" w="sm" len="sm"/>
          </a:ln>
        </p:spPr>
        <p:txBody>
          <a:bodyPr spcFirstLastPara="1" wrap="square" lIns="121900" tIns="121900" rIns="121900" bIns="121900" anchor="ctr" anchorCtr="0">
            <a:noAutofit/>
          </a:bodyPr>
          <a:lstStyle/>
          <a:p>
            <a:endParaRPr sz="2400"/>
          </a:p>
        </p:txBody>
      </p:sp>
      <p:cxnSp>
        <p:nvCxnSpPr>
          <p:cNvPr id="409" name="Google Shape;409;p45"/>
          <p:cNvCxnSpPr/>
          <p:nvPr/>
        </p:nvCxnSpPr>
        <p:spPr>
          <a:xfrm>
            <a:off x="4420583" y="2071032"/>
            <a:ext cx="2961200" cy="0"/>
          </a:xfrm>
          <a:prstGeom prst="straightConnector1">
            <a:avLst/>
          </a:prstGeom>
          <a:noFill/>
          <a:ln w="19050" cap="flat" cmpd="sng">
            <a:solidFill>
              <a:schemeClr val="dk1"/>
            </a:solidFill>
            <a:prstDash val="solid"/>
            <a:round/>
            <a:headEnd type="none" w="med" len="med"/>
            <a:tailEnd type="none" w="med" len="med"/>
          </a:ln>
        </p:spPr>
      </p:cxnSp>
      <p:grpSp>
        <p:nvGrpSpPr>
          <p:cNvPr id="14" name="Google Shape;1046;p70">
            <a:extLst>
              <a:ext uri="{FF2B5EF4-FFF2-40B4-BE49-F238E27FC236}">
                <a16:creationId xmlns:a16="http://schemas.microsoft.com/office/drawing/2014/main" id="{EE24146B-3845-4D07-B13F-6CA718DDD75E}"/>
              </a:ext>
            </a:extLst>
          </p:cNvPr>
          <p:cNvGrpSpPr/>
          <p:nvPr/>
        </p:nvGrpSpPr>
        <p:grpSpPr>
          <a:xfrm>
            <a:off x="10303010" y="18671"/>
            <a:ext cx="1762115" cy="1196013"/>
            <a:chOff x="6459566" y="1551251"/>
            <a:chExt cx="1762115" cy="1196013"/>
          </a:xfrm>
        </p:grpSpPr>
        <p:sp>
          <p:nvSpPr>
            <p:cNvPr id="15" name="Google Shape;1047;p70">
              <a:extLst>
                <a:ext uri="{FF2B5EF4-FFF2-40B4-BE49-F238E27FC236}">
                  <a16:creationId xmlns:a16="http://schemas.microsoft.com/office/drawing/2014/main" id="{320C6DDD-976F-41CE-9A39-64819CF67CD7}"/>
                </a:ext>
              </a:extLst>
            </p:cNvPr>
            <p:cNvSpPr/>
            <p:nvPr/>
          </p:nvSpPr>
          <p:spPr>
            <a:xfrm>
              <a:off x="6459566" y="1551251"/>
              <a:ext cx="1190392" cy="985850"/>
            </a:xfrm>
            <a:custGeom>
              <a:avLst/>
              <a:gdLst/>
              <a:ahLst/>
              <a:cxnLst/>
              <a:rect l="l" t="t" r="r" b="b"/>
              <a:pathLst>
                <a:path w="75797" h="62773" extrusionOk="0">
                  <a:moveTo>
                    <a:pt x="13041" y="0"/>
                  </a:moveTo>
                  <a:lnTo>
                    <a:pt x="13041" y="0"/>
                  </a:lnTo>
                  <a:cubicBezTo>
                    <a:pt x="1" y="17387"/>
                    <a:pt x="3532" y="41928"/>
                    <a:pt x="20919" y="54968"/>
                  </a:cubicBezTo>
                  <a:cubicBezTo>
                    <a:pt x="27950" y="60232"/>
                    <a:pt x="36192" y="62773"/>
                    <a:pt x="44370" y="62773"/>
                  </a:cubicBezTo>
                  <a:cubicBezTo>
                    <a:pt x="56310" y="62773"/>
                    <a:pt x="68111" y="57356"/>
                    <a:pt x="75797" y="47090"/>
                  </a:cubicBezTo>
                  <a:cubicBezTo>
                    <a:pt x="75525" y="46818"/>
                    <a:pt x="75163" y="46637"/>
                    <a:pt x="74891" y="46456"/>
                  </a:cubicBezTo>
                  <a:lnTo>
                    <a:pt x="13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8;p70">
              <a:extLst>
                <a:ext uri="{FF2B5EF4-FFF2-40B4-BE49-F238E27FC236}">
                  <a16:creationId xmlns:a16="http://schemas.microsoft.com/office/drawing/2014/main" id="{14727B4F-ECA9-4EC1-B904-253F926A5697}"/>
                </a:ext>
              </a:extLst>
            </p:cNvPr>
            <p:cNvSpPr/>
            <p:nvPr/>
          </p:nvSpPr>
          <p:spPr>
            <a:xfrm>
              <a:off x="6843567" y="1944975"/>
              <a:ext cx="806389" cy="592126"/>
            </a:xfrm>
            <a:custGeom>
              <a:avLst/>
              <a:gdLst/>
              <a:ahLst/>
              <a:cxnLst/>
              <a:rect l="l" t="t" r="r" b="b"/>
              <a:pathLst>
                <a:path w="51346" h="37703" extrusionOk="0">
                  <a:moveTo>
                    <a:pt x="21553" y="0"/>
                  </a:moveTo>
                  <a:cubicBezTo>
                    <a:pt x="16934" y="2898"/>
                    <a:pt x="12769" y="6520"/>
                    <a:pt x="9146" y="10686"/>
                  </a:cubicBezTo>
                  <a:cubicBezTo>
                    <a:pt x="3894" y="16844"/>
                    <a:pt x="0" y="25175"/>
                    <a:pt x="1449" y="32873"/>
                  </a:cubicBezTo>
                  <a:cubicBezTo>
                    <a:pt x="7372" y="36135"/>
                    <a:pt x="13828" y="37703"/>
                    <a:pt x="20218" y="37703"/>
                  </a:cubicBezTo>
                  <a:cubicBezTo>
                    <a:pt x="32097" y="37703"/>
                    <a:pt x="43750" y="32287"/>
                    <a:pt x="51346" y="22277"/>
                  </a:cubicBezTo>
                  <a:cubicBezTo>
                    <a:pt x="51074" y="22096"/>
                    <a:pt x="50712" y="21825"/>
                    <a:pt x="50440" y="21643"/>
                  </a:cubicBezTo>
                  <a:lnTo>
                    <a:pt x="2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9;p70">
              <a:extLst>
                <a:ext uri="{FF2B5EF4-FFF2-40B4-BE49-F238E27FC236}">
                  <a16:creationId xmlns:a16="http://schemas.microsoft.com/office/drawing/2014/main" id="{DDF55933-40A4-4905-B90A-F41577C0467D}"/>
                </a:ext>
              </a:extLst>
            </p:cNvPr>
            <p:cNvSpPr/>
            <p:nvPr/>
          </p:nvSpPr>
          <p:spPr>
            <a:xfrm>
              <a:off x="6817952" y="1806472"/>
              <a:ext cx="1403729" cy="940792"/>
            </a:xfrm>
            <a:custGeom>
              <a:avLst/>
              <a:gdLst/>
              <a:ahLst/>
              <a:cxnLst/>
              <a:rect l="l" t="t" r="r" b="b"/>
              <a:pathLst>
                <a:path w="89381" h="59904" extrusionOk="0">
                  <a:moveTo>
                    <a:pt x="38312" y="3621"/>
                  </a:moveTo>
                  <a:cubicBezTo>
                    <a:pt x="43274" y="8172"/>
                    <a:pt x="48882" y="11974"/>
                    <a:pt x="55060" y="14720"/>
                  </a:cubicBezTo>
                  <a:cubicBezTo>
                    <a:pt x="58229" y="16259"/>
                    <a:pt x="61580" y="17527"/>
                    <a:pt x="64931" y="18523"/>
                  </a:cubicBezTo>
                  <a:cubicBezTo>
                    <a:pt x="68372" y="19429"/>
                    <a:pt x="71903" y="20063"/>
                    <a:pt x="75435" y="20515"/>
                  </a:cubicBezTo>
                  <a:cubicBezTo>
                    <a:pt x="78605" y="20968"/>
                    <a:pt x="81593" y="21874"/>
                    <a:pt x="83404" y="24772"/>
                  </a:cubicBezTo>
                  <a:cubicBezTo>
                    <a:pt x="84672" y="27126"/>
                    <a:pt x="85215" y="29843"/>
                    <a:pt x="84763" y="32559"/>
                  </a:cubicBezTo>
                  <a:cubicBezTo>
                    <a:pt x="83676" y="39351"/>
                    <a:pt x="77427" y="43789"/>
                    <a:pt x="71722" y="46777"/>
                  </a:cubicBezTo>
                  <a:cubicBezTo>
                    <a:pt x="60373" y="52918"/>
                    <a:pt x="46754" y="56591"/>
                    <a:pt x="33559" y="56591"/>
                  </a:cubicBezTo>
                  <a:cubicBezTo>
                    <a:pt x="31383" y="56591"/>
                    <a:pt x="29218" y="56491"/>
                    <a:pt x="27078" y="56286"/>
                  </a:cubicBezTo>
                  <a:cubicBezTo>
                    <a:pt x="21282" y="55742"/>
                    <a:pt x="15033" y="54112"/>
                    <a:pt x="10506" y="50399"/>
                  </a:cubicBezTo>
                  <a:cubicBezTo>
                    <a:pt x="5616" y="46415"/>
                    <a:pt x="3442" y="39985"/>
                    <a:pt x="4891" y="33918"/>
                  </a:cubicBezTo>
                  <a:cubicBezTo>
                    <a:pt x="6612" y="26130"/>
                    <a:pt x="11864" y="19610"/>
                    <a:pt x="17841" y="14539"/>
                  </a:cubicBezTo>
                  <a:cubicBezTo>
                    <a:pt x="23787" y="9467"/>
                    <a:pt x="30746" y="5746"/>
                    <a:pt x="38312" y="3621"/>
                  </a:cubicBezTo>
                  <a:close/>
                  <a:moveTo>
                    <a:pt x="38756" y="1"/>
                  </a:moveTo>
                  <a:cubicBezTo>
                    <a:pt x="38469" y="1"/>
                    <a:pt x="38192" y="79"/>
                    <a:pt x="37945" y="213"/>
                  </a:cubicBezTo>
                  <a:lnTo>
                    <a:pt x="37945" y="213"/>
                  </a:lnTo>
                  <a:cubicBezTo>
                    <a:pt x="30621" y="2216"/>
                    <a:pt x="23744" y="5631"/>
                    <a:pt x="17750" y="10282"/>
                  </a:cubicBezTo>
                  <a:cubicBezTo>
                    <a:pt x="11683" y="14901"/>
                    <a:pt x="6340" y="20878"/>
                    <a:pt x="3352" y="27941"/>
                  </a:cubicBezTo>
                  <a:cubicBezTo>
                    <a:pt x="454" y="34552"/>
                    <a:pt x="1" y="42340"/>
                    <a:pt x="4257" y="48588"/>
                  </a:cubicBezTo>
                  <a:cubicBezTo>
                    <a:pt x="7879" y="53931"/>
                    <a:pt x="13856" y="57010"/>
                    <a:pt x="20014" y="58459"/>
                  </a:cubicBezTo>
                  <a:cubicBezTo>
                    <a:pt x="24133" y="59489"/>
                    <a:pt x="28369" y="59904"/>
                    <a:pt x="32622" y="59904"/>
                  </a:cubicBezTo>
                  <a:cubicBezTo>
                    <a:pt x="35850" y="59904"/>
                    <a:pt x="39087" y="59665"/>
                    <a:pt x="42291" y="59274"/>
                  </a:cubicBezTo>
                  <a:cubicBezTo>
                    <a:pt x="50894" y="58278"/>
                    <a:pt x="59225" y="56104"/>
                    <a:pt x="67194" y="52663"/>
                  </a:cubicBezTo>
                  <a:cubicBezTo>
                    <a:pt x="74167" y="49765"/>
                    <a:pt x="81684" y="45871"/>
                    <a:pt x="85759" y="39170"/>
                  </a:cubicBezTo>
                  <a:cubicBezTo>
                    <a:pt x="89109" y="33827"/>
                    <a:pt x="89381" y="26311"/>
                    <a:pt x="85125" y="21330"/>
                  </a:cubicBezTo>
                  <a:cubicBezTo>
                    <a:pt x="82770" y="18523"/>
                    <a:pt x="79239" y="17617"/>
                    <a:pt x="75616" y="17074"/>
                  </a:cubicBezTo>
                  <a:cubicBezTo>
                    <a:pt x="71903" y="16621"/>
                    <a:pt x="68100" y="15897"/>
                    <a:pt x="64478" y="14810"/>
                  </a:cubicBezTo>
                  <a:cubicBezTo>
                    <a:pt x="57052" y="12546"/>
                    <a:pt x="50079" y="8833"/>
                    <a:pt x="44012" y="4034"/>
                  </a:cubicBezTo>
                  <a:cubicBezTo>
                    <a:pt x="42563" y="2947"/>
                    <a:pt x="41205" y="1770"/>
                    <a:pt x="39937" y="502"/>
                  </a:cubicBezTo>
                  <a:cubicBezTo>
                    <a:pt x="39563" y="149"/>
                    <a:pt x="39150" y="1"/>
                    <a:pt x="38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picture containing shape&#10;&#10;Description automatically generated">
            <a:extLst>
              <a:ext uri="{FF2B5EF4-FFF2-40B4-BE49-F238E27FC236}">
                <a16:creationId xmlns:a16="http://schemas.microsoft.com/office/drawing/2014/main" id="{BB9AAC77-628F-49B2-A532-F8C4BEE75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527" y="4085635"/>
            <a:ext cx="2498473" cy="2498473"/>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BA28C317-D8F2-4BB1-B2D8-0A23AF628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29" y="71996"/>
            <a:ext cx="2531651" cy="2531651"/>
          </a:xfrm>
          <a:prstGeom prst="rect">
            <a:avLst/>
          </a:prstGeom>
        </p:spPr>
      </p:pic>
    </p:spTree>
    <p:extLst>
      <p:ext uri="{BB962C8B-B14F-4D97-AF65-F5344CB8AC3E}">
        <p14:creationId xmlns:p14="http://schemas.microsoft.com/office/powerpoint/2010/main" val="342156718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D453-E150-4446-8070-D34C9A61FFE8}"/>
              </a:ext>
            </a:extLst>
          </p:cNvPr>
          <p:cNvSpPr>
            <a:spLocks noGrp="1"/>
          </p:cNvSpPr>
          <p:nvPr>
            <p:ph type="title"/>
          </p:nvPr>
        </p:nvSpPr>
        <p:spPr>
          <a:xfrm>
            <a:off x="3311229" y="309220"/>
            <a:ext cx="5569541" cy="768000"/>
          </a:xfrm>
        </p:spPr>
        <p:txBody>
          <a:bodyPr/>
          <a:lstStyle/>
          <a:p>
            <a:r>
              <a:rPr lang="en-US" sz="5400" dirty="0" err="1"/>
              <a:t>Câu</a:t>
            </a:r>
            <a:r>
              <a:rPr lang="en-US" sz="5400" dirty="0"/>
              <a:t> </a:t>
            </a:r>
            <a:r>
              <a:rPr lang="en-US" sz="5400" dirty="0" err="1"/>
              <a:t>chuyện</a:t>
            </a:r>
            <a:r>
              <a:rPr lang="en-US" sz="5400" dirty="0"/>
              <a:t> </a:t>
            </a:r>
            <a:r>
              <a:rPr lang="en-US" sz="5400" dirty="0" err="1"/>
              <a:t>thực</a:t>
            </a:r>
            <a:r>
              <a:rPr lang="en-US" sz="5400" dirty="0"/>
              <a:t> </a:t>
            </a:r>
            <a:r>
              <a:rPr lang="en-US" sz="5400" dirty="0" err="1"/>
              <a:t>tế</a:t>
            </a:r>
            <a:endParaRPr lang="en-US" sz="5400" dirty="0"/>
          </a:p>
        </p:txBody>
      </p:sp>
      <p:sp>
        <p:nvSpPr>
          <p:cNvPr id="3" name="Text Placeholder 2">
            <a:extLst>
              <a:ext uri="{FF2B5EF4-FFF2-40B4-BE49-F238E27FC236}">
                <a16:creationId xmlns:a16="http://schemas.microsoft.com/office/drawing/2014/main" id="{9994E49D-CD3D-4ABD-A66D-EB4C2BBB01A9}"/>
              </a:ext>
            </a:extLst>
          </p:cNvPr>
          <p:cNvSpPr>
            <a:spLocks noGrp="1"/>
          </p:cNvSpPr>
          <p:nvPr>
            <p:ph type="body" idx="1"/>
          </p:nvPr>
        </p:nvSpPr>
        <p:spPr>
          <a:xfrm>
            <a:off x="4211066" y="2381190"/>
            <a:ext cx="7326351" cy="2095620"/>
          </a:xfrm>
        </p:spPr>
        <p:txBody>
          <a:bodyPr/>
          <a:lstStyle/>
          <a:p>
            <a:pPr marL="203195" indent="0">
              <a:buNone/>
            </a:pPr>
            <a:r>
              <a:rPr lang="en-US" sz="2400" dirty="0" err="1"/>
              <a:t>Người</a:t>
            </a:r>
            <a:r>
              <a:rPr lang="en-US" sz="2400" dirty="0"/>
              <a:t> </a:t>
            </a:r>
            <a:r>
              <a:rPr lang="en-US" sz="2400" dirty="0" err="1"/>
              <a:t>làm</a:t>
            </a:r>
            <a:r>
              <a:rPr lang="en-US" sz="2400" dirty="0"/>
              <a:t> Design </a:t>
            </a:r>
            <a:r>
              <a:rPr lang="en-US" sz="2400" dirty="0" err="1"/>
              <a:t>nói</a:t>
            </a:r>
            <a:r>
              <a:rPr lang="en-US" sz="2400" dirty="0"/>
              <a:t> </a:t>
            </a:r>
            <a:r>
              <a:rPr lang="en-US" sz="2400" dirty="0" err="1"/>
              <a:t>chung</a:t>
            </a:r>
            <a:r>
              <a:rPr lang="en-US" sz="2400" dirty="0"/>
              <a:t> </a:t>
            </a:r>
            <a:r>
              <a:rPr lang="en-US" sz="2400" dirty="0" err="1"/>
              <a:t>nói</a:t>
            </a:r>
            <a:r>
              <a:rPr lang="en-US" sz="2400" dirty="0"/>
              <a:t> </a:t>
            </a:r>
            <a:r>
              <a:rPr lang="en-US" sz="2400" dirty="0" err="1"/>
              <a:t>chung</a:t>
            </a:r>
            <a:r>
              <a:rPr lang="en-US" sz="2400" dirty="0"/>
              <a:t> và Marketing </a:t>
            </a:r>
            <a:r>
              <a:rPr lang="en-US" sz="2400" dirty="0" err="1"/>
              <a:t>nói</a:t>
            </a:r>
            <a:r>
              <a:rPr lang="en-US" sz="2400" dirty="0"/>
              <a:t> </a:t>
            </a:r>
            <a:r>
              <a:rPr lang="en-US" sz="2400" dirty="0" err="1"/>
              <a:t>riêng</a:t>
            </a:r>
            <a:r>
              <a:rPr lang="en-US" sz="2400" dirty="0"/>
              <a:t> </a:t>
            </a:r>
            <a:r>
              <a:rPr lang="en-US" sz="2400" dirty="0" err="1"/>
              <a:t>phải</a:t>
            </a:r>
            <a:r>
              <a:rPr lang="en-US" sz="2400" dirty="0"/>
              <a:t> </a:t>
            </a:r>
            <a:r>
              <a:rPr lang="en-US" sz="2400" dirty="0" err="1"/>
              <a:t>biết</a:t>
            </a:r>
            <a:r>
              <a:rPr lang="en-US" sz="2400" dirty="0"/>
              <a:t> </a:t>
            </a:r>
            <a:r>
              <a:rPr lang="en-US" sz="2400" dirty="0" err="1"/>
              <a:t>tạo</a:t>
            </a:r>
            <a:r>
              <a:rPr lang="en-US" sz="2400" dirty="0"/>
              <a:t> ra </a:t>
            </a:r>
            <a:r>
              <a:rPr lang="en-US" sz="2400" dirty="0" err="1"/>
              <a:t>điểm</a:t>
            </a:r>
            <a:r>
              <a:rPr lang="en-US" sz="2400" dirty="0"/>
              <a:t> </a:t>
            </a:r>
            <a:r>
              <a:rPr lang="en-US" sz="2400" dirty="0" err="1"/>
              <a:t>khác</a:t>
            </a:r>
            <a:r>
              <a:rPr lang="en-US" sz="2400" dirty="0"/>
              <a:t> </a:t>
            </a:r>
            <a:r>
              <a:rPr lang="en-US" sz="2400" dirty="0" err="1"/>
              <a:t>biệt</a:t>
            </a:r>
            <a:r>
              <a:rPr lang="en-US" sz="2400" dirty="0"/>
              <a:t> </a:t>
            </a:r>
            <a:r>
              <a:rPr lang="en-US" sz="2400" dirty="0" err="1"/>
              <a:t>trong</a:t>
            </a:r>
            <a:r>
              <a:rPr lang="en-US" sz="2400" dirty="0"/>
              <a:t> </a:t>
            </a:r>
            <a:r>
              <a:rPr lang="en-US" sz="2400" dirty="0" err="1"/>
              <a:t>sản</a:t>
            </a:r>
            <a:r>
              <a:rPr lang="en-US" sz="2400" dirty="0"/>
              <a:t> </a:t>
            </a:r>
            <a:r>
              <a:rPr lang="en-US" sz="2400" dirty="0" err="1"/>
              <a:t>phẩm</a:t>
            </a:r>
            <a:r>
              <a:rPr lang="en-US" sz="2400" dirty="0"/>
              <a:t> </a:t>
            </a:r>
            <a:r>
              <a:rPr lang="en-US" sz="2400" dirty="0" err="1"/>
              <a:t>của</a:t>
            </a:r>
            <a:r>
              <a:rPr lang="en-US" sz="2400" dirty="0"/>
              <a:t> </a:t>
            </a:r>
            <a:r>
              <a:rPr lang="en-US" sz="2400" dirty="0" err="1"/>
              <a:t>mình</a:t>
            </a:r>
            <a:r>
              <a:rPr lang="en-US" sz="2400" dirty="0"/>
              <a:t>. </a:t>
            </a:r>
            <a:r>
              <a:rPr lang="en-US" sz="2400" dirty="0" err="1"/>
              <a:t>Được</a:t>
            </a:r>
            <a:r>
              <a:rPr lang="en-US" sz="2400" dirty="0"/>
              <a:t> xem </a:t>
            </a:r>
            <a:r>
              <a:rPr lang="en-US" sz="2400" dirty="0" err="1"/>
              <a:t>như</a:t>
            </a:r>
            <a:r>
              <a:rPr lang="en-US" sz="2400" dirty="0"/>
              <a:t> </a:t>
            </a:r>
            <a:r>
              <a:rPr lang="en-US" sz="2400" dirty="0" err="1"/>
              <a:t>là</a:t>
            </a:r>
            <a:r>
              <a:rPr lang="en-US" sz="2400" dirty="0"/>
              <a:t> </a:t>
            </a:r>
            <a:r>
              <a:rPr lang="en-US" sz="2400" dirty="0" err="1"/>
              <a:t>dấu</a:t>
            </a:r>
            <a:r>
              <a:rPr lang="en-US" sz="2400" dirty="0"/>
              <a:t> </a:t>
            </a:r>
            <a:r>
              <a:rPr lang="en-US" sz="2400" dirty="0" err="1"/>
              <a:t>hiệu</a:t>
            </a:r>
            <a:r>
              <a:rPr lang="en-US" sz="2400" dirty="0"/>
              <a:t> </a:t>
            </a:r>
            <a:r>
              <a:rPr lang="en-US" sz="2400" dirty="0" err="1"/>
              <a:t>nhận</a:t>
            </a:r>
            <a:r>
              <a:rPr lang="en-US" sz="2400" dirty="0"/>
              <a:t> </a:t>
            </a:r>
            <a:r>
              <a:rPr lang="en-US" sz="2400" dirty="0" err="1"/>
              <a:t>biết</a:t>
            </a:r>
            <a:r>
              <a:rPr lang="en-US" sz="2400" dirty="0"/>
              <a:t> </a:t>
            </a:r>
            <a:r>
              <a:rPr lang="en-US" sz="2400" dirty="0" err="1"/>
              <a:t>thương</a:t>
            </a:r>
            <a:r>
              <a:rPr lang="en-US" sz="2400" dirty="0"/>
              <a:t> </a:t>
            </a:r>
            <a:r>
              <a:rPr lang="en-US" sz="2400" dirty="0" err="1"/>
              <a:t>hiệu</a:t>
            </a:r>
            <a:r>
              <a:rPr lang="en-US" sz="2400" dirty="0"/>
              <a:t>. </a:t>
            </a:r>
            <a:r>
              <a:rPr lang="en-US" sz="2400" dirty="0" err="1"/>
              <a:t>Tránh</a:t>
            </a:r>
            <a:r>
              <a:rPr lang="en-US" sz="2400" dirty="0"/>
              <a:t> </a:t>
            </a:r>
            <a:r>
              <a:rPr lang="en-US" sz="2400" dirty="0" err="1"/>
              <a:t>tình</a:t>
            </a:r>
            <a:r>
              <a:rPr lang="en-US" sz="2400" dirty="0"/>
              <a:t> </a:t>
            </a:r>
            <a:r>
              <a:rPr lang="en-US" sz="2400" dirty="0" err="1"/>
              <a:t>trạng</a:t>
            </a:r>
            <a:r>
              <a:rPr lang="en-US" sz="2400" dirty="0"/>
              <a:t> </a:t>
            </a:r>
            <a:r>
              <a:rPr lang="en-US" sz="2400" dirty="0" err="1"/>
              <a:t>trùng</a:t>
            </a:r>
            <a:r>
              <a:rPr lang="en-US" sz="2400" dirty="0"/>
              <a:t> </a:t>
            </a:r>
            <a:r>
              <a:rPr lang="en-US" sz="2400" dirty="0" err="1"/>
              <a:t>lắp</a:t>
            </a:r>
            <a:r>
              <a:rPr lang="en-US" sz="2400" dirty="0"/>
              <a:t>, </a:t>
            </a:r>
            <a:r>
              <a:rPr lang="en-US" sz="2400" dirty="0" err="1"/>
              <a:t>không</a:t>
            </a:r>
            <a:r>
              <a:rPr lang="en-US" sz="2400" dirty="0"/>
              <a:t> có </a:t>
            </a:r>
            <a:r>
              <a:rPr lang="en-US" sz="2400" dirty="0" err="1"/>
              <a:t>điểm</a:t>
            </a:r>
            <a:r>
              <a:rPr lang="en-US" sz="2400" dirty="0"/>
              <a:t> </a:t>
            </a:r>
            <a:r>
              <a:rPr lang="en-US" sz="2400" dirty="0" err="1"/>
              <a:t>khác</a:t>
            </a:r>
            <a:r>
              <a:rPr lang="en-US" sz="2400" dirty="0"/>
              <a:t> </a:t>
            </a:r>
            <a:r>
              <a:rPr lang="en-US" sz="2400" dirty="0" err="1"/>
              <a:t>biệt</a:t>
            </a:r>
            <a:r>
              <a:rPr lang="en-US" sz="2400" dirty="0"/>
              <a:t> so </a:t>
            </a:r>
            <a:r>
              <a:rPr lang="en-US" sz="2400" dirty="0" err="1"/>
              <a:t>với</a:t>
            </a:r>
            <a:r>
              <a:rPr lang="en-US" sz="2400" dirty="0"/>
              <a:t> </a:t>
            </a:r>
            <a:r>
              <a:rPr lang="en-US" sz="2400" dirty="0" err="1"/>
              <a:t>các</a:t>
            </a:r>
            <a:r>
              <a:rPr lang="en-US" sz="2400" dirty="0"/>
              <a:t> </a:t>
            </a:r>
            <a:r>
              <a:rPr lang="en-US" sz="2400" dirty="0" err="1"/>
              <a:t>thương</a:t>
            </a:r>
            <a:r>
              <a:rPr lang="en-US" sz="2400" dirty="0"/>
              <a:t> </a:t>
            </a:r>
            <a:r>
              <a:rPr lang="en-US" sz="2400" dirty="0" err="1"/>
              <a:t>hiệu</a:t>
            </a:r>
            <a:r>
              <a:rPr lang="en-US" sz="2400" dirty="0"/>
              <a:t> </a:t>
            </a:r>
            <a:r>
              <a:rPr lang="en-US" sz="2400" dirty="0" err="1"/>
              <a:t>khác</a:t>
            </a:r>
            <a:r>
              <a:rPr lang="en-US" sz="2400" dirty="0"/>
              <a:t>.</a:t>
            </a:r>
          </a:p>
        </p:txBody>
      </p:sp>
      <p:cxnSp>
        <p:nvCxnSpPr>
          <p:cNvPr id="4" name="Google Shape;409;p45">
            <a:extLst>
              <a:ext uri="{FF2B5EF4-FFF2-40B4-BE49-F238E27FC236}">
                <a16:creationId xmlns:a16="http://schemas.microsoft.com/office/drawing/2014/main" id="{9689422B-DB14-4F27-B7AB-79F290C799CD}"/>
              </a:ext>
            </a:extLst>
          </p:cNvPr>
          <p:cNvCxnSpPr>
            <a:cxnSpLocks/>
          </p:cNvCxnSpPr>
          <p:nvPr/>
        </p:nvCxnSpPr>
        <p:spPr>
          <a:xfrm>
            <a:off x="3921511" y="1216117"/>
            <a:ext cx="4348976" cy="0"/>
          </a:xfrm>
          <a:prstGeom prst="straightConnector1">
            <a:avLst/>
          </a:prstGeom>
          <a:noFill/>
          <a:ln w="19050" cap="flat" cmpd="sng">
            <a:solidFill>
              <a:schemeClr val="dk1"/>
            </a:solidFill>
            <a:prstDash val="solid"/>
            <a:round/>
            <a:headEnd type="none" w="med" len="med"/>
            <a:tailEnd type="none" w="med" len="med"/>
          </a:ln>
        </p:spPr>
      </p:cxnSp>
      <p:pic>
        <p:nvPicPr>
          <p:cNvPr id="6" name="Picture 5" descr="A screen shot of a window&#10;&#10;Description automatically generated">
            <a:extLst>
              <a:ext uri="{FF2B5EF4-FFF2-40B4-BE49-F238E27FC236}">
                <a16:creationId xmlns:a16="http://schemas.microsoft.com/office/drawing/2014/main" id="{4A30C6FD-3FCC-4ADD-B80D-EAB535DB5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94" y="1864299"/>
            <a:ext cx="3458427" cy="3458427"/>
          </a:xfrm>
          <a:prstGeom prst="rect">
            <a:avLst/>
          </a:prstGeom>
        </p:spPr>
      </p:pic>
    </p:spTree>
    <p:extLst>
      <p:ext uri="{BB962C8B-B14F-4D97-AF65-F5344CB8AC3E}">
        <p14:creationId xmlns:p14="http://schemas.microsoft.com/office/powerpoint/2010/main" val="300600620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ị trường smartphone bão hòa: Apple, Samsung dần mất thị phần vào các hãng  đến từ Trung Quốc | Việt Nam Mới">
            <a:extLst>
              <a:ext uri="{FF2B5EF4-FFF2-40B4-BE49-F238E27FC236}">
                <a16:creationId xmlns:a16="http://schemas.microsoft.com/office/drawing/2014/main" id="{4D738E9D-4906-45FD-9D21-4A612CE9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32"/>
            <a:ext cx="8166162" cy="5328171"/>
          </a:xfrm>
          <a:prstGeom prst="rect">
            <a:avLst/>
          </a:prstGeom>
          <a:noFill/>
          <a:extLst>
            <a:ext uri="{909E8E84-426E-40DD-AFC4-6F175D3DCCD1}">
              <a14:hiddenFill xmlns:a14="http://schemas.microsoft.com/office/drawing/2010/main">
                <a:solidFill>
                  <a:srgbClr val="FFFFFF"/>
                </a:solidFill>
              </a14:hiddenFill>
            </a:ext>
          </a:extLst>
        </p:spPr>
      </p:pic>
      <p:sp>
        <p:nvSpPr>
          <p:cNvPr id="5" name="Chỗ dành sẵn cho Văn bản 4">
            <a:extLst>
              <a:ext uri="{FF2B5EF4-FFF2-40B4-BE49-F238E27FC236}">
                <a16:creationId xmlns:a16="http://schemas.microsoft.com/office/drawing/2014/main" id="{303F5A3B-D731-4364-8F47-DB9202FF72E5}"/>
              </a:ext>
            </a:extLst>
          </p:cNvPr>
          <p:cNvSpPr>
            <a:spLocks noGrp="1"/>
          </p:cNvSpPr>
          <p:nvPr>
            <p:ph type="body" idx="1"/>
          </p:nvPr>
        </p:nvSpPr>
        <p:spPr>
          <a:xfrm>
            <a:off x="8166162" y="798653"/>
            <a:ext cx="4025838" cy="4398379"/>
          </a:xfrm>
        </p:spPr>
        <p:txBody>
          <a:bodyPr/>
          <a:lstStyle/>
          <a:p>
            <a:pPr>
              <a:buFontTx/>
              <a:buChar char="-"/>
            </a:pPr>
            <a:r>
              <a:rPr lang="en-US"/>
              <a:t>Thiết kế bão hoà</a:t>
            </a:r>
          </a:p>
          <a:p>
            <a:pPr>
              <a:buFontTx/>
              <a:buChar char="-"/>
            </a:pPr>
            <a:r>
              <a:rPr lang="en-US"/>
              <a:t>Khó trong việc nhận diện thương hiệu</a:t>
            </a:r>
          </a:p>
          <a:p>
            <a:pPr>
              <a:buFontTx/>
              <a:buChar char="-"/>
            </a:pPr>
            <a:r>
              <a:rPr lang="en-US"/>
              <a:t>Phải tốn thêm nhiều tiền cho việc marketing</a:t>
            </a:r>
          </a:p>
        </p:txBody>
      </p:sp>
      <p:sp>
        <p:nvSpPr>
          <p:cNvPr id="6" name="Hộp Văn bản 5">
            <a:extLst>
              <a:ext uri="{FF2B5EF4-FFF2-40B4-BE49-F238E27FC236}">
                <a16:creationId xmlns:a16="http://schemas.microsoft.com/office/drawing/2014/main" id="{37765735-A96D-4DE9-9F07-9010DEAA3758}"/>
              </a:ext>
            </a:extLst>
          </p:cNvPr>
          <p:cNvSpPr txBox="1"/>
          <p:nvPr/>
        </p:nvSpPr>
        <p:spPr>
          <a:xfrm>
            <a:off x="1128308" y="5895991"/>
            <a:ext cx="10573696" cy="461665"/>
          </a:xfrm>
          <a:prstGeom prst="rect">
            <a:avLst/>
          </a:prstGeom>
          <a:noFill/>
        </p:spPr>
        <p:txBody>
          <a:bodyPr wrap="square" rtlCol="0">
            <a:spAutoFit/>
          </a:bodyPr>
          <a:lstStyle/>
          <a:p>
            <a:r>
              <a:rPr lang="en-US" sz="2400"/>
              <a:t>Thương hiệu thức thời tạo ra đột phá riêng sẽ thành công trong việc dẫn đầu xu thế</a:t>
            </a:r>
          </a:p>
        </p:txBody>
      </p:sp>
    </p:spTree>
    <p:extLst>
      <p:ext uri="{BB962C8B-B14F-4D97-AF65-F5344CB8AC3E}">
        <p14:creationId xmlns:p14="http://schemas.microsoft.com/office/powerpoint/2010/main" val="15866601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08880F-CB46-4497-90AB-D753D22617DD}"/>
              </a:ext>
            </a:extLst>
          </p:cNvPr>
          <p:cNvSpPr>
            <a:spLocks noGrp="1"/>
          </p:cNvSpPr>
          <p:nvPr>
            <p:ph type="body" idx="1"/>
          </p:nvPr>
        </p:nvSpPr>
        <p:spPr>
          <a:xfrm>
            <a:off x="6446343" y="3164259"/>
            <a:ext cx="5440856" cy="2531096"/>
          </a:xfrm>
        </p:spPr>
        <p:txBody>
          <a:bodyPr/>
          <a:lstStyle/>
          <a:p>
            <a:pPr marL="203195" indent="0">
              <a:buNone/>
            </a:pPr>
            <a:r>
              <a:rPr lang="en-US" dirty="0" err="1"/>
              <a:t>Nhắc</a:t>
            </a:r>
            <a:r>
              <a:rPr lang="en-US" dirty="0"/>
              <a:t> </a:t>
            </a:r>
            <a:r>
              <a:rPr lang="en-US" dirty="0" err="1"/>
              <a:t>đến</a:t>
            </a:r>
            <a:r>
              <a:rPr lang="en-US" dirty="0"/>
              <a:t> BlackBerry </a:t>
            </a:r>
            <a:r>
              <a:rPr lang="en-US" dirty="0" err="1"/>
              <a:t>là</a:t>
            </a:r>
            <a:r>
              <a:rPr lang="en-US" dirty="0"/>
              <a:t> </a:t>
            </a:r>
            <a:r>
              <a:rPr lang="en-US" dirty="0" err="1"/>
              <a:t>nhắc</a:t>
            </a:r>
            <a:r>
              <a:rPr lang="en-US" dirty="0"/>
              <a:t> </a:t>
            </a:r>
            <a:r>
              <a:rPr lang="en-US" dirty="0" err="1"/>
              <a:t>đến</a:t>
            </a:r>
            <a:r>
              <a:rPr lang="en-US" dirty="0"/>
              <a:t> </a:t>
            </a:r>
            <a:r>
              <a:rPr lang="en-US" dirty="0" err="1"/>
              <a:t>điện</a:t>
            </a:r>
            <a:r>
              <a:rPr lang="en-US" dirty="0"/>
              <a:t> </a:t>
            </a:r>
            <a:r>
              <a:rPr lang="en-US" dirty="0" err="1"/>
              <a:t>thoại</a:t>
            </a:r>
            <a:r>
              <a:rPr lang="en-US" dirty="0"/>
              <a:t> an </a:t>
            </a:r>
            <a:r>
              <a:rPr lang="en-US" dirty="0" err="1"/>
              <a:t>toàn</a:t>
            </a:r>
            <a:r>
              <a:rPr lang="en-US" dirty="0"/>
              <a:t> và </a:t>
            </a:r>
            <a:r>
              <a:rPr lang="en-US" dirty="0" err="1"/>
              <a:t>bảo</a:t>
            </a:r>
            <a:r>
              <a:rPr lang="en-US" dirty="0"/>
              <a:t> </a:t>
            </a:r>
            <a:r>
              <a:rPr lang="en-US" dirty="0" err="1"/>
              <a:t>mật</a:t>
            </a:r>
            <a:r>
              <a:rPr lang="en-US" dirty="0"/>
              <a:t> </a:t>
            </a:r>
            <a:r>
              <a:rPr lang="en-US" dirty="0" err="1"/>
              <a:t>nhất</a:t>
            </a:r>
            <a:r>
              <a:rPr lang="en-US" dirty="0"/>
              <a:t>, </a:t>
            </a:r>
            <a:r>
              <a:rPr lang="en-US" dirty="0" err="1"/>
              <a:t>hướng</a:t>
            </a:r>
            <a:r>
              <a:rPr lang="en-US" dirty="0"/>
              <a:t> </a:t>
            </a:r>
            <a:r>
              <a:rPr lang="en-US" dirty="0" err="1"/>
              <a:t>đến</a:t>
            </a:r>
            <a:r>
              <a:rPr lang="en-US" dirty="0"/>
              <a:t> </a:t>
            </a:r>
            <a:r>
              <a:rPr lang="en-US" dirty="0" err="1"/>
              <a:t>người</a:t>
            </a:r>
            <a:r>
              <a:rPr lang="en-US" dirty="0"/>
              <a:t> </a:t>
            </a:r>
            <a:r>
              <a:rPr lang="en-US" dirty="0" err="1"/>
              <a:t>dùng</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doanh</a:t>
            </a:r>
            <a:r>
              <a:rPr lang="en-US" dirty="0"/>
              <a:t> </a:t>
            </a:r>
            <a:r>
              <a:rPr lang="en-US" dirty="0" err="1"/>
              <a:t>nhân</a:t>
            </a:r>
            <a:r>
              <a:rPr lang="en-US" dirty="0"/>
              <a:t> </a:t>
            </a:r>
            <a:r>
              <a:rPr lang="en-US" dirty="0" err="1"/>
              <a:t>cần</a:t>
            </a:r>
            <a:r>
              <a:rPr lang="en-US" dirty="0"/>
              <a:t> </a:t>
            </a:r>
            <a:r>
              <a:rPr lang="en-US" err="1"/>
              <a:t>sự</a:t>
            </a:r>
            <a:r>
              <a:rPr lang="en-US"/>
              <a:t> an tâm trong </a:t>
            </a:r>
            <a:r>
              <a:rPr lang="en-US" dirty="0" err="1"/>
              <a:t>các</a:t>
            </a:r>
            <a:r>
              <a:rPr lang="en-US" dirty="0"/>
              <a:t> </a:t>
            </a:r>
            <a:r>
              <a:rPr lang="en-US" dirty="0" err="1"/>
              <a:t>giao</a:t>
            </a:r>
            <a:r>
              <a:rPr lang="en-US" dirty="0"/>
              <a:t> </a:t>
            </a:r>
            <a:r>
              <a:rPr lang="en-US" dirty="0" err="1"/>
              <a:t>dịch</a:t>
            </a:r>
            <a:r>
              <a:rPr lang="en-US" dirty="0"/>
              <a:t>.</a:t>
            </a:r>
          </a:p>
        </p:txBody>
      </p:sp>
      <p:pic>
        <p:nvPicPr>
          <p:cNvPr id="1026" name="Picture 2" descr="How to find the best wallpapers for BlackBerry | CrackBerry">
            <a:extLst>
              <a:ext uri="{FF2B5EF4-FFF2-40B4-BE49-F238E27FC236}">
                <a16:creationId xmlns:a16="http://schemas.microsoft.com/office/drawing/2014/main" id="{B77B46F1-950D-4FAB-8CF4-20B1D84A9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1" y="902146"/>
            <a:ext cx="6319024" cy="5425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08A0E84F-C72C-445F-BB93-1DADA6160C98}"/>
              </a:ext>
            </a:extLst>
          </p:cNvPr>
          <p:cNvSpPr txBox="1">
            <a:spLocks/>
          </p:cNvSpPr>
          <p:nvPr/>
        </p:nvSpPr>
        <p:spPr>
          <a:xfrm>
            <a:off x="6446344" y="1161159"/>
            <a:ext cx="5618335" cy="2003100"/>
          </a:xfrm>
          <a:prstGeom prst="rect">
            <a:avLst/>
          </a:prstGeom>
        </p:spPr>
        <p:txBody>
          <a:bodyPr spcFirstLastPara="1" vert="horz" wrap="square" lIns="91425" tIns="91425" rIns="91425" bIns="91425" rtlCol="0" anchor="ctr" anchorCtr="0">
            <a:noAutofit/>
          </a:bodyPr>
          <a:lstStyle>
            <a:lvl1pPr marL="609585" lvl="0" indent="-406390" algn="l" defTabSz="914400" rtl="0" eaLnBrk="1" latinLnBrk="0" hangingPunct="1">
              <a:lnSpc>
                <a:spcPct val="100000"/>
              </a:lnSpc>
              <a:spcBef>
                <a:spcPts val="0"/>
              </a:spcBef>
              <a:spcAft>
                <a:spcPts val="0"/>
              </a:spcAft>
              <a:buSzPts val="1200"/>
              <a:buFont typeface="Arial" panose="020B0604020202020204" pitchFamily="34" charset="0"/>
              <a:buChar char="●"/>
              <a:defRPr sz="2800" kern="1200">
                <a:solidFill>
                  <a:schemeClr val="tx1"/>
                </a:solidFill>
                <a:latin typeface="+mn-lt"/>
                <a:ea typeface="+mn-ea"/>
                <a:cs typeface="+mn-cs"/>
              </a:defRPr>
            </a:lvl1pPr>
            <a:lvl2pPr marL="1219170" lvl="1" indent="-406390" algn="l" defTabSz="914400" rtl="0"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buFont typeface="Arial" panose="020B0604020202020204" pitchFamily="34" charset="0"/>
              <a:buNone/>
            </a:pPr>
            <a:r>
              <a:rPr lang="en-US" dirty="0" err="1"/>
              <a:t>Thiết</a:t>
            </a:r>
            <a:r>
              <a:rPr lang="en-US" dirty="0"/>
              <a:t> </a:t>
            </a:r>
            <a:r>
              <a:rPr lang="en-US" err="1"/>
              <a:t>kế</a:t>
            </a:r>
            <a:r>
              <a:rPr lang="en-US"/>
              <a:t> dễ dàng nhận ra </a:t>
            </a:r>
            <a:r>
              <a:rPr lang="en-US" dirty="0" err="1"/>
              <a:t>bằng</a:t>
            </a:r>
            <a:r>
              <a:rPr lang="en-US" dirty="0"/>
              <a:t> layout QWERTY trên </a:t>
            </a:r>
            <a:r>
              <a:rPr lang="en-US" dirty="0" err="1"/>
              <a:t>bàn</a:t>
            </a:r>
            <a:r>
              <a:rPr lang="en-US" dirty="0"/>
              <a:t> </a:t>
            </a:r>
            <a:r>
              <a:rPr lang="en-US" dirty="0" err="1"/>
              <a:t>phím</a:t>
            </a:r>
            <a:r>
              <a:rPr lang="en-US" dirty="0"/>
              <a:t> </a:t>
            </a:r>
            <a:r>
              <a:rPr lang="en-US" dirty="0" err="1"/>
              <a:t>vốn</a:t>
            </a:r>
            <a:r>
              <a:rPr lang="en-US" dirty="0"/>
              <a:t> </a:t>
            </a:r>
            <a:r>
              <a:rPr lang="en-US" dirty="0" err="1"/>
              <a:t>nổi</a:t>
            </a:r>
            <a:r>
              <a:rPr lang="en-US" dirty="0"/>
              <a:t> </a:t>
            </a:r>
            <a:r>
              <a:rPr lang="en-US" err="1"/>
              <a:t>bật</a:t>
            </a:r>
            <a:r>
              <a:rPr lang="en-US"/>
              <a:t> so với các </a:t>
            </a:r>
            <a:r>
              <a:rPr lang="en-US" dirty="0" err="1"/>
              <a:t>mẫu</a:t>
            </a:r>
            <a:r>
              <a:rPr lang="en-US" dirty="0"/>
              <a:t> </a:t>
            </a:r>
            <a:r>
              <a:rPr lang="en-US" dirty="0" err="1"/>
              <a:t>khác</a:t>
            </a:r>
            <a:r>
              <a:rPr lang="en-US" dirty="0"/>
              <a:t> </a:t>
            </a:r>
            <a:r>
              <a:rPr lang="en-US" dirty="0" err="1"/>
              <a:t>vẫn</a:t>
            </a:r>
            <a:r>
              <a:rPr lang="en-US" dirty="0"/>
              <a:t> </a:t>
            </a:r>
            <a:r>
              <a:rPr lang="en-US" dirty="0" err="1"/>
              <a:t>dùng</a:t>
            </a:r>
            <a:r>
              <a:rPr lang="en-US" dirty="0"/>
              <a:t> </a:t>
            </a:r>
            <a:r>
              <a:rPr lang="en-US"/>
              <a:t>layout T9 thông thường. </a:t>
            </a:r>
            <a:endParaRPr lang="en-US" dirty="0"/>
          </a:p>
        </p:txBody>
      </p:sp>
      <p:pic>
        <p:nvPicPr>
          <p:cNvPr id="1028" name="Picture 4">
            <a:extLst>
              <a:ext uri="{FF2B5EF4-FFF2-40B4-BE49-F238E27FC236}">
                <a16:creationId xmlns:a16="http://schemas.microsoft.com/office/drawing/2014/main" id="{3AB98ACF-D94F-4846-9AD8-451BF22F0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21" y="0"/>
            <a:ext cx="4479403" cy="78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42457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9CEC-1000-406C-9A5E-92405A6815F3}"/>
              </a:ext>
            </a:extLst>
          </p:cNvPr>
          <p:cNvSpPr>
            <a:spLocks noGrp="1"/>
          </p:cNvSpPr>
          <p:nvPr>
            <p:ph type="title"/>
          </p:nvPr>
        </p:nvSpPr>
        <p:spPr>
          <a:xfrm>
            <a:off x="1343670" y="309806"/>
            <a:ext cx="1888664" cy="729770"/>
          </a:xfrm>
        </p:spPr>
        <p:txBody>
          <a:bodyPr/>
          <a:lstStyle/>
          <a:p>
            <a:pPr algn="ctr"/>
            <a:r>
              <a:rPr lang="en-US" b="1" dirty="0"/>
              <a:t>Apple</a:t>
            </a:r>
          </a:p>
        </p:txBody>
      </p:sp>
      <p:sp>
        <p:nvSpPr>
          <p:cNvPr id="3" name="Text Placeholder 2">
            <a:extLst>
              <a:ext uri="{FF2B5EF4-FFF2-40B4-BE49-F238E27FC236}">
                <a16:creationId xmlns:a16="http://schemas.microsoft.com/office/drawing/2014/main" id="{52948B1C-FF69-4E3F-AB1B-09036B37FF0C}"/>
              </a:ext>
            </a:extLst>
          </p:cNvPr>
          <p:cNvSpPr>
            <a:spLocks noGrp="1"/>
          </p:cNvSpPr>
          <p:nvPr>
            <p:ph type="body" idx="1"/>
          </p:nvPr>
        </p:nvSpPr>
        <p:spPr>
          <a:xfrm>
            <a:off x="3284035" y="694035"/>
            <a:ext cx="5055610" cy="1895964"/>
          </a:xfrm>
        </p:spPr>
        <p:txBody>
          <a:bodyPr/>
          <a:lstStyle/>
          <a:p>
            <a:pPr marL="203195" indent="0">
              <a:buNone/>
            </a:pPr>
            <a:r>
              <a:rPr lang="en-US" dirty="0" err="1"/>
              <a:t>Ổn</a:t>
            </a:r>
            <a:r>
              <a:rPr lang="en-US" dirty="0"/>
              <a:t> </a:t>
            </a:r>
            <a:r>
              <a:rPr lang="en-US" dirty="0" err="1"/>
              <a:t>định</a:t>
            </a:r>
            <a:r>
              <a:rPr lang="en-US" dirty="0"/>
              <a:t>, </a:t>
            </a:r>
            <a:r>
              <a:rPr lang="en-US" dirty="0" err="1"/>
              <a:t>mượt</a:t>
            </a:r>
            <a:r>
              <a:rPr lang="en-US" dirty="0"/>
              <a:t> </a:t>
            </a:r>
            <a:r>
              <a:rPr lang="en-US" dirty="0" err="1"/>
              <a:t>mà</a:t>
            </a:r>
            <a:r>
              <a:rPr lang="en-US" dirty="0"/>
              <a:t>, </a:t>
            </a:r>
            <a:r>
              <a:rPr lang="en-US"/>
              <a:t>sang trọng và đẳng cấp là </a:t>
            </a:r>
            <a:r>
              <a:rPr lang="en-US" dirty="0" err="1"/>
              <a:t>những</a:t>
            </a:r>
            <a:r>
              <a:rPr lang="en-US" dirty="0"/>
              <a:t> </a:t>
            </a:r>
            <a:r>
              <a:rPr lang="en-US" dirty="0" err="1"/>
              <a:t>gì</a:t>
            </a:r>
            <a:r>
              <a:rPr lang="en-US" dirty="0"/>
              <a:t> Apple </a:t>
            </a:r>
            <a:r>
              <a:rPr lang="en-US" dirty="0" err="1"/>
              <a:t>đã</a:t>
            </a:r>
            <a:r>
              <a:rPr lang="en-US" dirty="0"/>
              <a:t> </a:t>
            </a:r>
            <a:r>
              <a:rPr lang="en-US" dirty="0" err="1"/>
              <a:t>xây</a:t>
            </a:r>
            <a:r>
              <a:rPr lang="en-US" dirty="0"/>
              <a:t> </a:t>
            </a:r>
            <a:r>
              <a:rPr lang="en-US" dirty="0" err="1"/>
              <a:t>dựng</a:t>
            </a:r>
            <a:r>
              <a:rPr lang="en-US" dirty="0"/>
              <a:t> </a:t>
            </a:r>
            <a:r>
              <a:rPr lang="en-US" dirty="0" err="1"/>
              <a:t>cho</a:t>
            </a:r>
            <a:r>
              <a:rPr lang="en-US" dirty="0"/>
              <a:t> iPhone.</a:t>
            </a:r>
          </a:p>
        </p:txBody>
      </p:sp>
      <p:pic>
        <p:nvPicPr>
          <p:cNvPr id="2050" name="Picture 2">
            <a:extLst>
              <a:ext uri="{FF2B5EF4-FFF2-40B4-BE49-F238E27FC236}">
                <a16:creationId xmlns:a16="http://schemas.microsoft.com/office/drawing/2014/main" id="{A910DE29-94E8-4963-B96D-1FDA2CC45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58" y="-69627"/>
            <a:ext cx="1002239" cy="1189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3FCBD746-A376-47A3-9D46-F39027F85559}"/>
              </a:ext>
            </a:extLst>
          </p:cNvPr>
          <p:cNvSpPr txBox="1">
            <a:spLocks/>
          </p:cNvSpPr>
          <p:nvPr/>
        </p:nvSpPr>
        <p:spPr>
          <a:xfrm>
            <a:off x="4348137" y="3700107"/>
            <a:ext cx="5606091" cy="1895964"/>
          </a:xfrm>
          <a:prstGeom prst="rect">
            <a:avLst/>
          </a:prstGeom>
        </p:spPr>
        <p:txBody>
          <a:bodyPr spcFirstLastPara="1" vert="horz" wrap="square" lIns="91425" tIns="91425" rIns="91425" bIns="91425" rtlCol="0" anchor="ctr" anchorCtr="0">
            <a:noAutofit/>
          </a:bodyPr>
          <a:lstStyle>
            <a:lvl1pPr marL="609585" lvl="0" indent="-406390" algn="l" defTabSz="914400" rtl="0" eaLnBrk="1" latinLnBrk="0" hangingPunct="1">
              <a:lnSpc>
                <a:spcPct val="100000"/>
              </a:lnSpc>
              <a:spcBef>
                <a:spcPts val="0"/>
              </a:spcBef>
              <a:spcAft>
                <a:spcPts val="0"/>
              </a:spcAft>
              <a:buSzPts val="1200"/>
              <a:buFont typeface="Arial" panose="020B0604020202020204" pitchFamily="34" charset="0"/>
              <a:buChar char="●"/>
              <a:defRPr sz="2800" kern="1200">
                <a:solidFill>
                  <a:schemeClr val="tx1"/>
                </a:solidFill>
                <a:latin typeface="+mn-lt"/>
                <a:ea typeface="+mn-ea"/>
                <a:cs typeface="+mn-cs"/>
              </a:defRPr>
            </a:lvl1pPr>
            <a:lvl2pPr marL="1219170" lvl="1" indent="-406390" algn="l" defTabSz="914400" rtl="0"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buFont typeface="Arial" panose="020B0604020202020204" pitchFamily="34" charset="0"/>
              <a:buNone/>
            </a:pPr>
            <a:r>
              <a:rPr lang="en-US" dirty="0" err="1"/>
              <a:t>Thành</a:t>
            </a:r>
            <a:r>
              <a:rPr lang="en-US" dirty="0"/>
              <a:t> </a:t>
            </a:r>
            <a:r>
              <a:rPr lang="en-US" dirty="0" err="1"/>
              <a:t>công</a:t>
            </a:r>
            <a:r>
              <a:rPr lang="en-US" dirty="0"/>
              <a:t> </a:t>
            </a:r>
            <a:r>
              <a:rPr lang="en-US" dirty="0" err="1"/>
              <a:t>tuyệt</a:t>
            </a:r>
            <a:r>
              <a:rPr lang="en-US" dirty="0"/>
              <a:t> </a:t>
            </a:r>
            <a:r>
              <a:rPr lang="en-US" dirty="0" err="1"/>
              <a:t>đối</a:t>
            </a:r>
            <a:r>
              <a:rPr lang="en-US" dirty="0"/>
              <a:t> ở </a:t>
            </a:r>
            <a:r>
              <a:rPr lang="en-US" dirty="0" err="1"/>
              <a:t>thị</a:t>
            </a:r>
            <a:r>
              <a:rPr lang="en-US" dirty="0"/>
              <a:t> </a:t>
            </a:r>
            <a:r>
              <a:rPr lang="en-US" dirty="0" err="1"/>
              <a:t>trường</a:t>
            </a:r>
            <a:r>
              <a:rPr lang="en-US" dirty="0"/>
              <a:t> </a:t>
            </a:r>
            <a:r>
              <a:rPr lang="en-US" dirty="0" err="1"/>
              <a:t>máy</a:t>
            </a:r>
            <a:r>
              <a:rPr lang="en-US" dirty="0"/>
              <a:t> </a:t>
            </a:r>
            <a:r>
              <a:rPr lang="en-US" err="1"/>
              <a:t>tính</a:t>
            </a:r>
            <a:r>
              <a:rPr lang="en-US"/>
              <a:t> bảng - </a:t>
            </a:r>
            <a:r>
              <a:rPr lang="en-US" dirty="0"/>
              <a:t>Tablet. </a:t>
            </a:r>
            <a:r>
              <a:rPr lang="en-US" dirty="0" err="1"/>
              <a:t>Người</a:t>
            </a:r>
            <a:r>
              <a:rPr lang="en-US" dirty="0"/>
              <a:t> </a:t>
            </a:r>
            <a:r>
              <a:rPr lang="en-US" dirty="0" err="1"/>
              <a:t>dùng</a:t>
            </a:r>
            <a:r>
              <a:rPr lang="en-US" dirty="0"/>
              <a:t> </a:t>
            </a:r>
            <a:r>
              <a:rPr lang="en-US" dirty="0" err="1"/>
              <a:t>phổ</a:t>
            </a:r>
            <a:r>
              <a:rPr lang="en-US" dirty="0"/>
              <a:t> </a:t>
            </a:r>
            <a:r>
              <a:rPr lang="en-US" dirty="0" err="1"/>
              <a:t>thông</a:t>
            </a:r>
            <a:r>
              <a:rPr lang="en-US" dirty="0"/>
              <a:t> </a:t>
            </a:r>
            <a:r>
              <a:rPr lang="en-US" dirty="0" err="1"/>
              <a:t>mặc</a:t>
            </a:r>
            <a:r>
              <a:rPr lang="en-US" dirty="0"/>
              <a:t> </a:t>
            </a:r>
            <a:r>
              <a:rPr lang="en-US" dirty="0" err="1"/>
              <a:t>định</a:t>
            </a:r>
            <a:r>
              <a:rPr lang="en-US" dirty="0"/>
              <a:t> </a:t>
            </a:r>
            <a:r>
              <a:rPr lang="en-US" dirty="0" err="1"/>
              <a:t>máy</a:t>
            </a:r>
            <a:r>
              <a:rPr lang="en-US" dirty="0"/>
              <a:t> </a:t>
            </a:r>
            <a:r>
              <a:rPr lang="en-US" dirty="0" err="1"/>
              <a:t>tính</a:t>
            </a:r>
            <a:r>
              <a:rPr lang="en-US" dirty="0"/>
              <a:t> </a:t>
            </a:r>
            <a:r>
              <a:rPr lang="en-US" dirty="0" err="1"/>
              <a:t>bảng</a:t>
            </a:r>
            <a:r>
              <a:rPr lang="en-US" dirty="0"/>
              <a:t> </a:t>
            </a:r>
            <a:r>
              <a:rPr lang="en-US" dirty="0" err="1"/>
              <a:t>là</a:t>
            </a:r>
            <a:r>
              <a:rPr lang="en-US" dirty="0"/>
              <a:t> iPad.</a:t>
            </a:r>
          </a:p>
        </p:txBody>
      </p:sp>
      <p:pic>
        <p:nvPicPr>
          <p:cNvPr id="2052" name="Picture 4" descr="iPhone 11 Pro Max - 64 Gb - NEW – Táo đen Shop">
            <a:extLst>
              <a:ext uri="{FF2B5EF4-FFF2-40B4-BE49-F238E27FC236}">
                <a16:creationId xmlns:a16="http://schemas.microsoft.com/office/drawing/2014/main" id="{B47D99CE-4AE7-44A9-9D2B-81351842E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7966" y="0"/>
            <a:ext cx="3284034" cy="32840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ablet | Máy tính bảng | Apple iPad Pro 12.9 Gen 4(2020) Cellular 512Gb">
            <a:extLst>
              <a:ext uri="{FF2B5EF4-FFF2-40B4-BE49-F238E27FC236}">
                <a16:creationId xmlns:a16="http://schemas.microsoft.com/office/drawing/2014/main" id="{BE33D0DA-B0FE-46DE-A4D2-FDDF31A4E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57" y="2589999"/>
            <a:ext cx="4116181" cy="411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7605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0F9F224-1228-4046-85DB-2F160E47B900}"/>
              </a:ext>
            </a:extLst>
          </p:cNvPr>
          <p:cNvSpPr>
            <a:spLocks noGrp="1"/>
          </p:cNvSpPr>
          <p:nvPr>
            <p:ph type="body" idx="1"/>
          </p:nvPr>
        </p:nvSpPr>
        <p:spPr>
          <a:xfrm>
            <a:off x="5872223" y="1009634"/>
            <a:ext cx="5391874" cy="2419366"/>
          </a:xfrm>
        </p:spPr>
        <p:txBody>
          <a:bodyPr/>
          <a:lstStyle/>
          <a:p>
            <a:pPr marL="203195" indent="0">
              <a:buNone/>
            </a:pPr>
            <a:r>
              <a:rPr lang="en-US"/>
              <a:t>Khi mà các thiết kế trên smartphone trở nên bão hoà, không có sự đột phá đáng kể, nhà sản xuất từ Trung Quốc lại chọn hướng đi tối ưu giá thành như tôn chỉ riêng.</a:t>
            </a:r>
          </a:p>
        </p:txBody>
      </p:sp>
      <p:sp>
        <p:nvSpPr>
          <p:cNvPr id="4" name="Chỗ dành sẵn cho Văn bản 2">
            <a:extLst>
              <a:ext uri="{FF2B5EF4-FFF2-40B4-BE49-F238E27FC236}">
                <a16:creationId xmlns:a16="http://schemas.microsoft.com/office/drawing/2014/main" id="{CE427CD6-B11A-4FF4-A36E-752F694139C0}"/>
              </a:ext>
            </a:extLst>
          </p:cNvPr>
          <p:cNvSpPr txBox="1">
            <a:spLocks/>
          </p:cNvSpPr>
          <p:nvPr/>
        </p:nvSpPr>
        <p:spPr>
          <a:xfrm>
            <a:off x="5758201" y="3738879"/>
            <a:ext cx="6105850" cy="2652532"/>
          </a:xfrm>
          <a:prstGeom prst="rect">
            <a:avLst/>
          </a:prstGeom>
        </p:spPr>
        <p:txBody>
          <a:bodyPr spcFirstLastPara="1" vert="horz" wrap="square" lIns="91425" tIns="91425" rIns="91425" bIns="91425" rtlCol="0" anchor="ctr" anchorCtr="0">
            <a:noAutofit/>
          </a:bodyPr>
          <a:lstStyle>
            <a:lvl1pPr marL="609585" lvl="0" indent="-406390" algn="l" defTabSz="914400" rtl="0" eaLnBrk="1" latinLnBrk="0" hangingPunct="1">
              <a:lnSpc>
                <a:spcPct val="100000"/>
              </a:lnSpc>
              <a:spcBef>
                <a:spcPts val="0"/>
              </a:spcBef>
              <a:spcAft>
                <a:spcPts val="0"/>
              </a:spcAft>
              <a:buSzPts val="1200"/>
              <a:buFont typeface="Arial" panose="020B0604020202020204" pitchFamily="34" charset="0"/>
              <a:buChar char="●"/>
              <a:defRPr sz="2800" kern="1200">
                <a:solidFill>
                  <a:schemeClr val="tx1"/>
                </a:solidFill>
                <a:latin typeface="+mn-lt"/>
                <a:ea typeface="+mn-ea"/>
                <a:cs typeface="+mn-cs"/>
              </a:defRPr>
            </a:lvl1pPr>
            <a:lvl2pPr marL="1219170" lvl="1" indent="-406390" algn="l" defTabSz="914400" rtl="0"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l" defTabSz="914400" rtl="0"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l" defTabSz="914400" rtl="0"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buNone/>
            </a:pPr>
            <a:r>
              <a:rPr lang="en-US"/>
              <a:t>Xiaomi rất thành công với hướng đi giá rẻ cấu hình cao.</a:t>
            </a:r>
          </a:p>
          <a:p>
            <a:pPr marL="203195" indent="0">
              <a:buNone/>
            </a:pPr>
            <a:r>
              <a:rPr lang="en-US"/>
              <a:t>Tạo bàn đạp để các sản phẩm cao cấp hội tụ tinh hoa về thiết kế và công nghệ có tiếng nói trong thị trường smart phone đang dần bão hoà.</a:t>
            </a:r>
          </a:p>
        </p:txBody>
      </p:sp>
      <p:pic>
        <p:nvPicPr>
          <p:cNvPr id="1026" name="Picture 2" descr="Xiaomi Logo History | The most famous brands and company logos in the world">
            <a:extLst>
              <a:ext uri="{FF2B5EF4-FFF2-40B4-BE49-F238E27FC236}">
                <a16:creationId xmlns:a16="http://schemas.microsoft.com/office/drawing/2014/main" id="{F2E8E7EE-082C-4A79-8C25-509F25825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9" y="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Đánh giá nhanh Xiaomi Mi Mix 2 Special Edition: Trắng xoá như tuyết mùa  đông | Thông tin cấu hình kỹ thuật điện thoại di động">
            <a:extLst>
              <a:ext uri="{FF2B5EF4-FFF2-40B4-BE49-F238E27FC236}">
                <a16:creationId xmlns:a16="http://schemas.microsoft.com/office/drawing/2014/main" id="{C97CF95C-790B-4310-9618-F070EE0BC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01" y="1552892"/>
            <a:ext cx="55245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48634"/>
      </p:ext>
    </p:extLst>
  </p:cSld>
  <p:clrMapOvr>
    <a:masterClrMapping/>
  </p:clrMapOvr>
  <p:transition spd="med">
    <p:pull/>
  </p:transition>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6BAA7C6BD4500447976B3BE61B53F7FC" ma:contentTypeVersion="7" ma:contentTypeDescription="Tạo tài liệu mới." ma:contentTypeScope="" ma:versionID="e2c948c2c53800769214817bcf0b6cb9">
  <xsd:schema xmlns:xsd="http://www.w3.org/2001/XMLSchema" xmlns:xs="http://www.w3.org/2001/XMLSchema" xmlns:p="http://schemas.microsoft.com/office/2006/metadata/properties" xmlns:ns2="6c3221d6-1daa-472e-8556-289e713539a3" targetNamespace="http://schemas.microsoft.com/office/2006/metadata/properties" ma:root="true" ma:fieldsID="a9c762cee0148f33345b0aeb8809f698" ns2:_="">
    <xsd:import namespace="6c3221d6-1daa-472e-8556-289e713539a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221d6-1daa-472e-8556-289e713539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12028E-5A35-4377-BEC9-598F3CF09D4B}">
  <ds:schemaRefs>
    <ds:schemaRef ds:uri="http://schemas.microsoft.com/sharepoint/v3/contenttype/forms"/>
  </ds:schemaRefs>
</ds:datastoreItem>
</file>

<file path=customXml/itemProps2.xml><?xml version="1.0" encoding="utf-8"?>
<ds:datastoreItem xmlns:ds="http://schemas.openxmlformats.org/officeDocument/2006/customXml" ds:itemID="{10970783-83A1-45D4-BEA2-D3C32F5E1A46}"/>
</file>

<file path=customXml/itemProps3.xml><?xml version="1.0" encoding="utf-8"?>
<ds:datastoreItem xmlns:ds="http://schemas.openxmlformats.org/officeDocument/2006/customXml" ds:itemID="{B6C74D82-7460-487A-98BD-622DF6ACE476}">
  <ds:schemaRefs>
    <ds:schemaRef ds:uri="http://schemas.microsoft.com/office/2006/metadata/properties"/>
    <ds:schemaRef ds:uri="http://purl.org/dc/dcmitype/"/>
    <ds:schemaRef ds:uri="http://schemas.microsoft.com/office/2006/documentManagement/types"/>
    <ds:schemaRef ds:uri="http://purl.org/dc/elements/1.1/"/>
    <ds:schemaRef ds:uri="59d6a794-8354-43e8-ba04-1e9feaf2e358"/>
    <ds:schemaRef ds:uri="http://www.w3.org/XML/1998/namespac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132</TotalTime>
  <Words>654</Words>
  <Application>Microsoft Office PowerPoint</Application>
  <PresentationFormat>Màn hình rộng</PresentationFormat>
  <Paragraphs>33</Paragraphs>
  <Slides>11</Slides>
  <Notes>5</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11</vt:i4>
      </vt:variant>
    </vt:vector>
  </HeadingPairs>
  <TitlesOfParts>
    <vt:vector size="16" baseType="lpstr">
      <vt:lpstr>Arial</vt:lpstr>
      <vt:lpstr>Calibri</vt:lpstr>
      <vt:lpstr>Calibri Light</vt:lpstr>
      <vt:lpstr>Times New Roman</vt:lpstr>
      <vt:lpstr>Chủ đề Office</vt:lpstr>
      <vt:lpstr>Call Security!</vt:lpstr>
      <vt:lpstr>Kiểm soát khách ra vào toà nhà</vt:lpstr>
      <vt:lpstr>Kiểm soát khách ra vào toà nhà</vt:lpstr>
      <vt:lpstr>Firt Impression:</vt:lpstr>
      <vt:lpstr>Câu chuyện thực tế</vt:lpstr>
      <vt:lpstr>Bản trình bày PowerPoint</vt:lpstr>
      <vt:lpstr>Bản trình bày PowerPoint</vt:lpstr>
      <vt:lpstr>Apple</vt:lpstr>
      <vt:lpstr>Bản trình bày PowerPoint</vt:lpstr>
      <vt:lpstr>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Security!</dc:title>
  <dc:creator>Hieu Pham</dc:creator>
  <cp:lastModifiedBy>Hieu Pham</cp:lastModifiedBy>
  <cp:revision>33</cp:revision>
  <dcterms:created xsi:type="dcterms:W3CDTF">2020-10-01T08:18:02Z</dcterms:created>
  <dcterms:modified xsi:type="dcterms:W3CDTF">2020-10-24T05:48:34Z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0x0101006BAA7C6BD4500447976B3BE61B53F7FC</vt:lpwstr>
  </property>
</Properties>
</file>