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E45B-CDAE-4F53-A861-4F08F8B75F53}" v="89" dt="2020-10-23T14:53:11.194"/>
    <p1510:client id="{5C530CDA-8A5B-6FD3-AF64-D878B6A9C01B}" v="116" dt="2020-10-22T14:49:58.653"/>
    <p1510:client id="{7DC69D95-36C1-B244-E535-8910266FDC69}" v="1" dt="2020-10-24T02:31:22.791"/>
    <p1510:client id="{A2C93C82-E335-B2F6-D851-87459ACE9589}" v="74" dt="2020-10-24T03:10:59.120"/>
    <p1510:client id="{A6F36AAC-4A10-6E5E-496C-C9066E4A636D}" v="1263" dt="2020-10-24T04:08:11.546"/>
    <p1510:client id="{B4BB74A2-AEC5-496E-95E9-B52A382D8D1A}" v="244" dt="2020-10-19T16:03:50.848"/>
    <p1510:client id="{B830E0B2-DDFF-11E4-C0E9-8DD552B23D98}" v="15" dt="2020-10-24T03:21:4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23/10/2020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4">
            <a:extLst>
              <a:ext uri="{FF2B5EF4-FFF2-40B4-BE49-F238E27FC236}">
                <a16:creationId xmlns:a16="http://schemas.microsoft.com/office/drawing/2014/main" id="{D7AA41D7-0DE5-4753-950B-185E049E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" b="44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vi-VN" sz="4000">
                <a:latin typeface="Times New Roman"/>
                <a:cs typeface="Times New Roman"/>
              </a:rPr>
              <a:t>A/B TESTING</a:t>
            </a:r>
            <a:endParaRPr lang="vi-VN" sz="400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7548449" y="5242675"/>
            <a:ext cx="4564723" cy="10349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vi-VN" sz="2000" err="1">
                <a:latin typeface="Arial"/>
                <a:cs typeface="Arial"/>
              </a:rPr>
              <a:t>Bùi</a:t>
            </a:r>
            <a:r>
              <a:rPr lang="vi-VN" sz="2000">
                <a:latin typeface="Arial"/>
                <a:cs typeface="Arial"/>
              </a:rPr>
              <a:t> Đăng Huy</a:t>
            </a:r>
          </a:p>
          <a:p>
            <a:r>
              <a:rPr lang="vi-VN" sz="2000" err="1">
                <a:latin typeface="Arial"/>
                <a:cs typeface="Arial"/>
              </a:rPr>
              <a:t>Nguyễn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Trường</a:t>
            </a:r>
            <a:r>
              <a:rPr lang="vi-VN" sz="2000">
                <a:latin typeface="Arial"/>
                <a:cs typeface="Arial"/>
              </a:rPr>
              <a:t> Khoa Nguyên</a:t>
            </a:r>
          </a:p>
          <a:p>
            <a:r>
              <a:rPr lang="vi-VN" sz="2000" err="1">
                <a:latin typeface="Arial"/>
                <a:cs typeface="Arial"/>
              </a:rPr>
              <a:t>Phạm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Huỳnh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Tấn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Đạt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B5EF2C86-F152-423B-ACCB-B8B8CF466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2490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Hình ảnh 5" descr="Ảnh có chứa bàn&#10;&#10;Mô tả được tự động tạo">
            <a:extLst>
              <a:ext uri="{FF2B5EF4-FFF2-40B4-BE49-F238E27FC236}">
                <a16:creationId xmlns:a16="http://schemas.microsoft.com/office/drawing/2014/main" id="{72A7DF7E-2909-4A70-A825-DBFC6788D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879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9E33602-47DE-4331-BAD3-17630B51EB0B}"/>
              </a:ext>
            </a:extLst>
          </p:cNvPr>
          <p:cNvSpPr txBox="1"/>
          <p:nvPr/>
        </p:nvSpPr>
        <p:spPr>
          <a:xfrm>
            <a:off x="1123167" y="17181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 err="1">
                <a:latin typeface="Arial"/>
                <a:cs typeface="Arial"/>
              </a:rPr>
              <a:t>Control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13F6832-7F47-4454-9AAC-D41F3F14730B}"/>
              </a:ext>
            </a:extLst>
          </p:cNvPr>
          <p:cNvSpPr txBox="1"/>
          <p:nvPr/>
        </p:nvSpPr>
        <p:spPr>
          <a:xfrm>
            <a:off x="6349522" y="16522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 err="1">
                <a:latin typeface="Arial"/>
                <a:cs typeface="Arial"/>
              </a:rPr>
              <a:t>Variation</a:t>
            </a:r>
          </a:p>
        </p:txBody>
      </p:sp>
    </p:spTree>
    <p:extLst>
      <p:ext uri="{BB962C8B-B14F-4D97-AF65-F5344CB8AC3E}">
        <p14:creationId xmlns:p14="http://schemas.microsoft.com/office/powerpoint/2010/main" val="34980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4">
            <a:extLst>
              <a:ext uri="{FF2B5EF4-FFF2-40B4-BE49-F238E27FC236}">
                <a16:creationId xmlns:a16="http://schemas.microsoft.com/office/drawing/2014/main" id="{4C809A9A-826C-44D8-B891-681E8E3A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01" y="71980"/>
            <a:ext cx="5318725" cy="6084105"/>
          </a:xfr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5985AE18-93C1-4A4A-96B3-4D6A5CC3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48" y="1388074"/>
            <a:ext cx="6897663" cy="25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E61549B-17BC-4602-8122-076036ED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vi-VN" sz="6600">
                <a:latin typeface="Times New Roman"/>
                <a:cs typeface="Times New Roman"/>
              </a:rPr>
              <a:t>Tìm hiểu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4FFE1EF-A1AD-495B-BC76-1F9DD229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2400">
                <a:latin typeface="Arial"/>
                <a:cs typeface="Arial"/>
              </a:rPr>
              <a:t>A/B testing là gì ?</a:t>
            </a:r>
          </a:p>
          <a:p>
            <a:r>
              <a:rPr lang="vi-VN" sz="2400">
                <a:latin typeface="Arial"/>
                <a:cs typeface="Arial"/>
              </a:rPr>
              <a:t>Tại sao lại cần có A/B testing ?</a:t>
            </a:r>
          </a:p>
          <a:p>
            <a:r>
              <a:rPr lang="vi-VN" sz="2400">
                <a:latin typeface="Arial"/>
                <a:cs typeface="Arial"/>
              </a:rPr>
              <a:t>Quy trình A/B testing</a:t>
            </a:r>
          </a:p>
        </p:txBody>
      </p:sp>
    </p:spTree>
    <p:extLst>
      <p:ext uri="{BB962C8B-B14F-4D97-AF65-F5344CB8AC3E}">
        <p14:creationId xmlns:p14="http://schemas.microsoft.com/office/powerpoint/2010/main" val="149697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F576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FDC2722-7E89-437B-B643-C527AB2C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FFFFFF"/>
                </a:solidFill>
                <a:latin typeface="Times New Roman"/>
                <a:cs typeface="Times New Roman"/>
              </a:rPr>
              <a:t>A/B testing là gì ?</a:t>
            </a:r>
          </a:p>
        </p:txBody>
      </p:sp>
      <p:pic>
        <p:nvPicPr>
          <p:cNvPr id="4" name="Hình ảnh 5">
            <a:extLst>
              <a:ext uri="{FF2B5EF4-FFF2-40B4-BE49-F238E27FC236}">
                <a16:creationId xmlns:a16="http://schemas.microsoft.com/office/drawing/2014/main" id="{151E10F4-9B51-4709-BC4B-3EEA9D4DF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" r="1" b="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4AA6362-7587-4251-8C4F-28646D5B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vi-VN" sz="2000">
              <a:solidFill>
                <a:srgbClr val="FFFFFF"/>
              </a:solidFill>
              <a:latin typeface="Arial"/>
              <a:cs typeface="Arial"/>
            </a:endParaRPr>
          </a:p>
          <a:p>
            <a:endParaRPr lang="vi-VN" sz="200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vi-VN" sz="2000">
                <a:solidFill>
                  <a:srgbClr val="FFFFFF"/>
                </a:solidFill>
                <a:latin typeface="Arial"/>
                <a:cs typeface="Arial"/>
              </a:rPr>
              <a:t>A/B Testing (hay còn được gọi là split testing hay bucket testing) là một phương pháp để so sánh giữa 2 phiên bản của webpage hoặc ứng dụng nào đó, từ đó tìm ra được phiên bản nào hiệu quả tốt hơn.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vi-VN" sz="1800" b="1">
                <a:solidFill>
                  <a:schemeClr val="bg1"/>
                </a:solidFill>
                <a:latin typeface="Arial"/>
                <a:cs typeface="Arial"/>
              </a:rPr>
              <a:t>Tỉ lệ tương tác (Conversion rate)= Tổng tương tác / Tổng lượt truy cập</a:t>
            </a:r>
            <a:endParaRPr lang="vi-VN" sz="1800">
              <a:solidFill>
                <a:schemeClr val="bg1"/>
              </a:solidFill>
              <a:latin typeface="Arial"/>
              <a:cs typeface="Arial"/>
            </a:endParaRPr>
          </a:p>
          <a:p>
            <a:endParaRPr lang="vi-VN" sz="200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vi-VN" sz="2000">
              <a:solidFill>
                <a:srgbClr val="FFFFFF"/>
              </a:solidFill>
              <a:latin typeface="Arial"/>
              <a:cs typeface="Arial"/>
            </a:endParaRPr>
          </a:p>
          <a:p>
            <a:endParaRPr lang="vi-VN" sz="2000">
              <a:solidFill>
                <a:srgbClr val="FFFFFF"/>
              </a:solidFill>
              <a:latin typeface="Arial"/>
              <a:cs typeface="Arial"/>
            </a:endParaRPr>
          </a:p>
          <a:p>
            <a:endParaRPr lang="vi-VN" sz="200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69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E69679-8B36-4897-99AA-91B228F7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vi-VN">
                <a:latin typeface="Times New Roman"/>
                <a:cs typeface="Times New Roman"/>
              </a:rPr>
              <a:t>Tại sao lại cần có A/B testing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820F1A-6819-4311-BA03-DB125B6A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42140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vi-VN" sz="2000">
                <a:ea typeface="+mn-lt"/>
                <a:cs typeface="+mn-lt"/>
              </a:rPr>
              <a:t>Cho phép thực hiện các thay đổi một cách thận trọng, ngăn ngừa tác động xấu lên trải nghiệm user</a:t>
            </a:r>
            <a:endParaRPr lang="vi-VN">
              <a:ea typeface="+mn-lt"/>
              <a:cs typeface="+mn-lt"/>
            </a:endParaRPr>
          </a:p>
          <a:p>
            <a:r>
              <a:rPr lang="vi-VN" sz="2000">
                <a:ea typeface="+mn-lt"/>
                <a:cs typeface="+mn-lt"/>
              </a:rPr>
              <a:t>Giúp xác định các yếu tố ảnh hưởng và mức độ của từng yếu tố lên hành vi của user</a:t>
            </a:r>
            <a:endParaRPr lang="vi-VN"/>
          </a:p>
          <a:p>
            <a:r>
              <a:rPr lang="vi-VN" sz="2000">
                <a:ea typeface="+mn-lt"/>
                <a:cs typeface="+mn-lt"/>
              </a:rPr>
              <a:t>Chi phí thực hiện thử nghiệm thấp, nhưng kết quả cao hơn nhiều lần</a:t>
            </a:r>
            <a:endParaRPr lang="vi-VN"/>
          </a:p>
          <a:p>
            <a:r>
              <a:rPr lang="vi-VN" sz="2000">
                <a:ea typeface="+mn-lt"/>
                <a:cs typeface="+mn-lt"/>
              </a:rPr>
              <a:t>Giúp việc truyền đạt giữa sales, marketing, cấp trên có cơ sở hơn, dựa trên dữ liệu cụ thể</a:t>
            </a:r>
            <a:endParaRPr lang="vi-VN"/>
          </a:p>
          <a:p>
            <a:endParaRPr lang="vi-VN" sz="2000">
              <a:latin typeface="Arial"/>
              <a:ea typeface="+mn-lt"/>
              <a:cs typeface="Arial"/>
            </a:endParaRPr>
          </a:p>
          <a:p>
            <a:endParaRPr lang="vi-VN" sz="2000">
              <a:latin typeface="Arial"/>
              <a:cs typeface="Arial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50A2AB0E-4818-4F57-8A28-37C750F2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69846"/>
            <a:ext cx="6019331" cy="39150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5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5493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1941ACA-7AB2-46B8-B9ED-6DB5D852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vi-VN">
                <a:solidFill>
                  <a:srgbClr val="FFFFFF"/>
                </a:solidFill>
                <a:latin typeface="Times New Roman"/>
                <a:cs typeface="Times New Roman"/>
              </a:rPr>
              <a:t>CÁC LỢI ÍCH CỦA A/B TESTING</a:t>
            </a:r>
          </a:p>
        </p:txBody>
      </p:sp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99D044B5-3B78-4791-AC53-2C3E7FDF4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" r="67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D940AF-7E86-4BE0-B61F-7E3DD62A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1900">
                <a:solidFill>
                  <a:srgbClr val="FFFFFF"/>
                </a:solidFill>
                <a:latin typeface="Arial"/>
                <a:ea typeface="+mn-lt"/>
                <a:cs typeface="Arial"/>
              </a:rPr>
              <a:t>Đối với Website: tối ưu UI, UX của website, tìm ra giao diện thu hút người dùng</a:t>
            </a:r>
            <a:endParaRPr lang="vi-VN" sz="190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vi-VN" sz="1900">
                <a:solidFill>
                  <a:srgbClr val="FFFFFF"/>
                </a:solidFill>
                <a:latin typeface="Arial"/>
                <a:ea typeface="+mn-lt"/>
                <a:cs typeface="Arial"/>
              </a:rPr>
              <a:t>Đối với quảng cáo, bán hàng online: đo lường hiệu quả từng mẫu quảng cáo khác nhau</a:t>
            </a:r>
            <a:endParaRPr lang="vi-VN" sz="190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vi-VN" sz="1900">
                <a:solidFill>
                  <a:srgbClr val="FFFFFF"/>
                </a:solidFill>
                <a:latin typeface="Arial"/>
                <a:ea typeface="+mn-lt"/>
                <a:cs typeface="Arial"/>
              </a:rPr>
              <a:t>Đối với quảng cáo offline: đánh giá hiệu quả kênh quảng cáo</a:t>
            </a:r>
            <a:endParaRPr lang="vi-VN" sz="190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vi-VN" sz="1900">
                <a:solidFill>
                  <a:srgbClr val="FFFFFF"/>
                </a:solidFill>
                <a:latin typeface="Arial"/>
                <a:ea typeface="+mn-lt"/>
                <a:cs typeface="Arial"/>
              </a:rPr>
              <a:t>Đối với ứng dụng mobile: giúp cải thiện UI, UX</a:t>
            </a:r>
            <a:endParaRPr lang="vi-VN" sz="190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vi-VN" sz="1900">
                <a:solidFill>
                  <a:srgbClr val="FFFFFF"/>
                </a:solidFill>
                <a:latin typeface="Arial"/>
                <a:ea typeface="+mn-lt"/>
                <a:cs typeface="Arial"/>
              </a:rPr>
              <a:t>Đối với email marketing: xác định tiêu đề, thời gian gửi nào mang lại kết quả tốt nhất</a:t>
            </a:r>
            <a:endParaRPr lang="vi-VN" sz="1900">
              <a:solidFill>
                <a:srgbClr val="FFFFFF"/>
              </a:solidFill>
              <a:latin typeface="Arial"/>
              <a:cs typeface="Arial"/>
            </a:endParaRPr>
          </a:p>
          <a:p>
            <a:endParaRPr lang="vi-VN" sz="190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1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040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96E13C48-2A23-4147-8406-0BEB65214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"/>
          <a:stretch/>
        </p:blipFill>
        <p:spPr>
          <a:xfrm>
            <a:off x="441753" y="640080"/>
            <a:ext cx="5474415" cy="3417099"/>
          </a:xfrm>
          <a:prstGeom prst="rect">
            <a:avLst/>
          </a:prstGeom>
        </p:spPr>
      </p:pic>
      <p:pic>
        <p:nvPicPr>
          <p:cNvPr id="4" name="Hình ảnh 4">
            <a:extLst>
              <a:ext uri="{FF2B5EF4-FFF2-40B4-BE49-F238E27FC236}">
                <a16:creationId xmlns:a16="http://schemas.microsoft.com/office/drawing/2014/main" id="{CA83D6F7-09E1-4DDA-9F2B-D04B65CDC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1" r="21580" b="1"/>
          <a:stretch/>
        </p:blipFill>
        <p:spPr>
          <a:xfrm>
            <a:off x="6272784" y="640080"/>
            <a:ext cx="5474416" cy="341710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45A3BA-8439-4656-AA8A-D8F4AF426951}"/>
              </a:ext>
            </a:extLst>
          </p:cNvPr>
          <p:cNvSpPr txBox="1"/>
          <p:nvPr/>
        </p:nvSpPr>
        <p:spPr>
          <a:xfrm>
            <a:off x="68893" y="5141934"/>
            <a:ext cx="42150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dirty="0">
                <a:latin typeface="Times New Roman"/>
              </a:rPr>
              <a:t>A/B </a:t>
            </a:r>
            <a:r>
              <a:rPr lang="vi-VN" sz="3200" dirty="0" err="1">
                <a:latin typeface="Times New Roman"/>
              </a:rPr>
              <a:t>testing</a:t>
            </a:r>
            <a:r>
              <a:rPr lang="vi-VN" sz="3200" dirty="0">
                <a:latin typeface="Times New Roman"/>
              </a:rPr>
              <a:t> </a:t>
            </a:r>
            <a:r>
              <a:rPr lang="vi-VN" sz="3200" dirty="0" err="1">
                <a:latin typeface="Times New Roman"/>
              </a:rPr>
              <a:t>làm</a:t>
            </a:r>
            <a:r>
              <a:rPr lang="vi-VN" sz="3200" dirty="0">
                <a:latin typeface="Times New Roman"/>
              </a:rPr>
              <a:t> </a:t>
            </a:r>
            <a:r>
              <a:rPr lang="vi-VN" sz="3200" dirty="0" err="1">
                <a:latin typeface="Times New Roman"/>
              </a:rPr>
              <a:t>việc</a:t>
            </a:r>
            <a:r>
              <a:rPr lang="vi-VN" sz="3200" dirty="0">
                <a:latin typeface="Times New Roman"/>
              </a:rPr>
              <a:t> </a:t>
            </a:r>
            <a:r>
              <a:rPr lang="vi-VN" sz="3200" dirty="0" err="1">
                <a:latin typeface="Times New Roman"/>
              </a:rPr>
              <a:t>thế</a:t>
            </a:r>
            <a:r>
              <a:rPr lang="vi-VN" sz="3200" dirty="0">
                <a:latin typeface="Times New Roman"/>
              </a:rPr>
              <a:t> </a:t>
            </a:r>
            <a:r>
              <a:rPr lang="vi-VN" sz="3200" dirty="0" err="1">
                <a:latin typeface="Times New Roman"/>
              </a:rPr>
              <a:t>nào</a:t>
            </a:r>
            <a:r>
              <a:rPr lang="vi-VN" sz="3200" dirty="0">
                <a:latin typeface="Times New Roman"/>
              </a:rPr>
              <a:t> ?</a:t>
            </a:r>
            <a:r>
              <a:rPr lang="vi-VN" sz="3200" dirty="0">
                <a:latin typeface="Times New Roman"/>
                <a:cs typeface="Times New Roman"/>
              </a:rPr>
              <a:t>​</a:t>
            </a:r>
            <a:endParaRPr lang="vi-VN" sz="3200">
              <a:latin typeface="Arial"/>
              <a:cs typeface="Arial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E531643-B07B-4DF7-B9FC-E8E7FE8999EB}"/>
              </a:ext>
            </a:extLst>
          </p:cNvPr>
          <p:cNvSpPr txBox="1"/>
          <p:nvPr/>
        </p:nvSpPr>
        <p:spPr>
          <a:xfrm>
            <a:off x="5131496" y="5100181"/>
            <a:ext cx="679328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vi-VN" dirty="0" err="1">
                <a:latin typeface="Arial"/>
                <a:cs typeface="Arial"/>
              </a:rPr>
              <a:t>Có</a:t>
            </a:r>
            <a:r>
              <a:rPr lang="vi-VN" dirty="0">
                <a:latin typeface="Arial"/>
                <a:cs typeface="Arial"/>
              </a:rPr>
              <a:t> hai phiên </a:t>
            </a:r>
            <a:r>
              <a:rPr lang="vi-VN" dirty="0" err="1">
                <a:latin typeface="Arial"/>
                <a:cs typeface="Arial"/>
              </a:rPr>
              <a:t>bản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của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một</a:t>
            </a:r>
            <a:r>
              <a:rPr lang="vi-VN" dirty="0">
                <a:latin typeface="Arial"/>
                <a:cs typeface="Arial"/>
              </a:rPr>
              <a:t> trang 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 trong A/B </a:t>
            </a:r>
            <a:r>
              <a:rPr lang="vi-VN" dirty="0" err="1">
                <a:latin typeface="Arial"/>
                <a:cs typeface="Arial"/>
              </a:rPr>
              <a:t>testing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là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Control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current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version</a:t>
            </a:r>
            <a:r>
              <a:rPr lang="vi-VN" dirty="0">
                <a:latin typeface="Arial"/>
                <a:cs typeface="Arial"/>
              </a:rPr>
              <a:t>) </a:t>
            </a:r>
            <a:r>
              <a:rPr lang="vi-VN" dirty="0" err="1">
                <a:latin typeface="Arial"/>
                <a:cs typeface="Arial"/>
              </a:rPr>
              <a:t>và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variation</a:t>
            </a:r>
            <a:r>
              <a:rPr lang="vi-VN" dirty="0">
                <a:latin typeface="Arial"/>
                <a:cs typeface="Arial"/>
              </a:rPr>
              <a:t> ( </a:t>
            </a:r>
            <a:r>
              <a:rPr lang="vi-VN" dirty="0" err="1">
                <a:latin typeface="Arial"/>
                <a:cs typeface="Arial"/>
              </a:rPr>
              <a:t>version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new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changes</a:t>
            </a:r>
            <a:r>
              <a:rPr lang="vi-VN" dirty="0">
                <a:latin typeface="Arial"/>
                <a:cs typeface="Arial"/>
              </a:rPr>
              <a:t>).</a:t>
            </a:r>
            <a:r>
              <a:rPr lang="en-US" dirty="0">
                <a:latin typeface="Arial"/>
                <a:cs typeface="Arial"/>
              </a:rPr>
              <a:t>​</a:t>
            </a:r>
          </a:p>
          <a:p>
            <a:pPr>
              <a:buChar char="•"/>
            </a:pPr>
            <a:r>
              <a:rPr lang="vi-VN" dirty="0" err="1">
                <a:latin typeface="Arial"/>
                <a:cs typeface="Arial"/>
              </a:rPr>
              <a:t>Một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nửa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traffic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sẽ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sử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dụng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variance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và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còn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lại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dùng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control</a:t>
            </a:r>
            <a:r>
              <a:rPr lang="vi-VN" dirty="0">
                <a:latin typeface="Arial"/>
                <a:cs typeface="Arial"/>
              </a:rPr>
              <a:t>. Sau </a:t>
            </a:r>
            <a:r>
              <a:rPr lang="vi-VN" dirty="0" err="1">
                <a:latin typeface="Arial"/>
                <a:cs typeface="Arial"/>
              </a:rPr>
              <a:t>đó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các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số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liệu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sẽ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được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tính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toán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và</a:t>
            </a:r>
            <a:r>
              <a:rPr lang="vi-VN" dirty="0">
                <a:latin typeface="Arial"/>
                <a:cs typeface="Arial"/>
              </a:rPr>
              <a:t> phân </a:t>
            </a:r>
            <a:r>
              <a:rPr lang="vi-VN" dirty="0" err="1">
                <a:latin typeface="Arial"/>
                <a:cs typeface="Arial"/>
              </a:rPr>
              <a:t>tích</a:t>
            </a:r>
            <a:r>
              <a:rPr lang="vi-VN" dirty="0">
                <a:latin typeface="Arial"/>
                <a:cs typeface="Arial"/>
              </a:rPr>
              <a:t> thông qua </a:t>
            </a:r>
            <a:r>
              <a:rPr lang="vi-VN" dirty="0" err="1">
                <a:latin typeface="Arial"/>
                <a:cs typeface="Arial"/>
              </a:rPr>
              <a:t>một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statistical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engine</a:t>
            </a:r>
            <a:r>
              <a:rPr lang="vi-VN" dirty="0">
                <a:latin typeface="Arial"/>
                <a:cs typeface="Arial"/>
              </a:rPr>
              <a:t>.</a:t>
            </a:r>
            <a:r>
              <a:rPr lang="en-US" dirty="0">
                <a:latin typeface="Arial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215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7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34A4A9A-3DAE-4978-A407-3AE46FCC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Quy trình A/B testing</a:t>
            </a:r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125C3F7C-D29D-44C5-B925-767044130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9883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93F7A27-00BB-4B97-A0FC-0C02193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FFFFFF"/>
                </a:solidFill>
                <a:latin typeface="Times New Roman"/>
                <a:cs typeface="Times New Roman"/>
              </a:rPr>
              <a:t>Chi tiết các bước: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C46B7C-E27E-40A4-89BA-E958E9C0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30" y="-3642"/>
            <a:ext cx="8190407" cy="685909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vi-VN" sz="1400" b="1" dirty="0">
                <a:latin typeface="Arial"/>
                <a:cs typeface="Arial"/>
              </a:rPr>
              <a:t>Thu </a:t>
            </a:r>
            <a:r>
              <a:rPr lang="vi-VN" sz="1400" b="1" dirty="0" err="1">
                <a:latin typeface="Arial"/>
                <a:cs typeface="Arial"/>
              </a:rPr>
              <a:t>thập</a:t>
            </a:r>
            <a:r>
              <a:rPr lang="vi-VN" sz="1400" b="1" dirty="0">
                <a:latin typeface="Arial"/>
                <a:cs typeface="Arial"/>
              </a:rPr>
              <a:t> </a:t>
            </a:r>
            <a:r>
              <a:rPr lang="vi-VN" sz="1400" b="1" dirty="0" err="1">
                <a:latin typeface="Arial"/>
                <a:cs typeface="Arial"/>
              </a:rPr>
              <a:t>data</a:t>
            </a:r>
            <a:r>
              <a:rPr lang="vi-VN" sz="1400" i="1" dirty="0">
                <a:latin typeface="Arial"/>
                <a:cs typeface="Arial"/>
              </a:rPr>
              <a:t>:</a:t>
            </a:r>
            <a:r>
              <a:rPr lang="vi-VN" sz="1400" dirty="0">
                <a:latin typeface="Arial"/>
                <a:cs typeface="Arial"/>
              </a:rPr>
              <a:t> </a:t>
            </a:r>
            <a:r>
              <a:rPr lang="vi-VN" sz="1400" dirty="0" err="1">
                <a:latin typeface="Arial"/>
                <a:cs typeface="Arial"/>
              </a:rPr>
              <a:t>Những</a:t>
            </a:r>
            <a:r>
              <a:rPr lang="vi-VN" sz="1400" dirty="0">
                <a:latin typeface="Arial"/>
                <a:cs typeface="Arial"/>
              </a:rPr>
              <a:t> phân </a:t>
            </a:r>
            <a:r>
              <a:rPr lang="vi-VN" sz="1400" dirty="0" err="1">
                <a:latin typeface="Arial"/>
                <a:cs typeface="Arial"/>
              </a:rPr>
              <a:t>tích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của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bạn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thường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sẽ</a:t>
            </a:r>
            <a:r>
              <a:rPr lang="vi-VN" sz="1400" dirty="0">
                <a:latin typeface="Arial"/>
                <a:cs typeface="Arial"/>
              </a:rPr>
              <a:t> cung </a:t>
            </a:r>
            <a:r>
              <a:rPr lang="vi-VN" sz="1400" dirty="0" err="1">
                <a:latin typeface="Arial"/>
                <a:cs typeface="Arial"/>
              </a:rPr>
              <a:t>cấp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cái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nhìn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sắc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nét</a:t>
            </a:r>
            <a:r>
              <a:rPr lang="vi-VN" sz="1400" dirty="0">
                <a:latin typeface="Arial"/>
                <a:cs typeface="Arial"/>
              </a:rPr>
              <a:t>, </a:t>
            </a:r>
            <a:r>
              <a:rPr lang="vi-VN" sz="1400" dirty="0" err="1">
                <a:latin typeface="Arial"/>
                <a:cs typeface="Arial"/>
              </a:rPr>
              <a:t>rõ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ràng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về</a:t>
            </a:r>
            <a:r>
              <a:rPr lang="vi-VN" sz="1400" dirty="0">
                <a:latin typeface="Arial"/>
                <a:cs typeface="Arial"/>
              </a:rPr>
              <a:t> nơi </a:t>
            </a:r>
            <a:r>
              <a:rPr lang="vi-VN" sz="1400" dirty="0" err="1">
                <a:latin typeface="Arial"/>
                <a:cs typeface="Arial"/>
              </a:rPr>
              <a:t>bạn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có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thể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bắt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đầu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tối</a:t>
            </a:r>
            <a:r>
              <a:rPr lang="vi-VN" sz="1400" dirty="0">
                <a:latin typeface="Arial"/>
                <a:cs typeface="Arial"/>
              </a:rPr>
              <a:t> ưu </a:t>
            </a:r>
            <a:r>
              <a:rPr lang="vi-VN" sz="1400" dirty="0" err="1">
                <a:latin typeface="Arial"/>
                <a:cs typeface="Arial"/>
              </a:rPr>
              <a:t>hóa</a:t>
            </a:r>
            <a:r>
              <a:rPr lang="vi-VN" sz="1400" dirty="0">
                <a:latin typeface="Arial"/>
                <a:cs typeface="Arial"/>
              </a:rPr>
              <a:t>. </a:t>
            </a:r>
            <a:r>
              <a:rPr lang="vi-VN" sz="1400" dirty="0" err="1">
                <a:latin typeface="Arial"/>
                <a:cs typeface="Arial"/>
              </a:rPr>
              <a:t>Nó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giúp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bạn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bắt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đầu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với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các</a:t>
            </a:r>
            <a:r>
              <a:rPr lang="vi-VN" sz="1400" dirty="0">
                <a:latin typeface="Arial"/>
                <a:cs typeface="Arial"/>
              </a:rPr>
              <a:t> khu </a:t>
            </a:r>
            <a:r>
              <a:rPr lang="vi-VN" sz="1400" dirty="0" err="1">
                <a:latin typeface="Arial"/>
                <a:cs typeface="Arial"/>
              </a:rPr>
              <a:t>vực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có</a:t>
            </a:r>
            <a:r>
              <a:rPr lang="vi-VN" sz="1400" dirty="0">
                <a:latin typeface="Arial"/>
                <a:cs typeface="Arial"/>
              </a:rPr>
              <a:t> lưu </a:t>
            </a:r>
            <a:r>
              <a:rPr lang="vi-VN" sz="1400" dirty="0" err="1">
                <a:latin typeface="Arial"/>
                <a:cs typeface="Arial"/>
              </a:rPr>
              <a:t>lượng</a:t>
            </a:r>
            <a:r>
              <a:rPr lang="vi-VN" sz="1400" dirty="0">
                <a:latin typeface="Arial"/>
                <a:cs typeface="Arial"/>
              </a:rPr>
              <a:t> truy </a:t>
            </a:r>
            <a:r>
              <a:rPr lang="vi-VN" sz="1400" dirty="0" err="1">
                <a:latin typeface="Arial"/>
                <a:cs typeface="Arial"/>
              </a:rPr>
              <a:t>cập</a:t>
            </a:r>
            <a:r>
              <a:rPr lang="vi-VN" sz="1400" dirty="0">
                <a:latin typeface="Arial"/>
                <a:cs typeface="Arial"/>
              </a:rPr>
              <a:t> cao </a:t>
            </a:r>
            <a:r>
              <a:rPr lang="vi-VN" sz="1400" dirty="0" err="1">
                <a:latin typeface="Arial"/>
                <a:cs typeface="Arial"/>
              </a:rPr>
              <a:t>của</a:t>
            </a:r>
            <a:r>
              <a:rPr lang="vi-VN" sz="1400" dirty="0">
                <a:latin typeface="Arial"/>
                <a:cs typeface="Arial"/>
              </a:rPr>
              <a:t> trang </a:t>
            </a:r>
            <a:r>
              <a:rPr lang="vi-VN" sz="1400" dirty="0" err="1">
                <a:latin typeface="Arial"/>
                <a:cs typeface="Arial"/>
              </a:rPr>
              <a:t>web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hoặc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ứng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dụng</a:t>
            </a:r>
            <a:r>
              <a:rPr lang="vi-VN" sz="1400" dirty="0">
                <a:latin typeface="Arial"/>
                <a:cs typeface="Arial"/>
              </a:rPr>
              <a:t>. </a:t>
            </a:r>
            <a:r>
              <a:rPr lang="vi-VN" sz="1400" dirty="0" err="1">
                <a:latin typeface="Arial"/>
                <a:cs typeface="Arial"/>
              </a:rPr>
              <a:t>Vì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điều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này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sẽ</a:t>
            </a:r>
            <a:r>
              <a:rPr lang="vi-VN" sz="1400" dirty="0">
                <a:latin typeface="Arial"/>
                <a:cs typeface="Arial"/>
              </a:rPr>
              <a:t> cho </a:t>
            </a:r>
            <a:r>
              <a:rPr lang="vi-VN" sz="1400" dirty="0" err="1">
                <a:latin typeface="Arial"/>
                <a:cs typeface="Arial"/>
              </a:rPr>
              <a:t>phép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bạn</a:t>
            </a:r>
            <a:r>
              <a:rPr lang="vi-VN" sz="1400" dirty="0">
                <a:latin typeface="Arial"/>
                <a:cs typeface="Arial"/>
              </a:rPr>
              <a:t> thu </a:t>
            </a:r>
            <a:r>
              <a:rPr lang="vi-VN" sz="1400" dirty="0" err="1">
                <a:latin typeface="Arial"/>
                <a:cs typeface="Arial"/>
              </a:rPr>
              <a:t>thập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dữ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liệu</a:t>
            </a:r>
            <a:r>
              <a:rPr lang="vi-VN" sz="1400" dirty="0">
                <a:latin typeface="Arial"/>
                <a:cs typeface="Arial"/>
              </a:rPr>
              <a:t> nhanh hơn.</a:t>
            </a:r>
            <a:br>
              <a:rPr lang="vi-VN" sz="1400" dirty="0">
                <a:ea typeface="+mn-lt"/>
                <a:cs typeface="+mn-lt"/>
              </a:rPr>
            </a:br>
            <a:r>
              <a:rPr lang="vi-VN" sz="1400" dirty="0" err="1">
                <a:latin typeface="Arial"/>
                <a:cs typeface="Arial"/>
              </a:rPr>
              <a:t>Việc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tìm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kiếm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các</a:t>
            </a:r>
            <a:r>
              <a:rPr lang="vi-VN" sz="1400" dirty="0">
                <a:latin typeface="Arial"/>
                <a:cs typeface="Arial"/>
              </a:rPr>
              <a:t> trang </a:t>
            </a:r>
            <a:r>
              <a:rPr lang="vi-VN" sz="1400" dirty="0" err="1">
                <a:latin typeface="Arial"/>
                <a:cs typeface="Arial"/>
              </a:rPr>
              <a:t>có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tỷ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lệ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chuyển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đổi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thấp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hoặc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tỷ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lệ</a:t>
            </a:r>
            <a:r>
              <a:rPr lang="vi-VN" sz="1400" dirty="0">
                <a:latin typeface="Arial"/>
                <a:cs typeface="Arial"/>
              </a:rPr>
              <a:t> rơi (</a:t>
            </a:r>
            <a:r>
              <a:rPr lang="vi-VN" sz="1400" dirty="0" err="1">
                <a:latin typeface="Arial"/>
                <a:cs typeface="Arial"/>
              </a:rPr>
              <a:t>drop-off</a:t>
            </a:r>
            <a:r>
              <a:rPr lang="vi-VN" sz="1400" dirty="0">
                <a:latin typeface="Arial"/>
                <a:cs typeface="Arial"/>
              </a:rPr>
              <a:t>) cao </a:t>
            </a:r>
            <a:r>
              <a:rPr lang="vi-VN" sz="1400" dirty="0" err="1">
                <a:latin typeface="Arial"/>
                <a:cs typeface="Arial"/>
              </a:rPr>
              <a:t>có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thể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được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cải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thiện</a:t>
            </a:r>
            <a:r>
              <a:rPr lang="vi-VN" sz="1400" dirty="0">
                <a:latin typeface="Arial"/>
                <a:cs typeface="Arial"/>
              </a:rPr>
              <a:t>.</a:t>
            </a:r>
          </a:p>
          <a:p>
            <a:r>
              <a:rPr lang="vi-VN" sz="1400" b="1" i="1" dirty="0" err="1">
                <a:latin typeface="Arial"/>
                <a:cs typeface="Arial"/>
              </a:rPr>
              <a:t>Xác</a:t>
            </a:r>
            <a:r>
              <a:rPr lang="vi-VN" sz="1400" b="1" i="1" dirty="0">
                <a:latin typeface="Arial"/>
                <a:cs typeface="Arial"/>
              </a:rPr>
              <a:t> </a:t>
            </a:r>
            <a:r>
              <a:rPr lang="vi-VN" sz="1400" b="1" i="1" dirty="0" err="1">
                <a:latin typeface="Arial"/>
                <a:cs typeface="Arial"/>
              </a:rPr>
              <a:t>định</a:t>
            </a:r>
            <a:r>
              <a:rPr lang="vi-VN" sz="1400" b="1" i="1" dirty="0">
                <a:latin typeface="Arial"/>
                <a:cs typeface="Arial"/>
              </a:rPr>
              <a:t> </a:t>
            </a:r>
            <a:r>
              <a:rPr lang="vi-VN" sz="1400" b="1" i="1" dirty="0" err="1">
                <a:latin typeface="Arial"/>
                <a:cs typeface="Arial"/>
              </a:rPr>
              <a:t>mục</a:t>
            </a:r>
            <a:r>
              <a:rPr lang="vi-VN" sz="1400" b="1" i="1" dirty="0">
                <a:latin typeface="Arial"/>
                <a:cs typeface="Arial"/>
              </a:rPr>
              <a:t> tiêu</a:t>
            </a:r>
            <a:r>
              <a:rPr lang="vi-VN" sz="1400" i="1" dirty="0">
                <a:latin typeface="Arial"/>
                <a:cs typeface="Arial"/>
              </a:rPr>
              <a:t>:</a:t>
            </a:r>
            <a:r>
              <a:rPr lang="vi-VN" sz="1400" dirty="0">
                <a:latin typeface="Arial"/>
                <a:cs typeface="Arial"/>
              </a:rPr>
              <a:t> </a:t>
            </a:r>
            <a:r>
              <a:rPr lang="vi-VN" sz="1400" dirty="0" err="1">
                <a:latin typeface="Arial"/>
                <a:cs typeface="Arial"/>
              </a:rPr>
              <a:t>Mục</a:t>
            </a:r>
            <a:r>
              <a:rPr lang="vi-VN" sz="1400" dirty="0">
                <a:latin typeface="Arial"/>
                <a:cs typeface="Arial"/>
              </a:rPr>
              <a:t> tiêu </a:t>
            </a:r>
            <a:r>
              <a:rPr lang="vi-VN" sz="1400" dirty="0" err="1">
                <a:latin typeface="Arial"/>
                <a:cs typeface="Arial"/>
              </a:rPr>
              <a:t>chuyển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đổi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của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bạn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là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số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liệu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mà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bạn</a:t>
            </a:r>
            <a:r>
              <a:rPr lang="vi-VN" sz="1400" dirty="0">
                <a:latin typeface="Arial"/>
                <a:cs typeface="Arial"/>
              </a:rPr>
              <a:t> đang </a:t>
            </a:r>
            <a:r>
              <a:rPr lang="vi-VN" sz="1400" dirty="0" err="1">
                <a:latin typeface="Arial"/>
                <a:cs typeface="Arial"/>
              </a:rPr>
              <a:t>sử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dụng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để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xác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định</a:t>
            </a:r>
            <a:r>
              <a:rPr lang="vi-VN" sz="1400" dirty="0">
                <a:latin typeface="Arial"/>
                <a:cs typeface="Arial"/>
              </a:rPr>
              <a:t> xem </a:t>
            </a:r>
            <a:r>
              <a:rPr lang="vi-VN" sz="1400" dirty="0" err="1">
                <a:latin typeface="Arial"/>
                <a:cs typeface="Arial"/>
              </a:rPr>
              <a:t>biến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thể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có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thành</a:t>
            </a:r>
            <a:r>
              <a:rPr lang="vi-VN" sz="1400" dirty="0">
                <a:latin typeface="Arial"/>
                <a:cs typeface="Arial"/>
              </a:rPr>
              <a:t> công hơn phiên </a:t>
            </a:r>
            <a:r>
              <a:rPr lang="vi-VN" sz="1400" dirty="0" err="1">
                <a:latin typeface="Arial"/>
                <a:cs typeface="Arial"/>
              </a:rPr>
              <a:t>bản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gốc</a:t>
            </a:r>
            <a:r>
              <a:rPr lang="vi-VN" sz="1400" dirty="0">
                <a:latin typeface="Arial"/>
                <a:cs typeface="Arial"/>
              </a:rPr>
              <a:t> hay không.</a:t>
            </a:r>
            <a:br>
              <a:rPr lang="vi-VN" sz="1400" dirty="0">
                <a:ea typeface="+mn-lt"/>
                <a:cs typeface="+mn-lt"/>
              </a:rPr>
            </a:br>
            <a:r>
              <a:rPr lang="vi-VN" sz="1400" dirty="0" err="1">
                <a:latin typeface="Arial"/>
                <a:cs typeface="Arial"/>
              </a:rPr>
              <a:t>Mục</a:t>
            </a:r>
            <a:r>
              <a:rPr lang="vi-VN" sz="1400" dirty="0">
                <a:latin typeface="Arial"/>
                <a:cs typeface="Arial"/>
              </a:rPr>
              <a:t> tiêu </a:t>
            </a:r>
            <a:r>
              <a:rPr lang="vi-VN" sz="1400" dirty="0" err="1">
                <a:latin typeface="Arial"/>
                <a:cs typeface="Arial"/>
              </a:rPr>
              <a:t>có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thể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là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bất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cứ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thứ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gì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từ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việc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click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vào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nút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hoặc</a:t>
            </a:r>
            <a:r>
              <a:rPr lang="vi-VN" sz="1400" dirty="0">
                <a:latin typeface="Arial"/>
                <a:cs typeface="Arial"/>
              </a:rPr>
              <a:t> liên </a:t>
            </a:r>
            <a:r>
              <a:rPr lang="vi-VN" sz="1400" dirty="0" err="1">
                <a:latin typeface="Arial"/>
                <a:cs typeface="Arial"/>
              </a:rPr>
              <a:t>kết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đến</a:t>
            </a:r>
            <a:r>
              <a:rPr lang="vi-VN" sz="1400" dirty="0">
                <a:latin typeface="Arial"/>
                <a:cs typeface="Arial"/>
              </a:rPr>
              <a:t> trang </a:t>
            </a:r>
            <a:r>
              <a:rPr lang="vi-VN" sz="1400" dirty="0" err="1">
                <a:latin typeface="Arial"/>
                <a:cs typeface="Arial"/>
              </a:rPr>
              <a:t>web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bán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dirty="0" err="1">
                <a:latin typeface="Arial"/>
                <a:cs typeface="Arial"/>
              </a:rPr>
              <a:t>hàng</a:t>
            </a:r>
            <a:r>
              <a:rPr lang="vi-VN" sz="1400" dirty="0">
                <a:latin typeface="Arial"/>
                <a:cs typeface="Arial"/>
              </a:rPr>
              <a:t>.</a:t>
            </a:r>
          </a:p>
          <a:p>
            <a:r>
              <a:rPr lang="vi-VN" sz="1400" b="1" dirty="0" err="1">
                <a:latin typeface="Arial"/>
                <a:cs typeface="Arial"/>
              </a:rPr>
              <a:t>Tạo</a:t>
            </a:r>
            <a:r>
              <a:rPr lang="vi-VN" sz="1400" b="1" dirty="0">
                <a:latin typeface="Arial"/>
                <a:cs typeface="Arial"/>
              </a:rPr>
              <a:t> ra </a:t>
            </a:r>
            <a:r>
              <a:rPr lang="vi-VN" sz="1400" b="1" dirty="0" err="1">
                <a:latin typeface="Arial"/>
                <a:cs typeface="Arial"/>
              </a:rPr>
              <a:t>giả</a:t>
            </a:r>
            <a:r>
              <a:rPr lang="vi-VN" sz="1400" b="1" dirty="0">
                <a:latin typeface="Arial"/>
                <a:cs typeface="Arial"/>
              </a:rPr>
              <a:t> </a:t>
            </a:r>
            <a:r>
              <a:rPr lang="vi-VN" sz="1400" b="1" dirty="0" err="1">
                <a:latin typeface="Arial"/>
                <a:cs typeface="Arial"/>
              </a:rPr>
              <a:t>thuyết</a:t>
            </a:r>
            <a:r>
              <a:rPr lang="vi-VN" sz="1400" i="1" dirty="0">
                <a:latin typeface="Arial"/>
                <a:cs typeface="Arial"/>
              </a:rPr>
              <a:t>:</a:t>
            </a:r>
            <a:r>
              <a:rPr lang="vi" sz="1400" dirty="0">
                <a:latin typeface="Arial"/>
                <a:cs typeface="Arial"/>
              </a:rPr>
              <a:t> Khi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đã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xác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định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được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mục</a:t>
            </a:r>
            <a:r>
              <a:rPr lang="vi" sz="1400" dirty="0">
                <a:latin typeface="Arial"/>
                <a:cs typeface="Arial"/>
              </a:rPr>
              <a:t> tiêu,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có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thể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bắt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đầu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tạo</a:t>
            </a:r>
            <a:r>
              <a:rPr lang="vi" sz="1400" dirty="0">
                <a:latin typeface="Arial"/>
                <a:cs typeface="Arial"/>
              </a:rPr>
              <a:t> ra </a:t>
            </a:r>
            <a:r>
              <a:rPr lang="vi" sz="1400" dirty="0" err="1">
                <a:latin typeface="Arial"/>
                <a:cs typeface="Arial"/>
              </a:rPr>
              <a:t>các</a:t>
            </a:r>
            <a:r>
              <a:rPr lang="vi" sz="1400" dirty="0">
                <a:latin typeface="Arial"/>
                <a:cs typeface="Arial"/>
              </a:rPr>
              <a:t> ý </a:t>
            </a:r>
            <a:r>
              <a:rPr lang="vi" sz="1400" dirty="0" err="1">
                <a:latin typeface="Arial"/>
                <a:cs typeface="Arial"/>
              </a:rPr>
              <a:t>tưởng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và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giả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thuyết</a:t>
            </a:r>
            <a:r>
              <a:rPr lang="vi" sz="1400" b="1" dirty="0">
                <a:latin typeface="Arial"/>
                <a:cs typeface="Arial"/>
              </a:rPr>
              <a:t> AB </a:t>
            </a:r>
            <a:r>
              <a:rPr lang="vi" sz="1400" b="1" dirty="0" err="1">
                <a:latin typeface="Arial"/>
                <a:cs typeface="Arial"/>
              </a:rPr>
              <a:t>Testing</a:t>
            </a:r>
            <a:r>
              <a:rPr lang="vi" sz="1400" dirty="0">
                <a:latin typeface="Arial"/>
                <a:cs typeface="Arial"/>
              </a:rPr>
              <a:t> </a:t>
            </a:r>
            <a:r>
              <a:rPr lang="vi" sz="1400" dirty="0" err="1">
                <a:latin typeface="Arial"/>
                <a:cs typeface="Arial"/>
              </a:rPr>
              <a:t>về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lý</a:t>
            </a:r>
            <a:r>
              <a:rPr lang="vi" sz="1400" dirty="0">
                <a:latin typeface="Arial"/>
                <a:cs typeface="Arial"/>
              </a:rPr>
              <a:t> do </a:t>
            </a:r>
            <a:r>
              <a:rPr lang="vi" sz="1400" dirty="0" err="1">
                <a:latin typeface="Arial"/>
                <a:cs typeface="Arial"/>
              </a:rPr>
              <a:t>tại</a:t>
            </a:r>
            <a:r>
              <a:rPr lang="vi" sz="1400" dirty="0">
                <a:latin typeface="Arial"/>
                <a:cs typeface="Arial"/>
              </a:rPr>
              <a:t> sao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nghĩ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rằng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chúng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sẽ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tốt</a:t>
            </a:r>
            <a:r>
              <a:rPr lang="vi" sz="1400" dirty="0">
                <a:latin typeface="Arial"/>
                <a:cs typeface="Arial"/>
              </a:rPr>
              <a:t> hơn phiên </a:t>
            </a:r>
            <a:r>
              <a:rPr lang="vi" sz="1400" dirty="0" err="1">
                <a:latin typeface="Arial"/>
                <a:cs typeface="Arial"/>
              </a:rPr>
              <a:t>bản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hiện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tại</a:t>
            </a:r>
            <a:r>
              <a:rPr lang="vi" sz="1400" dirty="0">
                <a:latin typeface="Arial"/>
                <a:cs typeface="Arial"/>
              </a:rPr>
              <a:t>.</a:t>
            </a:r>
            <a:br>
              <a:rPr lang="vi" sz="1400" dirty="0">
                <a:ea typeface="+mn-lt"/>
                <a:cs typeface="+mn-lt"/>
              </a:rPr>
            </a:br>
            <a:r>
              <a:rPr lang="vi" sz="1400" dirty="0" err="1">
                <a:latin typeface="Arial"/>
                <a:cs typeface="Arial"/>
              </a:rPr>
              <a:t>Một</a:t>
            </a:r>
            <a:r>
              <a:rPr lang="vi" sz="1400" dirty="0">
                <a:latin typeface="Arial"/>
                <a:cs typeface="Arial"/>
              </a:rPr>
              <a:t> khi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có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một</a:t>
            </a:r>
            <a:r>
              <a:rPr lang="vi" sz="1400" dirty="0">
                <a:latin typeface="Arial"/>
                <a:cs typeface="Arial"/>
              </a:rPr>
              <a:t> danh </a:t>
            </a:r>
            <a:r>
              <a:rPr lang="vi" sz="1400" dirty="0" err="1">
                <a:latin typeface="Arial"/>
                <a:cs typeface="Arial"/>
              </a:rPr>
              <a:t>sách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các</a:t>
            </a:r>
            <a:r>
              <a:rPr lang="vi" sz="1400" dirty="0">
                <a:latin typeface="Arial"/>
                <a:cs typeface="Arial"/>
              </a:rPr>
              <a:t> ý </a:t>
            </a:r>
            <a:r>
              <a:rPr lang="vi" sz="1400" dirty="0" err="1">
                <a:latin typeface="Arial"/>
                <a:cs typeface="Arial"/>
              </a:rPr>
              <a:t>tưởng</a:t>
            </a:r>
            <a:r>
              <a:rPr lang="vi" sz="1400" dirty="0">
                <a:latin typeface="Arial"/>
                <a:cs typeface="Arial"/>
              </a:rPr>
              <a:t>, </a:t>
            </a:r>
            <a:r>
              <a:rPr lang="vi" sz="1400" dirty="0" err="1">
                <a:latin typeface="Arial"/>
                <a:cs typeface="Arial"/>
              </a:rPr>
              <a:t>hãy</a:t>
            </a:r>
            <a:r>
              <a:rPr lang="vi" sz="1400" dirty="0">
                <a:latin typeface="Arial"/>
                <a:cs typeface="Arial"/>
              </a:rPr>
              <a:t> ưu tiên </a:t>
            </a:r>
            <a:r>
              <a:rPr lang="vi" sz="1400" dirty="0" err="1">
                <a:latin typeface="Arial"/>
                <a:cs typeface="Arial"/>
              </a:rPr>
              <a:t>chúng</a:t>
            </a:r>
            <a:r>
              <a:rPr lang="vi" sz="1400" dirty="0">
                <a:latin typeface="Arial"/>
                <a:cs typeface="Arial"/>
              </a:rPr>
              <a:t> theo </a:t>
            </a:r>
            <a:r>
              <a:rPr lang="vi" sz="1400" dirty="0" err="1">
                <a:latin typeface="Arial"/>
                <a:cs typeface="Arial"/>
              </a:rPr>
              <a:t>mức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độ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tác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động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dự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kiến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và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độ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khó</a:t>
            </a:r>
            <a:r>
              <a:rPr lang="vi" sz="1400" dirty="0">
                <a:latin typeface="Arial"/>
                <a:cs typeface="Arial"/>
              </a:rPr>
              <a:t> khi </a:t>
            </a:r>
            <a:r>
              <a:rPr lang="vi" sz="1400" dirty="0" err="1">
                <a:latin typeface="Arial"/>
                <a:cs typeface="Arial"/>
              </a:rPr>
              <a:t>thực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hiện</a:t>
            </a:r>
            <a:r>
              <a:rPr lang="vi" sz="1400" dirty="0">
                <a:latin typeface="Arial"/>
                <a:cs typeface="Arial"/>
              </a:rPr>
              <a:t>.</a:t>
            </a:r>
            <a:endParaRPr lang="vi-VN" sz="1400" dirty="0">
              <a:latin typeface="Arial"/>
              <a:cs typeface="Arial"/>
            </a:endParaRPr>
          </a:p>
          <a:p>
            <a:r>
              <a:rPr lang="vi" sz="1400" b="1" dirty="0" err="1">
                <a:latin typeface="Arial"/>
                <a:cs typeface="Arial"/>
              </a:rPr>
              <a:t>Tạo</a:t>
            </a:r>
            <a:r>
              <a:rPr lang="vi" sz="1400" b="1" dirty="0">
                <a:latin typeface="Arial"/>
                <a:cs typeface="Arial"/>
              </a:rPr>
              <a:t> </a:t>
            </a:r>
            <a:r>
              <a:rPr lang="vi" sz="1400" b="1" dirty="0" err="1">
                <a:latin typeface="Arial"/>
                <a:cs typeface="Arial"/>
              </a:rPr>
              <a:t>các</a:t>
            </a:r>
            <a:r>
              <a:rPr lang="vi" sz="1400" b="1" dirty="0">
                <a:latin typeface="Arial"/>
                <a:cs typeface="Arial"/>
              </a:rPr>
              <a:t> </a:t>
            </a:r>
            <a:r>
              <a:rPr lang="vi" sz="1400" b="1" dirty="0" err="1">
                <a:latin typeface="Arial"/>
                <a:cs typeface="Arial"/>
              </a:rPr>
              <a:t>biến</a:t>
            </a:r>
            <a:r>
              <a:rPr lang="vi" sz="1400" b="1" dirty="0">
                <a:latin typeface="Arial"/>
                <a:cs typeface="Arial"/>
              </a:rPr>
              <a:t> </a:t>
            </a:r>
            <a:r>
              <a:rPr lang="vi" sz="1400" b="1" dirty="0" err="1">
                <a:latin typeface="Arial"/>
                <a:cs typeface="Arial"/>
              </a:rPr>
              <a:t>thể</a:t>
            </a:r>
            <a:r>
              <a:rPr lang="vi" sz="1400" b="1" dirty="0">
                <a:latin typeface="Arial"/>
                <a:cs typeface="Arial"/>
              </a:rPr>
              <a:t>:</a:t>
            </a:r>
            <a:r>
              <a:rPr lang="vi" sz="1400" dirty="0">
                <a:latin typeface="Arial"/>
                <a:cs typeface="Arial"/>
              </a:rPr>
              <a:t> </a:t>
            </a:r>
            <a:r>
              <a:rPr lang="vi" sz="1400" dirty="0" err="1">
                <a:latin typeface="Arial"/>
                <a:cs typeface="Arial"/>
              </a:rPr>
              <a:t>Sử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dụng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phần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mềm</a:t>
            </a:r>
            <a:r>
              <a:rPr lang="vi" sz="1400" dirty="0">
                <a:latin typeface="Arial"/>
                <a:cs typeface="Arial"/>
              </a:rPr>
              <a:t> </a:t>
            </a:r>
            <a:r>
              <a:rPr lang="vi" sz="1400" b="1" dirty="0">
                <a:latin typeface="Arial"/>
                <a:cs typeface="Arial"/>
              </a:rPr>
              <a:t>A/B </a:t>
            </a:r>
            <a:r>
              <a:rPr lang="vi" sz="1400" b="1" dirty="0" err="1">
                <a:latin typeface="Arial"/>
                <a:cs typeface="Arial"/>
              </a:rPr>
              <a:t>Testing</a:t>
            </a:r>
            <a:r>
              <a:rPr lang="vi" sz="1400" dirty="0">
                <a:latin typeface="Arial"/>
                <a:cs typeface="Arial"/>
              </a:rPr>
              <a:t> 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(</a:t>
            </a:r>
            <a:r>
              <a:rPr lang="vi" sz="1400" dirty="0" err="1">
                <a:latin typeface="Arial"/>
                <a:cs typeface="Arial"/>
              </a:rPr>
              <a:t>chẳng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hạn</a:t>
            </a:r>
            <a:r>
              <a:rPr lang="vi" sz="1400" dirty="0">
                <a:latin typeface="Arial"/>
                <a:cs typeface="Arial"/>
              </a:rPr>
              <a:t> như </a:t>
            </a:r>
            <a:r>
              <a:rPr lang="vi" sz="1400" dirty="0" err="1">
                <a:latin typeface="Arial"/>
                <a:cs typeface="Arial"/>
              </a:rPr>
              <a:t>Optimizely</a:t>
            </a:r>
            <a:r>
              <a:rPr lang="vi" sz="1400" dirty="0">
                <a:latin typeface="Arial"/>
                <a:cs typeface="Arial"/>
              </a:rPr>
              <a:t>). </a:t>
            </a:r>
            <a:r>
              <a:rPr lang="vi" sz="1400" dirty="0" err="1">
                <a:latin typeface="Arial"/>
                <a:cs typeface="Arial"/>
              </a:rPr>
              <a:t>Điều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này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giúp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thực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hiện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các</a:t>
            </a:r>
            <a:r>
              <a:rPr lang="vi" sz="1400" dirty="0">
                <a:latin typeface="Arial"/>
                <a:cs typeface="Arial"/>
              </a:rPr>
              <a:t> thay </a:t>
            </a:r>
            <a:r>
              <a:rPr lang="vi" sz="1400" dirty="0" err="1">
                <a:latin typeface="Arial"/>
                <a:cs typeface="Arial"/>
              </a:rPr>
              <a:t>đổi</a:t>
            </a:r>
            <a:r>
              <a:rPr lang="vi" sz="1400" dirty="0">
                <a:latin typeface="Arial"/>
                <a:cs typeface="Arial"/>
              </a:rPr>
              <a:t> theo ý </a:t>
            </a:r>
            <a:r>
              <a:rPr lang="vi" sz="1400" dirty="0" err="1">
                <a:latin typeface="Arial"/>
                <a:cs typeface="Arial"/>
              </a:rPr>
              <a:t>muốn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đối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với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một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thành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phần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trang </a:t>
            </a:r>
            <a:r>
              <a:rPr lang="vi" sz="1400" dirty="0" err="1">
                <a:latin typeface="Arial"/>
                <a:cs typeface="Arial"/>
              </a:rPr>
              <a:t>web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hoặc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trải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nghiệm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ứng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dụng</a:t>
            </a:r>
            <a:r>
              <a:rPr lang="vi" sz="1400" dirty="0">
                <a:latin typeface="Arial"/>
                <a:cs typeface="Arial"/>
              </a:rPr>
              <a:t> di </a:t>
            </a:r>
            <a:r>
              <a:rPr lang="vi" sz="1400" dirty="0" err="1">
                <a:latin typeface="Arial"/>
                <a:cs typeface="Arial"/>
              </a:rPr>
              <a:t>động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.</a:t>
            </a:r>
            <a:br>
              <a:rPr lang="vi" sz="1400" dirty="0">
                <a:ea typeface="+mn-lt"/>
                <a:cs typeface="+mn-lt"/>
              </a:rPr>
            </a:br>
            <a:r>
              <a:rPr lang="vi" sz="1400" dirty="0" err="1">
                <a:latin typeface="Arial"/>
                <a:cs typeface="Arial"/>
              </a:rPr>
              <a:t>Điều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này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có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thể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chỉ</a:t>
            </a:r>
            <a:r>
              <a:rPr lang="vi" sz="1400" dirty="0">
                <a:latin typeface="Arial"/>
                <a:cs typeface="Arial"/>
              </a:rPr>
              <a:t> đơn </a:t>
            </a:r>
            <a:r>
              <a:rPr lang="vi" sz="1400" dirty="0" err="1">
                <a:latin typeface="Arial"/>
                <a:cs typeface="Arial"/>
              </a:rPr>
              <a:t>giản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là</a:t>
            </a:r>
            <a:r>
              <a:rPr lang="vi" sz="1400" dirty="0">
                <a:latin typeface="Arial"/>
                <a:cs typeface="Arial"/>
              </a:rPr>
              <a:t>:</a:t>
            </a:r>
            <a:endParaRPr lang="vi-VN" sz="1400" dirty="0">
              <a:latin typeface="Arial"/>
              <a:cs typeface="Arial"/>
            </a:endParaRPr>
          </a:p>
          <a:p>
            <a:r>
              <a:rPr lang="vi" sz="1400" dirty="0">
                <a:latin typeface="Arial"/>
                <a:cs typeface="Arial"/>
              </a:rPr>
              <a:t>Thay </a:t>
            </a:r>
            <a:r>
              <a:rPr lang="vi" sz="1400" dirty="0" err="1">
                <a:latin typeface="Arial"/>
                <a:cs typeface="Arial"/>
              </a:rPr>
              <a:t>đổi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màu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một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nút</a:t>
            </a:r>
            <a:r>
              <a:rPr lang="vi" sz="1400" dirty="0">
                <a:latin typeface="Arial"/>
                <a:cs typeface="Arial"/>
              </a:rPr>
              <a:t> CTA</a:t>
            </a:r>
            <a:endParaRPr lang="vi-VN" sz="1400" dirty="0">
              <a:latin typeface="Arial"/>
              <a:cs typeface="Arial"/>
            </a:endParaRPr>
          </a:p>
          <a:p>
            <a:r>
              <a:rPr lang="vi" sz="1400" dirty="0" err="1">
                <a:latin typeface="Arial"/>
                <a:cs typeface="Arial"/>
              </a:rPr>
              <a:t>Hoán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đổi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thứ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tự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các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thành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phần</a:t>
            </a:r>
            <a:r>
              <a:rPr lang="vi" sz="1400" dirty="0">
                <a:latin typeface="Arial"/>
                <a:cs typeface="Arial"/>
              </a:rPr>
              <a:t> trên trang</a:t>
            </a:r>
            <a:endParaRPr lang="vi-VN" sz="1400" dirty="0">
              <a:latin typeface="Arial"/>
              <a:cs typeface="Arial"/>
            </a:endParaRPr>
          </a:p>
          <a:p>
            <a:r>
              <a:rPr lang="vi" sz="1400" dirty="0" err="1">
                <a:latin typeface="Arial"/>
                <a:cs typeface="Arial"/>
              </a:rPr>
              <a:t>Ẩn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các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thành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phần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điều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hướng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hoặc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một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thứ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đó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có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thể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hoàn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toàn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tùy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chỉnh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được</a:t>
            </a:r>
            <a:r>
              <a:rPr lang="vi" sz="1400" dirty="0">
                <a:latin typeface="Arial"/>
                <a:cs typeface="Arial"/>
              </a:rPr>
              <a:t>.</a:t>
            </a:r>
            <a:br>
              <a:rPr lang="vi" sz="1400" dirty="0">
                <a:ea typeface="+mn-lt"/>
                <a:cs typeface="+mn-lt"/>
              </a:rPr>
            </a:br>
            <a:r>
              <a:rPr lang="vi" sz="1400" dirty="0" err="1">
                <a:latin typeface="Arial"/>
                <a:cs typeface="Arial"/>
              </a:rPr>
              <a:t>Nhiều</a:t>
            </a:r>
            <a:r>
              <a:rPr lang="vi" sz="1400" dirty="0">
                <a:latin typeface="Arial"/>
                <a:cs typeface="Arial"/>
              </a:rPr>
              <a:t> công </a:t>
            </a:r>
            <a:r>
              <a:rPr lang="vi" sz="1400" dirty="0" err="1">
                <a:latin typeface="Arial"/>
                <a:cs typeface="Arial"/>
              </a:rPr>
              <a:t>cụ</a:t>
            </a:r>
            <a:r>
              <a:rPr lang="vi" sz="1400" dirty="0">
                <a:latin typeface="Arial"/>
                <a:cs typeface="Arial"/>
              </a:rPr>
              <a:t> </a:t>
            </a:r>
            <a:r>
              <a:rPr lang="vi" sz="1400" b="1" dirty="0">
                <a:latin typeface="Arial"/>
                <a:cs typeface="Arial"/>
              </a:rPr>
              <a:t>A/B </a:t>
            </a:r>
            <a:r>
              <a:rPr lang="vi" sz="1400" b="1" dirty="0" err="1">
                <a:latin typeface="Arial"/>
                <a:cs typeface="Arial"/>
              </a:rPr>
              <a:t>Testing</a:t>
            </a:r>
            <a:r>
              <a:rPr lang="vi" sz="1400" dirty="0">
                <a:latin typeface="Arial"/>
                <a:cs typeface="Arial"/>
              </a:rPr>
              <a:t> </a:t>
            </a:r>
            <a:r>
              <a:rPr lang="vi" sz="1400" dirty="0" err="1">
                <a:latin typeface="Arial"/>
                <a:cs typeface="Arial"/>
              </a:rPr>
              <a:t>hàng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đầu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có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trình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chỉnh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sửa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trực</a:t>
            </a:r>
            <a:r>
              <a:rPr lang="vi" sz="1400" dirty="0">
                <a:latin typeface="Arial"/>
                <a:cs typeface="Arial"/>
              </a:rPr>
              <a:t> quan </a:t>
            </a:r>
            <a:r>
              <a:rPr lang="vi" sz="1400" dirty="0" err="1">
                <a:latin typeface="Arial"/>
                <a:cs typeface="Arial"/>
              </a:rPr>
              <a:t>sẽ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giúp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những</a:t>
            </a:r>
            <a:r>
              <a:rPr lang="vi" sz="1400" dirty="0">
                <a:latin typeface="Arial"/>
                <a:cs typeface="Arial"/>
              </a:rPr>
              <a:t> thay </a:t>
            </a:r>
            <a:r>
              <a:rPr lang="vi" sz="1400" dirty="0" err="1">
                <a:latin typeface="Arial"/>
                <a:cs typeface="Arial"/>
              </a:rPr>
              <a:t>đổi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này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trở</a:t>
            </a:r>
            <a:r>
              <a:rPr lang="vi" sz="1400" dirty="0">
                <a:latin typeface="Arial"/>
                <a:cs typeface="Arial"/>
              </a:rPr>
              <a:t> nên </a:t>
            </a:r>
            <a:r>
              <a:rPr lang="vi" sz="1400" dirty="0" err="1">
                <a:latin typeface="Arial"/>
                <a:cs typeface="Arial"/>
              </a:rPr>
              <a:t>dễ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dàng</a:t>
            </a:r>
            <a:r>
              <a:rPr lang="vi" sz="1400" dirty="0">
                <a:latin typeface="Arial"/>
                <a:cs typeface="Arial"/>
              </a:rPr>
              <a:t> hơn. </a:t>
            </a:r>
            <a:r>
              <a:rPr lang="vi" sz="1400" dirty="0" err="1">
                <a:latin typeface="Arial"/>
                <a:cs typeface="Arial"/>
              </a:rPr>
              <a:t>Hãy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đảm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bảo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thử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nghiệm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có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thể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hoạt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động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đúng</a:t>
            </a:r>
            <a:r>
              <a:rPr lang="vi" sz="1400" dirty="0">
                <a:latin typeface="Arial"/>
                <a:cs typeface="Arial"/>
              </a:rPr>
              <a:t> như mong </a:t>
            </a:r>
            <a:r>
              <a:rPr lang="vi" sz="1400" dirty="0" err="1">
                <a:latin typeface="Arial"/>
                <a:cs typeface="Arial"/>
              </a:rPr>
              <a:t>đợi</a:t>
            </a:r>
            <a:r>
              <a:rPr lang="vi" sz="1400" dirty="0">
                <a:latin typeface="Arial"/>
                <a:cs typeface="Arial"/>
              </a:rPr>
              <a:t>.</a:t>
            </a:r>
            <a:endParaRPr lang="vi-VN" sz="1400" dirty="0">
              <a:latin typeface="Arial"/>
              <a:cs typeface="Arial"/>
            </a:endParaRPr>
          </a:p>
          <a:p>
            <a:r>
              <a:rPr lang="vi" sz="1400" b="1" dirty="0" err="1">
                <a:latin typeface="Arial"/>
                <a:cs typeface="Arial"/>
              </a:rPr>
              <a:t>Chạy</a:t>
            </a:r>
            <a:r>
              <a:rPr lang="vi" sz="1400" b="1" dirty="0">
                <a:latin typeface="Arial"/>
                <a:cs typeface="Arial"/>
              </a:rPr>
              <a:t> </a:t>
            </a:r>
            <a:r>
              <a:rPr lang="vi" sz="1400" b="1" dirty="0" err="1">
                <a:latin typeface="Arial"/>
                <a:cs typeface="Arial"/>
              </a:rPr>
              <a:t>thử</a:t>
            </a:r>
            <a:r>
              <a:rPr lang="vi" sz="1400" b="1" dirty="0">
                <a:latin typeface="Arial"/>
                <a:cs typeface="Arial"/>
              </a:rPr>
              <a:t> </a:t>
            </a:r>
            <a:r>
              <a:rPr lang="vi" sz="1400" b="1" dirty="0" err="1">
                <a:latin typeface="Arial"/>
                <a:cs typeface="Arial"/>
              </a:rPr>
              <a:t>nghiệm</a:t>
            </a:r>
            <a:r>
              <a:rPr lang="vi" sz="1400" b="1" dirty="0">
                <a:latin typeface="Arial"/>
                <a:cs typeface="Arial"/>
              </a:rPr>
              <a:t>:</a:t>
            </a:r>
            <a:r>
              <a:rPr lang="vi" sz="1400" dirty="0">
                <a:latin typeface="Arial"/>
                <a:cs typeface="Arial"/>
              </a:rPr>
              <a:t> </a:t>
            </a:r>
            <a:r>
              <a:rPr lang="vi" sz="1400" dirty="0" err="1">
                <a:latin typeface="Arial"/>
                <a:cs typeface="Arial"/>
              </a:rPr>
              <a:t>Hãy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bắt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đầu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thử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nghiệm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và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chờ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người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dùng</a:t>
            </a:r>
            <a:r>
              <a:rPr lang="vi" sz="1400" dirty="0">
                <a:latin typeface="Arial"/>
                <a:cs typeface="Arial"/>
              </a:rPr>
              <a:t> truy </a:t>
            </a:r>
            <a:r>
              <a:rPr lang="vi" sz="1400" dirty="0" err="1">
                <a:latin typeface="Arial"/>
                <a:cs typeface="Arial"/>
              </a:rPr>
              <a:t>cập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vào</a:t>
            </a:r>
            <a:r>
              <a:rPr lang="vi" sz="1400" dirty="0">
                <a:latin typeface="Arial"/>
                <a:cs typeface="Arial"/>
              </a:rPr>
              <a:t>!</a:t>
            </a:r>
            <a:br>
              <a:rPr lang="vi" sz="1400" dirty="0">
                <a:ea typeface="+mn-lt"/>
                <a:cs typeface="+mn-lt"/>
              </a:rPr>
            </a:br>
            <a:r>
              <a:rPr lang="vi" sz="1400" dirty="0">
                <a:latin typeface="Arial"/>
                <a:cs typeface="Arial"/>
              </a:rPr>
              <a:t>Ở </a:t>
            </a:r>
            <a:r>
              <a:rPr lang="vi" sz="1400" dirty="0" err="1">
                <a:latin typeface="Arial"/>
                <a:cs typeface="Arial"/>
              </a:rPr>
              <a:t>bước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này</a:t>
            </a:r>
            <a:r>
              <a:rPr lang="vi" sz="1400" dirty="0">
                <a:latin typeface="Arial"/>
                <a:cs typeface="Arial"/>
              </a:rPr>
              <a:t>, </a:t>
            </a:r>
            <a:r>
              <a:rPr lang="vi" sz="1400" dirty="0" err="1">
                <a:latin typeface="Arial"/>
                <a:cs typeface="Arial"/>
              </a:rPr>
              <a:t>khách</a:t>
            </a:r>
            <a:r>
              <a:rPr lang="vi" sz="1400" dirty="0">
                <a:latin typeface="Arial"/>
                <a:cs typeface="Arial"/>
              </a:rPr>
              <a:t> truy </a:t>
            </a:r>
            <a:r>
              <a:rPr lang="vi" sz="1400" dirty="0" err="1">
                <a:latin typeface="Arial"/>
                <a:cs typeface="Arial"/>
              </a:rPr>
              <a:t>cập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vào</a:t>
            </a:r>
            <a:r>
              <a:rPr lang="vi" sz="1400" dirty="0">
                <a:latin typeface="Arial"/>
                <a:cs typeface="Arial"/>
              </a:rPr>
              <a:t> trang </a:t>
            </a:r>
            <a:r>
              <a:rPr lang="vi" sz="1400" dirty="0" err="1">
                <a:latin typeface="Arial"/>
                <a:cs typeface="Arial"/>
              </a:rPr>
              <a:t>web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hoặc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ứng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dụng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sẽ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được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chỉ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định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ngẫu</a:t>
            </a:r>
            <a:r>
              <a:rPr lang="vi" sz="1400" dirty="0">
                <a:latin typeface="Arial"/>
                <a:cs typeface="Arial"/>
              </a:rPr>
              <a:t> nhiên </a:t>
            </a:r>
            <a:r>
              <a:rPr lang="vi" sz="1400" dirty="0" err="1">
                <a:latin typeface="Arial"/>
                <a:cs typeface="Arial"/>
              </a:rPr>
              <a:t>để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kiểm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soát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hoặc</a:t>
            </a:r>
            <a:r>
              <a:rPr lang="vi" sz="1400" dirty="0">
                <a:latin typeface="Arial"/>
                <a:cs typeface="Arial"/>
              </a:rPr>
              <a:t> thay </a:t>
            </a:r>
            <a:r>
              <a:rPr lang="vi" sz="1400" dirty="0" err="1">
                <a:latin typeface="Arial"/>
                <a:cs typeface="Arial"/>
              </a:rPr>
              <a:t>đổi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trải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nghiệm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.</a:t>
            </a:r>
            <a:br>
              <a:rPr lang="vi" sz="1400" dirty="0">
                <a:ea typeface="+mn-lt"/>
                <a:cs typeface="+mn-lt"/>
              </a:rPr>
            </a:br>
            <a:r>
              <a:rPr lang="vi" sz="1400" dirty="0" err="1">
                <a:latin typeface="Arial"/>
                <a:cs typeface="Arial"/>
              </a:rPr>
              <a:t>Sự</a:t>
            </a:r>
            <a:r>
              <a:rPr lang="vi" sz="1400" dirty="0">
                <a:latin typeface="Arial"/>
                <a:cs typeface="Arial"/>
              </a:rPr>
              <a:t> tương </a:t>
            </a:r>
            <a:r>
              <a:rPr lang="vi" sz="1400" dirty="0" err="1">
                <a:latin typeface="Arial"/>
                <a:cs typeface="Arial"/>
              </a:rPr>
              <a:t>tác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họ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với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từng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trải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nghiệm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được</a:t>
            </a:r>
            <a:r>
              <a:rPr lang="vi" sz="1400" dirty="0">
                <a:latin typeface="Arial"/>
                <a:cs typeface="Arial"/>
              </a:rPr>
              <a:t> đo </a:t>
            </a:r>
            <a:r>
              <a:rPr lang="vi" sz="1400" dirty="0" err="1">
                <a:latin typeface="Arial"/>
                <a:cs typeface="Arial"/>
              </a:rPr>
              <a:t>lường</a:t>
            </a:r>
            <a:r>
              <a:rPr lang="vi" sz="1400" dirty="0">
                <a:latin typeface="Arial"/>
                <a:cs typeface="Arial"/>
              </a:rPr>
              <a:t>, </a:t>
            </a:r>
            <a:r>
              <a:rPr lang="vi" sz="1400" dirty="0" err="1">
                <a:latin typeface="Arial"/>
                <a:cs typeface="Arial"/>
              </a:rPr>
              <a:t>tính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toán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và</a:t>
            </a:r>
            <a:r>
              <a:rPr lang="vi" sz="1400" dirty="0">
                <a:latin typeface="Arial"/>
                <a:cs typeface="Arial"/>
              </a:rPr>
              <a:t> so </a:t>
            </a:r>
            <a:r>
              <a:rPr lang="vi" sz="1400" dirty="0" err="1">
                <a:latin typeface="Arial"/>
                <a:cs typeface="Arial"/>
              </a:rPr>
              <a:t>sánh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để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xác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định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cách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thức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từng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cách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hoạt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động</a:t>
            </a:r>
            <a:r>
              <a:rPr lang="vi" sz="1400" dirty="0">
                <a:latin typeface="Arial"/>
                <a:cs typeface="Arial"/>
              </a:rPr>
              <a:t>.</a:t>
            </a:r>
            <a:endParaRPr lang="vi-VN" sz="1400" dirty="0">
              <a:latin typeface="Arial"/>
              <a:cs typeface="Arial"/>
            </a:endParaRPr>
          </a:p>
          <a:p>
            <a:r>
              <a:rPr lang="vi" sz="1400" b="1" dirty="0">
                <a:latin typeface="Arial"/>
                <a:cs typeface="Arial"/>
              </a:rPr>
              <a:t>Phân </a:t>
            </a:r>
            <a:r>
              <a:rPr lang="vi" sz="1400" b="1" dirty="0" err="1">
                <a:latin typeface="Arial"/>
                <a:cs typeface="Arial"/>
              </a:rPr>
              <a:t>tích</a:t>
            </a:r>
            <a:r>
              <a:rPr lang="vi" sz="1400" b="1" dirty="0">
                <a:latin typeface="Arial"/>
                <a:cs typeface="Arial"/>
              </a:rPr>
              <a:t> </a:t>
            </a:r>
            <a:r>
              <a:rPr lang="vi" sz="1400" b="1" dirty="0" err="1">
                <a:latin typeface="Arial"/>
                <a:cs typeface="Arial"/>
              </a:rPr>
              <a:t>kết</a:t>
            </a:r>
            <a:r>
              <a:rPr lang="vi" sz="1400" b="1" dirty="0">
                <a:latin typeface="Arial"/>
                <a:cs typeface="Arial"/>
              </a:rPr>
              <a:t> </a:t>
            </a:r>
            <a:r>
              <a:rPr lang="vi" sz="1400" b="1" dirty="0" err="1">
                <a:latin typeface="Arial"/>
                <a:cs typeface="Arial"/>
              </a:rPr>
              <a:t>quả</a:t>
            </a:r>
            <a:r>
              <a:rPr lang="vi" sz="1400" i="1" dirty="0">
                <a:latin typeface="Arial"/>
                <a:cs typeface="Arial"/>
              </a:rPr>
              <a:t>:</a:t>
            </a:r>
            <a:r>
              <a:rPr lang="vi" sz="1400" dirty="0">
                <a:latin typeface="Arial"/>
                <a:cs typeface="Arial"/>
              </a:rPr>
              <a:t> Khi </a:t>
            </a:r>
            <a:r>
              <a:rPr lang="vi" sz="1400" dirty="0" err="1">
                <a:latin typeface="Arial"/>
                <a:cs typeface="Arial"/>
              </a:rPr>
              <a:t>thử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nghiệm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hoàn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tất</a:t>
            </a:r>
            <a:r>
              <a:rPr lang="vi" sz="1400" dirty="0">
                <a:latin typeface="Arial"/>
                <a:cs typeface="Arial"/>
              </a:rPr>
              <a:t>, </a:t>
            </a:r>
            <a:r>
              <a:rPr lang="vi" sz="1400" dirty="0" err="1">
                <a:latin typeface="Arial"/>
                <a:cs typeface="Arial"/>
              </a:rPr>
              <a:t>đã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đến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lúc</a:t>
            </a:r>
            <a:r>
              <a:rPr lang="vi" sz="1400" dirty="0">
                <a:latin typeface="Arial"/>
                <a:cs typeface="Arial"/>
              </a:rPr>
              <a:t> phân </a:t>
            </a:r>
            <a:r>
              <a:rPr lang="vi" sz="1400" dirty="0" err="1">
                <a:latin typeface="Arial"/>
                <a:cs typeface="Arial"/>
              </a:rPr>
              <a:t>tích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kết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quả</a:t>
            </a:r>
            <a:r>
              <a:rPr lang="vi" sz="1400" dirty="0">
                <a:latin typeface="Arial"/>
                <a:cs typeface="Arial"/>
              </a:rPr>
              <a:t>.</a:t>
            </a:r>
            <a:br>
              <a:rPr lang="vi" sz="1400" dirty="0">
                <a:ea typeface="+mn-lt"/>
                <a:cs typeface="+mn-lt"/>
              </a:rPr>
            </a:br>
            <a:r>
              <a:rPr lang="vi" sz="1400" dirty="0" err="1">
                <a:latin typeface="Arial"/>
                <a:cs typeface="Arial"/>
              </a:rPr>
              <a:t>Phần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mềm</a:t>
            </a:r>
            <a:r>
              <a:rPr lang="vi" sz="1400" dirty="0">
                <a:latin typeface="Arial"/>
                <a:cs typeface="Arial"/>
              </a:rPr>
              <a:t> </a:t>
            </a:r>
            <a:r>
              <a:rPr lang="vi" sz="1400" b="1" dirty="0">
                <a:latin typeface="Arial"/>
                <a:cs typeface="Arial"/>
              </a:rPr>
              <a:t>A/B </a:t>
            </a:r>
            <a:r>
              <a:rPr lang="vi" sz="1400" b="1" dirty="0" err="1">
                <a:latin typeface="Arial"/>
                <a:cs typeface="Arial"/>
              </a:rPr>
              <a:t>Testing</a:t>
            </a:r>
            <a:r>
              <a:rPr lang="vi" sz="1400" dirty="0">
                <a:latin typeface="Arial"/>
                <a:cs typeface="Arial"/>
              </a:rPr>
              <a:t> </a:t>
            </a:r>
            <a:r>
              <a:rPr lang="vi" sz="1400" dirty="0" err="1">
                <a:latin typeface="Arial"/>
                <a:cs typeface="Arial"/>
              </a:rPr>
              <a:t>của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sẽ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xuất</a:t>
            </a:r>
            <a:r>
              <a:rPr lang="vi" sz="1400" dirty="0">
                <a:latin typeface="Arial"/>
                <a:cs typeface="Arial"/>
              </a:rPr>
              <a:t> ra </a:t>
            </a:r>
            <a:r>
              <a:rPr lang="vi" sz="1400" dirty="0" err="1">
                <a:latin typeface="Arial"/>
                <a:cs typeface="Arial"/>
              </a:rPr>
              <a:t>dữ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liệu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từ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thử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nghiệm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và</a:t>
            </a:r>
            <a:r>
              <a:rPr lang="vi" sz="1400" dirty="0">
                <a:latin typeface="Arial"/>
                <a:cs typeface="Arial"/>
              </a:rPr>
              <a:t> cho </a:t>
            </a:r>
            <a:r>
              <a:rPr lang="vi" sz="1400" dirty="0" err="1">
                <a:latin typeface="Arial"/>
                <a:cs typeface="Arial"/>
              </a:rPr>
              <a:t>bạn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thấy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sự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khác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biệt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giữa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cách</a:t>
            </a:r>
            <a:r>
              <a:rPr lang="vi" sz="1400" dirty="0">
                <a:latin typeface="Arial"/>
                <a:cs typeface="Arial"/>
              </a:rPr>
              <a:t> hai phiên </a:t>
            </a:r>
            <a:r>
              <a:rPr lang="vi" sz="1400" dirty="0" err="1">
                <a:latin typeface="Arial"/>
                <a:cs typeface="Arial"/>
              </a:rPr>
              <a:t>bản</a:t>
            </a:r>
            <a:r>
              <a:rPr lang="vi" sz="1400" dirty="0">
                <a:latin typeface="Arial"/>
                <a:cs typeface="Arial"/>
              </a:rPr>
              <a:t> trang </a:t>
            </a:r>
            <a:r>
              <a:rPr lang="vi" sz="1400" dirty="0" err="1">
                <a:latin typeface="Arial"/>
                <a:cs typeface="Arial"/>
              </a:rPr>
              <a:t>web</a:t>
            </a:r>
            <a:r>
              <a:rPr lang="vi" sz="1400" dirty="0">
                <a:latin typeface="Arial"/>
                <a:cs typeface="Arial"/>
              </a:rPr>
              <a:t> đang </a:t>
            </a:r>
            <a:r>
              <a:rPr lang="vi" sz="1400" dirty="0" err="1">
                <a:latin typeface="Arial"/>
                <a:cs typeface="Arial"/>
              </a:rPr>
              <a:t>hoạt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động</a:t>
            </a:r>
            <a:r>
              <a:rPr lang="vi" sz="1400" dirty="0">
                <a:latin typeface="Arial"/>
                <a:cs typeface="Arial"/>
              </a:rPr>
              <a:t>. </a:t>
            </a:r>
            <a:r>
              <a:rPr lang="vi" sz="1400" dirty="0" err="1">
                <a:latin typeface="Arial"/>
                <a:cs typeface="Arial"/>
              </a:rPr>
              <a:t>Và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liệu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có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sự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khác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biệt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đáng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kể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về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mặt</a:t>
            </a:r>
            <a:r>
              <a:rPr lang="vi" sz="1400" dirty="0">
                <a:latin typeface="Arial"/>
                <a:cs typeface="Arial"/>
              </a:rPr>
              <a:t> </a:t>
            </a:r>
            <a:r>
              <a:rPr lang="vi" sz="1400" dirty="0" err="1">
                <a:latin typeface="Arial"/>
                <a:cs typeface="Arial"/>
              </a:rPr>
              <a:t>thống</a:t>
            </a:r>
            <a:r>
              <a:rPr lang="vi" sz="1400" dirty="0">
                <a:latin typeface="Arial"/>
                <a:cs typeface="Arial"/>
              </a:rPr>
              <a:t> kê hay không?</a:t>
            </a:r>
            <a:endParaRPr lang="vi-VN" sz="1400" dirty="0">
              <a:latin typeface="Arial"/>
              <a:cs typeface="Arial"/>
            </a:endParaRPr>
          </a:p>
          <a:p>
            <a:endParaRPr lang="vi-VN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83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625FA90-CA10-4C10-865D-756D2FD4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Một số ví dụ A/B testing trong thực tế</a:t>
            </a: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7FB59559-5387-462C-8077-6A29AC5A3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8" r="13539" b="-1"/>
          <a:stretch/>
        </p:blipFill>
        <p:spPr>
          <a:xfrm>
            <a:off x="6179919" y="2003352"/>
            <a:ext cx="6012090" cy="4026055"/>
          </a:xfrm>
          <a:prstGeom prst="rect">
            <a:avLst/>
          </a:prstGeom>
        </p:spPr>
      </p:pic>
      <p:pic>
        <p:nvPicPr>
          <p:cNvPr id="4" name="Hình ảnh 4">
            <a:extLst>
              <a:ext uri="{FF2B5EF4-FFF2-40B4-BE49-F238E27FC236}">
                <a16:creationId xmlns:a16="http://schemas.microsoft.com/office/drawing/2014/main" id="{A46735EF-EE90-4FF4-89A3-BF32C97B9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097" r="9856" b="-2"/>
          <a:stretch/>
        </p:blipFill>
        <p:spPr>
          <a:xfrm>
            <a:off x="146126" y="1961599"/>
            <a:ext cx="5949459" cy="401561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4CF0F4E-E904-47A5-BBA5-A72565745D83}"/>
              </a:ext>
            </a:extLst>
          </p:cNvPr>
          <p:cNvSpPr txBox="1"/>
          <p:nvPr/>
        </p:nvSpPr>
        <p:spPr>
          <a:xfrm>
            <a:off x="705633" y="61544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 err="1">
                <a:latin typeface="Arial"/>
                <a:cs typeface="Arial"/>
              </a:rPr>
              <a:t>Control</a:t>
            </a:r>
            <a:endParaRPr lang="vi-VN" dirty="0" err="1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F439F73-DE70-4041-8184-9FB3F5952DAE}"/>
              </a:ext>
            </a:extLst>
          </p:cNvPr>
          <p:cNvSpPr txBox="1"/>
          <p:nvPr/>
        </p:nvSpPr>
        <p:spPr>
          <a:xfrm>
            <a:off x="7048891" y="61511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Variation</a:t>
            </a:r>
            <a:endParaRPr lang="vi-VN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21449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11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2" baseType="lpstr">
      <vt:lpstr>Chủ đề của Office</vt:lpstr>
      <vt:lpstr>A/B TESTING</vt:lpstr>
      <vt:lpstr>Tìm hiểu :</vt:lpstr>
      <vt:lpstr>A/B testing là gì ?</vt:lpstr>
      <vt:lpstr>Tại sao lại cần có A/B testing</vt:lpstr>
      <vt:lpstr>CÁC LỢI ÍCH CỦA A/B TESTING</vt:lpstr>
      <vt:lpstr>Bản trình bày PowerPoint</vt:lpstr>
      <vt:lpstr>Quy trình A/B testing</vt:lpstr>
      <vt:lpstr>Chi tiết các bước:</vt:lpstr>
      <vt:lpstr>Một số ví dụ A/B testing trong thực tế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revision>575</cp:revision>
  <dcterms:created xsi:type="dcterms:W3CDTF">2020-10-19T15:46:25Z</dcterms:created>
  <dcterms:modified xsi:type="dcterms:W3CDTF">2020-10-24T04:08:23Z</dcterms:modified>
</cp:coreProperties>
</file>