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7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9911" autoAdjust="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Khoa Tran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Ethics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4866"/>
            <a:ext cx="10972800" cy="5020733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With subjective relativism the line between doing what you think is right and </a:t>
            </a:r>
            <a:r>
              <a:rPr lang="en-US" dirty="0" smtClean="0"/>
              <a:t>doing what </a:t>
            </a:r>
            <a:r>
              <a:rPr lang="en-US" dirty="0"/>
              <a:t>you want to do is not </a:t>
            </a:r>
            <a:r>
              <a:rPr lang="en-US" dirty="0" smtClean="0"/>
              <a:t>sharply </a:t>
            </a:r>
            <a:r>
              <a:rPr lang="en-US" dirty="0"/>
              <a:t>drawn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By allowing each person to decide right and wrong for himself or herself, </a:t>
            </a:r>
            <a:r>
              <a:rPr lang="en-US" dirty="0" smtClean="0"/>
              <a:t>subjective relativism </a:t>
            </a:r>
            <a:r>
              <a:rPr lang="en-US" dirty="0"/>
              <a:t>makes no moral distinction between the actions of different people</a:t>
            </a:r>
            <a:r>
              <a:rPr lang="en-US" dirty="0" smtClean="0"/>
              <a:t>.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Subjective relativism and tolerance are two different things.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should not give legitimacy to an ethical theory that allows people to make </a:t>
            </a:r>
            <a:r>
              <a:rPr lang="en-US" dirty="0" smtClean="0"/>
              <a:t>decisions based </a:t>
            </a:r>
            <a:r>
              <a:rPr lang="en-US" dirty="0"/>
              <a:t>on something other than reason</a:t>
            </a:r>
            <a:r>
              <a:rPr lang="en-US" dirty="0" smtClean="0"/>
              <a:t>.</a:t>
            </a:r>
          </a:p>
          <a:p>
            <a:pPr marL="1353312" lvl="5" indent="0">
              <a:buNone/>
            </a:pPr>
            <a:r>
              <a:rPr lang="en-US" dirty="0" smtClean="0"/>
              <a:t>	Hitler						Mother Teresa</a:t>
            </a:r>
          </a:p>
          <a:p>
            <a:pPr marL="1867662" lvl="5" indent="-514350">
              <a:buFont typeface="+mj-lt"/>
              <a:buAutoNum type="arabicPeriod"/>
            </a:pPr>
            <a:r>
              <a:rPr lang="en-US" dirty="0"/>
              <a:t>Retrieved from					Retrieved </a:t>
            </a:r>
            <a:r>
              <a:rPr lang="en-US" dirty="0" smtClean="0"/>
              <a:t>from</a:t>
            </a:r>
            <a:endParaRPr lang="en-US" dirty="0" smtClean="0"/>
          </a:p>
          <a:p>
            <a:pPr marL="1867662" lvl="5" indent="-514350">
              <a:buFont typeface="+mj-lt"/>
              <a:buAutoNum type="arabicPeriod"/>
            </a:pPr>
            <a:r>
              <a:rPr lang="en-US" dirty="0"/>
              <a:t>http://</a:t>
            </a:r>
            <a:r>
              <a:rPr lang="en-US" dirty="0" smtClean="0"/>
              <a:t>www.britannica.com			</a:t>
            </a:r>
            <a:r>
              <a:rPr lang="en-US" dirty="0"/>
              <a:t>	http://whhspatriotpress.com</a:t>
            </a:r>
            <a:r>
              <a:rPr lang="en-US" dirty="0" smtClean="0"/>
              <a:t>/</a:t>
            </a:r>
          </a:p>
          <a:p>
            <a:pPr marL="1867662" lvl="5" indent="-514350">
              <a:buFont typeface="+mj-lt"/>
              <a:buAutoNum type="arabicPeriod"/>
            </a:pPr>
            <a:r>
              <a:rPr lang="en-US" dirty="0" smtClean="0"/>
              <a:t>/biography/Adolf-Hitler				3892/news/mother-</a:t>
            </a:r>
            <a:r>
              <a:rPr lang="en-US" dirty="0" err="1" smtClean="0"/>
              <a:t>teresa</a:t>
            </a:r>
            <a:r>
              <a:rPr lang="en-US" dirty="0" smtClean="0"/>
              <a:t>-made-a-						saint</a:t>
            </a:r>
            <a:r>
              <a:rPr lang="en-US" dirty="0"/>
              <a:t>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8067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Nofret-Medium"/>
              </a:rPr>
              <a:t>2.2.2 The Case against Subjective Relativism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63" y="4890505"/>
            <a:ext cx="922337" cy="1210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2" y="4918273"/>
            <a:ext cx="1005417" cy="11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Cultural relativism </a:t>
            </a:r>
            <a:r>
              <a:rPr lang="en-US" dirty="0"/>
              <a:t>is the ethical theory that the meaning of “right” and “</a:t>
            </a:r>
            <a:r>
              <a:rPr lang="en-US" dirty="0" smtClean="0"/>
              <a:t>wrong” rests </a:t>
            </a:r>
            <a:r>
              <a:rPr lang="en-US" dirty="0"/>
              <a:t>with a society’s actual moral guidelines</a:t>
            </a:r>
            <a:r>
              <a:rPr lang="en-US" dirty="0" smtClean="0"/>
              <a:t>.</a:t>
            </a:r>
          </a:p>
          <a:p>
            <a:r>
              <a:rPr lang="en-US" dirty="0"/>
              <a:t>In the modern era, anthropologists have collected evidence of societies with </a:t>
            </a:r>
            <a:r>
              <a:rPr lang="en-US" dirty="0" smtClean="0"/>
              <a:t>moral codes </a:t>
            </a:r>
            <a:r>
              <a:rPr lang="en-US" dirty="0"/>
              <a:t>markedly different from those of the societies of Europe and North America</a:t>
            </a:r>
            <a:r>
              <a:rPr lang="en-US" dirty="0" smtClean="0"/>
              <a:t>.</a:t>
            </a:r>
          </a:p>
          <a:p>
            <a:r>
              <a:rPr lang="en-US" dirty="0"/>
              <a:t>Notion of right and wrong Vary widely from one society to </a:t>
            </a:r>
            <a:r>
              <a:rPr lang="en-US" dirty="0" smtClean="0"/>
              <a:t>another. </a:t>
            </a:r>
            <a:r>
              <a:rPr lang="en-US" dirty="0"/>
              <a:t>Charles Hampden-Turner and Fons Trompenaars conducted a modern </a:t>
            </a:r>
            <a:r>
              <a:rPr lang="en-US" dirty="0" smtClean="0"/>
              <a:t>study.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 Cultural Relativism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Different social contexts demand different moral </a:t>
            </a:r>
            <a:r>
              <a:rPr lang="en-US" dirty="0" smtClean="0"/>
              <a:t>guidelines.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unrealistic to assume that the same set of moral guidelines can be </a:t>
            </a:r>
            <a:r>
              <a:rPr lang="en-US" dirty="0" smtClean="0"/>
              <a:t>expected to </a:t>
            </a:r>
            <a:r>
              <a:rPr lang="en-US" dirty="0"/>
              <a:t>work for all human societies in every part of the world for all ages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arrogant for one society to judge another</a:t>
            </a:r>
            <a:r>
              <a:rPr lang="en-US" dirty="0" smtClean="0"/>
              <a:t>.</a:t>
            </a:r>
          </a:p>
          <a:p>
            <a:pPr marL="916686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There are many important differences among societies with respect to what they consider proper and improper moral conduct.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2.3.1 The Case for Cultural Relativism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Just because two societies do have different views about right and wrong doesn’t </a:t>
            </a:r>
            <a:r>
              <a:rPr lang="en-US" dirty="0" smtClean="0"/>
              <a:t>imply that </a:t>
            </a:r>
            <a:r>
              <a:rPr lang="en-US" dirty="0"/>
              <a:t>they ought to have different views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Cultural relativism does not explain how an individual determines the moral </a:t>
            </a:r>
            <a:r>
              <a:rPr lang="en-US" dirty="0" smtClean="0"/>
              <a:t>guidelines of </a:t>
            </a:r>
            <a:r>
              <a:rPr lang="en-US" dirty="0"/>
              <a:t>a particular society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Cultural relativism does not explain how to determine right </a:t>
            </a:r>
            <a:r>
              <a:rPr lang="en-US" dirty="0" smtClean="0"/>
              <a:t>from wrong </a:t>
            </a:r>
            <a:r>
              <a:rPr lang="en-US" dirty="0"/>
              <a:t>when there </a:t>
            </a:r>
            <a:r>
              <a:rPr lang="en-US" dirty="0" smtClean="0"/>
              <a:t>are no </a:t>
            </a:r>
            <a:r>
              <a:rPr lang="en-US" dirty="0"/>
              <a:t>cultural norms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Cultural relativism does not do a good job of characterizing actions when moral </a:t>
            </a:r>
            <a:r>
              <a:rPr lang="en-US" dirty="0" smtClean="0"/>
              <a:t>guidelines evolve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2.3.2 The Case against Cultural Relativism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5"/>
            </a:pPr>
            <a:r>
              <a:rPr lang="en-US" dirty="0"/>
              <a:t>Cultural relativism provides no framework for reconciliation between cultures in conflict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 startAt="5"/>
            </a:pPr>
            <a:r>
              <a:rPr lang="en-US" dirty="0"/>
              <a:t>The existence of many acceptable cultural practices does not imply that any </a:t>
            </a:r>
            <a:r>
              <a:rPr lang="en-US" dirty="0" smtClean="0"/>
              <a:t>cultural practice </a:t>
            </a:r>
            <a:r>
              <a:rPr lang="en-US" dirty="0"/>
              <a:t>would be acceptable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Judging many options to be acceptable and then reaching the conclusion that any option is acceptable is called the </a:t>
            </a:r>
            <a:r>
              <a:rPr lang="en-US" b="1" dirty="0"/>
              <a:t>many/any fallacy</a:t>
            </a:r>
            <a:r>
              <a:rPr lang="en-US" dirty="0" smtClean="0"/>
              <a:t>. </a:t>
            </a:r>
            <a:endParaRPr lang="en-US" dirty="0" smtClean="0"/>
          </a:p>
          <a:p>
            <a:pPr marL="624078" indent="-514350">
              <a:buFont typeface="+mj-lt"/>
              <a:buAutoNum type="arabicPeriod" startAt="5"/>
            </a:pPr>
            <a:r>
              <a:rPr lang="en-US" dirty="0"/>
              <a:t>Societies do, in fact, share </a:t>
            </a:r>
            <a:r>
              <a:rPr lang="en-US" dirty="0" smtClean="0"/>
              <a:t>certain </a:t>
            </a:r>
            <a:r>
              <a:rPr lang="en-US" dirty="0"/>
              <a:t>core values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 startAt="5"/>
            </a:pPr>
            <a:r>
              <a:rPr lang="en-US" dirty="0"/>
              <a:t>Cultural relativism is only indirectly based on reason.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2.3.2 The Case against Cultural </a:t>
            </a:r>
            <a:r>
              <a:rPr lang="en-US" b="1" dirty="0" smtClean="0"/>
              <a:t>Relativism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Quinn, M. J. (2014). </a:t>
            </a:r>
            <a:r>
              <a:rPr lang="en-US" sz="3200" b="1" i="1" dirty="0"/>
              <a:t>Ethics for the information age</a:t>
            </a:r>
            <a:r>
              <a:rPr lang="en-US" sz="3200" b="1" dirty="0"/>
              <a:t> (6th ed.). Upper Saddle River, NJ: Addison-Wesley.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0400"/>
            <a:ext cx="10972800" cy="43251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1.5 Information </a:t>
            </a:r>
            <a:r>
              <a:rPr lang="en-US" sz="4400" b="1" dirty="0"/>
              <a:t>Technology </a:t>
            </a:r>
            <a:r>
              <a:rPr lang="en-US" sz="4400" b="1" dirty="0" smtClean="0"/>
              <a:t>Issues</a:t>
            </a:r>
          </a:p>
          <a:p>
            <a:r>
              <a:rPr lang="en-US" sz="4400" b="1" dirty="0"/>
              <a:t>2.1 </a:t>
            </a:r>
            <a:r>
              <a:rPr lang="en-US" sz="4400" b="1" dirty="0" smtClean="0"/>
              <a:t>Introduction to Ethics</a:t>
            </a:r>
          </a:p>
          <a:p>
            <a:r>
              <a:rPr lang="en-US" sz="4400" b="1" dirty="0" smtClean="0"/>
              <a:t>2.2 </a:t>
            </a:r>
            <a:r>
              <a:rPr lang="en-US" sz="4400" b="1" dirty="0"/>
              <a:t>Subjective </a:t>
            </a:r>
            <a:r>
              <a:rPr lang="en-US" sz="4400" b="1" dirty="0" smtClean="0"/>
              <a:t>Relativism</a:t>
            </a:r>
          </a:p>
          <a:p>
            <a:r>
              <a:rPr lang="en-US" sz="4400" b="1" dirty="0" smtClean="0"/>
              <a:t>2.3 Cultural Relativism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787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Sections Covered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45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935099"/>
            <a:ext cx="10972800" cy="432511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Information technology </a:t>
            </a:r>
            <a:r>
              <a:rPr lang="en-US" dirty="0"/>
              <a:t>(IT) refers to devices used in the creation, storage, </a:t>
            </a:r>
            <a:r>
              <a:rPr lang="en-US" dirty="0" smtClean="0"/>
              <a:t>manipulation, exchange</a:t>
            </a:r>
            <a:r>
              <a:rPr lang="en-US" dirty="0"/>
              <a:t>, and dissemination of data, including text, sound, and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The cost of IT devices are falling while their capabilities continue to increase.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1600" dirty="0" smtClean="0"/>
              <a:t>          Wikipedia Motorola </a:t>
            </a:r>
            <a:r>
              <a:rPr lang="en-US" sz="1600" dirty="0" smtClean="0"/>
              <a:t>Razr V3i</a:t>
            </a:r>
            <a:r>
              <a:rPr lang="en-US" sz="1600" dirty="0" smtClean="0"/>
              <a:t>	</a:t>
            </a:r>
            <a:r>
              <a:rPr lang="en-US" sz="1600" dirty="0"/>
              <a:t>	 </a:t>
            </a:r>
            <a:r>
              <a:rPr lang="en-US" sz="1600" dirty="0" smtClean="0"/>
              <a:t>       </a:t>
            </a:r>
            <a:r>
              <a:rPr lang="en-US" sz="1600" dirty="0" smtClean="0"/>
              <a:t>			SamSung.com </a:t>
            </a:r>
            <a:r>
              <a:rPr lang="en-US" sz="1600" dirty="0" smtClean="0"/>
              <a:t>Galaxy </a:t>
            </a:r>
            <a:r>
              <a:rPr lang="en-US" sz="1600" dirty="0" smtClean="0"/>
              <a:t>S7	</a:t>
            </a:r>
          </a:p>
          <a:p>
            <a:pPr marL="109728" indent="0">
              <a:buNone/>
            </a:pPr>
            <a:r>
              <a:rPr lang="en-US" sz="1600" dirty="0" smtClean="0"/>
              <a:t>Retrieved from https://en.wikipedia.org/wiki/Motorola_Razr	      </a:t>
            </a:r>
            <a:r>
              <a:rPr lang="en-US" sz="1600" dirty="0"/>
              <a:t>Retrieved from http://</a:t>
            </a:r>
            <a:r>
              <a:rPr lang="en-US" sz="1600" dirty="0" smtClean="0"/>
              <a:t>www.samsung.com/us/explore/galaxy-s7-							features-and-specs/</a:t>
            </a:r>
            <a:r>
              <a:rPr lang="en-US" sz="1600" dirty="0" err="1" smtClean="0"/>
              <a:t>dist</a:t>
            </a:r>
            <a:r>
              <a:rPr lang="en-US" sz="1600" dirty="0" smtClean="0"/>
              <a:t>/assets/</a:t>
            </a:r>
            <a:r>
              <a:rPr lang="en-US" sz="1600" dirty="0" err="1" smtClean="0"/>
              <a:t>img</a:t>
            </a:r>
            <a:r>
              <a:rPr lang="en-US" sz="1600" dirty="0" smtClean="0"/>
              <a:t>/module1/intro.jpg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5 Information Technology 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5" y="3742759"/>
            <a:ext cx="1126795" cy="1500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3855663"/>
            <a:ext cx="1486083" cy="13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many items of value, making the original copy is expensive, but making </a:t>
            </a:r>
            <a:r>
              <a:rPr lang="en-US" dirty="0" smtClean="0"/>
              <a:t>copies of </a:t>
            </a:r>
            <a:r>
              <a:rPr lang="en-US" dirty="0"/>
              <a:t>the original is inexpensive</a:t>
            </a:r>
            <a:r>
              <a:rPr lang="en-US" dirty="0" smtClean="0"/>
              <a:t>.</a:t>
            </a:r>
          </a:p>
          <a:p>
            <a:r>
              <a:rPr lang="en-US" dirty="0"/>
              <a:t>When employees use IT devices in their work, companies can monitor their </a:t>
            </a:r>
            <a:r>
              <a:rPr lang="en-US" dirty="0" smtClean="0"/>
              <a:t>actions closely.</a:t>
            </a:r>
          </a:p>
          <a:p>
            <a:r>
              <a:rPr lang="en-US" dirty="0"/>
              <a:t>IT capabilities are leading to changes in the IT industry itself</a:t>
            </a:r>
            <a:r>
              <a:rPr lang="en-US" dirty="0" smtClean="0"/>
              <a:t>. </a:t>
            </a:r>
            <a:r>
              <a:rPr lang="en-US" dirty="0"/>
              <a:t>Silicon Valley </a:t>
            </a:r>
            <a:r>
              <a:rPr lang="en-US" dirty="0" smtClean="0"/>
              <a:t>used to </a:t>
            </a:r>
            <a:r>
              <a:rPr lang="en-US" dirty="0"/>
              <a:t>be the epicenter of the IT industry, but improvements in the speed and </a:t>
            </a:r>
            <a:r>
              <a:rPr lang="en-US" dirty="0" smtClean="0"/>
              <a:t>reliability of </a:t>
            </a:r>
            <a:r>
              <a:rPr lang="en-US" dirty="0"/>
              <a:t>communication networks have led to a more decentralized landscape</a:t>
            </a:r>
            <a:r>
              <a:rPr lang="en-US" dirty="0" smtClean="0"/>
              <a:t>.</a:t>
            </a:r>
          </a:p>
          <a:p>
            <a:r>
              <a:rPr lang="en-US" dirty="0"/>
              <a:t>US-based software companies are doing </a:t>
            </a:r>
            <a:r>
              <a:rPr lang="en-US" dirty="0" smtClean="0"/>
              <a:t>more development </a:t>
            </a:r>
            <a:r>
              <a:rPr lang="en-US" dirty="0"/>
              <a:t>in countries where salaries are much lower, such as India, China, </a:t>
            </a:r>
            <a:r>
              <a:rPr lang="en-US" dirty="0" smtClean="0"/>
              <a:t>and Vietnam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5 Information Technology </a:t>
            </a:r>
            <a:r>
              <a:rPr lang="en-US" dirty="0" smtClean="0"/>
              <a:t>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2.1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</a:t>
            </a:r>
            <a:r>
              <a:rPr lang="en-US" b="1" dirty="0"/>
              <a:t>society </a:t>
            </a:r>
            <a:r>
              <a:rPr lang="en-US" dirty="0"/>
              <a:t>is an association of people organized under a system of rules designed to </a:t>
            </a:r>
            <a:r>
              <a:rPr lang="en-US" dirty="0" smtClean="0"/>
              <a:t>advance the </a:t>
            </a:r>
            <a:r>
              <a:rPr lang="en-US" dirty="0"/>
              <a:t>good of its members over </a:t>
            </a:r>
            <a:r>
              <a:rPr lang="en-US" dirty="0" smtClean="0"/>
              <a:t>time</a:t>
            </a:r>
          </a:p>
          <a:p>
            <a:pPr lvl="1"/>
            <a:r>
              <a:rPr lang="en-US" b="1" dirty="0" smtClean="0"/>
              <a:t>Morality</a:t>
            </a:r>
            <a:r>
              <a:rPr lang="en-US" dirty="0" smtClean="0"/>
              <a:t> is rules of conduct describing what people ought and ought not to do in various situation.</a:t>
            </a:r>
          </a:p>
          <a:p>
            <a:pPr lvl="1"/>
            <a:r>
              <a:rPr lang="en-US" b="1" dirty="0"/>
              <a:t>Ethics </a:t>
            </a:r>
            <a:r>
              <a:rPr lang="en-US" dirty="0"/>
              <a:t>is the philosophical study of morality, a rational examination into </a:t>
            </a:r>
            <a:r>
              <a:rPr lang="en-US" dirty="0" smtClean="0"/>
              <a:t>people’s moral </a:t>
            </a:r>
            <a:r>
              <a:rPr lang="en-US" dirty="0"/>
              <a:t>beliefs and behavior.</a:t>
            </a:r>
            <a:endParaRPr lang="en-US" dirty="0" smtClean="0"/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Figure </a:t>
            </a:r>
            <a:r>
              <a:rPr lang="en-US" dirty="0" smtClean="0"/>
              <a:t>2.2  Retrieved from Ethics </a:t>
            </a:r>
            <a:r>
              <a:rPr lang="en-US" dirty="0" smtClean="0"/>
              <a:t>for Information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Society is like a town full of people driving cars</a:t>
            </a:r>
          </a:p>
          <a:p>
            <a:r>
              <a:rPr lang="en-US" sz="2800" dirty="0" smtClean="0"/>
              <a:t>Morality is the road network within the town</a:t>
            </a:r>
          </a:p>
          <a:p>
            <a:r>
              <a:rPr lang="en-US" sz="2800" dirty="0" smtClean="0"/>
              <a:t>The people in the Balloon are those who choose to do “ethics”</a:t>
            </a:r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2.1 </a:t>
            </a:r>
            <a:r>
              <a:rPr lang="en-US" b="1" dirty="0" smtClean="0"/>
              <a:t>Introduction (cont.)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1676400"/>
            <a:ext cx="5353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formal study of ethics goes back at least 2,400 </a:t>
            </a:r>
            <a:r>
              <a:rPr lang="en-US" dirty="0" smtClean="0"/>
              <a:t>years, </a:t>
            </a:r>
            <a:r>
              <a:rPr lang="en-US" dirty="0"/>
              <a:t>to the Greek </a:t>
            </a:r>
            <a:r>
              <a:rPr lang="en-US" dirty="0" smtClean="0"/>
              <a:t>philosopher Socrates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 the past two millennia, philosophers have proposed many ethical </a:t>
            </a:r>
            <a:r>
              <a:rPr lang="en-US" dirty="0" smtClean="0"/>
              <a:t>theories. In Chapter 2, we will consider nine ethical theories - </a:t>
            </a:r>
            <a:r>
              <a:rPr lang="en-US" dirty="0"/>
              <a:t>nine frameworks </a:t>
            </a:r>
            <a:r>
              <a:rPr lang="en-US" dirty="0" smtClean="0"/>
              <a:t>for moral </a:t>
            </a:r>
            <a:r>
              <a:rPr lang="en-US" dirty="0"/>
              <a:t>decision </a:t>
            </a:r>
            <a:r>
              <a:rPr lang="en-US" dirty="0" smtClean="0"/>
              <a:t>making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Ethical Theories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Relativism </a:t>
            </a:r>
            <a:r>
              <a:rPr lang="en-US" dirty="0"/>
              <a:t>is the theory that there are no universal moral norms of right and wrong</a:t>
            </a:r>
            <a:r>
              <a:rPr lang="en-US" dirty="0" smtClean="0"/>
              <a:t>.</a:t>
            </a:r>
            <a:r>
              <a:rPr lang="en-US" dirty="0"/>
              <a:t> According to this theory, different individuals or groups of people can have </a:t>
            </a:r>
            <a:r>
              <a:rPr lang="en-US" dirty="0" smtClean="0"/>
              <a:t>completely opposite </a:t>
            </a:r>
            <a:r>
              <a:rPr lang="en-US" dirty="0"/>
              <a:t>views of a moral problem, and both can be right. </a:t>
            </a:r>
            <a:endParaRPr lang="en-US" b="1" dirty="0"/>
          </a:p>
          <a:p>
            <a:r>
              <a:rPr lang="en-US" b="1" dirty="0"/>
              <a:t>Subjective relativism </a:t>
            </a:r>
            <a:r>
              <a:rPr lang="en-US" dirty="0"/>
              <a:t>holds that each person decides right and wrong for himself </a:t>
            </a:r>
            <a:r>
              <a:rPr lang="en-US" dirty="0" smtClean="0"/>
              <a:t>or herself. </a:t>
            </a:r>
            <a:r>
              <a:rPr lang="en-US" dirty="0"/>
              <a:t>This notion is captured in the popular expression, “What’s right for </a:t>
            </a:r>
            <a:r>
              <a:rPr lang="en-US" dirty="0" smtClean="0"/>
              <a:t>you may not be </a:t>
            </a:r>
            <a:r>
              <a:rPr lang="en-US" dirty="0"/>
              <a:t>right for me.”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 Subjective Relativism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Well-meaning </a:t>
            </a:r>
            <a:r>
              <a:rPr lang="en-US" dirty="0"/>
              <a:t>and intelligent people can have totally opposite opinions about </a:t>
            </a:r>
            <a:r>
              <a:rPr lang="en-US" dirty="0" smtClean="0"/>
              <a:t>moral issues.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Ethical </a:t>
            </a:r>
            <a:r>
              <a:rPr lang="en-US" dirty="0"/>
              <a:t>debates are disagreeable and pointless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faced with a difficult moral problem, who is to say which </a:t>
            </a:r>
            <a:r>
              <a:rPr lang="en-US" dirty="0" smtClean="0"/>
              <a:t>side is correct? If morality is relative, we do not have to try to reconcile opposing views. Both sides are right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2.2.1 The Case for Subjective Relativism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1006</Words>
  <Application>Microsoft Office PowerPoint</Application>
  <PresentationFormat>Widescreen</PresentationFormat>
  <Paragraphs>99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Nofret-Medium</vt:lpstr>
      <vt:lpstr>Wingdings 2</vt:lpstr>
      <vt:lpstr>Training presentation</vt:lpstr>
      <vt:lpstr>Ethics</vt:lpstr>
      <vt:lpstr>Sections Covered</vt:lpstr>
      <vt:lpstr>1. 5 Information Technology Issues</vt:lpstr>
      <vt:lpstr>1. 5 Information Technology Issues (cont.)</vt:lpstr>
      <vt:lpstr>2.1 Introduction</vt:lpstr>
      <vt:lpstr>2.1 Introduction (cont.)</vt:lpstr>
      <vt:lpstr>Overview of Ethical Theories</vt:lpstr>
      <vt:lpstr>2.2 Subjective Relativism</vt:lpstr>
      <vt:lpstr>2.2.1 The Case for Subjective Relativism</vt:lpstr>
      <vt:lpstr>2.2.2 The Case against Subjective Relativism</vt:lpstr>
      <vt:lpstr>2.3 Cultural Relativism</vt:lpstr>
      <vt:lpstr>2.3.1 The Case for Cultural Relativism</vt:lpstr>
      <vt:lpstr>2.3.2 The Case against Cultural Relativism</vt:lpstr>
      <vt:lpstr>2.3.2 The Case against Cultural Relativism (cont.)</vt:lpstr>
      <vt:lpstr>Preference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2016-03-29T18:22:50Z</dcterms:created>
  <dcterms:modified xsi:type="dcterms:W3CDTF">2016-03-29T22:32:08Z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