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7" r:id="rId3"/>
    <p:sldId id="256" r:id="rId4"/>
    <p:sldId id="263" r:id="rId5"/>
    <p:sldId id="258" r:id="rId6"/>
    <p:sldId id="267" r:id="rId7"/>
    <p:sldId id="259" r:id="rId8"/>
    <p:sldId id="262" r:id="rId9"/>
    <p:sldId id="260" r:id="rId10"/>
    <p:sldId id="261"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86" autoAdjust="0"/>
    <p:restoredTop sz="94660"/>
  </p:normalViewPr>
  <p:slideViewPr>
    <p:cSldViewPr snapToGrid="0">
      <p:cViewPr varScale="1">
        <p:scale>
          <a:sx n="100" d="100"/>
          <a:sy n="100" d="100"/>
        </p:scale>
        <p:origin x="8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p:cNvSpPr>
            <a:spLocks noGrp="1"/>
          </p:cNvSpPr>
          <p:nvPr>
            <p:ph type="ctrTitle"/>
          </p:nvPr>
        </p:nvSpPr>
        <p:spPr>
          <a:xfrm>
            <a:off x="1524000" y="1122363"/>
            <a:ext cx="9144000" cy="2387600"/>
          </a:xfrm>
        </p:spPr>
        <p:txBody>
          <a:bodyPr anchor="b"/>
          <a:lstStyle>
            <a:lvl1pPr algn="ctr">
              <a:defRPr sz="6000"/>
            </a:lvl1pPr>
          </a:lstStyle>
          <a:p>
            <a:r>
              <a:rPr lang="vi-VN" smtClean="0"/>
              <a:t>Bấm để sửa kiểu tiêu đề Bản cái</a:t>
            </a:r>
            <a:endParaRPr lang="en-US"/>
          </a:p>
        </p:txBody>
      </p:sp>
      <p:sp>
        <p:nvSpPr>
          <p:cNvPr id="3" name="Tiêu đề phụ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smtClean="0"/>
              <a:t>Bấm để chỉnh sửa kiểu phụ đề của Bản cái</a:t>
            </a:r>
            <a:endParaRPr lang="en-US"/>
          </a:p>
        </p:txBody>
      </p:sp>
      <p:sp>
        <p:nvSpPr>
          <p:cNvPr id="4" name="Chỗ dành sẵn cho Ngày tháng 3"/>
          <p:cNvSpPr>
            <a:spLocks noGrp="1"/>
          </p:cNvSpPr>
          <p:nvPr>
            <p:ph type="dt" sz="half" idx="10"/>
          </p:nvPr>
        </p:nvSpPr>
        <p:spPr/>
        <p:txBody>
          <a:bodyPr/>
          <a:lstStyle/>
          <a:p>
            <a:fld id="{9228322A-1E7F-4F92-8142-2495C455F284}" type="datetimeFigureOut">
              <a:rPr lang="en-US" smtClean="0"/>
              <a:t>12/26/2022</a:t>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ố hiệu Bản chiếu 5"/>
          <p:cNvSpPr>
            <a:spLocks noGrp="1"/>
          </p:cNvSpPr>
          <p:nvPr>
            <p:ph type="sldNum" sz="quarter" idx="12"/>
          </p:nvPr>
        </p:nvSpPr>
        <p:spPr/>
        <p:txBody>
          <a:bodyPr/>
          <a:lstStyle/>
          <a:p>
            <a:fld id="{E6E24359-3BC2-418E-A440-3AD51B6F2EEC}" type="slidenum">
              <a:rPr lang="en-US" smtClean="0"/>
              <a:t>‹#›</a:t>
            </a:fld>
            <a:endParaRPr lang="en-US"/>
          </a:p>
        </p:txBody>
      </p:sp>
    </p:spTree>
    <p:extLst>
      <p:ext uri="{BB962C8B-B14F-4D97-AF65-F5344CB8AC3E}">
        <p14:creationId xmlns:p14="http://schemas.microsoft.com/office/powerpoint/2010/main" val="2666587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smtClean="0"/>
              <a:t>Bấm để sửa kiểu tiêu đề Bản cái</a:t>
            </a:r>
            <a:endParaRPr lang="en-US"/>
          </a:p>
        </p:txBody>
      </p:sp>
      <p:sp>
        <p:nvSpPr>
          <p:cNvPr id="3" name="Chỗ dành sẵn cho Văn bản Dọc 2"/>
          <p:cNvSpPr>
            <a:spLocks noGrp="1"/>
          </p:cNvSpPr>
          <p:nvPr>
            <p:ph type="body" orient="vert" idx="1"/>
          </p:nvPr>
        </p:nvSpPr>
        <p:spPr/>
        <p:txBody>
          <a:bodyPr vert="eaVert"/>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Ngày tháng 3"/>
          <p:cNvSpPr>
            <a:spLocks noGrp="1"/>
          </p:cNvSpPr>
          <p:nvPr>
            <p:ph type="dt" sz="half" idx="10"/>
          </p:nvPr>
        </p:nvSpPr>
        <p:spPr/>
        <p:txBody>
          <a:bodyPr/>
          <a:lstStyle/>
          <a:p>
            <a:fld id="{9228322A-1E7F-4F92-8142-2495C455F284}" type="datetimeFigureOut">
              <a:rPr lang="en-US" smtClean="0"/>
              <a:t>12/26/2022</a:t>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ố hiệu Bản chiếu 5"/>
          <p:cNvSpPr>
            <a:spLocks noGrp="1"/>
          </p:cNvSpPr>
          <p:nvPr>
            <p:ph type="sldNum" sz="quarter" idx="12"/>
          </p:nvPr>
        </p:nvSpPr>
        <p:spPr/>
        <p:txBody>
          <a:bodyPr/>
          <a:lstStyle/>
          <a:p>
            <a:fld id="{E6E24359-3BC2-418E-A440-3AD51B6F2EEC}" type="slidenum">
              <a:rPr lang="en-US" smtClean="0"/>
              <a:t>‹#›</a:t>
            </a:fld>
            <a:endParaRPr lang="en-US"/>
          </a:p>
        </p:txBody>
      </p:sp>
    </p:spTree>
    <p:extLst>
      <p:ext uri="{BB962C8B-B14F-4D97-AF65-F5344CB8AC3E}">
        <p14:creationId xmlns:p14="http://schemas.microsoft.com/office/powerpoint/2010/main" val="2584893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p:cNvSpPr>
            <a:spLocks noGrp="1"/>
          </p:cNvSpPr>
          <p:nvPr>
            <p:ph type="title" orient="vert"/>
          </p:nvPr>
        </p:nvSpPr>
        <p:spPr>
          <a:xfrm>
            <a:off x="8724900" y="365125"/>
            <a:ext cx="2628900" cy="5811838"/>
          </a:xfrm>
        </p:spPr>
        <p:txBody>
          <a:bodyPr vert="eaVert"/>
          <a:lstStyle/>
          <a:p>
            <a:r>
              <a:rPr lang="vi-VN" smtClean="0"/>
              <a:t>Bấm để sửa kiểu tiêu đề Bản cái</a:t>
            </a:r>
            <a:endParaRPr lang="en-US"/>
          </a:p>
        </p:txBody>
      </p:sp>
      <p:sp>
        <p:nvSpPr>
          <p:cNvPr id="3" name="Chỗ dành sẵn cho Văn bản Dọc 2"/>
          <p:cNvSpPr>
            <a:spLocks noGrp="1"/>
          </p:cNvSpPr>
          <p:nvPr>
            <p:ph type="body" orient="vert" idx="1"/>
          </p:nvPr>
        </p:nvSpPr>
        <p:spPr>
          <a:xfrm>
            <a:off x="838200" y="365125"/>
            <a:ext cx="7734300" cy="5811838"/>
          </a:xfrm>
        </p:spPr>
        <p:txBody>
          <a:bodyPr vert="eaVert"/>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Ngày tháng 3"/>
          <p:cNvSpPr>
            <a:spLocks noGrp="1"/>
          </p:cNvSpPr>
          <p:nvPr>
            <p:ph type="dt" sz="half" idx="10"/>
          </p:nvPr>
        </p:nvSpPr>
        <p:spPr/>
        <p:txBody>
          <a:bodyPr/>
          <a:lstStyle/>
          <a:p>
            <a:fld id="{9228322A-1E7F-4F92-8142-2495C455F284}" type="datetimeFigureOut">
              <a:rPr lang="en-US" smtClean="0"/>
              <a:t>12/26/2022</a:t>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ố hiệu Bản chiếu 5"/>
          <p:cNvSpPr>
            <a:spLocks noGrp="1"/>
          </p:cNvSpPr>
          <p:nvPr>
            <p:ph type="sldNum" sz="quarter" idx="12"/>
          </p:nvPr>
        </p:nvSpPr>
        <p:spPr/>
        <p:txBody>
          <a:bodyPr/>
          <a:lstStyle/>
          <a:p>
            <a:fld id="{E6E24359-3BC2-418E-A440-3AD51B6F2EEC}" type="slidenum">
              <a:rPr lang="en-US" smtClean="0"/>
              <a:t>‹#›</a:t>
            </a:fld>
            <a:endParaRPr lang="en-US"/>
          </a:p>
        </p:txBody>
      </p:sp>
    </p:spTree>
    <p:extLst>
      <p:ext uri="{BB962C8B-B14F-4D97-AF65-F5344CB8AC3E}">
        <p14:creationId xmlns:p14="http://schemas.microsoft.com/office/powerpoint/2010/main" val="3302965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smtClean="0"/>
              <a:t>Bấm để sửa kiểu tiêu đề Bản cái</a:t>
            </a:r>
            <a:endParaRPr lang="en-US"/>
          </a:p>
        </p:txBody>
      </p:sp>
      <p:sp>
        <p:nvSpPr>
          <p:cNvPr id="3" name="Chỗ dành sẵn cho Nội dung 2"/>
          <p:cNvSpPr>
            <a:spLocks noGrp="1"/>
          </p:cNvSpPr>
          <p:nvPr>
            <p:ph idx="1"/>
          </p:nvPr>
        </p:nvSpPr>
        <p:spPr/>
        <p:txBody>
          <a:body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Ngày tháng 3"/>
          <p:cNvSpPr>
            <a:spLocks noGrp="1"/>
          </p:cNvSpPr>
          <p:nvPr>
            <p:ph type="dt" sz="half" idx="10"/>
          </p:nvPr>
        </p:nvSpPr>
        <p:spPr/>
        <p:txBody>
          <a:bodyPr/>
          <a:lstStyle/>
          <a:p>
            <a:fld id="{9228322A-1E7F-4F92-8142-2495C455F284}" type="datetimeFigureOut">
              <a:rPr lang="en-US" smtClean="0"/>
              <a:t>12/26/2022</a:t>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ố hiệu Bản chiếu 5"/>
          <p:cNvSpPr>
            <a:spLocks noGrp="1"/>
          </p:cNvSpPr>
          <p:nvPr>
            <p:ph type="sldNum" sz="quarter" idx="12"/>
          </p:nvPr>
        </p:nvSpPr>
        <p:spPr/>
        <p:txBody>
          <a:bodyPr/>
          <a:lstStyle/>
          <a:p>
            <a:fld id="{E6E24359-3BC2-418E-A440-3AD51B6F2EEC}" type="slidenum">
              <a:rPr lang="en-US" smtClean="0"/>
              <a:t>‹#›</a:t>
            </a:fld>
            <a:endParaRPr lang="en-US"/>
          </a:p>
        </p:txBody>
      </p:sp>
    </p:spTree>
    <p:extLst>
      <p:ext uri="{BB962C8B-B14F-4D97-AF65-F5344CB8AC3E}">
        <p14:creationId xmlns:p14="http://schemas.microsoft.com/office/powerpoint/2010/main" val="370533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p:cNvSpPr>
            <a:spLocks noGrp="1"/>
          </p:cNvSpPr>
          <p:nvPr>
            <p:ph type="title"/>
          </p:nvPr>
        </p:nvSpPr>
        <p:spPr>
          <a:xfrm>
            <a:off x="831850" y="1709738"/>
            <a:ext cx="10515600" cy="2852737"/>
          </a:xfrm>
        </p:spPr>
        <p:txBody>
          <a:bodyPr anchor="b"/>
          <a:lstStyle>
            <a:lvl1pPr>
              <a:defRPr sz="6000"/>
            </a:lvl1pPr>
          </a:lstStyle>
          <a:p>
            <a:r>
              <a:rPr lang="vi-VN" smtClean="0"/>
              <a:t>Bấm để sửa kiểu tiêu đề Bản cái</a:t>
            </a:r>
            <a:endParaRPr lang="en-US"/>
          </a:p>
        </p:txBody>
      </p:sp>
      <p:sp>
        <p:nvSpPr>
          <p:cNvPr id="3" name="Chỗ dành sẵn cho Văn bản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smtClean="0"/>
              <a:t>Chỉnh sửa kiểu văn bản của Bản cái</a:t>
            </a:r>
          </a:p>
        </p:txBody>
      </p:sp>
      <p:sp>
        <p:nvSpPr>
          <p:cNvPr id="4" name="Chỗ dành sẵn cho Ngày tháng 3"/>
          <p:cNvSpPr>
            <a:spLocks noGrp="1"/>
          </p:cNvSpPr>
          <p:nvPr>
            <p:ph type="dt" sz="half" idx="10"/>
          </p:nvPr>
        </p:nvSpPr>
        <p:spPr/>
        <p:txBody>
          <a:bodyPr/>
          <a:lstStyle/>
          <a:p>
            <a:fld id="{9228322A-1E7F-4F92-8142-2495C455F284}" type="datetimeFigureOut">
              <a:rPr lang="en-US" smtClean="0"/>
              <a:t>12/26/2022</a:t>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ố hiệu Bản chiếu 5"/>
          <p:cNvSpPr>
            <a:spLocks noGrp="1"/>
          </p:cNvSpPr>
          <p:nvPr>
            <p:ph type="sldNum" sz="quarter" idx="12"/>
          </p:nvPr>
        </p:nvSpPr>
        <p:spPr/>
        <p:txBody>
          <a:bodyPr/>
          <a:lstStyle/>
          <a:p>
            <a:fld id="{E6E24359-3BC2-418E-A440-3AD51B6F2EEC}" type="slidenum">
              <a:rPr lang="en-US" smtClean="0"/>
              <a:t>‹#›</a:t>
            </a:fld>
            <a:endParaRPr lang="en-US"/>
          </a:p>
        </p:txBody>
      </p:sp>
    </p:spTree>
    <p:extLst>
      <p:ext uri="{BB962C8B-B14F-4D97-AF65-F5344CB8AC3E}">
        <p14:creationId xmlns:p14="http://schemas.microsoft.com/office/powerpoint/2010/main" val="693116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smtClean="0"/>
              <a:t>Bấm để sửa kiểu tiêu đề Bản cái</a:t>
            </a:r>
            <a:endParaRPr lang="en-US"/>
          </a:p>
        </p:txBody>
      </p:sp>
      <p:sp>
        <p:nvSpPr>
          <p:cNvPr id="3" name="Chỗ dành sẵn cho Nội dung 2"/>
          <p:cNvSpPr>
            <a:spLocks noGrp="1"/>
          </p:cNvSpPr>
          <p:nvPr>
            <p:ph sz="half" idx="1"/>
          </p:nvPr>
        </p:nvSpPr>
        <p:spPr>
          <a:xfrm>
            <a:off x="838200" y="1825625"/>
            <a:ext cx="5181600" cy="4351338"/>
          </a:xfrm>
        </p:spPr>
        <p:txBody>
          <a:body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Nội dung 3"/>
          <p:cNvSpPr>
            <a:spLocks noGrp="1"/>
          </p:cNvSpPr>
          <p:nvPr>
            <p:ph sz="half" idx="2"/>
          </p:nvPr>
        </p:nvSpPr>
        <p:spPr>
          <a:xfrm>
            <a:off x="6172200" y="1825625"/>
            <a:ext cx="5181600" cy="4351338"/>
          </a:xfrm>
        </p:spPr>
        <p:txBody>
          <a:body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5" name="Chỗ dành sẵn cho Ngày tháng 4"/>
          <p:cNvSpPr>
            <a:spLocks noGrp="1"/>
          </p:cNvSpPr>
          <p:nvPr>
            <p:ph type="dt" sz="half" idx="10"/>
          </p:nvPr>
        </p:nvSpPr>
        <p:spPr/>
        <p:txBody>
          <a:bodyPr/>
          <a:lstStyle/>
          <a:p>
            <a:fld id="{9228322A-1E7F-4F92-8142-2495C455F284}" type="datetimeFigureOut">
              <a:rPr lang="en-US" smtClean="0"/>
              <a:t>12/26/2022</a:t>
            </a:fld>
            <a:endParaRPr lang="en-US"/>
          </a:p>
        </p:txBody>
      </p:sp>
      <p:sp>
        <p:nvSpPr>
          <p:cNvPr id="6" name="Chỗ dành sẵn cho Chân trang 5"/>
          <p:cNvSpPr>
            <a:spLocks noGrp="1"/>
          </p:cNvSpPr>
          <p:nvPr>
            <p:ph type="ftr" sz="quarter" idx="11"/>
          </p:nvPr>
        </p:nvSpPr>
        <p:spPr/>
        <p:txBody>
          <a:bodyPr/>
          <a:lstStyle/>
          <a:p>
            <a:endParaRPr lang="en-US"/>
          </a:p>
        </p:txBody>
      </p:sp>
      <p:sp>
        <p:nvSpPr>
          <p:cNvPr id="7" name="Chỗ dành sẵn cho Số hiệu Bản chiếu 6"/>
          <p:cNvSpPr>
            <a:spLocks noGrp="1"/>
          </p:cNvSpPr>
          <p:nvPr>
            <p:ph type="sldNum" sz="quarter" idx="12"/>
          </p:nvPr>
        </p:nvSpPr>
        <p:spPr/>
        <p:txBody>
          <a:bodyPr/>
          <a:lstStyle/>
          <a:p>
            <a:fld id="{E6E24359-3BC2-418E-A440-3AD51B6F2EEC}" type="slidenum">
              <a:rPr lang="en-US" smtClean="0"/>
              <a:t>‹#›</a:t>
            </a:fld>
            <a:endParaRPr lang="en-US"/>
          </a:p>
        </p:txBody>
      </p:sp>
    </p:spTree>
    <p:extLst>
      <p:ext uri="{BB962C8B-B14F-4D97-AF65-F5344CB8AC3E}">
        <p14:creationId xmlns:p14="http://schemas.microsoft.com/office/powerpoint/2010/main" val="1795120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365125"/>
            <a:ext cx="10515600" cy="1325563"/>
          </a:xfrm>
        </p:spPr>
        <p:txBody>
          <a:bodyPr/>
          <a:lstStyle/>
          <a:p>
            <a:r>
              <a:rPr lang="vi-VN" smtClean="0"/>
              <a:t>Bấm để sửa kiểu tiêu đề Bản cái</a:t>
            </a:r>
            <a:endParaRPr lang="en-US"/>
          </a:p>
        </p:txBody>
      </p:sp>
      <p:sp>
        <p:nvSpPr>
          <p:cNvPr id="3" name="Chỗ dành sẵn cho Văn bản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Chỉnh sửa kiểu văn bản của Bản cái</a:t>
            </a:r>
          </a:p>
        </p:txBody>
      </p:sp>
      <p:sp>
        <p:nvSpPr>
          <p:cNvPr id="4" name="Chỗ dành sẵn cho Nội dung 3"/>
          <p:cNvSpPr>
            <a:spLocks noGrp="1"/>
          </p:cNvSpPr>
          <p:nvPr>
            <p:ph sz="half" idx="2"/>
          </p:nvPr>
        </p:nvSpPr>
        <p:spPr>
          <a:xfrm>
            <a:off x="839788" y="2505075"/>
            <a:ext cx="5157787" cy="3684588"/>
          </a:xfrm>
        </p:spPr>
        <p:txBody>
          <a:body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5" name="Chỗ dành sẵn cho Văn bản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Chỉnh sửa kiểu văn bản của Bản cái</a:t>
            </a:r>
          </a:p>
        </p:txBody>
      </p:sp>
      <p:sp>
        <p:nvSpPr>
          <p:cNvPr id="6" name="Chỗ dành sẵn cho Nội dung 5"/>
          <p:cNvSpPr>
            <a:spLocks noGrp="1"/>
          </p:cNvSpPr>
          <p:nvPr>
            <p:ph sz="quarter" idx="4"/>
          </p:nvPr>
        </p:nvSpPr>
        <p:spPr>
          <a:xfrm>
            <a:off x="6172200" y="2505075"/>
            <a:ext cx="5183188" cy="3684588"/>
          </a:xfrm>
        </p:spPr>
        <p:txBody>
          <a:body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7" name="Chỗ dành sẵn cho Ngày tháng 6"/>
          <p:cNvSpPr>
            <a:spLocks noGrp="1"/>
          </p:cNvSpPr>
          <p:nvPr>
            <p:ph type="dt" sz="half" idx="10"/>
          </p:nvPr>
        </p:nvSpPr>
        <p:spPr/>
        <p:txBody>
          <a:bodyPr/>
          <a:lstStyle/>
          <a:p>
            <a:fld id="{9228322A-1E7F-4F92-8142-2495C455F284}" type="datetimeFigureOut">
              <a:rPr lang="en-US" smtClean="0"/>
              <a:t>12/26/2022</a:t>
            </a:fld>
            <a:endParaRPr lang="en-US"/>
          </a:p>
        </p:txBody>
      </p:sp>
      <p:sp>
        <p:nvSpPr>
          <p:cNvPr id="8" name="Chỗ dành sẵn cho Chân trang 7"/>
          <p:cNvSpPr>
            <a:spLocks noGrp="1"/>
          </p:cNvSpPr>
          <p:nvPr>
            <p:ph type="ftr" sz="quarter" idx="11"/>
          </p:nvPr>
        </p:nvSpPr>
        <p:spPr/>
        <p:txBody>
          <a:bodyPr/>
          <a:lstStyle/>
          <a:p>
            <a:endParaRPr lang="en-US"/>
          </a:p>
        </p:txBody>
      </p:sp>
      <p:sp>
        <p:nvSpPr>
          <p:cNvPr id="9" name="Chỗ dành sẵn cho Số hiệu Bản chiếu 8"/>
          <p:cNvSpPr>
            <a:spLocks noGrp="1"/>
          </p:cNvSpPr>
          <p:nvPr>
            <p:ph type="sldNum" sz="quarter" idx="12"/>
          </p:nvPr>
        </p:nvSpPr>
        <p:spPr/>
        <p:txBody>
          <a:bodyPr/>
          <a:lstStyle/>
          <a:p>
            <a:fld id="{E6E24359-3BC2-418E-A440-3AD51B6F2EEC}" type="slidenum">
              <a:rPr lang="en-US" smtClean="0"/>
              <a:t>‹#›</a:t>
            </a:fld>
            <a:endParaRPr lang="en-US"/>
          </a:p>
        </p:txBody>
      </p:sp>
    </p:spTree>
    <p:extLst>
      <p:ext uri="{BB962C8B-B14F-4D97-AF65-F5344CB8AC3E}">
        <p14:creationId xmlns:p14="http://schemas.microsoft.com/office/powerpoint/2010/main" val="37858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smtClean="0"/>
              <a:t>Bấm để sửa kiểu tiêu đề Bản cái</a:t>
            </a:r>
            <a:endParaRPr lang="en-US"/>
          </a:p>
        </p:txBody>
      </p:sp>
      <p:sp>
        <p:nvSpPr>
          <p:cNvPr id="3" name="Chỗ dành sẵn cho Ngày tháng 2"/>
          <p:cNvSpPr>
            <a:spLocks noGrp="1"/>
          </p:cNvSpPr>
          <p:nvPr>
            <p:ph type="dt" sz="half" idx="10"/>
          </p:nvPr>
        </p:nvSpPr>
        <p:spPr/>
        <p:txBody>
          <a:bodyPr/>
          <a:lstStyle/>
          <a:p>
            <a:fld id="{9228322A-1E7F-4F92-8142-2495C455F284}" type="datetimeFigureOut">
              <a:rPr lang="en-US" smtClean="0"/>
              <a:t>12/26/2022</a:t>
            </a:fld>
            <a:endParaRPr lang="en-US"/>
          </a:p>
        </p:txBody>
      </p:sp>
      <p:sp>
        <p:nvSpPr>
          <p:cNvPr id="4" name="Chỗ dành sẵn cho Chân trang 3"/>
          <p:cNvSpPr>
            <a:spLocks noGrp="1"/>
          </p:cNvSpPr>
          <p:nvPr>
            <p:ph type="ftr" sz="quarter" idx="11"/>
          </p:nvPr>
        </p:nvSpPr>
        <p:spPr/>
        <p:txBody>
          <a:bodyPr/>
          <a:lstStyle/>
          <a:p>
            <a:endParaRPr lang="en-US"/>
          </a:p>
        </p:txBody>
      </p:sp>
      <p:sp>
        <p:nvSpPr>
          <p:cNvPr id="5" name="Chỗ dành sẵn cho Số hiệu Bản chiếu 4"/>
          <p:cNvSpPr>
            <a:spLocks noGrp="1"/>
          </p:cNvSpPr>
          <p:nvPr>
            <p:ph type="sldNum" sz="quarter" idx="12"/>
          </p:nvPr>
        </p:nvSpPr>
        <p:spPr/>
        <p:txBody>
          <a:bodyPr/>
          <a:lstStyle/>
          <a:p>
            <a:fld id="{E6E24359-3BC2-418E-A440-3AD51B6F2EEC}" type="slidenum">
              <a:rPr lang="en-US" smtClean="0"/>
              <a:t>‹#›</a:t>
            </a:fld>
            <a:endParaRPr lang="en-US"/>
          </a:p>
        </p:txBody>
      </p:sp>
    </p:spTree>
    <p:extLst>
      <p:ext uri="{BB962C8B-B14F-4D97-AF65-F5344CB8AC3E}">
        <p14:creationId xmlns:p14="http://schemas.microsoft.com/office/powerpoint/2010/main" val="3924861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p:cNvSpPr>
            <a:spLocks noGrp="1"/>
          </p:cNvSpPr>
          <p:nvPr>
            <p:ph type="dt" sz="half" idx="10"/>
          </p:nvPr>
        </p:nvSpPr>
        <p:spPr/>
        <p:txBody>
          <a:bodyPr/>
          <a:lstStyle/>
          <a:p>
            <a:fld id="{9228322A-1E7F-4F92-8142-2495C455F284}" type="datetimeFigureOut">
              <a:rPr lang="en-US" smtClean="0"/>
              <a:t>12/26/2022</a:t>
            </a:fld>
            <a:endParaRPr lang="en-US"/>
          </a:p>
        </p:txBody>
      </p:sp>
      <p:sp>
        <p:nvSpPr>
          <p:cNvPr id="3" name="Chỗ dành sẵn cho Chân trang 2"/>
          <p:cNvSpPr>
            <a:spLocks noGrp="1"/>
          </p:cNvSpPr>
          <p:nvPr>
            <p:ph type="ftr" sz="quarter" idx="11"/>
          </p:nvPr>
        </p:nvSpPr>
        <p:spPr/>
        <p:txBody>
          <a:bodyPr/>
          <a:lstStyle/>
          <a:p>
            <a:endParaRPr lang="en-US"/>
          </a:p>
        </p:txBody>
      </p:sp>
      <p:sp>
        <p:nvSpPr>
          <p:cNvPr id="4" name="Chỗ dành sẵn cho Số hiệu Bản chiếu 3"/>
          <p:cNvSpPr>
            <a:spLocks noGrp="1"/>
          </p:cNvSpPr>
          <p:nvPr>
            <p:ph type="sldNum" sz="quarter" idx="12"/>
          </p:nvPr>
        </p:nvSpPr>
        <p:spPr/>
        <p:txBody>
          <a:bodyPr/>
          <a:lstStyle/>
          <a:p>
            <a:fld id="{E6E24359-3BC2-418E-A440-3AD51B6F2EEC}" type="slidenum">
              <a:rPr lang="en-US" smtClean="0"/>
              <a:t>‹#›</a:t>
            </a:fld>
            <a:endParaRPr lang="en-US"/>
          </a:p>
        </p:txBody>
      </p:sp>
    </p:spTree>
    <p:extLst>
      <p:ext uri="{BB962C8B-B14F-4D97-AF65-F5344CB8AC3E}">
        <p14:creationId xmlns:p14="http://schemas.microsoft.com/office/powerpoint/2010/main" val="2312918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457200"/>
            <a:ext cx="3932237" cy="1600200"/>
          </a:xfrm>
        </p:spPr>
        <p:txBody>
          <a:bodyPr anchor="b"/>
          <a:lstStyle>
            <a:lvl1pPr>
              <a:defRPr sz="3200"/>
            </a:lvl1pPr>
          </a:lstStyle>
          <a:p>
            <a:r>
              <a:rPr lang="vi-VN" smtClean="0"/>
              <a:t>Bấm để sửa kiểu tiêu đề Bản cái</a:t>
            </a:r>
            <a:endParaRPr lang="en-US"/>
          </a:p>
        </p:txBody>
      </p:sp>
      <p:sp>
        <p:nvSpPr>
          <p:cNvPr id="3" name="Chỗ dành sẵn cho Nội dung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Văn bản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smtClean="0"/>
              <a:t>Chỉnh sửa kiểu văn bản của Bản cái</a:t>
            </a:r>
          </a:p>
        </p:txBody>
      </p:sp>
      <p:sp>
        <p:nvSpPr>
          <p:cNvPr id="5" name="Chỗ dành sẵn cho Ngày tháng 4"/>
          <p:cNvSpPr>
            <a:spLocks noGrp="1"/>
          </p:cNvSpPr>
          <p:nvPr>
            <p:ph type="dt" sz="half" idx="10"/>
          </p:nvPr>
        </p:nvSpPr>
        <p:spPr/>
        <p:txBody>
          <a:bodyPr/>
          <a:lstStyle/>
          <a:p>
            <a:fld id="{9228322A-1E7F-4F92-8142-2495C455F284}" type="datetimeFigureOut">
              <a:rPr lang="en-US" smtClean="0"/>
              <a:t>12/26/2022</a:t>
            </a:fld>
            <a:endParaRPr lang="en-US"/>
          </a:p>
        </p:txBody>
      </p:sp>
      <p:sp>
        <p:nvSpPr>
          <p:cNvPr id="6" name="Chỗ dành sẵn cho Chân trang 5"/>
          <p:cNvSpPr>
            <a:spLocks noGrp="1"/>
          </p:cNvSpPr>
          <p:nvPr>
            <p:ph type="ftr" sz="quarter" idx="11"/>
          </p:nvPr>
        </p:nvSpPr>
        <p:spPr/>
        <p:txBody>
          <a:bodyPr/>
          <a:lstStyle/>
          <a:p>
            <a:endParaRPr lang="en-US"/>
          </a:p>
        </p:txBody>
      </p:sp>
      <p:sp>
        <p:nvSpPr>
          <p:cNvPr id="7" name="Chỗ dành sẵn cho Số hiệu Bản chiếu 6"/>
          <p:cNvSpPr>
            <a:spLocks noGrp="1"/>
          </p:cNvSpPr>
          <p:nvPr>
            <p:ph type="sldNum" sz="quarter" idx="12"/>
          </p:nvPr>
        </p:nvSpPr>
        <p:spPr/>
        <p:txBody>
          <a:bodyPr/>
          <a:lstStyle/>
          <a:p>
            <a:fld id="{E6E24359-3BC2-418E-A440-3AD51B6F2EEC}" type="slidenum">
              <a:rPr lang="en-US" smtClean="0"/>
              <a:t>‹#›</a:t>
            </a:fld>
            <a:endParaRPr lang="en-US"/>
          </a:p>
        </p:txBody>
      </p:sp>
    </p:spTree>
    <p:extLst>
      <p:ext uri="{BB962C8B-B14F-4D97-AF65-F5344CB8AC3E}">
        <p14:creationId xmlns:p14="http://schemas.microsoft.com/office/powerpoint/2010/main" val="4194802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457200"/>
            <a:ext cx="3932237" cy="1600200"/>
          </a:xfrm>
        </p:spPr>
        <p:txBody>
          <a:bodyPr anchor="b"/>
          <a:lstStyle>
            <a:lvl1pPr>
              <a:defRPr sz="3200"/>
            </a:lvl1pPr>
          </a:lstStyle>
          <a:p>
            <a:r>
              <a:rPr lang="vi-VN" smtClean="0"/>
              <a:t>Bấm để sửa kiểu tiêu đề Bản cái</a:t>
            </a:r>
            <a:endParaRPr lang="en-US"/>
          </a:p>
        </p:txBody>
      </p:sp>
      <p:sp>
        <p:nvSpPr>
          <p:cNvPr id="3" name="Chỗ dành sẵn cho Hình ảnh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smtClean="0"/>
              <a:t>Chỉnh sửa kiểu văn bản của Bản cái</a:t>
            </a:r>
          </a:p>
        </p:txBody>
      </p:sp>
      <p:sp>
        <p:nvSpPr>
          <p:cNvPr id="5" name="Chỗ dành sẵn cho Ngày tháng 4"/>
          <p:cNvSpPr>
            <a:spLocks noGrp="1"/>
          </p:cNvSpPr>
          <p:nvPr>
            <p:ph type="dt" sz="half" idx="10"/>
          </p:nvPr>
        </p:nvSpPr>
        <p:spPr/>
        <p:txBody>
          <a:bodyPr/>
          <a:lstStyle/>
          <a:p>
            <a:fld id="{9228322A-1E7F-4F92-8142-2495C455F284}" type="datetimeFigureOut">
              <a:rPr lang="en-US" smtClean="0"/>
              <a:t>12/26/2022</a:t>
            </a:fld>
            <a:endParaRPr lang="en-US"/>
          </a:p>
        </p:txBody>
      </p:sp>
      <p:sp>
        <p:nvSpPr>
          <p:cNvPr id="6" name="Chỗ dành sẵn cho Chân trang 5"/>
          <p:cNvSpPr>
            <a:spLocks noGrp="1"/>
          </p:cNvSpPr>
          <p:nvPr>
            <p:ph type="ftr" sz="quarter" idx="11"/>
          </p:nvPr>
        </p:nvSpPr>
        <p:spPr/>
        <p:txBody>
          <a:bodyPr/>
          <a:lstStyle/>
          <a:p>
            <a:endParaRPr lang="en-US"/>
          </a:p>
        </p:txBody>
      </p:sp>
      <p:sp>
        <p:nvSpPr>
          <p:cNvPr id="7" name="Chỗ dành sẵn cho Số hiệu Bản chiếu 6"/>
          <p:cNvSpPr>
            <a:spLocks noGrp="1"/>
          </p:cNvSpPr>
          <p:nvPr>
            <p:ph type="sldNum" sz="quarter" idx="12"/>
          </p:nvPr>
        </p:nvSpPr>
        <p:spPr/>
        <p:txBody>
          <a:bodyPr/>
          <a:lstStyle/>
          <a:p>
            <a:fld id="{E6E24359-3BC2-418E-A440-3AD51B6F2EEC}" type="slidenum">
              <a:rPr lang="en-US" smtClean="0"/>
              <a:t>‹#›</a:t>
            </a:fld>
            <a:endParaRPr lang="en-US"/>
          </a:p>
        </p:txBody>
      </p:sp>
    </p:spTree>
    <p:extLst>
      <p:ext uri="{BB962C8B-B14F-4D97-AF65-F5344CB8AC3E}">
        <p14:creationId xmlns:p14="http://schemas.microsoft.com/office/powerpoint/2010/main" val="1666943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smtClean="0"/>
              <a:t>Bấm để sửa kiểu tiêu đề Bản cái</a:t>
            </a:r>
            <a:endParaRPr lang="en-US"/>
          </a:p>
        </p:txBody>
      </p:sp>
      <p:sp>
        <p:nvSpPr>
          <p:cNvPr id="3" name="Chỗ dành sẵn cho Văn bản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Ngày tháng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28322A-1E7F-4F92-8142-2495C455F284}" type="datetimeFigureOut">
              <a:rPr lang="en-US" smtClean="0"/>
              <a:t>12/26/2022</a:t>
            </a:fld>
            <a:endParaRPr lang="en-US"/>
          </a:p>
        </p:txBody>
      </p:sp>
      <p:sp>
        <p:nvSpPr>
          <p:cNvPr id="5" name="Chỗ dành sẵn cho Chân trang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E24359-3BC2-418E-A440-3AD51B6F2EEC}" type="slidenum">
              <a:rPr lang="en-US" smtClean="0"/>
              <a:t>‹#›</a:t>
            </a:fld>
            <a:endParaRPr lang="en-US"/>
          </a:p>
        </p:txBody>
      </p:sp>
    </p:spTree>
    <p:extLst>
      <p:ext uri="{BB962C8B-B14F-4D97-AF65-F5344CB8AC3E}">
        <p14:creationId xmlns:p14="http://schemas.microsoft.com/office/powerpoint/2010/main" val="125329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3"/>
          <p:cNvSpPr/>
          <p:nvPr/>
        </p:nvSpPr>
        <p:spPr>
          <a:xfrm>
            <a:off x="4545485" y="912403"/>
            <a:ext cx="3135538" cy="707886"/>
          </a:xfrm>
          <a:prstGeom prst="rect">
            <a:avLst/>
          </a:prstGeom>
        </p:spPr>
        <p:txBody>
          <a:bodyPr wrap="none">
            <a:spAutoFit/>
          </a:bodyPr>
          <a:lstStyle/>
          <a:p>
            <a:r>
              <a:rPr lang="en-US" sz="4000" b="1" dirty="0">
                <a:latin typeface="Cambria" panose="02040503050406030204" pitchFamily="18" charset="0"/>
                <a:ea typeface="Cambria" panose="02040503050406030204" pitchFamily="18" charset="0"/>
              </a:rPr>
              <a:t>TIỂU LUẬN 9</a:t>
            </a:r>
          </a:p>
        </p:txBody>
      </p:sp>
      <p:sp>
        <p:nvSpPr>
          <p:cNvPr id="5" name="Hình chữ nhật 4"/>
          <p:cNvSpPr/>
          <p:nvPr/>
        </p:nvSpPr>
        <p:spPr>
          <a:xfrm>
            <a:off x="3065254" y="1933096"/>
            <a:ext cx="6096000" cy="923330"/>
          </a:xfrm>
          <a:prstGeom prst="rect">
            <a:avLst/>
          </a:prstGeom>
        </p:spPr>
        <p:txBody>
          <a:bodyPr>
            <a:spAutoFit/>
          </a:bodyPr>
          <a:lstStyle/>
          <a:p>
            <a:pPr algn="ctr"/>
            <a:r>
              <a:rPr lang="en-US" dirty="0">
                <a:latin typeface="Cambria" panose="02040503050406030204" pitchFamily="18" charset="0"/>
                <a:ea typeface="Cambria" panose="02040503050406030204" pitchFamily="18" charset="0"/>
              </a:rPr>
              <a:t>BÀI HỌC THỰC TIỄN TẠI NHÀ MÁY XÍ NGHIỆP CÔNG CÔNG NGHIỆP VAN NELLE (Van Nellefabriek -</a:t>
            </a:r>
            <a:r>
              <a:rPr lang="en-US" dirty="0"/>
              <a:t> South Holland, Hà Lan</a:t>
            </a:r>
            <a:r>
              <a:rPr lang="en-US" dirty="0">
                <a:latin typeface="Cambria" panose="02040503050406030204" pitchFamily="18" charset="0"/>
                <a:ea typeface="Cambria" panose="02040503050406030204" pitchFamily="18" charset="0"/>
              </a:rPr>
              <a:t> - Leendert van der Vlugt và Johannes Brinkman)</a:t>
            </a:r>
          </a:p>
        </p:txBody>
      </p:sp>
      <p:pic>
        <p:nvPicPr>
          <p:cNvPr id="7" name="Hình ảnh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8724" y="3099106"/>
            <a:ext cx="3069054" cy="3079336"/>
          </a:xfrm>
          <a:prstGeom prst="rect">
            <a:avLst/>
          </a:prstGeom>
        </p:spPr>
      </p:pic>
      <p:sp>
        <p:nvSpPr>
          <p:cNvPr id="8" name="Hộp Văn bản 7"/>
          <p:cNvSpPr txBox="1"/>
          <p:nvPr/>
        </p:nvSpPr>
        <p:spPr>
          <a:xfrm>
            <a:off x="4132325" y="230264"/>
            <a:ext cx="3961854" cy="369332"/>
          </a:xfrm>
          <a:prstGeom prst="rect">
            <a:avLst/>
          </a:prstGeom>
          <a:noFill/>
        </p:spPr>
        <p:txBody>
          <a:bodyPr wrap="none" rtlCol="0">
            <a:spAutoFit/>
          </a:bodyPr>
          <a:lstStyle/>
          <a:p>
            <a:r>
              <a:rPr lang="en-US" dirty="0" smtClean="0">
                <a:latin typeface="Cambria" panose="02040503050406030204" pitchFamily="18" charset="0"/>
                <a:ea typeface="Cambria" panose="02040503050406030204" pitchFamily="18" charset="0"/>
              </a:rPr>
              <a:t>TRƯỜNG ĐẠI HỌC KIẾN TRÚC HÀ NỘI</a:t>
            </a:r>
            <a:endParaRPr lang="en-US" dirty="0">
              <a:latin typeface="Cambria" panose="02040503050406030204" pitchFamily="18" charset="0"/>
              <a:ea typeface="Cambria" panose="02040503050406030204" pitchFamily="18" charset="0"/>
            </a:endParaRPr>
          </a:p>
        </p:txBody>
      </p:sp>
      <p:sp>
        <p:nvSpPr>
          <p:cNvPr id="9" name="Hộp Văn bản 8"/>
          <p:cNvSpPr txBox="1"/>
          <p:nvPr/>
        </p:nvSpPr>
        <p:spPr>
          <a:xfrm>
            <a:off x="5460789" y="6421122"/>
            <a:ext cx="1304925" cy="369332"/>
          </a:xfrm>
          <a:prstGeom prst="rect">
            <a:avLst/>
          </a:prstGeom>
          <a:noFill/>
        </p:spPr>
        <p:txBody>
          <a:bodyPr wrap="square" rtlCol="0">
            <a:spAutoFit/>
          </a:bodyPr>
          <a:lstStyle/>
          <a:p>
            <a:r>
              <a:rPr lang="en-US" dirty="0" smtClean="0"/>
              <a:t>Năm 2022</a:t>
            </a:r>
            <a:endParaRPr lang="en-US" dirty="0"/>
          </a:p>
        </p:txBody>
      </p:sp>
      <p:sp>
        <p:nvSpPr>
          <p:cNvPr id="10" name="Hình chữ nhật 9"/>
          <p:cNvSpPr/>
          <p:nvPr/>
        </p:nvSpPr>
        <p:spPr>
          <a:xfrm>
            <a:off x="9915525" y="5620903"/>
            <a:ext cx="2276475" cy="1169551"/>
          </a:xfrm>
          <a:prstGeom prst="rect">
            <a:avLst/>
          </a:prstGeom>
        </p:spPr>
        <p:txBody>
          <a:bodyPr wrap="square">
            <a:spAutoFit/>
          </a:bodyPr>
          <a:lstStyle/>
          <a:p>
            <a:r>
              <a:rPr lang="en-US" sz="1400" dirty="0">
                <a:latin typeface="Cambria" panose="02040503050406030204" pitchFamily="18" charset="0"/>
                <a:ea typeface="Cambria" panose="02040503050406030204" pitchFamily="18" charset="0"/>
              </a:rPr>
              <a:t>GVHD: Trần Mạnh Cường</a:t>
            </a:r>
          </a:p>
          <a:p>
            <a:r>
              <a:rPr lang="en-US" sz="1400" dirty="0">
                <a:latin typeface="Cambria" panose="02040503050406030204" pitchFamily="18" charset="0"/>
                <a:ea typeface="Cambria" panose="02040503050406030204" pitchFamily="18" charset="0"/>
              </a:rPr>
              <a:t>SVTH</a:t>
            </a:r>
            <a:r>
              <a:rPr lang="en-US" sz="1400" dirty="0" smtClean="0">
                <a:latin typeface="Cambria" panose="02040503050406030204" pitchFamily="18" charset="0"/>
                <a:ea typeface="Cambria" panose="02040503050406030204" pitchFamily="18" charset="0"/>
              </a:rPr>
              <a:t>: Nhóm 17</a:t>
            </a:r>
          </a:p>
          <a:p>
            <a:r>
              <a:rPr lang="en-US" sz="1400" dirty="0" smtClean="0">
                <a:latin typeface="Cambria" panose="02040503050406030204" pitchFamily="18" charset="0"/>
                <a:ea typeface="Cambria" panose="02040503050406030204" pitchFamily="18" charset="0"/>
              </a:rPr>
              <a:t>             Đinh </a:t>
            </a:r>
            <a:r>
              <a:rPr lang="en-US" sz="1400" dirty="0">
                <a:latin typeface="Cambria" panose="02040503050406030204" pitchFamily="18" charset="0"/>
                <a:ea typeface="Cambria" panose="02040503050406030204" pitchFamily="18" charset="0"/>
              </a:rPr>
              <a:t>Lệ Quyên</a:t>
            </a:r>
          </a:p>
          <a:p>
            <a:r>
              <a:rPr lang="en-US" sz="1400" dirty="0">
                <a:latin typeface="Cambria" panose="02040503050406030204" pitchFamily="18" charset="0"/>
                <a:ea typeface="Cambria" panose="02040503050406030204" pitchFamily="18" charset="0"/>
              </a:rPr>
              <a:t>             Nguyễn Quang Anh</a:t>
            </a:r>
          </a:p>
          <a:p>
            <a:r>
              <a:rPr lang="en-US" sz="1400" dirty="0">
                <a:latin typeface="Cambria" panose="02040503050406030204" pitchFamily="18" charset="0"/>
                <a:ea typeface="Cambria" panose="02040503050406030204" pitchFamily="18" charset="0"/>
              </a:rPr>
              <a:t>             Nguyễn Hoài Nam</a:t>
            </a:r>
          </a:p>
        </p:txBody>
      </p:sp>
    </p:spTree>
    <p:extLst>
      <p:ext uri="{BB962C8B-B14F-4D97-AF65-F5344CB8AC3E}">
        <p14:creationId xmlns:p14="http://schemas.microsoft.com/office/powerpoint/2010/main" val="22244086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Hình ảnh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4695" y="0"/>
            <a:ext cx="3777305" cy="3809047"/>
          </a:xfrm>
          <a:prstGeom prst="rect">
            <a:avLst/>
          </a:prstGeom>
        </p:spPr>
      </p:pic>
      <p:sp>
        <p:nvSpPr>
          <p:cNvPr id="4" name="Hộp Văn bản 3"/>
          <p:cNvSpPr txBox="1"/>
          <p:nvPr/>
        </p:nvSpPr>
        <p:spPr>
          <a:xfrm>
            <a:off x="124933" y="46651"/>
            <a:ext cx="5652655" cy="646331"/>
          </a:xfrm>
          <a:prstGeom prst="rect">
            <a:avLst/>
          </a:prstGeom>
          <a:noFill/>
        </p:spPr>
        <p:txBody>
          <a:bodyPr wrap="square" rtlCol="0">
            <a:spAutoFit/>
          </a:bodyPr>
          <a:lstStyle/>
          <a:p>
            <a:r>
              <a:rPr lang="vi-VN" dirty="0" smtClean="0"/>
              <a:t>3.3. Phối cảnh công trình</a:t>
            </a:r>
            <a:endParaRPr lang="en-US" dirty="0" smtClean="0"/>
          </a:p>
          <a:p>
            <a:endParaRPr lang="en-US" dirty="0"/>
          </a:p>
        </p:txBody>
      </p:sp>
      <p:pic>
        <p:nvPicPr>
          <p:cNvPr id="6" name="Hình ảnh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0108"/>
            <a:ext cx="3140482" cy="3151003"/>
          </a:xfrm>
          <a:prstGeom prst="rect">
            <a:avLst/>
          </a:prstGeom>
        </p:spPr>
      </p:pic>
      <p:pic>
        <p:nvPicPr>
          <p:cNvPr id="7" name="Hình ảnh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90846" y="846019"/>
            <a:ext cx="2997209" cy="1873256"/>
          </a:xfrm>
          <a:prstGeom prst="rect">
            <a:avLst/>
          </a:prstGeom>
        </p:spPr>
      </p:pic>
      <p:pic>
        <p:nvPicPr>
          <p:cNvPr id="9" name="Hình ảnh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82974" y="4030598"/>
            <a:ext cx="4509026" cy="2890063"/>
          </a:xfrm>
          <a:prstGeom prst="rect">
            <a:avLst/>
          </a:prstGeom>
        </p:spPr>
      </p:pic>
      <p:pic>
        <p:nvPicPr>
          <p:cNvPr id="11" name="Hình ảnh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3332603"/>
            <a:ext cx="6858000" cy="3525398"/>
          </a:xfrm>
          <a:prstGeom prst="rect">
            <a:avLst/>
          </a:prstGeom>
        </p:spPr>
      </p:pic>
    </p:spTree>
    <p:extLst>
      <p:ext uri="{BB962C8B-B14F-4D97-AF65-F5344CB8AC3E}">
        <p14:creationId xmlns:p14="http://schemas.microsoft.com/office/powerpoint/2010/main" val="1270849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Hình ảnh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951" y="0"/>
            <a:ext cx="10296525" cy="6860060"/>
          </a:xfrm>
          <a:prstGeom prst="rect">
            <a:avLst/>
          </a:prstGeom>
        </p:spPr>
      </p:pic>
      <p:sp>
        <p:nvSpPr>
          <p:cNvPr id="5" name="Hình chữ nhật 4"/>
          <p:cNvSpPr/>
          <p:nvPr/>
        </p:nvSpPr>
        <p:spPr>
          <a:xfrm>
            <a:off x="10073834" y="2152757"/>
            <a:ext cx="1641916" cy="2554545"/>
          </a:xfrm>
          <a:prstGeom prst="rect">
            <a:avLst/>
          </a:prstGeom>
        </p:spPr>
        <p:txBody>
          <a:bodyPr wrap="square">
            <a:spAutoFit/>
          </a:bodyPr>
          <a:lstStyle/>
          <a:p>
            <a:pPr algn="ctr"/>
            <a:r>
              <a:rPr lang="vi-VN" sz="4000" b="1" dirty="0"/>
              <a:t>C.</a:t>
            </a:r>
            <a:r>
              <a:rPr lang="vi-VN" sz="4000" dirty="0"/>
              <a:t>  </a:t>
            </a:r>
            <a:r>
              <a:rPr lang="vi-VN" sz="4000" b="1" dirty="0"/>
              <a:t>PHẦN KẾT LUẬN</a:t>
            </a:r>
            <a:endParaRPr lang="en-US" sz="4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732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3"/>
          <p:cNvSpPr/>
          <p:nvPr/>
        </p:nvSpPr>
        <p:spPr>
          <a:xfrm>
            <a:off x="0" y="0"/>
            <a:ext cx="12192000" cy="68580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Hộp Văn bản 4"/>
          <p:cNvSpPr txBox="1"/>
          <p:nvPr/>
        </p:nvSpPr>
        <p:spPr>
          <a:xfrm>
            <a:off x="439387" y="871883"/>
            <a:ext cx="5498276" cy="4801314"/>
          </a:xfrm>
          <a:prstGeom prst="rect">
            <a:avLst/>
          </a:prstGeom>
          <a:noFill/>
        </p:spPr>
        <p:txBody>
          <a:bodyPr wrap="square" rtlCol="0">
            <a:spAutoFit/>
          </a:bodyPr>
          <a:lstStyle/>
          <a:p>
            <a:pPr algn="just"/>
            <a:r>
              <a:rPr lang="vi-VN" b="1" dirty="0"/>
              <a:t>A.</a:t>
            </a:r>
            <a:r>
              <a:rPr lang="vi-VN" dirty="0"/>
              <a:t>  </a:t>
            </a:r>
            <a:r>
              <a:rPr lang="vi-VN" b="1" dirty="0"/>
              <a:t>PHẦN MỞ ĐẦU</a:t>
            </a:r>
            <a:r>
              <a:rPr lang="vi-VN" dirty="0"/>
              <a:t>.</a:t>
            </a:r>
            <a:endParaRPr lang="en-US" dirty="0"/>
          </a:p>
          <a:p>
            <a:pPr marL="342900" indent="-342900" algn="just">
              <a:buAutoNum type="arabicPeriod"/>
            </a:pPr>
            <a:r>
              <a:rPr lang="vi-VN" b="1" dirty="0" smtClean="0"/>
              <a:t>Lý </a:t>
            </a:r>
            <a:r>
              <a:rPr lang="vi-VN" b="1" dirty="0"/>
              <a:t>do chọn đề </a:t>
            </a:r>
            <a:r>
              <a:rPr lang="vi-VN" b="1" dirty="0" smtClean="0"/>
              <a:t>tài</a:t>
            </a:r>
            <a:endParaRPr lang="en-US" dirty="0"/>
          </a:p>
          <a:p>
            <a:pPr algn="just"/>
            <a:r>
              <a:rPr lang="vi-VN" b="1" dirty="0"/>
              <a:t>2.</a:t>
            </a:r>
            <a:r>
              <a:rPr lang="vi-VN" dirty="0"/>
              <a:t>   </a:t>
            </a:r>
            <a:r>
              <a:rPr lang="vi-VN" b="1" dirty="0"/>
              <a:t>Mục tiêu và nhiệm vụ nghiên cứu</a:t>
            </a:r>
            <a:r>
              <a:rPr lang="vi-VN" dirty="0"/>
              <a:t>.</a:t>
            </a:r>
            <a:endParaRPr lang="en-US" dirty="0"/>
          </a:p>
          <a:p>
            <a:pPr algn="just"/>
            <a:r>
              <a:rPr lang="vi-VN" dirty="0"/>
              <a:t>2.1. Mục tiêu nghiên cứu </a:t>
            </a:r>
            <a:endParaRPr lang="en-US" dirty="0"/>
          </a:p>
          <a:p>
            <a:pPr algn="just"/>
            <a:r>
              <a:rPr lang="vi-VN" dirty="0"/>
              <a:t>2.2. Nhiệm vụ nghiên cứu</a:t>
            </a:r>
            <a:endParaRPr lang="en-US" dirty="0"/>
          </a:p>
          <a:p>
            <a:pPr algn="just"/>
            <a:r>
              <a:rPr lang="vi-VN" b="1" dirty="0"/>
              <a:t>3.</a:t>
            </a:r>
            <a:r>
              <a:rPr lang="vi-VN" dirty="0"/>
              <a:t>   </a:t>
            </a:r>
            <a:r>
              <a:rPr lang="vi-VN" b="1" dirty="0"/>
              <a:t>Đối tượng và phạm vi nghiên cứu</a:t>
            </a:r>
            <a:r>
              <a:rPr lang="vi-VN" dirty="0"/>
              <a:t>.</a:t>
            </a:r>
            <a:endParaRPr lang="en-US" dirty="0"/>
          </a:p>
          <a:p>
            <a:pPr algn="just"/>
            <a:r>
              <a:rPr lang="vi-VN" b="1" dirty="0"/>
              <a:t>4.</a:t>
            </a:r>
            <a:r>
              <a:rPr lang="vi-VN" dirty="0"/>
              <a:t>   </a:t>
            </a:r>
            <a:r>
              <a:rPr lang="vi-VN" b="1" dirty="0"/>
              <a:t>Lịch sử nghiên cứu</a:t>
            </a:r>
            <a:r>
              <a:rPr lang="vi-VN" dirty="0"/>
              <a:t>.</a:t>
            </a:r>
            <a:endParaRPr lang="en-US" dirty="0"/>
          </a:p>
          <a:p>
            <a:pPr marL="342900" indent="-342900" algn="just">
              <a:buAutoNum type="arabicPeriod" startAt="5"/>
            </a:pPr>
            <a:r>
              <a:rPr lang="vi-VN" b="1" dirty="0" smtClean="0"/>
              <a:t>Phương </a:t>
            </a:r>
            <a:r>
              <a:rPr lang="vi-VN" b="1" dirty="0"/>
              <a:t>pháp nghiên </a:t>
            </a:r>
            <a:r>
              <a:rPr lang="vi-VN" b="1" dirty="0" smtClean="0"/>
              <a:t>cứu</a:t>
            </a:r>
            <a:endParaRPr lang="en-US" b="1" dirty="0" smtClean="0"/>
          </a:p>
          <a:p>
            <a:pPr algn="just"/>
            <a:endParaRPr lang="en-US" dirty="0"/>
          </a:p>
          <a:p>
            <a:pPr algn="just"/>
            <a:r>
              <a:rPr lang="vi-VN" b="1" dirty="0" smtClean="0"/>
              <a:t>B</a:t>
            </a:r>
            <a:r>
              <a:rPr lang="vi-VN" b="1" dirty="0"/>
              <a:t>.</a:t>
            </a:r>
            <a:r>
              <a:rPr lang="vi-VN" dirty="0"/>
              <a:t>  </a:t>
            </a:r>
            <a:r>
              <a:rPr lang="vi-VN" b="1" dirty="0"/>
              <a:t>PHẦN NỘI DUNG</a:t>
            </a:r>
            <a:r>
              <a:rPr lang="vi-VN" dirty="0" smtClean="0"/>
              <a:t>.</a:t>
            </a:r>
            <a:endParaRPr lang="en-US" b="1" dirty="0" smtClean="0"/>
          </a:p>
          <a:p>
            <a:r>
              <a:rPr lang="vi-VN" b="1" dirty="0" smtClean="0"/>
              <a:t>1</a:t>
            </a:r>
            <a:r>
              <a:rPr lang="vi-VN" b="1" dirty="0" smtClean="0"/>
              <a:t>. Tổng quan về </a:t>
            </a:r>
            <a:r>
              <a:rPr lang="en-US" b="1" dirty="0"/>
              <a:t>NHÀ MÁY VAN </a:t>
            </a:r>
            <a:r>
              <a:rPr lang="en-US" b="1" dirty="0" smtClean="0"/>
              <a:t>NELLE</a:t>
            </a:r>
            <a:endParaRPr lang="en-US" dirty="0" smtClean="0"/>
          </a:p>
          <a:p>
            <a:r>
              <a:rPr lang="vi-VN" dirty="0" smtClean="0"/>
              <a:t>1.1. Thông tin dự án</a:t>
            </a:r>
            <a:endParaRPr lang="en-US" dirty="0" smtClean="0"/>
          </a:p>
          <a:p>
            <a:r>
              <a:rPr lang="vi-VN" dirty="0" smtClean="0"/>
              <a:t>1.2. Bối cảnh, điều kiện tự nhiên</a:t>
            </a:r>
            <a:endParaRPr lang="en-US" dirty="0" smtClean="0"/>
          </a:p>
          <a:p>
            <a:r>
              <a:rPr lang="vi-VN" dirty="0" smtClean="0"/>
              <a:t>1.3. Đánh giá tổng quan về công trình</a:t>
            </a:r>
            <a:endParaRPr lang="en-US" dirty="0" smtClean="0"/>
          </a:p>
          <a:p>
            <a:pPr algn="just"/>
            <a:endParaRPr lang="en-US" dirty="0" smtClean="0"/>
          </a:p>
          <a:p>
            <a:pPr algn="just"/>
            <a:endParaRPr lang="en-US" dirty="0"/>
          </a:p>
          <a:p>
            <a:pPr algn="just"/>
            <a:endParaRPr lang="en-US" dirty="0"/>
          </a:p>
        </p:txBody>
      </p:sp>
      <p:sp>
        <p:nvSpPr>
          <p:cNvPr id="6" name="Hộp Văn bản 5"/>
          <p:cNvSpPr txBox="1"/>
          <p:nvPr/>
        </p:nvSpPr>
        <p:spPr>
          <a:xfrm>
            <a:off x="5555672" y="384994"/>
            <a:ext cx="1080655" cy="369332"/>
          </a:xfrm>
          <a:prstGeom prst="rect">
            <a:avLst/>
          </a:prstGeom>
          <a:noFill/>
        </p:spPr>
        <p:txBody>
          <a:bodyPr wrap="square" rtlCol="0">
            <a:spAutoFit/>
          </a:bodyPr>
          <a:lstStyle/>
          <a:p>
            <a:r>
              <a:rPr lang="en-US" b="1" dirty="0" smtClean="0"/>
              <a:t>MỤC LỤC</a:t>
            </a:r>
            <a:endParaRPr lang="en-US" dirty="0"/>
          </a:p>
        </p:txBody>
      </p:sp>
      <p:sp>
        <p:nvSpPr>
          <p:cNvPr id="7" name="Hộp Văn bản 6"/>
          <p:cNvSpPr txBox="1"/>
          <p:nvPr/>
        </p:nvSpPr>
        <p:spPr>
          <a:xfrm>
            <a:off x="7186550" y="871883"/>
            <a:ext cx="3530931" cy="3970318"/>
          </a:xfrm>
          <a:prstGeom prst="rect">
            <a:avLst/>
          </a:prstGeom>
          <a:noFill/>
        </p:spPr>
        <p:txBody>
          <a:bodyPr wrap="square" rtlCol="0">
            <a:spAutoFit/>
          </a:bodyPr>
          <a:lstStyle/>
          <a:p>
            <a:r>
              <a:rPr lang="vi-VN" b="1" dirty="0" smtClean="0"/>
              <a:t>2. </a:t>
            </a:r>
            <a:r>
              <a:rPr lang="vi-VN" b="1" dirty="0"/>
              <a:t>Mặt bằng tổng thể</a:t>
            </a:r>
            <a:endParaRPr lang="en-US" dirty="0"/>
          </a:p>
          <a:p>
            <a:r>
              <a:rPr lang="vi-VN" dirty="0" smtClean="0"/>
              <a:t>2.1</a:t>
            </a:r>
            <a:r>
              <a:rPr lang="vi-VN" dirty="0"/>
              <a:t>. Cảnh quan khu vực</a:t>
            </a:r>
            <a:endParaRPr lang="en-US" dirty="0"/>
          </a:p>
          <a:p>
            <a:r>
              <a:rPr lang="vi-VN" dirty="0" smtClean="0"/>
              <a:t>2.2</a:t>
            </a:r>
            <a:r>
              <a:rPr lang="vi-VN" dirty="0"/>
              <a:t>. Giao thông</a:t>
            </a:r>
            <a:endParaRPr lang="en-US" dirty="0"/>
          </a:p>
          <a:p>
            <a:r>
              <a:rPr lang="vi-VN" dirty="0" smtClean="0"/>
              <a:t>2.3</a:t>
            </a:r>
            <a:r>
              <a:rPr lang="vi-VN" dirty="0"/>
              <a:t>. Các khối chức năng</a:t>
            </a:r>
            <a:endParaRPr lang="en-US" dirty="0"/>
          </a:p>
          <a:p>
            <a:r>
              <a:rPr lang="vi-VN" b="1" dirty="0" smtClean="0"/>
              <a:t>3. </a:t>
            </a:r>
            <a:r>
              <a:rPr lang="vi-VN" b="1" dirty="0"/>
              <a:t>Kiến trúc, không gian khối nhà sản xuất chính</a:t>
            </a:r>
            <a:endParaRPr lang="en-US" dirty="0"/>
          </a:p>
          <a:p>
            <a:r>
              <a:rPr lang="vi-VN" dirty="0" smtClean="0"/>
              <a:t>3.1</a:t>
            </a:r>
            <a:r>
              <a:rPr lang="vi-VN" dirty="0"/>
              <a:t>. Hồ sơ bản vẽ</a:t>
            </a:r>
            <a:endParaRPr lang="en-US" dirty="0"/>
          </a:p>
          <a:p>
            <a:r>
              <a:rPr lang="vi-VN" dirty="0" smtClean="0"/>
              <a:t>3.2</a:t>
            </a:r>
            <a:r>
              <a:rPr lang="vi-VN" dirty="0"/>
              <a:t>. Cấu trúc, vật liệu</a:t>
            </a:r>
            <a:endParaRPr lang="en-US" dirty="0"/>
          </a:p>
          <a:p>
            <a:r>
              <a:rPr lang="vi-VN" dirty="0" smtClean="0"/>
              <a:t>3.3</a:t>
            </a:r>
            <a:r>
              <a:rPr lang="vi-VN" dirty="0"/>
              <a:t>. Phối cảnh công trình</a:t>
            </a:r>
            <a:endParaRPr lang="en-US" dirty="0"/>
          </a:p>
          <a:p>
            <a:r>
              <a:rPr lang="vi-VN" b="1" dirty="0" smtClean="0"/>
              <a:t>4</a:t>
            </a:r>
            <a:r>
              <a:rPr lang="vi-VN" b="1" dirty="0"/>
              <a:t>. Tiểu kết </a:t>
            </a:r>
            <a:endParaRPr lang="en-US" b="1" dirty="0" smtClean="0"/>
          </a:p>
          <a:p>
            <a:endParaRPr lang="en-US" dirty="0"/>
          </a:p>
          <a:p>
            <a:r>
              <a:rPr lang="vi-VN" b="1" dirty="0"/>
              <a:t>C.</a:t>
            </a:r>
            <a:r>
              <a:rPr lang="vi-VN" dirty="0"/>
              <a:t>  </a:t>
            </a:r>
            <a:r>
              <a:rPr lang="vi-VN" b="1" dirty="0"/>
              <a:t>PHẦN KẾT LUẬN</a:t>
            </a:r>
            <a:r>
              <a:rPr lang="vi-VN" dirty="0"/>
              <a:t>.</a:t>
            </a:r>
            <a:endParaRPr lang="en-US" dirty="0"/>
          </a:p>
          <a:p>
            <a:endParaRPr lang="en-US" dirty="0"/>
          </a:p>
          <a:p>
            <a:endParaRPr lang="en-US" dirty="0"/>
          </a:p>
        </p:txBody>
      </p:sp>
    </p:spTree>
    <p:extLst>
      <p:ext uri="{BB962C8B-B14F-4D97-AF65-F5344CB8AC3E}">
        <p14:creationId xmlns:p14="http://schemas.microsoft.com/office/powerpoint/2010/main" val="764587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p:cNvPicPr>
            <a:picLocks noChangeAspect="1"/>
          </p:cNvPicPr>
          <p:nvPr/>
        </p:nvPicPr>
        <p:blipFill rotWithShape="1">
          <a:blip r:embed="rId2">
            <a:extLst>
              <a:ext uri="{28A0092B-C50C-407E-A947-70E740481C1C}">
                <a14:useLocalDpi xmlns:a14="http://schemas.microsoft.com/office/drawing/2010/main" val="0"/>
              </a:ext>
            </a:extLst>
          </a:blip>
          <a:srcRect t="7819" b="7892"/>
          <a:stretch/>
        </p:blipFill>
        <p:spPr>
          <a:xfrm>
            <a:off x="0" y="11874"/>
            <a:ext cx="12192000" cy="6828313"/>
          </a:xfrm>
          <a:prstGeom prst="rect">
            <a:avLst/>
          </a:prstGeom>
        </p:spPr>
      </p:pic>
      <p:sp>
        <p:nvSpPr>
          <p:cNvPr id="4" name="Hình chữ nhật 3"/>
          <p:cNvSpPr/>
          <p:nvPr/>
        </p:nvSpPr>
        <p:spPr>
          <a:xfrm>
            <a:off x="9344024" y="-1"/>
            <a:ext cx="2847975" cy="6840187"/>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Hộp Văn bản 1"/>
          <p:cNvSpPr txBox="1"/>
          <p:nvPr/>
        </p:nvSpPr>
        <p:spPr>
          <a:xfrm>
            <a:off x="9991725" y="2142819"/>
            <a:ext cx="1733550" cy="2554545"/>
          </a:xfrm>
          <a:prstGeom prst="rect">
            <a:avLst/>
          </a:prstGeom>
          <a:noFill/>
        </p:spPr>
        <p:txBody>
          <a:bodyPr wrap="square" rtlCol="0">
            <a:spAutoFit/>
          </a:bodyPr>
          <a:lstStyle/>
          <a:p>
            <a:pPr algn="ctr"/>
            <a:r>
              <a:rPr lang="vi-VN" sz="4000" b="1" dirty="0">
                <a:solidFill>
                  <a:schemeClr val="bg1"/>
                </a:solidFill>
              </a:rPr>
              <a:t>A.</a:t>
            </a:r>
            <a:r>
              <a:rPr lang="vi-VN" sz="4000" dirty="0">
                <a:solidFill>
                  <a:schemeClr val="bg1"/>
                </a:solidFill>
              </a:rPr>
              <a:t>  </a:t>
            </a:r>
            <a:r>
              <a:rPr lang="vi-VN" sz="4000" b="1" dirty="0">
                <a:solidFill>
                  <a:schemeClr val="bg1"/>
                </a:solidFill>
              </a:rPr>
              <a:t>PHẦN MỞ ĐẦU</a:t>
            </a:r>
            <a:r>
              <a:rPr lang="vi-VN" sz="4000" dirty="0">
                <a:solidFill>
                  <a:schemeClr val="bg1"/>
                </a:solidFill>
              </a:rPr>
              <a:t>.</a:t>
            </a:r>
            <a:endParaRPr lang="en-US" sz="4000" dirty="0">
              <a:solidFill>
                <a:schemeClr val="bg1"/>
              </a:solidFill>
            </a:endParaRPr>
          </a:p>
        </p:txBody>
      </p:sp>
    </p:spTree>
    <p:extLst>
      <p:ext uri="{BB962C8B-B14F-4D97-AF65-F5344CB8AC3E}">
        <p14:creationId xmlns:p14="http://schemas.microsoft.com/office/powerpoint/2010/main" val="41255716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Hình ảnh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349"/>
            <a:ext cx="8610599" cy="6867349"/>
          </a:xfrm>
          <a:prstGeom prst="rect">
            <a:avLst/>
          </a:prstGeom>
        </p:spPr>
      </p:pic>
      <p:sp>
        <p:nvSpPr>
          <p:cNvPr id="5" name="Hộp Văn bản 4"/>
          <p:cNvSpPr txBox="1"/>
          <p:nvPr/>
        </p:nvSpPr>
        <p:spPr>
          <a:xfrm>
            <a:off x="9601200" y="2147052"/>
            <a:ext cx="1819275" cy="2554545"/>
          </a:xfrm>
          <a:prstGeom prst="rect">
            <a:avLst/>
          </a:prstGeom>
          <a:noFill/>
        </p:spPr>
        <p:txBody>
          <a:bodyPr wrap="square" rtlCol="0">
            <a:spAutoFit/>
          </a:bodyPr>
          <a:lstStyle/>
          <a:p>
            <a:pPr algn="ctr"/>
            <a:r>
              <a:rPr lang="vi-VN" sz="4000" b="1" dirty="0"/>
              <a:t>B.</a:t>
            </a:r>
            <a:r>
              <a:rPr lang="vi-VN" sz="4000" dirty="0"/>
              <a:t>  </a:t>
            </a:r>
            <a:r>
              <a:rPr lang="vi-VN" sz="4000" b="1" dirty="0"/>
              <a:t>PHẦN NỘI DUNG</a:t>
            </a:r>
            <a:endParaRPr lang="en-US" sz="4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32021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bmktcn.com/UserFiles/Phamdinhtuyen/Kientrucquyhoach/Lichsukientruc/2015/20155/Van%20NellefabrikHalan/PhamviDisan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143"/>
          <a:stretch/>
        </p:blipFill>
        <p:spPr bwMode="auto">
          <a:xfrm>
            <a:off x="7101605" y="95003"/>
            <a:ext cx="4603503" cy="6679870"/>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p:cNvSpPr txBox="1"/>
          <p:nvPr/>
        </p:nvSpPr>
        <p:spPr>
          <a:xfrm>
            <a:off x="94035" y="371475"/>
            <a:ext cx="3419475" cy="646331"/>
          </a:xfrm>
          <a:prstGeom prst="rect">
            <a:avLst/>
          </a:prstGeom>
          <a:noFill/>
        </p:spPr>
        <p:txBody>
          <a:bodyPr wrap="square" rtlCol="0">
            <a:spAutoFit/>
          </a:bodyPr>
          <a:lstStyle/>
          <a:p>
            <a:r>
              <a:rPr lang="vi-VN" b="1" dirty="0">
                <a:latin typeface="Calibri" panose="020F0502020204030204" pitchFamily="34" charset="0"/>
                <a:cs typeface="Calibri" panose="020F0502020204030204" pitchFamily="34" charset="0"/>
              </a:rPr>
              <a:t>1.1. Thông tin dự án</a:t>
            </a:r>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p:txBody>
      </p:sp>
      <p:sp>
        <p:nvSpPr>
          <p:cNvPr id="4" name="Hình chữ nhật 3"/>
          <p:cNvSpPr/>
          <p:nvPr/>
        </p:nvSpPr>
        <p:spPr>
          <a:xfrm>
            <a:off x="1639216" y="1952545"/>
            <a:ext cx="3668341" cy="2964786"/>
          </a:xfrm>
          <a:prstGeom prst="rect">
            <a:avLst/>
          </a:prstGeom>
        </p:spPr>
        <p:txBody>
          <a:bodyPr wrap="square">
            <a:spAutoFit/>
          </a:bodyPr>
          <a:lstStyle/>
          <a:p>
            <a:pPr algn="just">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a, Vị trí địa lý:</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smtClean="0">
                <a:latin typeface="Calibri" panose="020F0502020204030204" pitchFamily="34" charset="0"/>
                <a:ea typeface="Calibri" panose="020F0502020204030204" pitchFamily="34" charset="0"/>
                <a:cs typeface="Times New Roman" panose="02020603050405020304" pitchFamily="18" charset="0"/>
              </a:rPr>
              <a:t>Khu </a:t>
            </a:r>
            <a:r>
              <a:rPr lang="en-US" dirty="0">
                <a:latin typeface="Calibri" panose="020F0502020204030204" pitchFamily="34" charset="0"/>
                <a:ea typeface="Calibri" panose="020F0502020204030204" pitchFamily="34" charset="0"/>
                <a:cs typeface="Times New Roman" panose="02020603050405020304" pitchFamily="18" charset="0"/>
              </a:rPr>
              <a:t>công nghiệp Spaanse Polder, Rotterdam, South Holland, Hà Lan.</a:t>
            </a:r>
          </a:p>
          <a:p>
            <a:pPr algn="just">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b, Quy mô xây dựng, diện tích, năm xây dựng.</a:t>
            </a:r>
          </a:p>
          <a:p>
            <a:pPr algn="just">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Quy mô: Diện tích 6,94ha; vùng đệm 87,57ha.  </a:t>
            </a:r>
            <a:br>
              <a:rPr lang="en-US" dirty="0">
                <a:latin typeface="Calibri" panose="020F0502020204030204" pitchFamily="34" charset="0"/>
                <a:ea typeface="Calibri" panose="020F0502020204030204" pitchFamily="34" charset="0"/>
                <a:cs typeface="Times New Roman" panose="02020603050405020304" pitchFamily="18" charset="0"/>
              </a:rPr>
            </a:br>
            <a:r>
              <a:rPr lang="en-US" dirty="0" smtClean="0">
                <a:latin typeface="Calibri" panose="020F0502020204030204" pitchFamily="34" charset="0"/>
                <a:ea typeface="Calibri" panose="020F0502020204030204" pitchFamily="34" charset="0"/>
                <a:cs typeface="Times New Roman" panose="02020603050405020304" pitchFamily="18" charset="0"/>
              </a:rPr>
              <a:t>Năm </a:t>
            </a:r>
            <a:r>
              <a:rPr lang="en-US" dirty="0">
                <a:latin typeface="Calibri" panose="020F0502020204030204" pitchFamily="34" charset="0"/>
                <a:ea typeface="Calibri" panose="020F0502020204030204" pitchFamily="34" charset="0"/>
                <a:cs typeface="Times New Roman" panose="02020603050405020304" pitchFamily="18" charset="0"/>
              </a:rPr>
              <a:t>thực hiện: Khởi công năm 1925, hoàn thành 1931</a:t>
            </a:r>
          </a:p>
        </p:txBody>
      </p:sp>
    </p:spTree>
    <p:extLst>
      <p:ext uri="{BB962C8B-B14F-4D97-AF65-F5344CB8AC3E}">
        <p14:creationId xmlns:p14="http://schemas.microsoft.com/office/powerpoint/2010/main" val="681515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3"/>
          <p:cNvSpPr/>
          <p:nvPr/>
        </p:nvSpPr>
        <p:spPr>
          <a:xfrm>
            <a:off x="257175" y="1277541"/>
            <a:ext cx="6096000" cy="3693319"/>
          </a:xfrm>
          <a:prstGeom prst="rect">
            <a:avLst/>
          </a:prstGeom>
        </p:spPr>
        <p:txBody>
          <a:bodyPr>
            <a:spAutoFit/>
          </a:bodyPr>
          <a:lstStyle/>
          <a:p>
            <a:pPr algn="just"/>
            <a:r>
              <a:rPr lang="vi-VN" dirty="0"/>
              <a:t>1.2. Bối cảnh, điều kiện tự nhiên</a:t>
            </a:r>
            <a:r>
              <a:rPr lang="en-US" dirty="0"/>
              <a:t>:</a:t>
            </a:r>
          </a:p>
          <a:p>
            <a:pPr algn="just"/>
            <a:endParaRPr lang="en-US" dirty="0"/>
          </a:p>
          <a:p>
            <a:pPr algn="just"/>
            <a:r>
              <a:rPr lang="vi-VN" dirty="0"/>
              <a:t>1.3. Đánh giá tổng quan về công trình</a:t>
            </a:r>
            <a:endParaRPr lang="en-US" dirty="0"/>
          </a:p>
          <a:p>
            <a:pPr lvl="2" algn="just"/>
            <a:r>
              <a:rPr lang="vi-VN" dirty="0">
                <a:latin typeface="Calibri" panose="020F0502020204030204" pitchFamily="34" charset="0"/>
                <a:cs typeface="Calibri" panose="020F0502020204030204" pitchFamily="34" charset="0"/>
              </a:rPr>
              <a:t>Trong bối cảnh kiến ​​trúc công nghiệp nửa đầu thế kỷ 20, Van Nellefabriek là một minh chứng nổi bật về các giá trị của mối quan hệ với môi trường, tổ chức hợp lý các luồng sản xuất và điều phối qua mạng lưới thông tin, tiếp nhận tối đa ánh sáng ban ngày vào các không gian bên trong thông qua việc sử dụng giải pháp tường treo bằng kính với khung kim loại và không gian nội thất mở. Công trình thể hiện các giá trị rõ ràng, linh hoạt và hội nhập của ngành công nghiệp với thế giới bên ngoài.</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5483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Hình ảnh 6"/>
          <p:cNvPicPr>
            <a:picLocks noChangeAspect="1"/>
          </p:cNvPicPr>
          <p:nvPr/>
        </p:nvPicPr>
        <p:blipFill rotWithShape="1">
          <a:blip r:embed="rId2">
            <a:extLst>
              <a:ext uri="{28A0092B-C50C-407E-A947-70E740481C1C}">
                <a14:useLocalDpi xmlns:a14="http://schemas.microsoft.com/office/drawing/2010/main" val="0"/>
              </a:ext>
            </a:extLst>
          </a:blip>
          <a:srcRect l="3758" t="5598" r="4751" b="11187"/>
          <a:stretch/>
        </p:blipFill>
        <p:spPr>
          <a:xfrm>
            <a:off x="11874" y="0"/>
            <a:ext cx="12180125" cy="6858000"/>
          </a:xfrm>
          <a:prstGeom prst="rect">
            <a:avLst/>
          </a:prstGeom>
        </p:spPr>
      </p:pic>
      <p:sp>
        <p:nvSpPr>
          <p:cNvPr id="4" name="Hộp Văn bản 3"/>
          <p:cNvSpPr txBox="1"/>
          <p:nvPr/>
        </p:nvSpPr>
        <p:spPr>
          <a:xfrm>
            <a:off x="439386" y="296883"/>
            <a:ext cx="4144489" cy="1200329"/>
          </a:xfrm>
          <a:prstGeom prst="rect">
            <a:avLst/>
          </a:prstGeom>
          <a:noFill/>
        </p:spPr>
        <p:txBody>
          <a:bodyPr wrap="square" rtlCol="0">
            <a:spAutoFit/>
          </a:bodyPr>
          <a:lstStyle/>
          <a:p>
            <a:r>
              <a:rPr lang="vi-VN" b="1" dirty="0" smtClean="0"/>
              <a:t>2. Mặt bằng tổng thể</a:t>
            </a:r>
            <a:endParaRPr lang="en-US" dirty="0" smtClean="0"/>
          </a:p>
          <a:p>
            <a:r>
              <a:rPr lang="vi-VN" dirty="0" smtClean="0"/>
              <a:t>2.1. Cảnh quan khu vực</a:t>
            </a:r>
            <a:endParaRPr lang="en-US" dirty="0" smtClean="0"/>
          </a:p>
          <a:p>
            <a:r>
              <a:rPr lang="vi-VN" dirty="0"/>
              <a:t>2.2.2. Giao thông</a:t>
            </a:r>
            <a:endParaRPr lang="en-US" dirty="0"/>
          </a:p>
          <a:p>
            <a:endParaRPr lang="en-US" dirty="0" smtClean="0"/>
          </a:p>
        </p:txBody>
      </p:sp>
      <p:sp>
        <p:nvSpPr>
          <p:cNvPr id="8" name="Hộp Văn bản 7"/>
          <p:cNvSpPr txBox="1"/>
          <p:nvPr/>
        </p:nvSpPr>
        <p:spPr>
          <a:xfrm rot="1728007">
            <a:off x="10296525" y="5219700"/>
            <a:ext cx="1185581" cy="276999"/>
          </a:xfrm>
          <a:prstGeom prst="rect">
            <a:avLst/>
          </a:prstGeom>
          <a:noFill/>
        </p:spPr>
        <p:txBody>
          <a:bodyPr wrap="none" rtlCol="0">
            <a:spAutoFit/>
          </a:bodyPr>
          <a:lstStyle/>
          <a:p>
            <a:r>
              <a:rPr lang="en-US" sz="1200" dirty="0" smtClean="0"/>
              <a:t>Schuttevaerweg</a:t>
            </a:r>
            <a:endParaRPr lang="en-US" sz="1200" dirty="0"/>
          </a:p>
        </p:txBody>
      </p:sp>
      <p:sp>
        <p:nvSpPr>
          <p:cNvPr id="9" name="Hộp Văn bản 8"/>
          <p:cNvSpPr txBox="1"/>
          <p:nvPr/>
        </p:nvSpPr>
        <p:spPr>
          <a:xfrm rot="21139431">
            <a:off x="6029326" y="5607589"/>
            <a:ext cx="1185581" cy="276999"/>
          </a:xfrm>
          <a:prstGeom prst="rect">
            <a:avLst/>
          </a:prstGeom>
          <a:noFill/>
        </p:spPr>
        <p:txBody>
          <a:bodyPr wrap="none" rtlCol="0">
            <a:spAutoFit/>
          </a:bodyPr>
          <a:lstStyle/>
          <a:p>
            <a:r>
              <a:rPr lang="en-US" sz="1200" dirty="0" smtClean="0"/>
              <a:t>Schuttevaerweg</a:t>
            </a:r>
            <a:endParaRPr lang="en-US" sz="1200" dirty="0"/>
          </a:p>
        </p:txBody>
      </p:sp>
      <p:sp>
        <p:nvSpPr>
          <p:cNvPr id="10" name="Hộp Văn bản 9"/>
          <p:cNvSpPr txBox="1"/>
          <p:nvPr/>
        </p:nvSpPr>
        <p:spPr>
          <a:xfrm rot="21139431">
            <a:off x="8387863" y="5219699"/>
            <a:ext cx="1185581" cy="276999"/>
          </a:xfrm>
          <a:prstGeom prst="rect">
            <a:avLst/>
          </a:prstGeom>
          <a:noFill/>
        </p:spPr>
        <p:txBody>
          <a:bodyPr wrap="none" rtlCol="0">
            <a:spAutoFit/>
          </a:bodyPr>
          <a:lstStyle/>
          <a:p>
            <a:r>
              <a:rPr lang="en-US" sz="1200" dirty="0" smtClean="0"/>
              <a:t>Schuttevaerweg</a:t>
            </a:r>
            <a:endParaRPr lang="en-US" sz="1200" dirty="0"/>
          </a:p>
        </p:txBody>
      </p:sp>
      <p:sp>
        <p:nvSpPr>
          <p:cNvPr id="11" name="Hộp Văn bản 10"/>
          <p:cNvSpPr txBox="1"/>
          <p:nvPr/>
        </p:nvSpPr>
        <p:spPr>
          <a:xfrm rot="21139431">
            <a:off x="834538" y="6463220"/>
            <a:ext cx="1185581" cy="276999"/>
          </a:xfrm>
          <a:prstGeom prst="rect">
            <a:avLst/>
          </a:prstGeom>
          <a:noFill/>
        </p:spPr>
        <p:txBody>
          <a:bodyPr wrap="none" rtlCol="0">
            <a:spAutoFit/>
          </a:bodyPr>
          <a:lstStyle/>
          <a:p>
            <a:r>
              <a:rPr lang="en-US" sz="1200" dirty="0" smtClean="0"/>
              <a:t>Schuttevaerweg</a:t>
            </a:r>
            <a:endParaRPr lang="en-US" sz="1200" dirty="0"/>
          </a:p>
        </p:txBody>
      </p:sp>
      <p:sp>
        <p:nvSpPr>
          <p:cNvPr id="12" name="Hộp Văn bản 11"/>
          <p:cNvSpPr txBox="1"/>
          <p:nvPr/>
        </p:nvSpPr>
        <p:spPr>
          <a:xfrm rot="21139431">
            <a:off x="4206388" y="6120320"/>
            <a:ext cx="1185581" cy="276999"/>
          </a:xfrm>
          <a:prstGeom prst="rect">
            <a:avLst/>
          </a:prstGeom>
          <a:noFill/>
        </p:spPr>
        <p:txBody>
          <a:bodyPr wrap="none" rtlCol="0">
            <a:spAutoFit/>
          </a:bodyPr>
          <a:lstStyle/>
          <a:p>
            <a:r>
              <a:rPr lang="en-US" sz="1200" dirty="0" smtClean="0"/>
              <a:t>Schuttevaerweg</a:t>
            </a:r>
            <a:endParaRPr lang="en-US" sz="1200" dirty="0"/>
          </a:p>
        </p:txBody>
      </p:sp>
      <p:sp>
        <p:nvSpPr>
          <p:cNvPr id="13" name="Hộp Văn bản 12"/>
          <p:cNvSpPr txBox="1"/>
          <p:nvPr/>
        </p:nvSpPr>
        <p:spPr>
          <a:xfrm rot="3549891">
            <a:off x="1303328" y="4653214"/>
            <a:ext cx="996748" cy="276999"/>
          </a:xfrm>
          <a:prstGeom prst="rect">
            <a:avLst/>
          </a:prstGeom>
          <a:noFill/>
        </p:spPr>
        <p:txBody>
          <a:bodyPr wrap="none" rtlCol="0">
            <a:spAutoFit/>
          </a:bodyPr>
          <a:lstStyle/>
          <a:p>
            <a:r>
              <a:rPr lang="en-US" sz="1200" dirty="0" smtClean="0"/>
              <a:t>Industrieweg</a:t>
            </a:r>
            <a:endParaRPr lang="en-US" sz="1200" dirty="0"/>
          </a:p>
        </p:txBody>
      </p:sp>
      <p:sp>
        <p:nvSpPr>
          <p:cNvPr id="14" name="Hộp Văn bản 13"/>
          <p:cNvSpPr txBox="1"/>
          <p:nvPr/>
        </p:nvSpPr>
        <p:spPr>
          <a:xfrm rot="3549891">
            <a:off x="87134" y="2583279"/>
            <a:ext cx="996748" cy="276999"/>
          </a:xfrm>
          <a:prstGeom prst="rect">
            <a:avLst/>
          </a:prstGeom>
          <a:noFill/>
        </p:spPr>
        <p:txBody>
          <a:bodyPr wrap="none" rtlCol="0">
            <a:spAutoFit/>
          </a:bodyPr>
          <a:lstStyle/>
          <a:p>
            <a:r>
              <a:rPr lang="en-US" sz="1200" dirty="0" smtClean="0"/>
              <a:t>Industrieweg</a:t>
            </a:r>
            <a:endParaRPr lang="en-US" sz="1200" dirty="0"/>
          </a:p>
        </p:txBody>
      </p:sp>
      <p:sp>
        <p:nvSpPr>
          <p:cNvPr id="15" name="Hộp Văn bản 14"/>
          <p:cNvSpPr txBox="1"/>
          <p:nvPr/>
        </p:nvSpPr>
        <p:spPr>
          <a:xfrm rot="19573958">
            <a:off x="4164332" y="543971"/>
            <a:ext cx="1254895" cy="276999"/>
          </a:xfrm>
          <a:prstGeom prst="rect">
            <a:avLst/>
          </a:prstGeom>
          <a:noFill/>
        </p:spPr>
        <p:txBody>
          <a:bodyPr wrap="none" rtlCol="0">
            <a:spAutoFit/>
          </a:bodyPr>
          <a:lstStyle/>
          <a:p>
            <a:r>
              <a:rPr lang="en-US" sz="1200" dirty="0" smtClean="0"/>
              <a:t>Graafstroomstrat</a:t>
            </a:r>
            <a:endParaRPr lang="en-US" sz="1200" dirty="0"/>
          </a:p>
        </p:txBody>
      </p:sp>
      <p:sp>
        <p:nvSpPr>
          <p:cNvPr id="16" name="Hộp Văn bản 15"/>
          <p:cNvSpPr txBox="1"/>
          <p:nvPr/>
        </p:nvSpPr>
        <p:spPr>
          <a:xfrm rot="19573958">
            <a:off x="1548628" y="2266476"/>
            <a:ext cx="1254895" cy="276999"/>
          </a:xfrm>
          <a:prstGeom prst="rect">
            <a:avLst/>
          </a:prstGeom>
          <a:noFill/>
        </p:spPr>
        <p:txBody>
          <a:bodyPr wrap="none" rtlCol="0">
            <a:spAutoFit/>
          </a:bodyPr>
          <a:lstStyle/>
          <a:p>
            <a:r>
              <a:rPr lang="en-US" sz="1200" dirty="0" smtClean="0"/>
              <a:t>Graafstroomstrat</a:t>
            </a:r>
            <a:endParaRPr lang="en-US" sz="1200" dirty="0"/>
          </a:p>
        </p:txBody>
      </p:sp>
      <p:sp>
        <p:nvSpPr>
          <p:cNvPr id="17" name="Hộp Văn bản 16"/>
          <p:cNvSpPr txBox="1"/>
          <p:nvPr/>
        </p:nvSpPr>
        <p:spPr>
          <a:xfrm rot="19573958">
            <a:off x="-188062" y="3939757"/>
            <a:ext cx="1254895" cy="276999"/>
          </a:xfrm>
          <a:prstGeom prst="rect">
            <a:avLst/>
          </a:prstGeom>
          <a:noFill/>
        </p:spPr>
        <p:txBody>
          <a:bodyPr wrap="none" rtlCol="0">
            <a:spAutoFit/>
          </a:bodyPr>
          <a:lstStyle/>
          <a:p>
            <a:r>
              <a:rPr lang="en-US" sz="1200" dirty="0" smtClean="0"/>
              <a:t>Graafstroomstrat</a:t>
            </a:r>
            <a:endParaRPr lang="en-US" sz="1200" dirty="0"/>
          </a:p>
        </p:txBody>
      </p:sp>
    </p:spTree>
    <p:extLst>
      <p:ext uri="{BB962C8B-B14F-4D97-AF65-F5344CB8AC3E}">
        <p14:creationId xmlns:p14="http://schemas.microsoft.com/office/powerpoint/2010/main" val="1651900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Hình ảnh 2"/>
          <p:cNvPicPr>
            <a:picLocks noChangeAspect="1"/>
          </p:cNvPicPr>
          <p:nvPr/>
        </p:nvPicPr>
        <p:blipFill rotWithShape="1">
          <a:blip r:embed="rId2" cstate="print">
            <a:extLst>
              <a:ext uri="{28A0092B-C50C-407E-A947-70E740481C1C}">
                <a14:useLocalDpi xmlns:a14="http://schemas.microsoft.com/office/drawing/2010/main" val="0"/>
              </a:ext>
            </a:extLst>
          </a:blip>
          <a:srcRect t="13136" b="16007"/>
          <a:stretch/>
        </p:blipFill>
        <p:spPr>
          <a:xfrm>
            <a:off x="6416517" y="1"/>
            <a:ext cx="5775483" cy="3162300"/>
          </a:xfrm>
          <a:prstGeom prst="rect">
            <a:avLst/>
          </a:prstGeom>
        </p:spPr>
      </p:pic>
      <p:pic>
        <p:nvPicPr>
          <p:cNvPr id="4" name="Hình ảnh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5943600" y="3318958"/>
            <a:ext cx="6248400" cy="3539041"/>
          </a:xfrm>
          <a:prstGeom prst="rect">
            <a:avLst/>
          </a:prstGeom>
        </p:spPr>
      </p:pic>
      <p:sp>
        <p:nvSpPr>
          <p:cNvPr id="2" name="Hộp Văn bản 1"/>
          <p:cNvSpPr txBox="1"/>
          <p:nvPr/>
        </p:nvSpPr>
        <p:spPr>
          <a:xfrm>
            <a:off x="581024" y="1195299"/>
            <a:ext cx="5114925" cy="4247317"/>
          </a:xfrm>
          <a:prstGeom prst="rect">
            <a:avLst/>
          </a:prstGeom>
          <a:noFill/>
        </p:spPr>
        <p:txBody>
          <a:bodyPr wrap="square" rtlCol="0">
            <a:spAutoFit/>
          </a:bodyPr>
          <a:lstStyle/>
          <a:p>
            <a:r>
              <a:rPr lang="vi-VN" dirty="0">
                <a:latin typeface="Calibri" panose="020F0502020204030204" pitchFamily="34" charset="0"/>
                <a:cs typeface="Calibri" panose="020F0502020204030204" pitchFamily="34" charset="0"/>
              </a:rPr>
              <a:t>Toàn bộ nhà máy có quy mô chiếm đất khoảng 10ha, diện tích xây dựng các hạng mục công trình chiếm khoảng 5ha. Các hạng mục công trình chính trong nhà máy gồm:</a:t>
            </a:r>
            <a:br>
              <a:rPr lang="vi-VN" dirty="0">
                <a:latin typeface="Calibri" panose="020F0502020204030204" pitchFamily="34" charset="0"/>
                <a:cs typeface="Calibri" panose="020F0502020204030204" pitchFamily="34" charset="0"/>
              </a:rPr>
            </a:br>
            <a:r>
              <a:rPr lang="vi-VN" dirty="0">
                <a:latin typeface="Calibri" panose="020F0502020204030204" pitchFamily="34" charset="0"/>
                <a:cs typeface="Calibri" panose="020F0502020204030204" pitchFamily="34" charset="0"/>
              </a:rPr>
              <a:t>- Phân xưởng sản xuất chính (Factory) với 3 khối nhà: Khối cao 8 tầng cho sản xuất thuốc lá; Khối cao 5 tầng để sản cà phê; Khối cao 3 tầng để sản xuất </a:t>
            </a:r>
            <a:r>
              <a:rPr lang="vi-VN" dirty="0" smtClean="0">
                <a:latin typeface="Calibri" panose="020F0502020204030204" pitchFamily="34" charset="0"/>
                <a:cs typeface="Calibri" panose="020F0502020204030204" pitchFamily="34" charset="0"/>
              </a:rPr>
              <a:t>chè</a:t>
            </a:r>
            <a:r>
              <a:rPr lang="en-US" dirty="0">
                <a:latin typeface="Calibri" panose="020F0502020204030204" pitchFamily="34" charset="0"/>
                <a:cs typeface="Calibri" panose="020F0502020204030204" pitchFamily="34" charset="0"/>
              </a:rPr>
              <a:t>.</a:t>
            </a:r>
            <a:r>
              <a:rPr lang="vi-VN" dirty="0">
                <a:latin typeface="Calibri" panose="020F0502020204030204" pitchFamily="34" charset="0"/>
                <a:cs typeface="Calibri" panose="020F0502020204030204" pitchFamily="34" charset="0"/>
              </a:rPr>
              <a:t/>
            </a:r>
            <a:br>
              <a:rPr lang="vi-VN" dirty="0">
                <a:latin typeface="Calibri" panose="020F0502020204030204" pitchFamily="34" charset="0"/>
                <a:cs typeface="Calibri" panose="020F0502020204030204" pitchFamily="34" charset="0"/>
              </a:rPr>
            </a:br>
            <a:r>
              <a:rPr lang="vi-VN" dirty="0">
                <a:latin typeface="Calibri" panose="020F0502020204030204" pitchFamily="34" charset="0"/>
                <a:cs typeface="Calibri" panose="020F0502020204030204" pitchFamily="34" charset="0"/>
              </a:rPr>
              <a:t>- Chỗ đỗ xe và phòng thường trực (Bike Shed</a:t>
            </a:r>
            <a:r>
              <a:rPr lang="vi-VN" dirty="0" smtClean="0">
                <a:latin typeface="Calibri" panose="020F0502020204030204" pitchFamily="34" charset="0"/>
                <a:cs typeface="Calibri" panose="020F0502020204030204" pitchFamily="34" charset="0"/>
              </a:rPr>
              <a:t>)</a:t>
            </a:r>
            <a:r>
              <a:rPr lang="en-US" dirty="0" smtClean="0">
                <a:latin typeface="Calibri" panose="020F0502020204030204" pitchFamily="34" charset="0"/>
                <a:cs typeface="Calibri" panose="020F0502020204030204" pitchFamily="34" charset="0"/>
              </a:rPr>
              <a:t>.</a:t>
            </a:r>
            <a:r>
              <a:rPr lang="vi-VN" dirty="0">
                <a:latin typeface="Calibri" panose="020F0502020204030204" pitchFamily="34" charset="0"/>
                <a:cs typeface="Calibri" panose="020F0502020204030204" pitchFamily="34" charset="0"/>
              </a:rPr>
              <a:t/>
            </a:r>
            <a:br>
              <a:rPr lang="vi-VN" dirty="0">
                <a:latin typeface="Calibri" panose="020F0502020204030204" pitchFamily="34" charset="0"/>
                <a:cs typeface="Calibri" panose="020F0502020204030204" pitchFamily="34" charset="0"/>
              </a:rPr>
            </a:br>
            <a:r>
              <a:rPr lang="vi-VN" dirty="0">
                <a:latin typeface="Calibri" panose="020F0502020204030204" pitchFamily="34" charset="0"/>
                <a:cs typeface="Calibri" panose="020F0502020204030204" pitchFamily="34" charset="0"/>
              </a:rPr>
              <a:t>- Nhà hành chính (Central Office</a:t>
            </a:r>
            <a:r>
              <a:rPr lang="vi-VN" dirty="0" smtClean="0">
                <a:latin typeface="Calibri" panose="020F0502020204030204" pitchFamily="34" charset="0"/>
                <a:cs typeface="Calibri" panose="020F0502020204030204" pitchFamily="34" charset="0"/>
              </a:rPr>
              <a:t>)</a:t>
            </a:r>
            <a:r>
              <a:rPr lang="en-US" dirty="0" smtClean="0">
                <a:latin typeface="Calibri" panose="020F0502020204030204" pitchFamily="34" charset="0"/>
                <a:cs typeface="Calibri" panose="020F0502020204030204" pitchFamily="34" charset="0"/>
              </a:rPr>
              <a:t>.</a:t>
            </a:r>
            <a:r>
              <a:rPr lang="vi-VN" dirty="0">
                <a:latin typeface="Calibri" panose="020F0502020204030204" pitchFamily="34" charset="0"/>
                <a:cs typeface="Calibri" panose="020F0502020204030204" pitchFamily="34" charset="0"/>
              </a:rPr>
              <a:t/>
            </a:r>
            <a:br>
              <a:rPr lang="vi-VN" dirty="0">
                <a:latin typeface="Calibri" panose="020F0502020204030204" pitchFamily="34" charset="0"/>
                <a:cs typeface="Calibri" panose="020F0502020204030204" pitchFamily="34" charset="0"/>
              </a:rPr>
            </a:br>
            <a:r>
              <a:rPr lang="vi-VN" dirty="0">
                <a:latin typeface="Calibri" panose="020F0502020204030204" pitchFamily="34" charset="0"/>
                <a:cs typeface="Calibri" panose="020F0502020204030204" pitchFamily="34" charset="0"/>
              </a:rPr>
              <a:t>- Nhà nồi hơi (Boiler House</a:t>
            </a:r>
            <a:r>
              <a:rPr lang="vi-VN" dirty="0" smtClean="0">
                <a:latin typeface="Calibri" panose="020F0502020204030204" pitchFamily="34" charset="0"/>
                <a:cs typeface="Calibri" panose="020F0502020204030204" pitchFamily="34" charset="0"/>
              </a:rPr>
              <a:t>)</a:t>
            </a:r>
            <a:r>
              <a:rPr lang="en-US" dirty="0" smtClean="0">
                <a:latin typeface="Calibri" panose="020F0502020204030204" pitchFamily="34" charset="0"/>
                <a:cs typeface="Calibri" panose="020F0502020204030204" pitchFamily="34" charset="0"/>
              </a:rPr>
              <a:t>.</a:t>
            </a:r>
            <a:r>
              <a:rPr lang="vi-VN" dirty="0">
                <a:latin typeface="Calibri" panose="020F0502020204030204" pitchFamily="34" charset="0"/>
                <a:cs typeface="Calibri" panose="020F0502020204030204" pitchFamily="34" charset="0"/>
              </a:rPr>
              <a:t/>
            </a:r>
            <a:br>
              <a:rPr lang="vi-VN" dirty="0">
                <a:latin typeface="Calibri" panose="020F0502020204030204" pitchFamily="34" charset="0"/>
                <a:cs typeface="Calibri" panose="020F0502020204030204" pitchFamily="34" charset="0"/>
              </a:rPr>
            </a:br>
            <a:r>
              <a:rPr lang="vi-VN" dirty="0">
                <a:latin typeface="Calibri" panose="020F0502020204030204" pitchFamily="34" charset="0"/>
                <a:cs typeface="Calibri" panose="020F0502020204030204" pitchFamily="34" charset="0"/>
              </a:rPr>
              <a:t>- Trung tâm điều hành (Dispatch Center</a:t>
            </a:r>
            <a:r>
              <a:rPr lang="vi-VN" dirty="0" smtClean="0">
                <a:latin typeface="Calibri" panose="020F0502020204030204" pitchFamily="34" charset="0"/>
                <a:cs typeface="Calibri" panose="020F0502020204030204" pitchFamily="34" charset="0"/>
              </a:rPr>
              <a:t>)</a:t>
            </a:r>
            <a:r>
              <a:rPr lang="en-US" dirty="0" smtClean="0">
                <a:latin typeface="Calibri" panose="020F0502020204030204" pitchFamily="34" charset="0"/>
                <a:cs typeface="Calibri" panose="020F0502020204030204" pitchFamily="34" charset="0"/>
              </a:rPr>
              <a:t>.</a:t>
            </a:r>
            <a:r>
              <a:rPr lang="vi-VN" dirty="0">
                <a:latin typeface="Calibri" panose="020F0502020204030204" pitchFamily="34" charset="0"/>
                <a:cs typeface="Calibri" panose="020F0502020204030204" pitchFamily="34" charset="0"/>
              </a:rPr>
              <a:t/>
            </a:r>
            <a:br>
              <a:rPr lang="vi-VN" dirty="0">
                <a:latin typeface="Calibri" panose="020F0502020204030204" pitchFamily="34" charset="0"/>
                <a:cs typeface="Calibri" panose="020F0502020204030204" pitchFamily="34" charset="0"/>
              </a:rPr>
            </a:br>
            <a:r>
              <a:rPr lang="vi-VN" dirty="0">
                <a:latin typeface="Calibri" panose="020F0502020204030204" pitchFamily="34" charset="0"/>
                <a:cs typeface="Calibri" panose="020F0502020204030204" pitchFamily="34" charset="0"/>
              </a:rPr>
              <a:t>- Bộ phận nghiên cứu (Work Shops, xây dựng sau năm 1931</a:t>
            </a:r>
            <a:r>
              <a:rPr lang="vi-VN" dirty="0" smtClean="0">
                <a:latin typeface="Calibri" panose="020F0502020204030204" pitchFamily="34" charset="0"/>
                <a:cs typeface="Calibri" panose="020F0502020204030204" pitchFamily="34" charset="0"/>
              </a:rPr>
              <a:t>)</a:t>
            </a:r>
            <a:r>
              <a:rPr lang="en-US" dirty="0" smtClean="0">
                <a:latin typeface="Calibri" panose="020F0502020204030204" pitchFamily="34" charset="0"/>
                <a:cs typeface="Calibri" panose="020F0502020204030204" pitchFamily="34" charset="0"/>
              </a:rPr>
              <a:t>.</a:t>
            </a:r>
            <a:r>
              <a:rPr lang="vi-VN" dirty="0">
                <a:latin typeface="Calibri" panose="020F0502020204030204" pitchFamily="34" charset="0"/>
                <a:cs typeface="Calibri" panose="020F0502020204030204" pitchFamily="34" charset="0"/>
              </a:rPr>
              <a:t/>
            </a:r>
            <a:br>
              <a:rPr lang="vi-VN" dirty="0">
                <a:latin typeface="Calibri" panose="020F0502020204030204" pitchFamily="34" charset="0"/>
                <a:cs typeface="Calibri" panose="020F0502020204030204" pitchFamily="34" charset="0"/>
              </a:rPr>
            </a:br>
            <a:r>
              <a:rPr lang="vi-VN" dirty="0">
                <a:latin typeface="Calibri" panose="020F0502020204030204" pitchFamily="34" charset="0"/>
                <a:cs typeface="Calibri" panose="020F0502020204030204" pitchFamily="34" charset="0"/>
              </a:rPr>
              <a:t>- Nhà ăn, phục vụ sinh hoạt (Canteen/Warehouses</a:t>
            </a:r>
            <a:r>
              <a:rPr lang="vi-VN" dirty="0" smtClean="0">
                <a:latin typeface="Calibri" panose="020F0502020204030204" pitchFamily="34" charset="0"/>
                <a:cs typeface="Calibri" panose="020F0502020204030204" pitchFamily="34" charset="0"/>
              </a:rPr>
              <a:t>)</a:t>
            </a:r>
            <a:r>
              <a:rPr lang="en-US" dirty="0" smtClean="0">
                <a:latin typeface="Calibri" panose="020F0502020204030204" pitchFamily="34" charset="0"/>
                <a:cs typeface="Calibri" panose="020F0502020204030204" pitchFamily="34" charset="0"/>
              </a:rPr>
              <a:t>.</a:t>
            </a:r>
            <a:r>
              <a:rPr lang="vi-VN" dirty="0">
                <a:latin typeface="Calibri" panose="020F0502020204030204" pitchFamily="34" charset="0"/>
                <a:cs typeface="Calibri" panose="020F0502020204030204" pitchFamily="34" charset="0"/>
              </a:rPr>
              <a:t/>
            </a:r>
            <a:br>
              <a:rPr lang="vi-VN" dirty="0">
                <a:latin typeface="Calibri" panose="020F0502020204030204" pitchFamily="34" charset="0"/>
                <a:cs typeface="Calibri" panose="020F0502020204030204" pitchFamily="34" charset="0"/>
              </a:rPr>
            </a:br>
            <a:r>
              <a:rPr lang="vi-VN" dirty="0">
                <a:latin typeface="Calibri" panose="020F0502020204030204" pitchFamily="34" charset="0"/>
                <a:cs typeface="Calibri" panose="020F0502020204030204" pitchFamily="34" charset="0"/>
              </a:rPr>
              <a:t>- Khu vực nghỉ ngơi giải trí (Recreation Field).</a:t>
            </a:r>
            <a:endParaRPr lang="en-US" dirty="0">
              <a:latin typeface="Calibri" panose="020F0502020204030204" pitchFamily="34" charset="0"/>
              <a:cs typeface="Calibri" panose="020F0502020204030204" pitchFamily="34" charset="0"/>
            </a:endParaRPr>
          </a:p>
        </p:txBody>
      </p:sp>
      <p:sp>
        <p:nvSpPr>
          <p:cNvPr id="5" name="Hình chữ nhật 4"/>
          <p:cNvSpPr/>
          <p:nvPr/>
        </p:nvSpPr>
        <p:spPr>
          <a:xfrm>
            <a:off x="533398" y="295960"/>
            <a:ext cx="6096000" cy="646331"/>
          </a:xfrm>
          <a:prstGeom prst="rect">
            <a:avLst/>
          </a:prstGeom>
        </p:spPr>
        <p:txBody>
          <a:bodyPr>
            <a:spAutoFit/>
          </a:bodyPr>
          <a:lstStyle/>
          <a:p>
            <a:r>
              <a:rPr lang="vi-VN" b="1" dirty="0"/>
              <a:t>3. Kiến trúc, không gian khối nhà sản xuất chính</a:t>
            </a:r>
            <a:endParaRPr lang="en-US" dirty="0"/>
          </a:p>
          <a:p>
            <a:r>
              <a:rPr lang="vi-VN" dirty="0"/>
              <a:t>3.1. Hồ sơ bản vẽ</a:t>
            </a:r>
            <a:endParaRPr lang="en-US" dirty="0"/>
          </a:p>
        </p:txBody>
      </p:sp>
    </p:spTree>
    <p:extLst>
      <p:ext uri="{BB962C8B-B14F-4D97-AF65-F5344CB8AC3E}">
        <p14:creationId xmlns:p14="http://schemas.microsoft.com/office/powerpoint/2010/main" val="124272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p:cNvSpPr txBox="1"/>
          <p:nvPr/>
        </p:nvSpPr>
        <p:spPr>
          <a:xfrm>
            <a:off x="771896" y="522514"/>
            <a:ext cx="5652655" cy="1477328"/>
          </a:xfrm>
          <a:prstGeom prst="rect">
            <a:avLst/>
          </a:prstGeom>
          <a:noFill/>
        </p:spPr>
        <p:txBody>
          <a:bodyPr wrap="square" rtlCol="0">
            <a:spAutoFit/>
          </a:bodyPr>
          <a:lstStyle/>
          <a:p>
            <a:r>
              <a:rPr lang="vi-VN" b="1" dirty="0" smtClean="0"/>
              <a:t>3. Kiến trúc, không gian khối nhà sản xuất chính</a:t>
            </a:r>
            <a:endParaRPr lang="en-US" dirty="0" smtClean="0"/>
          </a:p>
          <a:p>
            <a:r>
              <a:rPr lang="vi-VN" dirty="0" smtClean="0"/>
              <a:t>3.1. Hồ sơ bản vẽ</a:t>
            </a:r>
            <a:endParaRPr lang="en-US" dirty="0" smtClean="0"/>
          </a:p>
          <a:p>
            <a:endParaRPr lang="en-US" dirty="0" smtClean="0"/>
          </a:p>
          <a:p>
            <a:r>
              <a:rPr lang="vi-VN" dirty="0" smtClean="0"/>
              <a:t>3.2. Cấu trúc, vật liệu</a:t>
            </a:r>
            <a:endParaRPr lang="en-US" dirty="0" smtClean="0"/>
          </a:p>
          <a:p>
            <a:endParaRPr lang="en-US" dirty="0"/>
          </a:p>
        </p:txBody>
      </p:sp>
      <p:pic>
        <p:nvPicPr>
          <p:cNvPr id="5" name="Hình ảnh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802" y="2395127"/>
            <a:ext cx="5775483" cy="4462873"/>
          </a:xfrm>
          <a:prstGeom prst="rect">
            <a:avLst/>
          </a:prstGeom>
        </p:spPr>
      </p:pic>
      <p:pic>
        <p:nvPicPr>
          <p:cNvPr id="6" name="Hình ảnh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9319" y="4626562"/>
            <a:ext cx="6602681" cy="2145871"/>
          </a:xfrm>
          <a:prstGeom prst="rect">
            <a:avLst/>
          </a:prstGeom>
        </p:spPr>
      </p:pic>
      <p:pic>
        <p:nvPicPr>
          <p:cNvPr id="7" name="Hình ảnh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8285" y="1261178"/>
            <a:ext cx="6424551" cy="2797357"/>
          </a:xfrm>
          <a:prstGeom prst="rect">
            <a:avLst/>
          </a:prstGeom>
        </p:spPr>
      </p:pic>
    </p:spTree>
    <p:extLst>
      <p:ext uri="{BB962C8B-B14F-4D97-AF65-F5344CB8AC3E}">
        <p14:creationId xmlns:p14="http://schemas.microsoft.com/office/powerpoint/2010/main" val="3762251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471</Words>
  <Application>Microsoft Office PowerPoint</Application>
  <PresentationFormat>Màn hình rộng</PresentationFormat>
  <Paragraphs>68</Paragraphs>
  <Slides>11</Slides>
  <Notes>0</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11</vt:i4>
      </vt:variant>
    </vt:vector>
  </HeadingPairs>
  <TitlesOfParts>
    <vt:vector size="17" baseType="lpstr">
      <vt:lpstr>Arial</vt:lpstr>
      <vt:lpstr>Calibri</vt:lpstr>
      <vt:lpstr>Calibri Light</vt:lpstr>
      <vt:lpstr>Cambria</vt:lpstr>
      <vt:lpstr>Times New Roman</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HL2020</dc:creator>
  <cp:lastModifiedBy>HL2020</cp:lastModifiedBy>
  <cp:revision>22</cp:revision>
  <dcterms:created xsi:type="dcterms:W3CDTF">2022-12-25T14:35:46Z</dcterms:created>
  <dcterms:modified xsi:type="dcterms:W3CDTF">2022-12-26T01:58:34Z</dcterms:modified>
</cp:coreProperties>
</file>