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a59e4ea26b_2_2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a59e4ea26b_2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59e4ea26b_2_1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a59e4ea26b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a5a68235eb_2_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a5a68235eb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5a68235eb_2_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a5a68235eb_2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a5a68235eb_2_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a5a68235eb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5a68235eb_2_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a5a68235eb_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a5a68235e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a5a68235e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5a68235eb_2_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a5a68235eb_2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5a68235eb_2_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a5a68235eb_2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875620" y="841772"/>
            <a:ext cx="5322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1" sz="4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875620" y="2701528"/>
            <a:ext cx="7125380" cy="6050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0" y="3429000"/>
            <a:ext cx="91440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37809" y="3720023"/>
            <a:ext cx="1163411" cy="1163410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" y="3428999"/>
            <a:ext cx="838881" cy="838881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" y="4304619"/>
            <a:ext cx="838881" cy="838881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6198320" y="-2564"/>
            <a:ext cx="2945680" cy="2373767"/>
            <a:chOff x="9857014" y="13834"/>
            <a:chExt cx="2334986" cy="1881641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0" y="-1"/>
            <a:ext cx="875620" cy="875620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268380" y="3435531"/>
            <a:ext cx="875620" cy="1707969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75620" y="1513100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5"/>
          <p:cNvSpPr/>
          <p:nvPr/>
        </p:nvSpPr>
        <p:spPr>
          <a:xfrm flipH="1">
            <a:off x="6435672" y="1"/>
            <a:ext cx="2708328" cy="270832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 flipH="1">
            <a:off x="6435672" y="2435172"/>
            <a:ext cx="2708328" cy="270832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" y="0"/>
            <a:ext cx="700392" cy="700392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15"/>
          <p:cNvGrpSpPr/>
          <p:nvPr/>
        </p:nvGrpSpPr>
        <p:grpSpPr>
          <a:xfrm>
            <a:off x="6061569" y="4193177"/>
            <a:ext cx="1179285" cy="950323"/>
            <a:chOff x="7413403" y="4976359"/>
            <a:chExt cx="2334986" cy="1881641"/>
          </a:xfrm>
        </p:grpSpPr>
        <p:sp>
          <p:nvSpPr>
            <p:cNvPr id="75" name="Google Shape;75;p15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accen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1714502"/>
            <a:ext cx="9156617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 flipH="1">
            <a:off x="6448289" y="2435172"/>
            <a:ext cx="2708328" cy="270832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" y="0"/>
            <a:ext cx="700392" cy="700392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 rot="-5400000">
            <a:off x="7758075" y="328574"/>
            <a:ext cx="1714499" cy="1057351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875619" y="1989875"/>
            <a:ext cx="7334387" cy="2577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654738" y="4767263"/>
            <a:ext cx="1203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0" y="0"/>
            <a:ext cx="6019117" cy="5143500"/>
          </a:xfrm>
          <a:custGeom>
            <a:rect b="b" l="l" r="r" t="t"/>
            <a:pathLst>
              <a:path extrusionOk="0" h="6858000" w="802549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type="ctrTitle"/>
          </p:nvPr>
        </p:nvSpPr>
        <p:spPr>
          <a:xfrm>
            <a:off x="875620" y="794550"/>
            <a:ext cx="4684434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875620" y="2654306"/>
            <a:ext cx="4684434" cy="10545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94" name="Google Shape;94;p17"/>
          <p:cNvGrpSpPr/>
          <p:nvPr/>
        </p:nvGrpSpPr>
        <p:grpSpPr>
          <a:xfrm rot="-5400000">
            <a:off x="6214896" y="1655396"/>
            <a:ext cx="2274263" cy="1832708"/>
            <a:chOff x="9857014" y="13834"/>
            <a:chExt cx="2334986" cy="1881641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7"/>
          <p:cNvSpPr/>
          <p:nvPr/>
        </p:nvSpPr>
        <p:spPr>
          <a:xfrm flipH="1">
            <a:off x="6435672" y="1"/>
            <a:ext cx="2708328" cy="270832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 flipH="1">
            <a:off x="6435672" y="2435172"/>
            <a:ext cx="2708328" cy="270832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Graph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875620" y="1565671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18"/>
          <p:cNvSpPr/>
          <p:nvPr/>
        </p:nvSpPr>
        <p:spPr>
          <a:xfrm flipH="1">
            <a:off x="6435672" y="1"/>
            <a:ext cx="2708328" cy="270832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 flipH="1" rot="5400000">
            <a:off x="1" y="2435172"/>
            <a:ext cx="2708328" cy="270832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285750" y="4767263"/>
            <a:ext cx="1275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2">
  <p:cSld name="Chart 2">
    <p:bg>
      <p:bgPr>
        <a:solidFill>
          <a:schemeClr val="accen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 rot="-5400000">
            <a:off x="8079196" y="114481"/>
            <a:ext cx="1179285" cy="950323"/>
            <a:chOff x="7413403" y="4976359"/>
            <a:chExt cx="2334986" cy="1881641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875620" y="1565672"/>
            <a:ext cx="7334387" cy="25251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0" type="dt"/>
          </p:nvPr>
        </p:nvSpPr>
        <p:spPr>
          <a:xfrm>
            <a:off x="285750" y="4767263"/>
            <a:ext cx="1275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349041" y="1263254"/>
            <a:ext cx="6445919" cy="2107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85750" y="389554"/>
            <a:ext cx="1023223" cy="8208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4DBF"/>
              </a:buClr>
              <a:buSzPts val="17900"/>
              <a:buNone/>
              <a:defRPr b="1" sz="17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5161360" y="3370660"/>
            <a:ext cx="2633663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3" type="body"/>
          </p:nvPr>
        </p:nvSpPr>
        <p:spPr>
          <a:xfrm>
            <a:off x="7956828" y="2549769"/>
            <a:ext cx="1023223" cy="8208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4DBF"/>
              </a:buClr>
              <a:buSzPts val="17900"/>
              <a:buNone/>
              <a:defRPr b="1" sz="17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0" type="dt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-1248"/>
            <a:ext cx="7392759" cy="5144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562823" y="285750"/>
            <a:ext cx="6301218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/>
          <p:nvPr>
            <p:ph idx="2" type="pic"/>
          </p:nvPr>
        </p:nvSpPr>
        <p:spPr>
          <a:xfrm>
            <a:off x="562822" y="1670818"/>
            <a:ext cx="900281" cy="900931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1592513" y="1819800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3" type="body"/>
          </p:nvPr>
        </p:nvSpPr>
        <p:spPr>
          <a:xfrm>
            <a:off x="1592513" y="2108735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1"/>
          <p:cNvSpPr/>
          <p:nvPr>
            <p:ph idx="4" type="pic"/>
          </p:nvPr>
        </p:nvSpPr>
        <p:spPr>
          <a:xfrm>
            <a:off x="4121860" y="1670818"/>
            <a:ext cx="900281" cy="900931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1"/>
          <p:cNvSpPr txBox="1"/>
          <p:nvPr>
            <p:ph idx="5" type="body"/>
          </p:nvPr>
        </p:nvSpPr>
        <p:spPr>
          <a:xfrm>
            <a:off x="5153113" y="1816924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6" type="body"/>
          </p:nvPr>
        </p:nvSpPr>
        <p:spPr>
          <a:xfrm>
            <a:off x="5153112" y="2105858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1"/>
          <p:cNvSpPr/>
          <p:nvPr>
            <p:ph idx="7" type="pic"/>
          </p:nvPr>
        </p:nvSpPr>
        <p:spPr>
          <a:xfrm>
            <a:off x="562822" y="3190705"/>
            <a:ext cx="900281" cy="900932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1"/>
          <p:cNvSpPr txBox="1"/>
          <p:nvPr>
            <p:ph idx="8" type="body"/>
          </p:nvPr>
        </p:nvSpPr>
        <p:spPr>
          <a:xfrm>
            <a:off x="1592513" y="3374095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9" type="body"/>
          </p:nvPr>
        </p:nvSpPr>
        <p:spPr>
          <a:xfrm>
            <a:off x="1592513" y="3663029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1"/>
          <p:cNvSpPr/>
          <p:nvPr>
            <p:ph idx="13" type="pic"/>
          </p:nvPr>
        </p:nvSpPr>
        <p:spPr>
          <a:xfrm>
            <a:off x="4121860" y="3190705"/>
            <a:ext cx="900281" cy="900932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1"/>
          <p:cNvSpPr txBox="1"/>
          <p:nvPr>
            <p:ph idx="14" type="body"/>
          </p:nvPr>
        </p:nvSpPr>
        <p:spPr>
          <a:xfrm>
            <a:off x="5153113" y="3374095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5" type="body"/>
          </p:nvPr>
        </p:nvSpPr>
        <p:spPr>
          <a:xfrm>
            <a:off x="5153112" y="3663029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285750" y="4767263"/>
            <a:ext cx="11773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215333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6249251" y="4767263"/>
            <a:ext cx="87562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1"/>
          <p:cNvSpPr/>
          <p:nvPr/>
        </p:nvSpPr>
        <p:spPr>
          <a:xfrm flipH="1" rot="5400000">
            <a:off x="7124955" y="266558"/>
            <a:ext cx="1411231" cy="875620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 flipH="1">
            <a:off x="8149827" y="1409983"/>
            <a:ext cx="994172" cy="9941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8268380" y="-1248"/>
            <a:ext cx="875621" cy="141123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7750568" y="2053314"/>
            <a:ext cx="1035623" cy="1035622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 flipH="1" rot="-5400000">
            <a:off x="8000574" y="4000074"/>
            <a:ext cx="1411231" cy="875620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 flipH="1" rot="10800000">
            <a:off x="7392759" y="2738629"/>
            <a:ext cx="994172" cy="9941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/>
          <p:nvPr/>
        </p:nvSpPr>
        <p:spPr>
          <a:xfrm rot="10800000">
            <a:off x="7392760" y="3732269"/>
            <a:ext cx="875621" cy="141123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le team">
  <p:cSld name="Whole team">
    <p:bg>
      <p:bgPr>
        <a:solidFill>
          <a:schemeClr val="accen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62822" y="285750"/>
            <a:ext cx="800860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562822" y="1551551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562822" y="2245909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3" type="body"/>
          </p:nvPr>
        </p:nvSpPr>
        <p:spPr>
          <a:xfrm>
            <a:off x="562822" y="2534843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2"/>
          <p:cNvSpPr/>
          <p:nvPr>
            <p:ph idx="4" type="pic"/>
          </p:nvPr>
        </p:nvSpPr>
        <p:spPr>
          <a:xfrm>
            <a:off x="2662048" y="1551551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2"/>
          <p:cNvSpPr txBox="1"/>
          <p:nvPr>
            <p:ph idx="5" type="body"/>
          </p:nvPr>
        </p:nvSpPr>
        <p:spPr>
          <a:xfrm>
            <a:off x="2662049" y="2245909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6" type="body"/>
          </p:nvPr>
        </p:nvSpPr>
        <p:spPr>
          <a:xfrm>
            <a:off x="2662048" y="2534843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22"/>
          <p:cNvSpPr/>
          <p:nvPr>
            <p:ph idx="7" type="pic"/>
          </p:nvPr>
        </p:nvSpPr>
        <p:spPr>
          <a:xfrm>
            <a:off x="4761275" y="1551551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2"/>
          <p:cNvSpPr txBox="1"/>
          <p:nvPr>
            <p:ph idx="8" type="body"/>
          </p:nvPr>
        </p:nvSpPr>
        <p:spPr>
          <a:xfrm>
            <a:off x="4761276" y="2245909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9" type="body"/>
          </p:nvPr>
        </p:nvSpPr>
        <p:spPr>
          <a:xfrm>
            <a:off x="4761275" y="2534843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22"/>
          <p:cNvSpPr/>
          <p:nvPr>
            <p:ph idx="13" type="pic"/>
          </p:nvPr>
        </p:nvSpPr>
        <p:spPr>
          <a:xfrm>
            <a:off x="6860501" y="1551551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2"/>
          <p:cNvSpPr txBox="1"/>
          <p:nvPr>
            <p:ph idx="14" type="body"/>
          </p:nvPr>
        </p:nvSpPr>
        <p:spPr>
          <a:xfrm>
            <a:off x="6860502" y="2245909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5" type="body"/>
          </p:nvPr>
        </p:nvSpPr>
        <p:spPr>
          <a:xfrm>
            <a:off x="6860501" y="2534843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22"/>
          <p:cNvSpPr/>
          <p:nvPr>
            <p:ph idx="16" type="pic"/>
          </p:nvPr>
        </p:nvSpPr>
        <p:spPr>
          <a:xfrm>
            <a:off x="562822" y="3088913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2"/>
          <p:cNvSpPr txBox="1"/>
          <p:nvPr>
            <p:ph idx="17" type="body"/>
          </p:nvPr>
        </p:nvSpPr>
        <p:spPr>
          <a:xfrm>
            <a:off x="562822" y="3783272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8" type="body"/>
          </p:nvPr>
        </p:nvSpPr>
        <p:spPr>
          <a:xfrm>
            <a:off x="562822" y="4072206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2"/>
          <p:cNvSpPr/>
          <p:nvPr>
            <p:ph idx="19" type="pic"/>
          </p:nvPr>
        </p:nvSpPr>
        <p:spPr>
          <a:xfrm>
            <a:off x="2662048" y="3088913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2"/>
          <p:cNvSpPr txBox="1"/>
          <p:nvPr>
            <p:ph idx="20" type="body"/>
          </p:nvPr>
        </p:nvSpPr>
        <p:spPr>
          <a:xfrm>
            <a:off x="2662049" y="3783272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21" type="body"/>
          </p:nvPr>
        </p:nvSpPr>
        <p:spPr>
          <a:xfrm>
            <a:off x="2662048" y="4072206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2"/>
          <p:cNvSpPr/>
          <p:nvPr>
            <p:ph idx="22" type="pic"/>
          </p:nvPr>
        </p:nvSpPr>
        <p:spPr>
          <a:xfrm>
            <a:off x="4761275" y="3088913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2"/>
          <p:cNvSpPr txBox="1"/>
          <p:nvPr>
            <p:ph idx="23" type="body"/>
          </p:nvPr>
        </p:nvSpPr>
        <p:spPr>
          <a:xfrm>
            <a:off x="4761276" y="3783272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4" type="body"/>
          </p:nvPr>
        </p:nvSpPr>
        <p:spPr>
          <a:xfrm>
            <a:off x="4761275" y="4072206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22"/>
          <p:cNvSpPr/>
          <p:nvPr>
            <p:ph idx="25" type="pic"/>
          </p:nvPr>
        </p:nvSpPr>
        <p:spPr>
          <a:xfrm>
            <a:off x="6860501" y="3088913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2"/>
          <p:cNvSpPr txBox="1"/>
          <p:nvPr>
            <p:ph idx="26" type="body"/>
          </p:nvPr>
        </p:nvSpPr>
        <p:spPr>
          <a:xfrm>
            <a:off x="6860502" y="3783272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27" type="body"/>
          </p:nvPr>
        </p:nvSpPr>
        <p:spPr>
          <a:xfrm>
            <a:off x="6860501" y="4072206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0" type="dt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 flipH="1">
            <a:off x="6435672" y="1"/>
            <a:ext cx="2708328" cy="270832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/>
          <p:nvPr/>
        </p:nvSpPr>
        <p:spPr>
          <a:xfrm flipH="1" rot="5400000">
            <a:off x="1" y="2435172"/>
            <a:ext cx="2708328" cy="270832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875620" y="1565671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0" type="dt"/>
          </p:nvPr>
        </p:nvSpPr>
        <p:spPr>
          <a:xfrm>
            <a:off x="285750" y="4767263"/>
            <a:ext cx="1275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itle and Content">
  <p:cSld name="2 Title and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875620" y="1896152"/>
            <a:ext cx="3497580" cy="2121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24"/>
          <p:cNvSpPr/>
          <p:nvPr/>
        </p:nvSpPr>
        <p:spPr>
          <a:xfrm flipH="1">
            <a:off x="6435672" y="1"/>
            <a:ext cx="2708328" cy="270832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 flipH="1">
            <a:off x="6435672" y="2435172"/>
            <a:ext cx="2708328" cy="270832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1" y="0"/>
            <a:ext cx="700392" cy="700392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6061569" y="4193177"/>
            <a:ext cx="1179285" cy="950323"/>
            <a:chOff x="7413403" y="4976359"/>
            <a:chExt cx="2334986" cy="1881641"/>
          </a:xfrm>
        </p:grpSpPr>
        <p:sp>
          <p:nvSpPr>
            <p:cNvPr id="193" name="Google Shape;193;p2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4"/>
          <p:cNvSpPr txBox="1"/>
          <p:nvPr>
            <p:ph idx="10" type="dt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4"/>
          <p:cNvSpPr txBox="1"/>
          <p:nvPr>
            <p:ph idx="2" type="body"/>
          </p:nvPr>
        </p:nvSpPr>
        <p:spPr>
          <a:xfrm>
            <a:off x="4712426" y="1896152"/>
            <a:ext cx="3497580" cy="2121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3" type="body"/>
          </p:nvPr>
        </p:nvSpPr>
        <p:spPr>
          <a:xfrm>
            <a:off x="875620" y="1504267"/>
            <a:ext cx="3497580" cy="391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4" type="body"/>
          </p:nvPr>
        </p:nvSpPr>
        <p:spPr>
          <a:xfrm>
            <a:off x="4712426" y="1504267"/>
            <a:ext cx="3497580" cy="391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itle and Content">
  <p:cSld name="3 Title and Conte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75618" y="1894739"/>
            <a:ext cx="2414016" cy="2121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25"/>
          <p:cNvSpPr/>
          <p:nvPr/>
        </p:nvSpPr>
        <p:spPr>
          <a:xfrm rot="5400000">
            <a:off x="6435672" y="0"/>
            <a:ext cx="2708328" cy="270832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-1773" y="2435172"/>
            <a:ext cx="2708328" cy="270832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 flipH="1" rot="5400000">
            <a:off x="8443608" y="4443108"/>
            <a:ext cx="700392" cy="700392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25"/>
          <p:cNvGrpSpPr/>
          <p:nvPr/>
        </p:nvGrpSpPr>
        <p:grpSpPr>
          <a:xfrm>
            <a:off x="1940563" y="4193177"/>
            <a:ext cx="1179285" cy="950323"/>
            <a:chOff x="7413403" y="4976359"/>
            <a:chExt cx="2334986" cy="1881641"/>
          </a:xfrm>
        </p:grpSpPr>
        <p:sp>
          <p:nvSpPr>
            <p:cNvPr id="208" name="Google Shape;208;p25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5"/>
          <p:cNvSpPr txBox="1"/>
          <p:nvPr>
            <p:ph idx="10" type="dt"/>
          </p:nvPr>
        </p:nvSpPr>
        <p:spPr>
          <a:xfrm>
            <a:off x="285750" y="4767263"/>
            <a:ext cx="13253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2" type="body"/>
          </p:nvPr>
        </p:nvSpPr>
        <p:spPr>
          <a:xfrm>
            <a:off x="3512840" y="1894739"/>
            <a:ext cx="2379959" cy="2121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idx="3" type="body"/>
          </p:nvPr>
        </p:nvSpPr>
        <p:spPr>
          <a:xfrm>
            <a:off x="875620" y="1502853"/>
            <a:ext cx="2379959" cy="3918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4" type="body"/>
          </p:nvPr>
        </p:nvSpPr>
        <p:spPr>
          <a:xfrm>
            <a:off x="3512841" y="1502853"/>
            <a:ext cx="2379959" cy="3918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5" type="body"/>
          </p:nvPr>
        </p:nvSpPr>
        <p:spPr>
          <a:xfrm>
            <a:off x="6150062" y="1894739"/>
            <a:ext cx="2379959" cy="2121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6" type="body"/>
          </p:nvPr>
        </p:nvSpPr>
        <p:spPr>
          <a:xfrm>
            <a:off x="6150062" y="1502853"/>
            <a:ext cx="2379958" cy="3918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ctrTitle"/>
          </p:nvPr>
        </p:nvSpPr>
        <p:spPr>
          <a:xfrm>
            <a:off x="875621" y="841772"/>
            <a:ext cx="4665209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1" sz="4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875620" y="2701529"/>
            <a:ext cx="4665208" cy="1685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1" name="Google Shape;221;p26"/>
          <p:cNvSpPr/>
          <p:nvPr/>
        </p:nvSpPr>
        <p:spPr>
          <a:xfrm>
            <a:off x="6198319" y="0"/>
            <a:ext cx="2945681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26"/>
          <p:cNvGrpSpPr/>
          <p:nvPr/>
        </p:nvGrpSpPr>
        <p:grpSpPr>
          <a:xfrm>
            <a:off x="6198320" y="2764454"/>
            <a:ext cx="2945680" cy="2384142"/>
            <a:chOff x="9857014" y="13834"/>
            <a:chExt cx="2334986" cy="1881641"/>
          </a:xfrm>
        </p:grpSpPr>
        <p:sp>
          <p:nvSpPr>
            <p:cNvPr id="223" name="Google Shape;223;p26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6"/>
          <p:cNvSpPr/>
          <p:nvPr/>
        </p:nvSpPr>
        <p:spPr>
          <a:xfrm>
            <a:off x="0" y="-1"/>
            <a:ext cx="875620" cy="875620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7671161" y="-1"/>
            <a:ext cx="1472840" cy="2384142"/>
          </a:xfrm>
          <a:custGeom>
            <a:rect b="b" l="l" r="r" t="t"/>
            <a:pathLst>
              <a:path extrusionOk="0" h="3178856" w="1963787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5750" y="285750"/>
            <a:ext cx="85725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5750" y="1369219"/>
            <a:ext cx="85725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297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competitions/house-prices-advanced-regression-techniques/over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house-prices-advanced-regression-techniques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eeexplore.ieee.org/document/8882834" TargetMode="External"/><Relationship Id="rId4" Type="http://schemas.openxmlformats.org/officeDocument/2006/relationships/hyperlink" Target="https://scholarworks.calstate.edu/downloads/dj52w646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competitions/house-prices-advanced-regression-techniques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875620" y="1513100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Montoya, A. (2016). </a:t>
            </a:r>
            <a:r>
              <a:rPr i="1" lang="en" sz="1500"/>
              <a:t>House prices - advanced regression techniques</a:t>
            </a:r>
            <a:r>
              <a:rPr lang="en" sz="1500"/>
              <a:t>. Kaggle. Retrieved December 3, 2022, from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https://www.kaggle.com/competitions/house-prices-advanced-regression-techniques/overview</a:t>
            </a:r>
            <a:r>
              <a:rPr lang="en" sz="1500"/>
              <a:t> 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308" name="Google Shape;308;p36"/>
          <p:cNvSpPr txBox="1"/>
          <p:nvPr>
            <p:ph idx="10" type="dt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12/3/2022</a:t>
            </a:r>
            <a:endParaRPr/>
          </a:p>
        </p:txBody>
      </p:sp>
      <p:sp>
        <p:nvSpPr>
          <p:cNvPr id="309" name="Google Shape;309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310" name="Google Shape;310;p36"/>
          <p:cNvSpPr txBox="1"/>
          <p:nvPr>
            <p:ph idx="12" type="sldNum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ctrTitle"/>
          </p:nvPr>
        </p:nvSpPr>
        <p:spPr>
          <a:xfrm>
            <a:off x="875620" y="841772"/>
            <a:ext cx="6463464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/>
              <a:t>Housing Prices – Multivariable Regression</a:t>
            </a:r>
            <a:endParaRPr/>
          </a:p>
        </p:txBody>
      </p:sp>
      <p:sp>
        <p:nvSpPr>
          <p:cNvPr id="238" name="Google Shape;238;p28"/>
          <p:cNvSpPr txBox="1"/>
          <p:nvPr>
            <p:ph idx="1" type="subTitle"/>
          </p:nvPr>
        </p:nvSpPr>
        <p:spPr>
          <a:xfrm>
            <a:off x="875620" y="2701528"/>
            <a:ext cx="7125380" cy="6050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Cameron Jamieson, Khoa Bui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/>
              <a:t>Project Description</a:t>
            </a:r>
            <a:endParaRPr sz="1100"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875620" y="1513100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Given certain qualities of a house, predict the sale price</a:t>
            </a:r>
            <a:endParaRPr sz="1100"/>
          </a:p>
          <a:p>
            <a:pPr indent="-3429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https://www.kaggle.com/competitions/house-prices-advanced-regression-techniques/data</a:t>
            </a:r>
            <a:r>
              <a:rPr lang="en" sz="1100"/>
              <a:t> </a:t>
            </a:r>
            <a:endParaRPr sz="1100"/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79 explanatory variables</a:t>
            </a:r>
            <a:endParaRPr sz="1100"/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Relevant issue in the real estate market</a:t>
            </a:r>
            <a:endParaRPr sz="1100"/>
          </a:p>
          <a:p>
            <a:pPr indent="-3429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100"/>
              <a:t>What would your house sell for/getting a fair price?</a:t>
            </a:r>
            <a:endParaRPr sz="1100"/>
          </a:p>
          <a:p>
            <a:pPr indent="-2032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245" name="Google Shape;245;p29"/>
          <p:cNvSpPr txBox="1"/>
          <p:nvPr>
            <p:ph idx="10" type="dt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246" name="Google Shape;246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/>
              <a:t>Approach/Implementation</a:t>
            </a:r>
            <a:endParaRPr sz="1100"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875620" y="1513100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Python</a:t>
            </a:r>
            <a:endParaRPr sz="1100"/>
          </a:p>
          <a:p>
            <a:pPr indent="-3429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100"/>
              <a:t>Sklearn</a:t>
            </a:r>
            <a:endParaRPr sz="1100"/>
          </a:p>
          <a:p>
            <a:pPr indent="-3429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100"/>
              <a:t>Pandas</a:t>
            </a:r>
            <a:endParaRPr sz="1100"/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80-20 test/train split</a:t>
            </a:r>
            <a:endParaRPr sz="1100"/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Cross-Validation – in progress</a:t>
            </a:r>
            <a:endParaRPr sz="1100"/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Trim based on P-Values – in progress</a:t>
            </a:r>
            <a:endParaRPr sz="1100"/>
          </a:p>
          <a:p>
            <a:pPr indent="-2032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100"/>
          </a:p>
          <a:p>
            <a:pPr indent="-2286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254" name="Google Shape;254;p30"/>
          <p:cNvSpPr txBox="1"/>
          <p:nvPr>
            <p:ph idx="10" type="dt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255" name="Google Shape;255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/>
              <a:t>Current Results</a:t>
            </a:r>
            <a:endParaRPr sz="1100"/>
          </a:p>
        </p:txBody>
      </p:sp>
      <p:sp>
        <p:nvSpPr>
          <p:cNvPr id="262" name="Google Shape;262;p31"/>
          <p:cNvSpPr txBox="1"/>
          <p:nvPr>
            <p:ph idx="10" type="dt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263" name="Google Shape;263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619" y="1279922"/>
            <a:ext cx="5262694" cy="2904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/>
              <a:t>Current Results</a:t>
            </a:r>
            <a:endParaRPr sz="1100"/>
          </a:p>
        </p:txBody>
      </p:sp>
      <p:sp>
        <p:nvSpPr>
          <p:cNvPr id="271" name="Google Shape;271;p32"/>
          <p:cNvSpPr txBox="1"/>
          <p:nvPr>
            <p:ph idx="10" type="dt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272" name="Google Shape;27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618" y="1279921"/>
            <a:ext cx="5527501" cy="285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875619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/>
              <a:t>Current Results</a:t>
            </a:r>
            <a:endParaRPr sz="1100"/>
          </a:p>
        </p:txBody>
      </p:sp>
      <p:sp>
        <p:nvSpPr>
          <p:cNvPr id="280" name="Google Shape;280;p33"/>
          <p:cNvSpPr txBox="1"/>
          <p:nvPr>
            <p:ph idx="10" type="dt"/>
          </p:nvPr>
        </p:nvSpPr>
        <p:spPr>
          <a:xfrm>
            <a:off x="2857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281" name="Google Shape;281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7614957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75" y="1279950"/>
            <a:ext cx="6172144" cy="318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/>
              <a:t>Related Work</a:t>
            </a:r>
            <a:endParaRPr sz="1100"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875620" y="1513100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https://ieeexplore.ieee.org/document/8882834</a:t>
            </a:r>
            <a:r>
              <a:rPr lang="en" sz="1100"/>
              <a:t> </a:t>
            </a:r>
            <a:endParaRPr sz="1100"/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https://scholarworks.calstate.edu/downloads/dj52w646n</a:t>
            </a:r>
            <a:r>
              <a:rPr lang="en" sz="1100"/>
              <a:t> </a:t>
            </a:r>
            <a:endParaRPr sz="1100"/>
          </a:p>
        </p:txBody>
      </p:sp>
      <p:sp>
        <p:nvSpPr>
          <p:cNvPr id="290" name="Google Shape;290;p34"/>
          <p:cNvSpPr txBox="1"/>
          <p:nvPr>
            <p:ph idx="10" type="dt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291" name="Google Shape;291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/>
              <a:t>Bibliography</a:t>
            </a:r>
            <a:endParaRPr sz="1100"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875620" y="1513100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Montoya, A. (2016). </a:t>
            </a:r>
            <a:r>
              <a:rPr i="1" lang="en" sz="1500"/>
              <a:t>House prices - advanced regression techniques</a:t>
            </a:r>
            <a:r>
              <a:rPr lang="en" sz="1500"/>
              <a:t>. Kaggle. Retrieved December 3, 2022, from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https://www.kaggle.com/competitions/house-prices-advanced-regression-techniques/overview</a:t>
            </a:r>
            <a:r>
              <a:rPr lang="en" sz="1500"/>
              <a:t> </a:t>
            </a:r>
            <a:endParaRPr sz="1100"/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C. R. Madhuri, G. Anuradha and M. V. Pujitha, "House Price Prediction Using Regression Techniques: A Comparative Study," 2019 International Conference on Smart Structures and Systems (ICSSS), 2019, pp. 1-5, doi: 10.1109/ICSSS.2019.8882834.</a:t>
            </a:r>
            <a:endParaRPr sz="1100"/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Yuan, L. (2109). (rep.). </a:t>
            </a:r>
            <a:r>
              <a:rPr i="1" lang="en" sz="1500"/>
              <a:t>A REGRESSION MODEL OF SINGLE HOUSE PRICE IN LA CONSTRUCTING A PREDICTED MODEL FOR HOUSE PRICES</a:t>
            </a:r>
            <a:r>
              <a:rPr lang="en" sz="1500"/>
              <a:t> (pp. 1–13). Pomona, California: California State Polytechnic University. </a:t>
            </a:r>
            <a:endParaRPr sz="1100"/>
          </a:p>
          <a:p>
            <a:pPr indent="-2413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/>
          </a:p>
          <a:p>
            <a:pPr indent="-2413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/>
          </a:p>
          <a:p>
            <a:pPr indent="-2413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299" name="Google Shape;299;p35"/>
          <p:cNvSpPr txBox="1"/>
          <p:nvPr>
            <p:ph idx="10" type="dt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300" name="Google Shape;300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