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8" r:id="rId2"/>
    <p:sldId id="256" r:id="rId3"/>
    <p:sldId id="260" r:id="rId4"/>
    <p:sldId id="521" r:id="rId5"/>
    <p:sldId id="534" r:id="rId6"/>
    <p:sldId id="535" r:id="rId7"/>
    <p:sldId id="522" r:id="rId8"/>
    <p:sldId id="537" r:id="rId9"/>
    <p:sldId id="538" r:id="rId10"/>
    <p:sldId id="536" r:id="rId11"/>
    <p:sldId id="539" r:id="rId12"/>
    <p:sldId id="540" r:id="rId13"/>
    <p:sldId id="541" r:id="rId14"/>
  </p:sldIdLst>
  <p:sldSz cx="9144000" cy="5143500" type="screen16x9"/>
  <p:notesSz cx="6858000" cy="9144000"/>
  <p:embeddedFontLst>
    <p:embeddedFont>
      <p:font typeface="#9Slide03 Cabin Bold" panose="00000800000000000000" pitchFamily="2" charset="0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Josefin Sans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D39E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ED11B6-D614-4C66-A3AF-CF9FC88921DC}">
  <a:tblStyle styleId="{1DED11B6-D614-4C66-A3AF-CF9FC88921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87529" autoAdjust="0"/>
  </p:normalViewPr>
  <p:slideViewPr>
    <p:cSldViewPr snapToGrid="0">
      <p:cViewPr>
        <p:scale>
          <a:sx n="150" d="100"/>
          <a:sy n="150" d="100"/>
        </p:scale>
        <p:origin x="155" y="-549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39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48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25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2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92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Ghi chú: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/>
              <a:t>Về cơ bản thì những bài toán nhỏ này giống với bài toán ban đầu.</a:t>
            </a:r>
            <a:endParaRPr lang="en-US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092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Ghi chú: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/>
              <a:t>Về cơ bản thì những bài toán nhỏ này giống với bài toán ban đầu.</a:t>
            </a:r>
            <a:endParaRPr lang="en-US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991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63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b8d1ca927_3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b8d1ca927_3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16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69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rgbClr val="9DCE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>
            <a:spLocks noGrp="1"/>
          </p:cNvSpPr>
          <p:nvPr>
            <p:ph type="title"/>
          </p:nvPr>
        </p:nvSpPr>
        <p:spPr>
          <a:xfrm>
            <a:off x="2727000" y="350970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dirty="0">
                <a:latin typeface="#9Slide03 Cabin Bold" panose="00000800000000000000" pitchFamily="2" charset="0"/>
              </a:rPr>
              <a:t>MỤC LỤC</a:t>
            </a:r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-391110" y="2782385"/>
            <a:ext cx="3984307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</a:t>
            </a:r>
            <a:endParaRPr lang="en-US" dirty="0"/>
          </a:p>
        </p:txBody>
      </p:sp>
      <p:sp>
        <p:nvSpPr>
          <p:cNvPr id="476" name="Google Shape;476;p32"/>
          <p:cNvSpPr txBox="1">
            <a:spLocks noGrp="1"/>
          </p:cNvSpPr>
          <p:nvPr>
            <p:ph type="subTitle" idx="1"/>
          </p:nvPr>
        </p:nvSpPr>
        <p:spPr>
          <a:xfrm>
            <a:off x="2760458" y="2788420"/>
            <a:ext cx="3361707" cy="357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Khái niệm</a:t>
            </a:r>
            <a:endParaRPr lang="en-US"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subTitle" idx="7"/>
          </p:nvPr>
        </p:nvSpPr>
        <p:spPr>
          <a:xfrm>
            <a:off x="5774585" y="2701614"/>
            <a:ext cx="2936955" cy="601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Ưu – nhược điểm</a:t>
            </a:r>
            <a:endParaRPr dirty="0"/>
          </a:p>
        </p:txBody>
      </p:sp>
      <p:sp>
        <p:nvSpPr>
          <p:cNvPr id="483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1081444" y="197168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4" name="Google Shape;484;p32"/>
          <p:cNvSpPr txBox="1">
            <a:spLocks noGrp="1"/>
          </p:cNvSpPr>
          <p:nvPr>
            <p:ph type="title" idx="13"/>
          </p:nvPr>
        </p:nvSpPr>
        <p:spPr>
          <a:xfrm>
            <a:off x="3921712" y="197168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5" name="Google Shape;485;p32"/>
          <p:cNvSpPr txBox="1">
            <a:spLocks noGrp="1"/>
          </p:cNvSpPr>
          <p:nvPr>
            <p:ph type="title" idx="14"/>
          </p:nvPr>
        </p:nvSpPr>
        <p:spPr>
          <a:xfrm>
            <a:off x="6727123" y="197168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3251606" y="791326"/>
            <a:ext cx="41513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Merge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91618-77A3-45DB-944F-2B41F09597D1}"/>
              </a:ext>
            </a:extLst>
          </p:cNvPr>
          <p:cNvSpPr txBox="1"/>
          <p:nvPr/>
        </p:nvSpPr>
        <p:spPr>
          <a:xfrm>
            <a:off x="2465222" y="157730"/>
            <a:ext cx="572414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3. Ví dụ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3AA8B-1CD3-4694-BD08-812F8E55CCC1}"/>
              </a:ext>
            </a:extLst>
          </p:cNvPr>
          <p:cNvSpPr txBox="1"/>
          <p:nvPr/>
        </p:nvSpPr>
        <p:spPr>
          <a:xfrm>
            <a:off x="80468" y="1371750"/>
            <a:ext cx="9151315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Các bước thực hiện: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Bước 1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: </a:t>
            </a: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Chia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(devide)</a:t>
            </a: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dãy số ra làm 2 nửa, nửa bên trái và nửa bên phải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Bước 2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: </a:t>
            </a: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Trị (conquer)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- 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sắp xếp 2 mảng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bằng cách gọi đệ quy. Việc gọi đệ quy được dừng lại khi mảng con được chia ra chỉ còn có 1 phần tử. Lúc đó mảng ở vào trạng thái đã được sắp xếp rồi (do chỉ có 1 phần tử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Bước 3: </a:t>
            </a: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Kết hợp (combine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) - 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merge để tạo thành một dãy số mới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đã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được sắp xếp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92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3251606" y="791326"/>
            <a:ext cx="41513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Merge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91618-77A3-45DB-944F-2B41F09597D1}"/>
              </a:ext>
            </a:extLst>
          </p:cNvPr>
          <p:cNvSpPr txBox="1"/>
          <p:nvPr/>
        </p:nvSpPr>
        <p:spPr>
          <a:xfrm>
            <a:off x="2465222" y="157730"/>
            <a:ext cx="572414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3. Ví dụ</a:t>
            </a:r>
          </a:p>
        </p:txBody>
      </p:sp>
      <p:pic>
        <p:nvPicPr>
          <p:cNvPr id="2050" name="Picture 2" descr="Merge Sort Algorithm | 101 Computing">
            <a:extLst>
              <a:ext uri="{FF2B5EF4-FFF2-40B4-BE49-F238E27FC236}">
                <a16:creationId xmlns:a16="http://schemas.microsoft.com/office/drawing/2014/main" id="{3EF96C39-BF21-4086-AC6B-AEF5B8239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7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3251606" y="791326"/>
            <a:ext cx="41513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Merge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91618-77A3-45DB-944F-2B41F09597D1}"/>
              </a:ext>
            </a:extLst>
          </p:cNvPr>
          <p:cNvSpPr txBox="1"/>
          <p:nvPr/>
        </p:nvSpPr>
        <p:spPr>
          <a:xfrm>
            <a:off x="2465222" y="157730"/>
            <a:ext cx="572414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3. Ví dụ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8F907-DFA0-4774-BE55-AC6184106C28}"/>
              </a:ext>
            </a:extLst>
          </p:cNvPr>
          <p:cNvSpPr txBox="1"/>
          <p:nvPr/>
        </p:nvSpPr>
        <p:spPr>
          <a:xfrm>
            <a:off x="1261873" y="1371750"/>
            <a:ext cx="61411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L = [1, 3, 5]</a:t>
            </a: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R = [2, 4, 6] </a:t>
            </a: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Arr = []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788EDA-662B-4CCC-837B-46C5298A3067}"/>
              </a:ext>
            </a:extLst>
          </p:cNvPr>
          <p:cNvSpPr/>
          <p:nvPr/>
        </p:nvSpPr>
        <p:spPr>
          <a:xfrm>
            <a:off x="2264634" y="1558800"/>
            <a:ext cx="299923" cy="5230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08050-8F7D-4421-BF24-74971D9B0498}"/>
              </a:ext>
            </a:extLst>
          </p:cNvPr>
          <p:cNvSpPr/>
          <p:nvPr/>
        </p:nvSpPr>
        <p:spPr>
          <a:xfrm>
            <a:off x="2315260" y="2310231"/>
            <a:ext cx="299923" cy="523037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6AF496-6A90-47B4-8F88-D07E0FE75043}"/>
              </a:ext>
            </a:extLst>
          </p:cNvPr>
          <p:cNvSpPr/>
          <p:nvPr/>
        </p:nvSpPr>
        <p:spPr>
          <a:xfrm>
            <a:off x="2564557" y="3031084"/>
            <a:ext cx="299923" cy="523037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3251606" y="791326"/>
            <a:ext cx="41513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Merge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91618-77A3-45DB-944F-2B41F09597D1}"/>
              </a:ext>
            </a:extLst>
          </p:cNvPr>
          <p:cNvSpPr txBox="1"/>
          <p:nvPr/>
        </p:nvSpPr>
        <p:spPr>
          <a:xfrm>
            <a:off x="2465222" y="157730"/>
            <a:ext cx="572414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3. Ví dụ</a:t>
            </a:r>
          </a:p>
        </p:txBody>
      </p:sp>
    </p:spTree>
    <p:extLst>
      <p:ext uri="{BB962C8B-B14F-4D97-AF65-F5344CB8AC3E}">
        <p14:creationId xmlns:p14="http://schemas.microsoft.com/office/powerpoint/2010/main" val="26471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630680" y="1711757"/>
            <a:ext cx="7882637" cy="1635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tx2">
                    <a:lumMod val="50000"/>
                  </a:schemeClr>
                </a:solidFill>
                <a:latin typeface="Josefin Sans" panose="020B0604020202020204" charset="0"/>
              </a:rPr>
              <a:t>Thuật toán</a:t>
            </a:r>
            <a:br>
              <a:rPr lang="en-US" sz="4400" u="sng">
                <a:solidFill>
                  <a:schemeClr val="tx2">
                    <a:lumMod val="50000"/>
                  </a:schemeClr>
                </a:solidFill>
                <a:latin typeface="Josefin Sans" panose="020B0604020202020204" charset="0"/>
              </a:rPr>
            </a:br>
            <a:r>
              <a:rPr lang="en-US" sz="4400" u="sng">
                <a:solidFill>
                  <a:schemeClr val="tx2">
                    <a:lumMod val="50000"/>
                  </a:schemeClr>
                </a:solidFill>
                <a:latin typeface="Josefin Sans" panose="020B0604020202020204" charset="0"/>
              </a:rPr>
              <a:t>Devide &amp; Conquer</a:t>
            </a:r>
            <a:endParaRPr lang="en-US" sz="4400" dirty="0">
              <a:latin typeface="Josefin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Khái niệm</a:t>
            </a:r>
            <a:endParaRPr lang="en-US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987621" y="1254707"/>
            <a:ext cx="7724781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Là một chiến lược phân tích giải thuật quan trọng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Dựa trên ý tưởng chia bài toán lớn thành các bài toán nhỏ đồng dạng một cách liên tục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Quá trình chia sẽ dừng lại đến khi bài toán nhỏ đủ đơn giản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Sau đó kết quả của các bài toán nhỏ sẽ được tổng hợp </a:t>
            </a:r>
            <a:b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</a:b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  <a:sym typeface="Wingdings" panose="05000000000000000000" pitchFamily="2" charset="2"/>
              </a:rPr>
              <a:t> lời giải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91618-77A3-45DB-944F-2B41F09597D1}"/>
              </a:ext>
            </a:extLst>
          </p:cNvPr>
          <p:cNvSpPr txBox="1"/>
          <p:nvPr/>
        </p:nvSpPr>
        <p:spPr>
          <a:xfrm>
            <a:off x="2465222" y="157730"/>
            <a:ext cx="658002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1. Khái niệm Devide &amp; Conquer</a:t>
            </a:r>
          </a:p>
        </p:txBody>
      </p:sp>
    </p:spTree>
    <p:extLst>
      <p:ext uri="{BB962C8B-B14F-4D97-AF65-F5344CB8AC3E}">
        <p14:creationId xmlns:p14="http://schemas.microsoft.com/office/powerpoint/2010/main" val="126453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D083-6009-4333-8AA4-3572E30FC2DB}"/>
              </a:ext>
            </a:extLst>
          </p:cNvPr>
          <p:cNvSpPr txBox="1"/>
          <p:nvPr/>
        </p:nvSpPr>
        <p:spPr>
          <a:xfrm>
            <a:off x="987621" y="1254707"/>
            <a:ext cx="7724781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Các bước thực hiện: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Bước 1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: </a:t>
            </a: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Chia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(devide)</a:t>
            </a: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bài toán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lớn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thành các bài toán nhỏ hơn (subproblems). 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Bước 2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: </a:t>
            </a: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Trị (conquer)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bài toán con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nếu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nó đủ nhỏ,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ngược lại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tiếp tục chia nó thành những bài toán con nhỏ hơn nữa.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Bước 3: </a:t>
            </a:r>
            <a:r>
              <a:rPr lang="vi-VN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Kết hợp (combine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) 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kết quả từ bài toán con nhỏ nhất</a:t>
            </a:r>
            <a:b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</a:b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=&gt;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lời giải cho các bài toán con (subproblems), và cứ thế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…</a:t>
            </a:r>
            <a:b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</a:b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=&gt;</a:t>
            </a:r>
            <a:r>
              <a:rPr lang="vi-VN" sz="2000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 lời giải cho bài toán ban đầu.</a:t>
            </a:r>
            <a:endParaRPr lang="en-US" sz="2000">
              <a:solidFill>
                <a:schemeClr val="bg2">
                  <a:lumMod val="50000"/>
                </a:schemeClr>
              </a:solidFill>
              <a:latin typeface="Josefin Sans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91618-77A3-45DB-944F-2B41F09597D1}"/>
              </a:ext>
            </a:extLst>
          </p:cNvPr>
          <p:cNvSpPr txBox="1"/>
          <p:nvPr/>
        </p:nvSpPr>
        <p:spPr>
          <a:xfrm>
            <a:off x="2465222" y="157730"/>
            <a:ext cx="658002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1. Khái niệm Devide &amp; Conquer</a:t>
            </a:r>
          </a:p>
        </p:txBody>
      </p:sp>
    </p:spTree>
    <p:extLst>
      <p:ext uri="{BB962C8B-B14F-4D97-AF65-F5344CB8AC3E}">
        <p14:creationId xmlns:p14="http://schemas.microsoft.com/office/powerpoint/2010/main" val="361640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291618-77A3-45DB-944F-2B41F09597D1}"/>
              </a:ext>
            </a:extLst>
          </p:cNvPr>
          <p:cNvSpPr txBox="1"/>
          <p:nvPr/>
        </p:nvSpPr>
        <p:spPr>
          <a:xfrm>
            <a:off x="2465222" y="157730"/>
            <a:ext cx="658002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1. Khái niệm Devide &amp; Conquer</a:t>
            </a:r>
          </a:p>
        </p:txBody>
      </p:sp>
      <p:pic>
        <p:nvPicPr>
          <p:cNvPr id="1028" name="Picture 4" descr="Divide and Conquer Paradigm in Algorithms. | by Gaurav Mishra | Medium">
            <a:extLst>
              <a:ext uri="{FF2B5EF4-FFF2-40B4-BE49-F238E27FC236}">
                <a16:creationId xmlns:a16="http://schemas.microsoft.com/office/drawing/2014/main" id="{AD2FD597-D2F7-4A96-928E-D960742F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099871"/>
            <a:ext cx="81438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6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Mã giả</a:t>
            </a:r>
            <a:endParaRPr lang="en-US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22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291618-77A3-45DB-944F-2B41F09597D1}"/>
              </a:ext>
            </a:extLst>
          </p:cNvPr>
          <p:cNvSpPr txBox="1"/>
          <p:nvPr/>
        </p:nvSpPr>
        <p:spPr>
          <a:xfrm>
            <a:off x="2465222" y="157730"/>
            <a:ext cx="572414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Josefin Sans" panose="020B0604020202020204" charset="0"/>
              </a:rPr>
              <a:t>2. Mã giả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9F1F7C-2AA7-467C-87BA-8DBCE7B2C193}"/>
              </a:ext>
            </a:extLst>
          </p:cNvPr>
          <p:cNvSpPr/>
          <p:nvPr/>
        </p:nvSpPr>
        <p:spPr>
          <a:xfrm>
            <a:off x="157276" y="1459533"/>
            <a:ext cx="8891626" cy="3474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8D4D6-E0A3-4D9C-8A86-2B0F8A81C670}"/>
              </a:ext>
            </a:extLst>
          </p:cNvPr>
          <p:cNvSpPr txBox="1"/>
          <p:nvPr/>
        </p:nvSpPr>
        <p:spPr>
          <a:xfrm>
            <a:off x="358479" y="1543657"/>
            <a:ext cx="85477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// Giải bài toán A </a:t>
            </a:r>
            <a:endParaRPr lang="en-US" b="0" i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endParaRPr lang="en-US" b="0" i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1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DivideConquer</a:t>
            </a:r>
            <a:r>
              <a:rPr lang="vi-VN" b="0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(A) { </a:t>
            </a:r>
            <a:endParaRPr lang="en-US" b="0" i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vi-VN" b="1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vi-VN" b="0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(A đủ</a:t>
            </a:r>
            <a:r>
              <a:rPr lang="en-US" b="0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lớn)</a:t>
            </a:r>
          </a:p>
          <a:p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		</a:t>
            </a:r>
            <a:r>
              <a:rPr lang="vi-VN" b="0" i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// Chia bài toán A thành 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n</a:t>
            </a:r>
            <a:r>
              <a:rPr lang="vi-VN" b="0" i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bài toán con: A1, A2, ... , An </a:t>
            </a:r>
            <a:endParaRPr lang="en-US" b="0" i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vi-VN" b="1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vi-VN" b="0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(i = 1; i &lt;= n; i ++) { </a:t>
            </a:r>
            <a:endParaRPr lang="en-US" b="0" i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			</a:t>
            </a:r>
            <a:r>
              <a:rPr lang="vi-VN" b="0" i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// Gọi đệ quy để giải quyết từng bài toán con Ai </a:t>
            </a:r>
            <a:endParaRPr lang="en-US" b="0" i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vi-VN" b="0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xi = DivideConquer (Ai)</a:t>
            </a:r>
            <a:endParaRPr lang="en-US" b="0" i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vi-VN" b="0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 </a:t>
            </a:r>
            <a:endParaRPr lang="en-US" b="0" i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		</a:t>
            </a:r>
            <a:r>
              <a:rPr lang="vi-VN" b="0" i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// Kết hợp các nghiệm xi của các bài toán con Ai </a:t>
            </a:r>
            <a:endParaRPr lang="en-US" b="0" i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		// </a:t>
            </a:r>
            <a:r>
              <a:rPr lang="vi-VN" b="0" i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để nhận được nghiệm của bài toán A </a:t>
            </a:r>
            <a:endParaRPr lang="en-US" b="0" i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vi-VN" b="0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combine(x1, x2, ..., xn) </a:t>
            </a:r>
            <a:endParaRPr lang="en-US" b="0" i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vi-VN" b="0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i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</a:t>
            </a:r>
            <a:endParaRPr lang="en-US"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031598"/>
      </p:ext>
    </p:extLst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518</Words>
  <Application>Microsoft Office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Josefin Sans</vt:lpstr>
      <vt:lpstr>Consolas</vt:lpstr>
      <vt:lpstr>Open Sans</vt:lpstr>
      <vt:lpstr>#9Slide03 Cabin Bold</vt:lpstr>
      <vt:lpstr>Arial</vt:lpstr>
      <vt:lpstr>Aquatic and Physical Therapy Center by Slidesgo</vt:lpstr>
      <vt:lpstr>MỤC LỤC</vt:lpstr>
      <vt:lpstr>Thuật toán Devide &amp; Conquer</vt:lpstr>
      <vt:lpstr>Khái niệm</vt:lpstr>
      <vt:lpstr>PowerPoint Presentation</vt:lpstr>
      <vt:lpstr>PowerPoint Presentation</vt:lpstr>
      <vt:lpstr>PowerPoint Presentation</vt:lpstr>
      <vt:lpstr>Mã giả</vt:lpstr>
      <vt:lpstr>PowerPoint Presentation</vt:lpstr>
      <vt:lpstr>Ví dụ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 APACHE KAFKA</dc:title>
  <dc:creator>Mai Nguyen</dc:creator>
  <cp:lastModifiedBy>Sao Mai</cp:lastModifiedBy>
  <cp:revision>84</cp:revision>
  <dcterms:modified xsi:type="dcterms:W3CDTF">2021-08-04T17:07:11Z</dcterms:modified>
</cp:coreProperties>
</file>