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18288000" cy="10287000"/>
  <p:notesSz cx="6858000" cy="9144000"/>
  <p:embeddedFontLst>
    <p:embeddedFont>
      <p:font typeface="Canva Sans 1 Bold" charset="1" panose="020B0803030501040103"/>
      <p:regular r:id="rId33"/>
    </p:embeddedFont>
    <p:embeddedFont>
      <p:font typeface="DM Sans Bold" charset="1" panose="00000000000000000000"/>
      <p:regular r:id="rId34"/>
    </p:embeddedFont>
    <p:embeddedFont>
      <p:font typeface="DM Sans" charset="1" panose="00000000000000000000"/>
      <p:regular r:id="rId35"/>
    </p:embeddedFont>
    <p:embeddedFont>
      <p:font typeface="Kollektif Bold" charset="1" panose="020B0604020101010102"/>
      <p:regular r:id="rId36"/>
    </p:embeddedFont>
    <p:embeddedFont>
      <p:font typeface="Canva Sans 1" charset="1" panose="020B0503030501040103"/>
      <p:regular r:id="rId37"/>
    </p:embeddedFont>
    <p:embeddedFont>
      <p:font typeface="Arimo Bold" charset="1" panose="020B0704020202020204"/>
      <p:regular r:id="rId38"/>
    </p:embeddedFont>
    <p:embeddedFont>
      <p:font typeface="Canva Sans 2" charset="1" panose="020B0503030501040103"/>
      <p:regular r:id="rId39"/>
    </p:embeddedFont>
    <p:embeddedFont>
      <p:font typeface="Canva Sans 2 Bold" charset="1" panose="020B0803030501040103"/>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kaggle.com/datasets/syedanwarafridi/vehicle-sales-data/data"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1386843"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8" id="8"/>
          <p:cNvSpPr txBox="true"/>
          <p:nvPr/>
        </p:nvSpPr>
        <p:spPr>
          <a:xfrm rot="0">
            <a:off x="3248393" y="2703832"/>
            <a:ext cx="11315247" cy="1969745"/>
          </a:xfrm>
          <a:prstGeom prst="rect">
            <a:avLst/>
          </a:prstGeom>
        </p:spPr>
        <p:txBody>
          <a:bodyPr anchor="t" rtlCol="false" tIns="0" lIns="0" bIns="0" rIns="0">
            <a:spAutoFit/>
          </a:bodyPr>
          <a:lstStyle/>
          <a:p>
            <a:pPr algn="ctr">
              <a:lnSpc>
                <a:spcPts val="7950"/>
              </a:lnSpc>
            </a:pPr>
            <a:r>
              <a:rPr lang="en-US" sz="5300">
                <a:solidFill>
                  <a:srgbClr val="227C9D"/>
                </a:solidFill>
                <a:latin typeface="Canva Sans 1 Bold"/>
              </a:rPr>
              <a:t>PHÂN TÍCH DOANH SỐ BÁN XE VÀ XU HƯỚNG THỊ TRƯỜNG</a:t>
            </a:r>
          </a:p>
        </p:txBody>
      </p:sp>
      <p:sp>
        <p:nvSpPr>
          <p:cNvPr name="TextBox 9" id="9"/>
          <p:cNvSpPr txBox="true"/>
          <p:nvPr/>
        </p:nvSpPr>
        <p:spPr>
          <a:xfrm rot="0">
            <a:off x="2985902" y="5320759"/>
            <a:ext cx="11166892" cy="1037596"/>
          </a:xfrm>
          <a:prstGeom prst="rect">
            <a:avLst/>
          </a:prstGeom>
        </p:spPr>
        <p:txBody>
          <a:bodyPr anchor="t" rtlCol="false" tIns="0" lIns="0" bIns="0" rIns="0">
            <a:spAutoFit/>
          </a:bodyPr>
          <a:lstStyle/>
          <a:p>
            <a:pPr algn="ctr">
              <a:lnSpc>
                <a:spcPts val="4070"/>
              </a:lnSpc>
            </a:pPr>
            <a:r>
              <a:rPr lang="en-US" sz="3700">
                <a:solidFill>
                  <a:srgbClr val="545454"/>
                </a:solidFill>
                <a:latin typeface="DM Sans Bold"/>
              </a:rPr>
              <a:t>Giảng Viên Hướng Dẫn:</a:t>
            </a:r>
          </a:p>
          <a:p>
            <a:pPr algn="ctr">
              <a:lnSpc>
                <a:spcPts val="4070"/>
              </a:lnSpc>
            </a:pPr>
            <a:r>
              <a:rPr lang="en-US" sz="3700">
                <a:solidFill>
                  <a:srgbClr val="545454"/>
                </a:solidFill>
                <a:latin typeface="DM Sans"/>
              </a:rPr>
              <a:t>Đỗ Thị Minh Phụng</a:t>
            </a:r>
          </a:p>
        </p:txBody>
      </p:sp>
      <p:sp>
        <p:nvSpPr>
          <p:cNvPr name="Freeform 10" id="10"/>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3321750" y="74993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5400000">
            <a:off x="1438681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0">
            <a:off x="16554431" y="21676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true" flipV="true" rot="0">
            <a:off x="15470622" y="4433486"/>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true" flipV="true" rot="5400000">
            <a:off x="16554431" y="4433486"/>
            <a:ext cx="1083809" cy="1083809"/>
          </a:xfrm>
          <a:custGeom>
            <a:avLst/>
            <a:gdLst/>
            <a:ahLst/>
            <a:cxnLst/>
            <a:rect r="r" b="b" t="t" l="l"/>
            <a:pathLst>
              <a:path h="1083809" w="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2" id="32"/>
          <p:cNvGrpSpPr/>
          <p:nvPr/>
        </p:nvGrpSpPr>
        <p:grpSpPr>
          <a:xfrm rot="2700000">
            <a:off x="-1376391" y="-3093321"/>
            <a:ext cx="7415398" cy="3565095"/>
            <a:chOff x="0" y="0"/>
            <a:chExt cx="660400" cy="317500"/>
          </a:xfrm>
        </p:grpSpPr>
        <p:sp>
          <p:nvSpPr>
            <p:cNvPr name="Freeform 33" id="3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4" id="3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5" id="3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6" id="3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7" id="3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8" id="3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9" id="3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40" id="4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41" id="4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42" id="42"/>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43" id="43"/>
          <p:cNvSpPr txBox="true"/>
          <p:nvPr/>
        </p:nvSpPr>
        <p:spPr>
          <a:xfrm rot="0">
            <a:off x="4947463" y="7622115"/>
            <a:ext cx="7197206" cy="857256"/>
          </a:xfrm>
          <a:prstGeom prst="rect">
            <a:avLst/>
          </a:prstGeom>
        </p:spPr>
        <p:txBody>
          <a:bodyPr anchor="t" rtlCol="false" tIns="0" lIns="0" bIns="0" rIns="0">
            <a:spAutoFit/>
          </a:bodyPr>
          <a:lstStyle/>
          <a:p>
            <a:pPr algn="ctr">
              <a:lnSpc>
                <a:spcPts val="3300"/>
              </a:lnSpc>
            </a:pPr>
            <a:r>
              <a:rPr lang="en-US" sz="3000">
                <a:solidFill>
                  <a:srgbClr val="545454"/>
                </a:solidFill>
                <a:latin typeface="DM Sans Bold"/>
              </a:rPr>
              <a:t>IS217.O22.HTCL</a:t>
            </a:r>
          </a:p>
          <a:p>
            <a:pPr algn="ctr">
              <a:lnSpc>
                <a:spcPts val="3300"/>
              </a:lnSpc>
            </a:pPr>
            <a:r>
              <a:rPr lang="en-US" sz="3000">
                <a:solidFill>
                  <a:srgbClr val="545454"/>
                </a:solidFill>
                <a:latin typeface="DM Sans Bold"/>
              </a:rPr>
              <a:t>Kho dữ liệu và olap</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AutoShape 2" id="2"/>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3" id="3"/>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4" id="4"/>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5" id="5"/>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6" id="6"/>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7" id="7"/>
          <p:cNvGrpSpPr/>
          <p:nvPr/>
        </p:nvGrpSpPr>
        <p:grpSpPr>
          <a:xfrm rot="2700000">
            <a:off x="-2909348" y="-3914408"/>
            <a:ext cx="7415398" cy="3565095"/>
            <a:chOff x="0" y="0"/>
            <a:chExt cx="660400" cy="317500"/>
          </a:xfrm>
        </p:grpSpPr>
        <p:sp>
          <p:nvSpPr>
            <p:cNvPr name="Freeform 8" id="8"/>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9" id="9"/>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0" id="10"/>
          <p:cNvSpPr/>
          <p:nvPr/>
        </p:nvSpPr>
        <p:spPr>
          <a:xfrm>
            <a:off x="-3371962" y="-3094858"/>
            <a:ext cx="5185216" cy="5132702"/>
          </a:xfrm>
          <a:prstGeom prst="line">
            <a:avLst/>
          </a:prstGeom>
          <a:ln cap="flat" w="28575">
            <a:solidFill>
              <a:srgbClr val="8CA9AD"/>
            </a:solidFill>
            <a:prstDash val="solid"/>
            <a:headEnd type="none" len="sm" w="sm"/>
            <a:tailEnd type="none" len="sm" w="sm"/>
          </a:ln>
        </p:spPr>
      </p:sp>
      <p:sp>
        <p:nvSpPr>
          <p:cNvPr name="AutoShape 11" id="11"/>
          <p:cNvSpPr/>
          <p:nvPr/>
        </p:nvSpPr>
        <p:spPr>
          <a:xfrm>
            <a:off x="-3585909" y="-2782182"/>
            <a:ext cx="5038853" cy="5038853"/>
          </a:xfrm>
          <a:prstGeom prst="line">
            <a:avLst/>
          </a:prstGeom>
          <a:ln cap="flat" w="28575">
            <a:solidFill>
              <a:srgbClr val="8CA9AD"/>
            </a:solidFill>
            <a:prstDash val="solid"/>
            <a:headEnd type="none" len="sm" w="sm"/>
            <a:tailEnd type="none" len="sm" w="sm"/>
          </a:ln>
        </p:spPr>
      </p:sp>
      <p:sp>
        <p:nvSpPr>
          <p:cNvPr name="AutoShape 12" id="12"/>
          <p:cNvSpPr/>
          <p:nvPr/>
        </p:nvSpPr>
        <p:spPr>
          <a:xfrm>
            <a:off x="-3765510" y="-2423712"/>
            <a:ext cx="4867141" cy="4867141"/>
          </a:xfrm>
          <a:prstGeom prst="line">
            <a:avLst/>
          </a:prstGeom>
          <a:ln cap="flat" w="28575">
            <a:solidFill>
              <a:srgbClr val="8CA9AD"/>
            </a:solidFill>
            <a:prstDash val="solid"/>
            <a:headEnd type="none" len="sm" w="sm"/>
            <a:tailEnd type="none" len="sm" w="sm"/>
          </a:ln>
        </p:spPr>
      </p:sp>
      <p:sp>
        <p:nvSpPr>
          <p:cNvPr name="AutoShape 13" id="13"/>
          <p:cNvSpPr/>
          <p:nvPr/>
        </p:nvSpPr>
        <p:spPr>
          <a:xfrm>
            <a:off x="-3892165" y="-2037444"/>
            <a:ext cx="4690515" cy="4690515"/>
          </a:xfrm>
          <a:prstGeom prst="line">
            <a:avLst/>
          </a:prstGeom>
          <a:ln cap="flat" w="28575">
            <a:solidFill>
              <a:srgbClr val="8CA9AD"/>
            </a:solidFill>
            <a:prstDash val="solid"/>
            <a:headEnd type="none" len="sm" w="sm"/>
            <a:tailEnd type="none" len="sm" w="sm"/>
          </a:ln>
        </p:spPr>
      </p:sp>
      <p:sp>
        <p:nvSpPr>
          <p:cNvPr name="AutoShape 14" id="14"/>
          <p:cNvSpPr/>
          <p:nvPr/>
        </p:nvSpPr>
        <p:spPr>
          <a:xfrm>
            <a:off x="-4036019" y="-1597767"/>
            <a:ext cx="4347674" cy="4347674"/>
          </a:xfrm>
          <a:prstGeom prst="line">
            <a:avLst/>
          </a:prstGeom>
          <a:ln cap="flat" w="28575">
            <a:solidFill>
              <a:srgbClr val="8CA9AD"/>
            </a:solidFill>
            <a:prstDash val="solid"/>
            <a:headEnd type="none" len="sm" w="sm"/>
            <a:tailEnd type="none" len="sm" w="sm"/>
          </a:ln>
        </p:spPr>
      </p:sp>
      <p:sp>
        <p:nvSpPr>
          <p:cNvPr name="AutoShape 15" id="15"/>
          <p:cNvSpPr/>
          <p:nvPr/>
        </p:nvSpPr>
        <p:spPr>
          <a:xfrm>
            <a:off x="-2509797" y="905760"/>
            <a:ext cx="2519322" cy="1844147"/>
          </a:xfrm>
          <a:prstGeom prst="line">
            <a:avLst/>
          </a:prstGeom>
          <a:ln cap="flat" w="28575">
            <a:solidFill>
              <a:srgbClr val="8CA9AD"/>
            </a:solidFill>
            <a:prstDash val="solid"/>
            <a:headEnd type="none" len="sm" w="sm"/>
            <a:tailEnd type="none" len="sm" w="sm"/>
          </a:ln>
        </p:spPr>
      </p:sp>
      <p:sp>
        <p:nvSpPr>
          <p:cNvPr name="Freeform 16" id="16"/>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2" id="22"/>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6" id="26"/>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7" id="27"/>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9" id="29"/>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1" id="31"/>
          <p:cNvGrpSpPr/>
          <p:nvPr/>
        </p:nvGrpSpPr>
        <p:grpSpPr>
          <a:xfrm rot="0">
            <a:off x="17259300" y="9258300"/>
            <a:ext cx="1083809" cy="1083809"/>
            <a:chOff x="0" y="0"/>
            <a:chExt cx="1445079" cy="1445079"/>
          </a:xfrm>
        </p:grpSpPr>
        <p:sp>
          <p:nvSpPr>
            <p:cNvPr name="Freeform 32" id="32"/>
            <p:cNvSpPr/>
            <p:nvPr/>
          </p:nvSpPr>
          <p:spPr>
            <a:xfrm flipH="false" flipV="false" rot="0">
              <a:off x="0"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3" id="33"/>
            <p:cNvSpPr txBox="true"/>
            <p:nvPr/>
          </p:nvSpPr>
          <p:spPr>
            <a:xfrm rot="0">
              <a:off x="722539" y="294338"/>
              <a:ext cx="321866" cy="770678"/>
            </a:xfrm>
            <a:prstGeom prst="rect">
              <a:avLst/>
            </a:prstGeom>
          </p:spPr>
          <p:txBody>
            <a:bodyPr anchor="t" rtlCol="false" tIns="0" lIns="0" bIns="0" rIns="0">
              <a:spAutoFit/>
            </a:bodyPr>
            <a:lstStyle/>
            <a:p>
              <a:pPr algn="ctr">
                <a:lnSpc>
                  <a:spcPts val="4759"/>
                </a:lnSpc>
              </a:pPr>
              <a:r>
                <a:rPr lang="en-US" sz="3399">
                  <a:solidFill>
                    <a:srgbClr val="000000"/>
                  </a:solidFill>
                  <a:latin typeface="Arimo Bold"/>
                </a:rPr>
                <a:t>4</a:t>
              </a:r>
            </a:p>
          </p:txBody>
        </p:sp>
      </p:grpSp>
      <p:graphicFrame>
        <p:nvGraphicFramePr>
          <p:cNvPr name="Table 34" id="34"/>
          <p:cNvGraphicFramePr>
            <a:graphicFrameLocks noGrp="true"/>
          </p:cNvGraphicFramePr>
          <p:nvPr/>
        </p:nvGraphicFramePr>
        <p:xfrm>
          <a:off x="1452944" y="1028700"/>
          <a:ext cx="15602091" cy="8263217"/>
        </p:xfrm>
        <a:graphic>
          <a:graphicData uri="http://schemas.openxmlformats.org/drawingml/2006/table">
            <a:tbl>
              <a:tblPr/>
              <a:tblGrid>
                <a:gridCol w="2403427"/>
                <a:gridCol w="2893884"/>
                <a:gridCol w="2961533"/>
                <a:gridCol w="7343248"/>
              </a:tblGrid>
              <a:tr h="1470239">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STT</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Tên thuộc tính</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Kiểu</a:t>
                      </a:r>
                    </a:p>
                    <a:p>
                      <a:pPr algn="l">
                        <a:lnSpc>
                          <a:spcPts val="2000"/>
                        </a:lnSpc>
                      </a:pPr>
                      <a:r>
                        <a:rPr lang="en-US" sz="2000">
                          <a:solidFill>
                            <a:srgbClr val="000000"/>
                          </a:solidFill>
                          <a:latin typeface="DM Sans Bold"/>
                        </a:rPr>
                        <a:t>  dữ liệu</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Ý nghĩa</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91533">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11</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Color</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String</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Màu sắc ngoại thất của xe.</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464384">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12</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Interior</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String</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Màu sắc nội thất của xe.</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44803">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13</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Seller</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String</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Đơn vị bán xe.</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470239">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14</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Mmr(Manheim market report)</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Int</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Báo cáo thị trường Manheim, có thể chỉ ra giá</a:t>
                      </a:r>
                    </a:p>
                    <a:p>
                      <a:pPr algn="l">
                        <a:lnSpc>
                          <a:spcPts val="2000"/>
                        </a:lnSpc>
                      </a:pPr>
                      <a:r>
                        <a:rPr lang="en-US" sz="2000">
                          <a:solidFill>
                            <a:srgbClr val="000000"/>
                          </a:solidFill>
                          <a:latin typeface="DM Sans Bold"/>
                        </a:rPr>
                        <a:t>  trị thị trường ước tính của xe). </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22017">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15</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Sellingprice</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Int</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Giá mà chiếc xe đã được bán.</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35" id="35"/>
          <p:cNvSpPr txBox="true"/>
          <p:nvPr/>
        </p:nvSpPr>
        <p:spPr>
          <a:xfrm rot="0">
            <a:off x="1258010" y="155008"/>
            <a:ext cx="9245745" cy="596900"/>
          </a:xfrm>
          <a:prstGeom prst="rect">
            <a:avLst/>
          </a:prstGeom>
        </p:spPr>
        <p:txBody>
          <a:bodyPr anchor="t" rtlCol="false" tIns="0" lIns="0" bIns="0" rIns="0">
            <a:spAutoFit/>
          </a:bodyPr>
          <a:lstStyle/>
          <a:p>
            <a:pPr algn="ctr" marL="0" indent="0" lvl="0">
              <a:lnSpc>
                <a:spcPts val="4900"/>
              </a:lnSpc>
              <a:spcBef>
                <a:spcPct val="0"/>
              </a:spcBef>
            </a:pPr>
            <a:r>
              <a:rPr lang="en-US" sz="3500">
                <a:solidFill>
                  <a:srgbClr val="000000"/>
                </a:solidFill>
                <a:latin typeface="Canva Sans 2 Bold"/>
              </a:rPr>
              <a:t>Danh sách thuộc tính được phân tích</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AutoShape 2" id="2"/>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3" id="3"/>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4" id="4"/>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5" id="5"/>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6" id="6"/>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7" id="7"/>
          <p:cNvGrpSpPr/>
          <p:nvPr/>
        </p:nvGrpSpPr>
        <p:grpSpPr>
          <a:xfrm rot="2700000">
            <a:off x="-2909348" y="-3914408"/>
            <a:ext cx="7415398" cy="3565095"/>
            <a:chOff x="0" y="0"/>
            <a:chExt cx="660400" cy="317500"/>
          </a:xfrm>
        </p:grpSpPr>
        <p:sp>
          <p:nvSpPr>
            <p:cNvPr name="Freeform 8" id="8"/>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9" id="9"/>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0" id="10"/>
          <p:cNvSpPr/>
          <p:nvPr/>
        </p:nvSpPr>
        <p:spPr>
          <a:xfrm>
            <a:off x="-3371962" y="-3094858"/>
            <a:ext cx="5185216" cy="5132702"/>
          </a:xfrm>
          <a:prstGeom prst="line">
            <a:avLst/>
          </a:prstGeom>
          <a:ln cap="flat" w="28575">
            <a:solidFill>
              <a:srgbClr val="8CA9AD"/>
            </a:solidFill>
            <a:prstDash val="solid"/>
            <a:headEnd type="none" len="sm" w="sm"/>
            <a:tailEnd type="none" len="sm" w="sm"/>
          </a:ln>
        </p:spPr>
      </p:sp>
      <p:sp>
        <p:nvSpPr>
          <p:cNvPr name="AutoShape 11" id="11"/>
          <p:cNvSpPr/>
          <p:nvPr/>
        </p:nvSpPr>
        <p:spPr>
          <a:xfrm>
            <a:off x="-3585909" y="-2782182"/>
            <a:ext cx="5038853" cy="5038853"/>
          </a:xfrm>
          <a:prstGeom prst="line">
            <a:avLst/>
          </a:prstGeom>
          <a:ln cap="flat" w="28575">
            <a:solidFill>
              <a:srgbClr val="8CA9AD"/>
            </a:solidFill>
            <a:prstDash val="solid"/>
            <a:headEnd type="none" len="sm" w="sm"/>
            <a:tailEnd type="none" len="sm" w="sm"/>
          </a:ln>
        </p:spPr>
      </p:sp>
      <p:sp>
        <p:nvSpPr>
          <p:cNvPr name="AutoShape 12" id="12"/>
          <p:cNvSpPr/>
          <p:nvPr/>
        </p:nvSpPr>
        <p:spPr>
          <a:xfrm>
            <a:off x="-3765510" y="-2423712"/>
            <a:ext cx="4867141" cy="4867141"/>
          </a:xfrm>
          <a:prstGeom prst="line">
            <a:avLst/>
          </a:prstGeom>
          <a:ln cap="flat" w="28575">
            <a:solidFill>
              <a:srgbClr val="8CA9AD"/>
            </a:solidFill>
            <a:prstDash val="solid"/>
            <a:headEnd type="none" len="sm" w="sm"/>
            <a:tailEnd type="none" len="sm" w="sm"/>
          </a:ln>
        </p:spPr>
      </p:sp>
      <p:sp>
        <p:nvSpPr>
          <p:cNvPr name="AutoShape 13" id="13"/>
          <p:cNvSpPr/>
          <p:nvPr/>
        </p:nvSpPr>
        <p:spPr>
          <a:xfrm>
            <a:off x="-3892165" y="-2037444"/>
            <a:ext cx="4690515" cy="4690515"/>
          </a:xfrm>
          <a:prstGeom prst="line">
            <a:avLst/>
          </a:prstGeom>
          <a:ln cap="flat" w="28575">
            <a:solidFill>
              <a:srgbClr val="8CA9AD"/>
            </a:solidFill>
            <a:prstDash val="solid"/>
            <a:headEnd type="none" len="sm" w="sm"/>
            <a:tailEnd type="none" len="sm" w="sm"/>
          </a:ln>
        </p:spPr>
      </p:sp>
      <p:sp>
        <p:nvSpPr>
          <p:cNvPr name="AutoShape 14" id="14"/>
          <p:cNvSpPr/>
          <p:nvPr/>
        </p:nvSpPr>
        <p:spPr>
          <a:xfrm>
            <a:off x="-4036019" y="-1597767"/>
            <a:ext cx="4347674" cy="4347674"/>
          </a:xfrm>
          <a:prstGeom prst="line">
            <a:avLst/>
          </a:prstGeom>
          <a:ln cap="flat" w="28575">
            <a:solidFill>
              <a:srgbClr val="8CA9AD"/>
            </a:solidFill>
            <a:prstDash val="solid"/>
            <a:headEnd type="none" len="sm" w="sm"/>
            <a:tailEnd type="none" len="sm" w="sm"/>
          </a:ln>
        </p:spPr>
      </p:sp>
      <p:sp>
        <p:nvSpPr>
          <p:cNvPr name="AutoShape 15" id="15"/>
          <p:cNvSpPr/>
          <p:nvPr/>
        </p:nvSpPr>
        <p:spPr>
          <a:xfrm>
            <a:off x="-2509797" y="905760"/>
            <a:ext cx="2519322" cy="1844147"/>
          </a:xfrm>
          <a:prstGeom prst="line">
            <a:avLst/>
          </a:prstGeom>
          <a:ln cap="flat" w="28575">
            <a:solidFill>
              <a:srgbClr val="8CA9AD"/>
            </a:solidFill>
            <a:prstDash val="solid"/>
            <a:headEnd type="none" len="sm" w="sm"/>
            <a:tailEnd type="none" len="sm" w="sm"/>
          </a:ln>
        </p:spPr>
      </p:sp>
      <p:sp>
        <p:nvSpPr>
          <p:cNvPr name="Freeform 16" id="16"/>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2" id="22"/>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6" id="26"/>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7" id="27"/>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9" id="29"/>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1" id="31"/>
          <p:cNvGrpSpPr/>
          <p:nvPr/>
        </p:nvGrpSpPr>
        <p:grpSpPr>
          <a:xfrm rot="0">
            <a:off x="17259300" y="9258300"/>
            <a:ext cx="1083809" cy="1083809"/>
            <a:chOff x="0" y="0"/>
            <a:chExt cx="1445079" cy="1445079"/>
          </a:xfrm>
        </p:grpSpPr>
        <p:sp>
          <p:nvSpPr>
            <p:cNvPr name="Freeform 32" id="32"/>
            <p:cNvSpPr/>
            <p:nvPr/>
          </p:nvSpPr>
          <p:spPr>
            <a:xfrm flipH="false" flipV="false" rot="0">
              <a:off x="0"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3" id="33"/>
            <p:cNvSpPr txBox="true"/>
            <p:nvPr/>
          </p:nvSpPr>
          <p:spPr>
            <a:xfrm rot="0">
              <a:off x="722539" y="294338"/>
              <a:ext cx="321866" cy="770678"/>
            </a:xfrm>
            <a:prstGeom prst="rect">
              <a:avLst/>
            </a:prstGeom>
          </p:spPr>
          <p:txBody>
            <a:bodyPr anchor="t" rtlCol="false" tIns="0" lIns="0" bIns="0" rIns="0">
              <a:spAutoFit/>
            </a:bodyPr>
            <a:lstStyle/>
            <a:p>
              <a:pPr algn="ctr">
                <a:lnSpc>
                  <a:spcPts val="4759"/>
                </a:lnSpc>
              </a:pPr>
              <a:r>
                <a:rPr lang="en-US" sz="3399">
                  <a:solidFill>
                    <a:srgbClr val="000000"/>
                  </a:solidFill>
                  <a:latin typeface="Arimo Bold"/>
                </a:rPr>
                <a:t>4</a:t>
              </a:r>
            </a:p>
          </p:txBody>
        </p:sp>
      </p:grpSp>
      <p:graphicFrame>
        <p:nvGraphicFramePr>
          <p:cNvPr name="Table 34" id="34"/>
          <p:cNvGraphicFramePr>
            <a:graphicFrameLocks noGrp="true"/>
          </p:cNvGraphicFramePr>
          <p:nvPr/>
        </p:nvGraphicFramePr>
        <p:xfrm>
          <a:off x="1452944" y="3269275"/>
          <a:ext cx="15602091" cy="2874225"/>
        </p:xfrm>
        <a:graphic>
          <a:graphicData uri="http://schemas.openxmlformats.org/drawingml/2006/table">
            <a:tbl>
              <a:tblPr/>
              <a:tblGrid>
                <a:gridCol w="2403427"/>
                <a:gridCol w="2893884"/>
                <a:gridCol w="2961533"/>
                <a:gridCol w="7343248"/>
              </a:tblGrid>
              <a:tr h="1476637">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STT</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Tên thuộc tính</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Kiểu</a:t>
                      </a:r>
                    </a:p>
                    <a:p>
                      <a:pPr algn="l">
                        <a:lnSpc>
                          <a:spcPts val="2000"/>
                        </a:lnSpc>
                      </a:pPr>
                      <a:r>
                        <a:rPr lang="en-US" sz="2000">
                          <a:solidFill>
                            <a:srgbClr val="000000"/>
                          </a:solidFill>
                          <a:latin typeface="DM Sans Bold"/>
                        </a:rPr>
                        <a:t>  dữ liệu</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Ý nghĩa</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97588">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16</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Selldate</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datetime</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Thời gian xe được bán.</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35" id="35"/>
          <p:cNvSpPr txBox="true"/>
          <p:nvPr/>
        </p:nvSpPr>
        <p:spPr>
          <a:xfrm rot="0">
            <a:off x="1452944" y="1503929"/>
            <a:ext cx="9245745" cy="596900"/>
          </a:xfrm>
          <a:prstGeom prst="rect">
            <a:avLst/>
          </a:prstGeom>
        </p:spPr>
        <p:txBody>
          <a:bodyPr anchor="t" rtlCol="false" tIns="0" lIns="0" bIns="0" rIns="0">
            <a:spAutoFit/>
          </a:bodyPr>
          <a:lstStyle/>
          <a:p>
            <a:pPr algn="ctr" marL="0" indent="0" lvl="0">
              <a:lnSpc>
                <a:spcPts val="4900"/>
              </a:lnSpc>
              <a:spcBef>
                <a:spcPct val="0"/>
              </a:spcBef>
            </a:pPr>
            <a:r>
              <a:rPr lang="en-US" sz="3500">
                <a:solidFill>
                  <a:srgbClr val="000000"/>
                </a:solidFill>
                <a:latin typeface="Canva Sans 2 Bold"/>
              </a:rPr>
              <a:t>Danh sách thuộc tính được phân tích</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10" id="10"/>
          <p:cNvGrpSpPr/>
          <p:nvPr/>
        </p:nvGrpSpPr>
        <p:grpSpPr>
          <a:xfrm rot="2700000">
            <a:off x="-2909348" y="-3914408"/>
            <a:ext cx="7415398" cy="3565095"/>
            <a:chOff x="0" y="0"/>
            <a:chExt cx="660400" cy="317500"/>
          </a:xfrm>
        </p:grpSpPr>
        <p:sp>
          <p:nvSpPr>
            <p:cNvPr name="Freeform 11" id="1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2" id="1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3" id="13"/>
          <p:cNvSpPr/>
          <p:nvPr/>
        </p:nvSpPr>
        <p:spPr>
          <a:xfrm>
            <a:off x="-3371962" y="-3094858"/>
            <a:ext cx="5185216" cy="5132702"/>
          </a:xfrm>
          <a:prstGeom prst="line">
            <a:avLst/>
          </a:prstGeom>
          <a:ln cap="flat" w="28575">
            <a:solidFill>
              <a:srgbClr val="8CA9AD"/>
            </a:solidFill>
            <a:prstDash val="solid"/>
            <a:headEnd type="none" len="sm" w="sm"/>
            <a:tailEnd type="none" len="sm" w="sm"/>
          </a:ln>
        </p:spPr>
      </p:sp>
      <p:sp>
        <p:nvSpPr>
          <p:cNvPr name="AutoShape 14" id="14"/>
          <p:cNvSpPr/>
          <p:nvPr/>
        </p:nvSpPr>
        <p:spPr>
          <a:xfrm>
            <a:off x="-3585909" y="-2782182"/>
            <a:ext cx="5038853" cy="5038853"/>
          </a:xfrm>
          <a:prstGeom prst="line">
            <a:avLst/>
          </a:prstGeom>
          <a:ln cap="flat" w="28575">
            <a:solidFill>
              <a:srgbClr val="8CA9AD"/>
            </a:solidFill>
            <a:prstDash val="solid"/>
            <a:headEnd type="none" len="sm" w="sm"/>
            <a:tailEnd type="none" len="sm" w="sm"/>
          </a:ln>
        </p:spPr>
      </p:sp>
      <p:sp>
        <p:nvSpPr>
          <p:cNvPr name="AutoShape 15" id="15"/>
          <p:cNvSpPr/>
          <p:nvPr/>
        </p:nvSpPr>
        <p:spPr>
          <a:xfrm>
            <a:off x="-3765510" y="-2423712"/>
            <a:ext cx="4867141" cy="4867141"/>
          </a:xfrm>
          <a:prstGeom prst="line">
            <a:avLst/>
          </a:prstGeom>
          <a:ln cap="flat" w="28575">
            <a:solidFill>
              <a:srgbClr val="8CA9AD"/>
            </a:solidFill>
            <a:prstDash val="solid"/>
            <a:headEnd type="none" len="sm" w="sm"/>
            <a:tailEnd type="none" len="sm" w="sm"/>
          </a:ln>
        </p:spPr>
      </p:sp>
      <p:sp>
        <p:nvSpPr>
          <p:cNvPr name="AutoShape 16" id="16"/>
          <p:cNvSpPr/>
          <p:nvPr/>
        </p:nvSpPr>
        <p:spPr>
          <a:xfrm>
            <a:off x="-3892165" y="-2037444"/>
            <a:ext cx="4690515" cy="4690515"/>
          </a:xfrm>
          <a:prstGeom prst="line">
            <a:avLst/>
          </a:prstGeom>
          <a:ln cap="flat" w="28575">
            <a:solidFill>
              <a:srgbClr val="8CA9AD"/>
            </a:solidFill>
            <a:prstDash val="solid"/>
            <a:headEnd type="none" len="sm" w="sm"/>
            <a:tailEnd type="none" len="sm" w="sm"/>
          </a:ln>
        </p:spPr>
      </p:sp>
      <p:sp>
        <p:nvSpPr>
          <p:cNvPr name="AutoShape 17" id="17"/>
          <p:cNvSpPr/>
          <p:nvPr/>
        </p:nvSpPr>
        <p:spPr>
          <a:xfrm>
            <a:off x="-4036019" y="-1597767"/>
            <a:ext cx="4347674" cy="4347674"/>
          </a:xfrm>
          <a:prstGeom prst="line">
            <a:avLst/>
          </a:prstGeom>
          <a:ln cap="flat" w="28575">
            <a:solidFill>
              <a:srgbClr val="8CA9AD"/>
            </a:solidFill>
            <a:prstDash val="solid"/>
            <a:headEnd type="none" len="sm" w="sm"/>
            <a:tailEnd type="none" len="sm" w="sm"/>
          </a:ln>
        </p:spPr>
      </p:sp>
      <p:sp>
        <p:nvSpPr>
          <p:cNvPr name="AutoShape 18" id="18"/>
          <p:cNvSpPr/>
          <p:nvPr/>
        </p:nvSpPr>
        <p:spPr>
          <a:xfrm>
            <a:off x="-2509797" y="905760"/>
            <a:ext cx="2519322" cy="1844147"/>
          </a:xfrm>
          <a:prstGeom prst="line">
            <a:avLst/>
          </a:prstGeom>
          <a:ln cap="flat" w="28575">
            <a:solidFill>
              <a:srgbClr val="8CA9AD"/>
            </a:solidFill>
            <a:prstDash val="solid"/>
            <a:headEnd type="none" len="sm" w="sm"/>
            <a:tailEnd type="none" len="sm" w="sm"/>
          </a:ln>
        </p:spPr>
      </p:sp>
      <p:sp>
        <p:nvSpPr>
          <p:cNvPr name="Freeform 19" id="19"/>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3" id="33"/>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6" id="36"/>
          <p:cNvGrpSpPr/>
          <p:nvPr/>
        </p:nvGrpSpPr>
        <p:grpSpPr>
          <a:xfrm rot="0">
            <a:off x="17259300" y="9258300"/>
            <a:ext cx="1083809" cy="1083809"/>
            <a:chOff x="0" y="0"/>
            <a:chExt cx="1445079" cy="1445079"/>
          </a:xfrm>
        </p:grpSpPr>
        <p:sp>
          <p:nvSpPr>
            <p:cNvPr name="Freeform 37" id="37"/>
            <p:cNvSpPr/>
            <p:nvPr/>
          </p:nvSpPr>
          <p:spPr>
            <a:xfrm flipH="false" flipV="false" rot="0">
              <a:off x="0"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8" id="38"/>
            <p:cNvSpPr txBox="true"/>
            <p:nvPr/>
          </p:nvSpPr>
          <p:spPr>
            <a:xfrm rot="0">
              <a:off x="722539" y="294338"/>
              <a:ext cx="321866" cy="770678"/>
            </a:xfrm>
            <a:prstGeom prst="rect">
              <a:avLst/>
            </a:prstGeom>
          </p:spPr>
          <p:txBody>
            <a:bodyPr anchor="t" rtlCol="false" tIns="0" lIns="0" bIns="0" rIns="0">
              <a:spAutoFit/>
            </a:bodyPr>
            <a:lstStyle/>
            <a:p>
              <a:pPr algn="ctr">
                <a:lnSpc>
                  <a:spcPts val="4759"/>
                </a:lnSpc>
              </a:pPr>
              <a:r>
                <a:rPr lang="en-US" sz="3399">
                  <a:solidFill>
                    <a:srgbClr val="000000"/>
                  </a:solidFill>
                  <a:latin typeface="Arimo Bold"/>
                </a:rPr>
                <a:t>4</a:t>
              </a:r>
            </a:p>
          </p:txBody>
        </p:sp>
      </p:grpSp>
      <p:sp>
        <p:nvSpPr>
          <p:cNvPr name="Freeform 39" id="39"/>
          <p:cNvSpPr/>
          <p:nvPr/>
        </p:nvSpPr>
        <p:spPr>
          <a:xfrm flipH="false" flipV="false" rot="0">
            <a:off x="2167618" y="2762893"/>
            <a:ext cx="14235111" cy="7739478"/>
          </a:xfrm>
          <a:custGeom>
            <a:avLst/>
            <a:gdLst/>
            <a:ahLst/>
            <a:cxnLst/>
            <a:rect r="r" b="b" t="t" l="l"/>
            <a:pathLst>
              <a:path h="7739478" w="14235111">
                <a:moveTo>
                  <a:pt x="0" y="0"/>
                </a:moveTo>
                <a:lnTo>
                  <a:pt x="14235111" y="0"/>
                </a:lnTo>
                <a:lnTo>
                  <a:pt x="14235111" y="7739478"/>
                </a:lnTo>
                <a:lnTo>
                  <a:pt x="0" y="7739478"/>
                </a:lnTo>
                <a:lnTo>
                  <a:pt x="0" y="0"/>
                </a:lnTo>
                <a:close/>
              </a:path>
            </a:pathLst>
          </a:custGeom>
          <a:blipFill>
            <a:blip r:embed="rId10"/>
            <a:stretch>
              <a:fillRect l="0" t="0" r="0" b="0"/>
            </a:stretch>
          </a:blipFill>
        </p:spPr>
      </p:sp>
      <p:sp>
        <p:nvSpPr>
          <p:cNvPr name="TextBox 40" id="40"/>
          <p:cNvSpPr txBox="true"/>
          <p:nvPr/>
        </p:nvSpPr>
        <p:spPr>
          <a:xfrm rot="0">
            <a:off x="-232086" y="880365"/>
            <a:ext cx="12866041" cy="869966"/>
          </a:xfrm>
          <a:prstGeom prst="rect">
            <a:avLst/>
          </a:prstGeom>
        </p:spPr>
        <p:txBody>
          <a:bodyPr anchor="t" rtlCol="false" tIns="0" lIns="0" bIns="0" rIns="0">
            <a:spAutoFit/>
          </a:bodyPr>
          <a:lstStyle/>
          <a:p>
            <a:pPr algn="ctr">
              <a:lnSpc>
                <a:spcPts val="6500"/>
              </a:lnSpc>
            </a:pPr>
            <a:r>
              <a:rPr lang="en-US" sz="6500">
                <a:solidFill>
                  <a:srgbClr val="227C9D"/>
                </a:solidFill>
                <a:latin typeface="Kollektif Bold"/>
              </a:rPr>
              <a:t>01 - GIỚI THIỆU KHO DỮ LIỆU</a:t>
            </a:r>
          </a:p>
        </p:txBody>
      </p:sp>
      <p:sp>
        <p:nvSpPr>
          <p:cNvPr name="TextBox 41" id="41"/>
          <p:cNvSpPr txBox="true"/>
          <p:nvPr/>
        </p:nvSpPr>
        <p:spPr>
          <a:xfrm rot="0">
            <a:off x="1115307" y="1826649"/>
            <a:ext cx="6580503" cy="707644"/>
          </a:xfrm>
          <a:prstGeom prst="rect">
            <a:avLst/>
          </a:prstGeom>
        </p:spPr>
        <p:txBody>
          <a:bodyPr anchor="t" rtlCol="false" tIns="0" lIns="0" bIns="0" rIns="0">
            <a:spAutoFit/>
          </a:bodyPr>
          <a:lstStyle/>
          <a:p>
            <a:pPr algn="ctr">
              <a:lnSpc>
                <a:spcPts val="6067"/>
              </a:lnSpc>
            </a:pPr>
            <a:r>
              <a:rPr lang="en-US" sz="3699">
                <a:solidFill>
                  <a:srgbClr val="545454"/>
                </a:solidFill>
                <a:latin typeface="DM Sans Bold"/>
              </a:rPr>
              <a:t>Xây dựng kho dữ liệu</a:t>
            </a:r>
          </a:p>
        </p:txBody>
      </p:sp>
      <p:sp>
        <p:nvSpPr>
          <p:cNvPr name="TextBox 42" id="42"/>
          <p:cNvSpPr txBox="true"/>
          <p:nvPr/>
        </p:nvSpPr>
        <p:spPr>
          <a:xfrm rot="0">
            <a:off x="1960533" y="2376755"/>
            <a:ext cx="14701753" cy="596900"/>
          </a:xfrm>
          <a:prstGeom prst="rect">
            <a:avLst/>
          </a:prstGeom>
        </p:spPr>
        <p:txBody>
          <a:bodyPr anchor="t" rtlCol="false" tIns="0" lIns="0" bIns="0" rIns="0">
            <a:spAutoFit/>
          </a:bodyPr>
          <a:lstStyle/>
          <a:p>
            <a:pPr algn="ctr" marL="0" indent="0" lvl="0">
              <a:lnSpc>
                <a:spcPts val="4900"/>
              </a:lnSpc>
              <a:spcBef>
                <a:spcPct val="0"/>
              </a:spcBef>
            </a:pPr>
            <a:r>
              <a:rPr lang="en-US" sz="3500">
                <a:solidFill>
                  <a:srgbClr val="000000"/>
                </a:solidFill>
                <a:latin typeface="Canva Sans 2 Bold"/>
              </a:rPr>
              <a:t>Sơ đồ hình sao</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10" id="10"/>
          <p:cNvGrpSpPr/>
          <p:nvPr/>
        </p:nvGrpSpPr>
        <p:grpSpPr>
          <a:xfrm rot="2700000">
            <a:off x="-2909348" y="-3914408"/>
            <a:ext cx="7415398" cy="3565095"/>
            <a:chOff x="0" y="0"/>
            <a:chExt cx="660400" cy="317500"/>
          </a:xfrm>
        </p:grpSpPr>
        <p:sp>
          <p:nvSpPr>
            <p:cNvPr name="Freeform 11" id="1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2" id="1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3" id="13"/>
          <p:cNvSpPr/>
          <p:nvPr/>
        </p:nvSpPr>
        <p:spPr>
          <a:xfrm>
            <a:off x="-3371962" y="-3094858"/>
            <a:ext cx="5185216" cy="5132702"/>
          </a:xfrm>
          <a:prstGeom prst="line">
            <a:avLst/>
          </a:prstGeom>
          <a:ln cap="flat" w="28575">
            <a:solidFill>
              <a:srgbClr val="8CA9AD"/>
            </a:solidFill>
            <a:prstDash val="solid"/>
            <a:headEnd type="none" len="sm" w="sm"/>
            <a:tailEnd type="none" len="sm" w="sm"/>
          </a:ln>
        </p:spPr>
      </p:sp>
      <p:sp>
        <p:nvSpPr>
          <p:cNvPr name="AutoShape 14" id="14"/>
          <p:cNvSpPr/>
          <p:nvPr/>
        </p:nvSpPr>
        <p:spPr>
          <a:xfrm>
            <a:off x="-3585909" y="-2782182"/>
            <a:ext cx="5038853" cy="5038853"/>
          </a:xfrm>
          <a:prstGeom prst="line">
            <a:avLst/>
          </a:prstGeom>
          <a:ln cap="flat" w="28575">
            <a:solidFill>
              <a:srgbClr val="8CA9AD"/>
            </a:solidFill>
            <a:prstDash val="solid"/>
            <a:headEnd type="none" len="sm" w="sm"/>
            <a:tailEnd type="none" len="sm" w="sm"/>
          </a:ln>
        </p:spPr>
      </p:sp>
      <p:sp>
        <p:nvSpPr>
          <p:cNvPr name="AutoShape 15" id="15"/>
          <p:cNvSpPr/>
          <p:nvPr/>
        </p:nvSpPr>
        <p:spPr>
          <a:xfrm>
            <a:off x="-3765510" y="-2423712"/>
            <a:ext cx="4867141" cy="4867141"/>
          </a:xfrm>
          <a:prstGeom prst="line">
            <a:avLst/>
          </a:prstGeom>
          <a:ln cap="flat" w="28575">
            <a:solidFill>
              <a:srgbClr val="8CA9AD"/>
            </a:solidFill>
            <a:prstDash val="solid"/>
            <a:headEnd type="none" len="sm" w="sm"/>
            <a:tailEnd type="none" len="sm" w="sm"/>
          </a:ln>
        </p:spPr>
      </p:sp>
      <p:sp>
        <p:nvSpPr>
          <p:cNvPr name="AutoShape 16" id="16"/>
          <p:cNvSpPr/>
          <p:nvPr/>
        </p:nvSpPr>
        <p:spPr>
          <a:xfrm>
            <a:off x="-3892165" y="-2037444"/>
            <a:ext cx="4690515" cy="4690515"/>
          </a:xfrm>
          <a:prstGeom prst="line">
            <a:avLst/>
          </a:prstGeom>
          <a:ln cap="flat" w="28575">
            <a:solidFill>
              <a:srgbClr val="8CA9AD"/>
            </a:solidFill>
            <a:prstDash val="solid"/>
            <a:headEnd type="none" len="sm" w="sm"/>
            <a:tailEnd type="none" len="sm" w="sm"/>
          </a:ln>
        </p:spPr>
      </p:sp>
      <p:sp>
        <p:nvSpPr>
          <p:cNvPr name="AutoShape 17" id="17"/>
          <p:cNvSpPr/>
          <p:nvPr/>
        </p:nvSpPr>
        <p:spPr>
          <a:xfrm>
            <a:off x="-4036019" y="-1597767"/>
            <a:ext cx="4347674" cy="4347674"/>
          </a:xfrm>
          <a:prstGeom prst="line">
            <a:avLst/>
          </a:prstGeom>
          <a:ln cap="flat" w="28575">
            <a:solidFill>
              <a:srgbClr val="8CA9AD"/>
            </a:solidFill>
            <a:prstDash val="solid"/>
            <a:headEnd type="none" len="sm" w="sm"/>
            <a:tailEnd type="none" len="sm" w="sm"/>
          </a:ln>
        </p:spPr>
      </p:sp>
      <p:sp>
        <p:nvSpPr>
          <p:cNvPr name="AutoShape 18" id="18"/>
          <p:cNvSpPr/>
          <p:nvPr/>
        </p:nvSpPr>
        <p:spPr>
          <a:xfrm>
            <a:off x="-2509797" y="905760"/>
            <a:ext cx="2519322" cy="1844147"/>
          </a:xfrm>
          <a:prstGeom prst="line">
            <a:avLst/>
          </a:prstGeom>
          <a:ln cap="flat" w="28575">
            <a:solidFill>
              <a:srgbClr val="8CA9AD"/>
            </a:solidFill>
            <a:prstDash val="solid"/>
            <a:headEnd type="none" len="sm" w="sm"/>
            <a:tailEnd type="none" len="sm" w="sm"/>
          </a:ln>
        </p:spPr>
      </p:sp>
      <p:sp>
        <p:nvSpPr>
          <p:cNvPr name="Freeform 19" id="19"/>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3" id="33"/>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6" id="36"/>
          <p:cNvGrpSpPr/>
          <p:nvPr/>
        </p:nvGrpSpPr>
        <p:grpSpPr>
          <a:xfrm rot="0">
            <a:off x="17259300" y="9258300"/>
            <a:ext cx="1083809" cy="1083809"/>
            <a:chOff x="0" y="0"/>
            <a:chExt cx="1445079" cy="1445079"/>
          </a:xfrm>
        </p:grpSpPr>
        <p:sp>
          <p:nvSpPr>
            <p:cNvPr name="Freeform 37" id="37"/>
            <p:cNvSpPr/>
            <p:nvPr/>
          </p:nvSpPr>
          <p:spPr>
            <a:xfrm flipH="false" flipV="false" rot="0">
              <a:off x="0"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8" id="38"/>
            <p:cNvSpPr txBox="true"/>
            <p:nvPr/>
          </p:nvSpPr>
          <p:spPr>
            <a:xfrm rot="0">
              <a:off x="722539" y="294338"/>
              <a:ext cx="321866" cy="770678"/>
            </a:xfrm>
            <a:prstGeom prst="rect">
              <a:avLst/>
            </a:prstGeom>
          </p:spPr>
          <p:txBody>
            <a:bodyPr anchor="t" rtlCol="false" tIns="0" lIns="0" bIns="0" rIns="0">
              <a:spAutoFit/>
            </a:bodyPr>
            <a:lstStyle/>
            <a:p>
              <a:pPr algn="ctr">
                <a:lnSpc>
                  <a:spcPts val="4759"/>
                </a:lnSpc>
              </a:pPr>
              <a:r>
                <a:rPr lang="en-US" sz="3399">
                  <a:solidFill>
                    <a:srgbClr val="000000"/>
                  </a:solidFill>
                  <a:latin typeface="Arimo Bold"/>
                </a:rPr>
                <a:t>4</a:t>
              </a:r>
            </a:p>
          </p:txBody>
        </p:sp>
      </p:grpSp>
      <p:sp>
        <p:nvSpPr>
          <p:cNvPr name="Freeform 39" id="39"/>
          <p:cNvSpPr/>
          <p:nvPr/>
        </p:nvSpPr>
        <p:spPr>
          <a:xfrm flipH="false" flipV="false" rot="0">
            <a:off x="1028700" y="1243581"/>
            <a:ext cx="16103181" cy="8949021"/>
          </a:xfrm>
          <a:custGeom>
            <a:avLst/>
            <a:gdLst/>
            <a:ahLst/>
            <a:cxnLst/>
            <a:rect r="r" b="b" t="t" l="l"/>
            <a:pathLst>
              <a:path h="8949021" w="16103181">
                <a:moveTo>
                  <a:pt x="0" y="0"/>
                </a:moveTo>
                <a:lnTo>
                  <a:pt x="16103181" y="0"/>
                </a:lnTo>
                <a:lnTo>
                  <a:pt x="16103181" y="8949020"/>
                </a:lnTo>
                <a:lnTo>
                  <a:pt x="0" y="8949020"/>
                </a:lnTo>
                <a:lnTo>
                  <a:pt x="0" y="0"/>
                </a:lnTo>
                <a:close/>
              </a:path>
            </a:pathLst>
          </a:custGeom>
          <a:blipFill>
            <a:blip r:embed="rId10"/>
            <a:stretch>
              <a:fillRect l="0" t="0" r="0" b="0"/>
            </a:stretch>
          </a:blipFill>
        </p:spPr>
      </p:sp>
      <p:sp>
        <p:nvSpPr>
          <p:cNvPr name="TextBox 40" id="40"/>
          <p:cNvSpPr txBox="true"/>
          <p:nvPr/>
        </p:nvSpPr>
        <p:spPr>
          <a:xfrm rot="0">
            <a:off x="-39949" y="373615"/>
            <a:ext cx="11058633" cy="869966"/>
          </a:xfrm>
          <a:prstGeom prst="rect">
            <a:avLst/>
          </a:prstGeom>
        </p:spPr>
        <p:txBody>
          <a:bodyPr anchor="t" rtlCol="false" tIns="0" lIns="0" bIns="0" rIns="0">
            <a:spAutoFit/>
          </a:bodyPr>
          <a:lstStyle/>
          <a:p>
            <a:pPr algn="ctr">
              <a:lnSpc>
                <a:spcPts val="6500"/>
              </a:lnSpc>
            </a:pPr>
            <a:r>
              <a:rPr lang="en-US" sz="6500">
                <a:solidFill>
                  <a:srgbClr val="227C9D"/>
                </a:solidFill>
                <a:latin typeface="Kollektif Bold"/>
              </a:rPr>
              <a:t>01 - QUÁ TRÌNH SSIS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10" id="10"/>
          <p:cNvGrpSpPr/>
          <p:nvPr/>
        </p:nvGrpSpPr>
        <p:grpSpPr>
          <a:xfrm rot="2700000">
            <a:off x="-2909348" y="-3914408"/>
            <a:ext cx="7415398" cy="3565095"/>
            <a:chOff x="0" y="0"/>
            <a:chExt cx="660400" cy="317500"/>
          </a:xfrm>
        </p:grpSpPr>
        <p:sp>
          <p:nvSpPr>
            <p:cNvPr name="Freeform 11" id="1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2" id="1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3" id="13"/>
          <p:cNvSpPr/>
          <p:nvPr/>
        </p:nvSpPr>
        <p:spPr>
          <a:xfrm>
            <a:off x="-3371962" y="-3094858"/>
            <a:ext cx="5185216" cy="5132702"/>
          </a:xfrm>
          <a:prstGeom prst="line">
            <a:avLst/>
          </a:prstGeom>
          <a:ln cap="flat" w="28575">
            <a:solidFill>
              <a:srgbClr val="8CA9AD"/>
            </a:solidFill>
            <a:prstDash val="solid"/>
            <a:headEnd type="none" len="sm" w="sm"/>
            <a:tailEnd type="none" len="sm" w="sm"/>
          </a:ln>
        </p:spPr>
      </p:sp>
      <p:sp>
        <p:nvSpPr>
          <p:cNvPr name="AutoShape 14" id="14"/>
          <p:cNvSpPr/>
          <p:nvPr/>
        </p:nvSpPr>
        <p:spPr>
          <a:xfrm>
            <a:off x="-3585909" y="-2782182"/>
            <a:ext cx="5038853" cy="5038853"/>
          </a:xfrm>
          <a:prstGeom prst="line">
            <a:avLst/>
          </a:prstGeom>
          <a:ln cap="flat" w="28575">
            <a:solidFill>
              <a:srgbClr val="8CA9AD"/>
            </a:solidFill>
            <a:prstDash val="solid"/>
            <a:headEnd type="none" len="sm" w="sm"/>
            <a:tailEnd type="none" len="sm" w="sm"/>
          </a:ln>
        </p:spPr>
      </p:sp>
      <p:sp>
        <p:nvSpPr>
          <p:cNvPr name="AutoShape 15" id="15"/>
          <p:cNvSpPr/>
          <p:nvPr/>
        </p:nvSpPr>
        <p:spPr>
          <a:xfrm>
            <a:off x="-3765510" y="-2423712"/>
            <a:ext cx="4867141" cy="4867141"/>
          </a:xfrm>
          <a:prstGeom prst="line">
            <a:avLst/>
          </a:prstGeom>
          <a:ln cap="flat" w="28575">
            <a:solidFill>
              <a:srgbClr val="8CA9AD"/>
            </a:solidFill>
            <a:prstDash val="solid"/>
            <a:headEnd type="none" len="sm" w="sm"/>
            <a:tailEnd type="none" len="sm" w="sm"/>
          </a:ln>
        </p:spPr>
      </p:sp>
      <p:sp>
        <p:nvSpPr>
          <p:cNvPr name="AutoShape 16" id="16"/>
          <p:cNvSpPr/>
          <p:nvPr/>
        </p:nvSpPr>
        <p:spPr>
          <a:xfrm>
            <a:off x="-3892165" y="-2037444"/>
            <a:ext cx="4690515" cy="4690515"/>
          </a:xfrm>
          <a:prstGeom prst="line">
            <a:avLst/>
          </a:prstGeom>
          <a:ln cap="flat" w="28575">
            <a:solidFill>
              <a:srgbClr val="8CA9AD"/>
            </a:solidFill>
            <a:prstDash val="solid"/>
            <a:headEnd type="none" len="sm" w="sm"/>
            <a:tailEnd type="none" len="sm" w="sm"/>
          </a:ln>
        </p:spPr>
      </p:sp>
      <p:sp>
        <p:nvSpPr>
          <p:cNvPr name="AutoShape 17" id="17"/>
          <p:cNvSpPr/>
          <p:nvPr/>
        </p:nvSpPr>
        <p:spPr>
          <a:xfrm>
            <a:off x="-4036019" y="-1597767"/>
            <a:ext cx="4347674" cy="4347674"/>
          </a:xfrm>
          <a:prstGeom prst="line">
            <a:avLst/>
          </a:prstGeom>
          <a:ln cap="flat" w="28575">
            <a:solidFill>
              <a:srgbClr val="8CA9AD"/>
            </a:solidFill>
            <a:prstDash val="solid"/>
            <a:headEnd type="none" len="sm" w="sm"/>
            <a:tailEnd type="none" len="sm" w="sm"/>
          </a:ln>
        </p:spPr>
      </p:sp>
      <p:sp>
        <p:nvSpPr>
          <p:cNvPr name="AutoShape 18" id="18"/>
          <p:cNvSpPr/>
          <p:nvPr/>
        </p:nvSpPr>
        <p:spPr>
          <a:xfrm>
            <a:off x="-2509797" y="905760"/>
            <a:ext cx="2519322" cy="1844147"/>
          </a:xfrm>
          <a:prstGeom prst="line">
            <a:avLst/>
          </a:prstGeom>
          <a:ln cap="flat" w="28575">
            <a:solidFill>
              <a:srgbClr val="8CA9AD"/>
            </a:solidFill>
            <a:prstDash val="solid"/>
            <a:headEnd type="none" len="sm" w="sm"/>
            <a:tailEnd type="none" len="sm" w="sm"/>
          </a:ln>
        </p:spPr>
      </p:sp>
      <p:sp>
        <p:nvSpPr>
          <p:cNvPr name="Freeform 19" id="19"/>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3" id="33"/>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6" id="36"/>
          <p:cNvGrpSpPr/>
          <p:nvPr/>
        </p:nvGrpSpPr>
        <p:grpSpPr>
          <a:xfrm rot="0">
            <a:off x="17259300" y="9258300"/>
            <a:ext cx="1083809" cy="1083809"/>
            <a:chOff x="0" y="0"/>
            <a:chExt cx="1445079" cy="1445079"/>
          </a:xfrm>
        </p:grpSpPr>
        <p:sp>
          <p:nvSpPr>
            <p:cNvPr name="Freeform 37" id="37"/>
            <p:cNvSpPr/>
            <p:nvPr/>
          </p:nvSpPr>
          <p:spPr>
            <a:xfrm flipH="false" flipV="false" rot="0">
              <a:off x="0"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8" id="38"/>
            <p:cNvSpPr txBox="true"/>
            <p:nvPr/>
          </p:nvSpPr>
          <p:spPr>
            <a:xfrm rot="0">
              <a:off x="722539" y="294338"/>
              <a:ext cx="321866" cy="770678"/>
            </a:xfrm>
            <a:prstGeom prst="rect">
              <a:avLst/>
            </a:prstGeom>
          </p:spPr>
          <p:txBody>
            <a:bodyPr anchor="t" rtlCol="false" tIns="0" lIns="0" bIns="0" rIns="0">
              <a:spAutoFit/>
            </a:bodyPr>
            <a:lstStyle/>
            <a:p>
              <a:pPr algn="ctr">
                <a:lnSpc>
                  <a:spcPts val="4759"/>
                </a:lnSpc>
              </a:pPr>
              <a:r>
                <a:rPr lang="en-US" sz="3399">
                  <a:solidFill>
                    <a:srgbClr val="000000"/>
                  </a:solidFill>
                  <a:latin typeface="Arimo Bold"/>
                </a:rPr>
                <a:t>4</a:t>
              </a:r>
            </a:p>
          </p:txBody>
        </p:sp>
      </p:grpSp>
      <p:sp>
        <p:nvSpPr>
          <p:cNvPr name="Freeform 39" id="39"/>
          <p:cNvSpPr/>
          <p:nvPr/>
        </p:nvSpPr>
        <p:spPr>
          <a:xfrm flipH="false" flipV="false" rot="0">
            <a:off x="398037" y="3068793"/>
            <a:ext cx="17204191" cy="5325435"/>
          </a:xfrm>
          <a:custGeom>
            <a:avLst/>
            <a:gdLst/>
            <a:ahLst/>
            <a:cxnLst/>
            <a:rect r="r" b="b" t="t" l="l"/>
            <a:pathLst>
              <a:path h="5325435" w="17204191">
                <a:moveTo>
                  <a:pt x="0" y="0"/>
                </a:moveTo>
                <a:lnTo>
                  <a:pt x="17204191" y="0"/>
                </a:lnTo>
                <a:lnTo>
                  <a:pt x="17204191" y="5325436"/>
                </a:lnTo>
                <a:lnTo>
                  <a:pt x="0" y="5325436"/>
                </a:lnTo>
                <a:lnTo>
                  <a:pt x="0" y="0"/>
                </a:lnTo>
                <a:close/>
              </a:path>
            </a:pathLst>
          </a:custGeom>
          <a:blipFill>
            <a:blip r:embed="rId10"/>
            <a:stretch>
              <a:fillRect l="0" t="0" r="0" b="0"/>
            </a:stretch>
          </a:blipFill>
        </p:spPr>
      </p:sp>
      <p:sp>
        <p:nvSpPr>
          <p:cNvPr name="TextBox 40" id="40"/>
          <p:cNvSpPr txBox="true"/>
          <p:nvPr/>
        </p:nvSpPr>
        <p:spPr>
          <a:xfrm rot="0">
            <a:off x="9525" y="379329"/>
            <a:ext cx="10045133" cy="869966"/>
          </a:xfrm>
          <a:prstGeom prst="rect">
            <a:avLst/>
          </a:prstGeom>
        </p:spPr>
        <p:txBody>
          <a:bodyPr anchor="t" rtlCol="false" tIns="0" lIns="0" bIns="0" rIns="0">
            <a:spAutoFit/>
          </a:bodyPr>
          <a:lstStyle/>
          <a:p>
            <a:pPr algn="ctr">
              <a:lnSpc>
                <a:spcPts val="6500"/>
              </a:lnSpc>
            </a:pPr>
            <a:r>
              <a:rPr lang="en-US" sz="6500">
                <a:solidFill>
                  <a:srgbClr val="227C9D"/>
                </a:solidFill>
                <a:latin typeface="Kollektif Bold"/>
              </a:rPr>
              <a:t>01 - QUÁ TRÌNH SSIS</a:t>
            </a:r>
          </a:p>
        </p:txBody>
      </p:sp>
      <p:sp>
        <p:nvSpPr>
          <p:cNvPr name="TextBox 41" id="41"/>
          <p:cNvSpPr txBox="true"/>
          <p:nvPr/>
        </p:nvSpPr>
        <p:spPr>
          <a:xfrm rot="0">
            <a:off x="659232" y="1840111"/>
            <a:ext cx="7492653" cy="680720"/>
          </a:xfrm>
          <a:prstGeom prst="rect">
            <a:avLst/>
          </a:prstGeom>
        </p:spPr>
        <p:txBody>
          <a:bodyPr anchor="t" rtlCol="false" tIns="0" lIns="0" bIns="0" rIns="0">
            <a:spAutoFit/>
          </a:bodyPr>
          <a:lstStyle/>
          <a:p>
            <a:pPr algn="ctr">
              <a:lnSpc>
                <a:spcPts val="5740"/>
              </a:lnSpc>
            </a:pPr>
            <a:r>
              <a:rPr lang="en-US" sz="3500">
                <a:solidFill>
                  <a:srgbClr val="545454"/>
                </a:solidFill>
                <a:latin typeface="DM Sans Bold"/>
              </a:rPr>
              <a:t>Ở Data Flow Task</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10" id="10"/>
          <p:cNvGrpSpPr/>
          <p:nvPr/>
        </p:nvGrpSpPr>
        <p:grpSpPr>
          <a:xfrm rot="2700000">
            <a:off x="-2909348" y="-3914408"/>
            <a:ext cx="7415398" cy="3565095"/>
            <a:chOff x="0" y="0"/>
            <a:chExt cx="660400" cy="317500"/>
          </a:xfrm>
        </p:grpSpPr>
        <p:sp>
          <p:nvSpPr>
            <p:cNvPr name="Freeform 11" id="1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2" id="1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3" id="13"/>
          <p:cNvSpPr/>
          <p:nvPr/>
        </p:nvSpPr>
        <p:spPr>
          <a:xfrm>
            <a:off x="-3371962" y="-3094858"/>
            <a:ext cx="5185216" cy="5132702"/>
          </a:xfrm>
          <a:prstGeom prst="line">
            <a:avLst/>
          </a:prstGeom>
          <a:ln cap="flat" w="28575">
            <a:solidFill>
              <a:srgbClr val="8CA9AD"/>
            </a:solidFill>
            <a:prstDash val="solid"/>
            <a:headEnd type="none" len="sm" w="sm"/>
            <a:tailEnd type="none" len="sm" w="sm"/>
          </a:ln>
        </p:spPr>
      </p:sp>
      <p:sp>
        <p:nvSpPr>
          <p:cNvPr name="AutoShape 14" id="14"/>
          <p:cNvSpPr/>
          <p:nvPr/>
        </p:nvSpPr>
        <p:spPr>
          <a:xfrm>
            <a:off x="-3585909" y="-2782182"/>
            <a:ext cx="5038853" cy="5038853"/>
          </a:xfrm>
          <a:prstGeom prst="line">
            <a:avLst/>
          </a:prstGeom>
          <a:ln cap="flat" w="28575">
            <a:solidFill>
              <a:srgbClr val="8CA9AD"/>
            </a:solidFill>
            <a:prstDash val="solid"/>
            <a:headEnd type="none" len="sm" w="sm"/>
            <a:tailEnd type="none" len="sm" w="sm"/>
          </a:ln>
        </p:spPr>
      </p:sp>
      <p:sp>
        <p:nvSpPr>
          <p:cNvPr name="AutoShape 15" id="15"/>
          <p:cNvSpPr/>
          <p:nvPr/>
        </p:nvSpPr>
        <p:spPr>
          <a:xfrm>
            <a:off x="-3765510" y="-2423712"/>
            <a:ext cx="4867141" cy="4867141"/>
          </a:xfrm>
          <a:prstGeom prst="line">
            <a:avLst/>
          </a:prstGeom>
          <a:ln cap="flat" w="28575">
            <a:solidFill>
              <a:srgbClr val="8CA9AD"/>
            </a:solidFill>
            <a:prstDash val="solid"/>
            <a:headEnd type="none" len="sm" w="sm"/>
            <a:tailEnd type="none" len="sm" w="sm"/>
          </a:ln>
        </p:spPr>
      </p:sp>
      <p:sp>
        <p:nvSpPr>
          <p:cNvPr name="AutoShape 16" id="16"/>
          <p:cNvSpPr/>
          <p:nvPr/>
        </p:nvSpPr>
        <p:spPr>
          <a:xfrm>
            <a:off x="-3892165" y="-2037444"/>
            <a:ext cx="4690515" cy="4690515"/>
          </a:xfrm>
          <a:prstGeom prst="line">
            <a:avLst/>
          </a:prstGeom>
          <a:ln cap="flat" w="28575">
            <a:solidFill>
              <a:srgbClr val="8CA9AD"/>
            </a:solidFill>
            <a:prstDash val="solid"/>
            <a:headEnd type="none" len="sm" w="sm"/>
            <a:tailEnd type="none" len="sm" w="sm"/>
          </a:ln>
        </p:spPr>
      </p:sp>
      <p:sp>
        <p:nvSpPr>
          <p:cNvPr name="AutoShape 17" id="17"/>
          <p:cNvSpPr/>
          <p:nvPr/>
        </p:nvSpPr>
        <p:spPr>
          <a:xfrm>
            <a:off x="-4036019" y="-1597767"/>
            <a:ext cx="4347674" cy="4347674"/>
          </a:xfrm>
          <a:prstGeom prst="line">
            <a:avLst/>
          </a:prstGeom>
          <a:ln cap="flat" w="28575">
            <a:solidFill>
              <a:srgbClr val="8CA9AD"/>
            </a:solidFill>
            <a:prstDash val="solid"/>
            <a:headEnd type="none" len="sm" w="sm"/>
            <a:tailEnd type="none" len="sm" w="sm"/>
          </a:ln>
        </p:spPr>
      </p:sp>
      <p:sp>
        <p:nvSpPr>
          <p:cNvPr name="AutoShape 18" id="18"/>
          <p:cNvSpPr/>
          <p:nvPr/>
        </p:nvSpPr>
        <p:spPr>
          <a:xfrm>
            <a:off x="-2509797" y="905760"/>
            <a:ext cx="2519322" cy="1844147"/>
          </a:xfrm>
          <a:prstGeom prst="line">
            <a:avLst/>
          </a:prstGeom>
          <a:ln cap="flat" w="28575">
            <a:solidFill>
              <a:srgbClr val="8CA9AD"/>
            </a:solidFill>
            <a:prstDash val="solid"/>
            <a:headEnd type="none" len="sm" w="sm"/>
            <a:tailEnd type="none" len="sm" w="sm"/>
          </a:ln>
        </p:spPr>
      </p:sp>
      <p:sp>
        <p:nvSpPr>
          <p:cNvPr name="Freeform 19" id="19"/>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3" id="33"/>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6" id="36"/>
          <p:cNvGrpSpPr/>
          <p:nvPr/>
        </p:nvGrpSpPr>
        <p:grpSpPr>
          <a:xfrm rot="0">
            <a:off x="17259300" y="9258300"/>
            <a:ext cx="1083809" cy="1083809"/>
            <a:chOff x="0" y="0"/>
            <a:chExt cx="1445079" cy="1445079"/>
          </a:xfrm>
        </p:grpSpPr>
        <p:sp>
          <p:nvSpPr>
            <p:cNvPr name="Freeform 37" id="37"/>
            <p:cNvSpPr/>
            <p:nvPr/>
          </p:nvSpPr>
          <p:spPr>
            <a:xfrm flipH="false" flipV="false" rot="0">
              <a:off x="0"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8" id="38"/>
            <p:cNvSpPr txBox="true"/>
            <p:nvPr/>
          </p:nvSpPr>
          <p:spPr>
            <a:xfrm rot="0">
              <a:off x="722539" y="294338"/>
              <a:ext cx="321866" cy="770678"/>
            </a:xfrm>
            <a:prstGeom prst="rect">
              <a:avLst/>
            </a:prstGeom>
          </p:spPr>
          <p:txBody>
            <a:bodyPr anchor="t" rtlCol="false" tIns="0" lIns="0" bIns="0" rIns="0">
              <a:spAutoFit/>
            </a:bodyPr>
            <a:lstStyle/>
            <a:p>
              <a:pPr algn="ctr">
                <a:lnSpc>
                  <a:spcPts val="4759"/>
                </a:lnSpc>
              </a:pPr>
              <a:r>
                <a:rPr lang="en-US" sz="3399">
                  <a:solidFill>
                    <a:srgbClr val="000000"/>
                  </a:solidFill>
                  <a:latin typeface="Arimo Bold"/>
                </a:rPr>
                <a:t>4</a:t>
              </a:r>
            </a:p>
          </p:txBody>
        </p:sp>
      </p:grpSp>
      <p:sp>
        <p:nvSpPr>
          <p:cNvPr name="Freeform 39" id="39"/>
          <p:cNvSpPr/>
          <p:nvPr/>
        </p:nvSpPr>
        <p:spPr>
          <a:xfrm flipH="false" flipV="false" rot="0">
            <a:off x="2167618" y="2324267"/>
            <a:ext cx="13410860" cy="3721480"/>
          </a:xfrm>
          <a:custGeom>
            <a:avLst/>
            <a:gdLst/>
            <a:ahLst/>
            <a:cxnLst/>
            <a:rect r="r" b="b" t="t" l="l"/>
            <a:pathLst>
              <a:path h="3721480" w="13410860">
                <a:moveTo>
                  <a:pt x="0" y="0"/>
                </a:moveTo>
                <a:lnTo>
                  <a:pt x="13410860" y="0"/>
                </a:lnTo>
                <a:lnTo>
                  <a:pt x="13410860" y="3721479"/>
                </a:lnTo>
                <a:lnTo>
                  <a:pt x="0" y="3721479"/>
                </a:lnTo>
                <a:lnTo>
                  <a:pt x="0" y="0"/>
                </a:lnTo>
                <a:close/>
              </a:path>
            </a:pathLst>
          </a:custGeom>
          <a:blipFill>
            <a:blip r:embed="rId10"/>
            <a:stretch>
              <a:fillRect l="0" t="0" r="0" b="0"/>
            </a:stretch>
          </a:blipFill>
        </p:spPr>
      </p:sp>
      <p:sp>
        <p:nvSpPr>
          <p:cNvPr name="Freeform 40" id="40"/>
          <p:cNvSpPr/>
          <p:nvPr/>
        </p:nvSpPr>
        <p:spPr>
          <a:xfrm flipH="false" flipV="false" rot="0">
            <a:off x="2412943" y="6655346"/>
            <a:ext cx="13165535" cy="3235973"/>
          </a:xfrm>
          <a:custGeom>
            <a:avLst/>
            <a:gdLst/>
            <a:ahLst/>
            <a:cxnLst/>
            <a:rect r="r" b="b" t="t" l="l"/>
            <a:pathLst>
              <a:path h="3235973" w="13165535">
                <a:moveTo>
                  <a:pt x="0" y="0"/>
                </a:moveTo>
                <a:lnTo>
                  <a:pt x="13165535" y="0"/>
                </a:lnTo>
                <a:lnTo>
                  <a:pt x="13165535" y="3235974"/>
                </a:lnTo>
                <a:lnTo>
                  <a:pt x="0" y="3235974"/>
                </a:lnTo>
                <a:lnTo>
                  <a:pt x="0" y="0"/>
                </a:lnTo>
                <a:close/>
              </a:path>
            </a:pathLst>
          </a:custGeom>
          <a:blipFill>
            <a:blip r:embed="rId11"/>
            <a:stretch>
              <a:fillRect l="0" t="0" r="0" b="0"/>
            </a:stretch>
          </a:blipFill>
        </p:spPr>
      </p:sp>
      <p:sp>
        <p:nvSpPr>
          <p:cNvPr name="TextBox 41" id="41"/>
          <p:cNvSpPr txBox="true"/>
          <p:nvPr/>
        </p:nvSpPr>
        <p:spPr>
          <a:xfrm rot="0">
            <a:off x="9525" y="379329"/>
            <a:ext cx="10045133" cy="869966"/>
          </a:xfrm>
          <a:prstGeom prst="rect">
            <a:avLst/>
          </a:prstGeom>
        </p:spPr>
        <p:txBody>
          <a:bodyPr anchor="t" rtlCol="false" tIns="0" lIns="0" bIns="0" rIns="0">
            <a:spAutoFit/>
          </a:bodyPr>
          <a:lstStyle/>
          <a:p>
            <a:pPr algn="ctr">
              <a:lnSpc>
                <a:spcPts val="6500"/>
              </a:lnSpc>
            </a:pPr>
            <a:r>
              <a:rPr lang="en-US" sz="6500">
                <a:solidFill>
                  <a:srgbClr val="227C9D"/>
                </a:solidFill>
                <a:latin typeface="Kollektif Bold"/>
              </a:rPr>
              <a:t>01 - QUÁ TRÌNH SSIS</a:t>
            </a:r>
          </a:p>
        </p:txBody>
      </p:sp>
      <p:sp>
        <p:nvSpPr>
          <p:cNvPr name="TextBox 42" id="42"/>
          <p:cNvSpPr txBox="true"/>
          <p:nvPr/>
        </p:nvSpPr>
        <p:spPr>
          <a:xfrm rot="0">
            <a:off x="1101631" y="1154045"/>
            <a:ext cx="7492653" cy="680720"/>
          </a:xfrm>
          <a:prstGeom prst="rect">
            <a:avLst/>
          </a:prstGeom>
        </p:spPr>
        <p:txBody>
          <a:bodyPr anchor="t" rtlCol="false" tIns="0" lIns="0" bIns="0" rIns="0">
            <a:spAutoFit/>
          </a:bodyPr>
          <a:lstStyle/>
          <a:p>
            <a:pPr algn="ctr">
              <a:lnSpc>
                <a:spcPts val="5740"/>
              </a:lnSpc>
            </a:pPr>
            <a:r>
              <a:rPr lang="en-US" sz="3500">
                <a:solidFill>
                  <a:srgbClr val="545454"/>
                </a:solidFill>
                <a:latin typeface="DM Sans Bold"/>
              </a:rPr>
              <a:t>Merge các bảng Dim vào Fact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10" id="10"/>
          <p:cNvGrpSpPr/>
          <p:nvPr/>
        </p:nvGrpSpPr>
        <p:grpSpPr>
          <a:xfrm rot="2700000">
            <a:off x="-2909348" y="-3914408"/>
            <a:ext cx="7415398" cy="3565095"/>
            <a:chOff x="0" y="0"/>
            <a:chExt cx="660400" cy="317500"/>
          </a:xfrm>
        </p:grpSpPr>
        <p:sp>
          <p:nvSpPr>
            <p:cNvPr name="Freeform 11" id="1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2" id="1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3" id="13"/>
          <p:cNvSpPr/>
          <p:nvPr/>
        </p:nvSpPr>
        <p:spPr>
          <a:xfrm>
            <a:off x="-3371962" y="-3094858"/>
            <a:ext cx="5185216" cy="5132702"/>
          </a:xfrm>
          <a:prstGeom prst="line">
            <a:avLst/>
          </a:prstGeom>
          <a:ln cap="flat" w="28575">
            <a:solidFill>
              <a:srgbClr val="8CA9AD"/>
            </a:solidFill>
            <a:prstDash val="solid"/>
            <a:headEnd type="none" len="sm" w="sm"/>
            <a:tailEnd type="none" len="sm" w="sm"/>
          </a:ln>
        </p:spPr>
      </p:sp>
      <p:sp>
        <p:nvSpPr>
          <p:cNvPr name="AutoShape 14" id="14"/>
          <p:cNvSpPr/>
          <p:nvPr/>
        </p:nvSpPr>
        <p:spPr>
          <a:xfrm>
            <a:off x="-3585909" y="-2782182"/>
            <a:ext cx="5038853" cy="5038853"/>
          </a:xfrm>
          <a:prstGeom prst="line">
            <a:avLst/>
          </a:prstGeom>
          <a:ln cap="flat" w="28575">
            <a:solidFill>
              <a:srgbClr val="8CA9AD"/>
            </a:solidFill>
            <a:prstDash val="solid"/>
            <a:headEnd type="none" len="sm" w="sm"/>
            <a:tailEnd type="none" len="sm" w="sm"/>
          </a:ln>
        </p:spPr>
      </p:sp>
      <p:sp>
        <p:nvSpPr>
          <p:cNvPr name="AutoShape 15" id="15"/>
          <p:cNvSpPr/>
          <p:nvPr/>
        </p:nvSpPr>
        <p:spPr>
          <a:xfrm>
            <a:off x="-3765510" y="-2423712"/>
            <a:ext cx="4867141" cy="4867141"/>
          </a:xfrm>
          <a:prstGeom prst="line">
            <a:avLst/>
          </a:prstGeom>
          <a:ln cap="flat" w="28575">
            <a:solidFill>
              <a:srgbClr val="8CA9AD"/>
            </a:solidFill>
            <a:prstDash val="solid"/>
            <a:headEnd type="none" len="sm" w="sm"/>
            <a:tailEnd type="none" len="sm" w="sm"/>
          </a:ln>
        </p:spPr>
      </p:sp>
      <p:sp>
        <p:nvSpPr>
          <p:cNvPr name="AutoShape 16" id="16"/>
          <p:cNvSpPr/>
          <p:nvPr/>
        </p:nvSpPr>
        <p:spPr>
          <a:xfrm>
            <a:off x="-3892165" y="-2037444"/>
            <a:ext cx="4690515" cy="4690515"/>
          </a:xfrm>
          <a:prstGeom prst="line">
            <a:avLst/>
          </a:prstGeom>
          <a:ln cap="flat" w="28575">
            <a:solidFill>
              <a:srgbClr val="8CA9AD"/>
            </a:solidFill>
            <a:prstDash val="solid"/>
            <a:headEnd type="none" len="sm" w="sm"/>
            <a:tailEnd type="none" len="sm" w="sm"/>
          </a:ln>
        </p:spPr>
      </p:sp>
      <p:sp>
        <p:nvSpPr>
          <p:cNvPr name="AutoShape 17" id="17"/>
          <p:cNvSpPr/>
          <p:nvPr/>
        </p:nvSpPr>
        <p:spPr>
          <a:xfrm>
            <a:off x="-4036019" y="-1597767"/>
            <a:ext cx="4347674" cy="4347674"/>
          </a:xfrm>
          <a:prstGeom prst="line">
            <a:avLst/>
          </a:prstGeom>
          <a:ln cap="flat" w="28575">
            <a:solidFill>
              <a:srgbClr val="8CA9AD"/>
            </a:solidFill>
            <a:prstDash val="solid"/>
            <a:headEnd type="none" len="sm" w="sm"/>
            <a:tailEnd type="none" len="sm" w="sm"/>
          </a:ln>
        </p:spPr>
      </p:sp>
      <p:sp>
        <p:nvSpPr>
          <p:cNvPr name="AutoShape 18" id="18"/>
          <p:cNvSpPr/>
          <p:nvPr/>
        </p:nvSpPr>
        <p:spPr>
          <a:xfrm>
            <a:off x="-2509797" y="905760"/>
            <a:ext cx="2519322" cy="1844147"/>
          </a:xfrm>
          <a:prstGeom prst="line">
            <a:avLst/>
          </a:prstGeom>
          <a:ln cap="flat" w="28575">
            <a:solidFill>
              <a:srgbClr val="8CA9AD"/>
            </a:solidFill>
            <a:prstDash val="solid"/>
            <a:headEnd type="none" len="sm" w="sm"/>
            <a:tailEnd type="none" len="sm" w="sm"/>
          </a:ln>
        </p:spPr>
      </p:sp>
      <p:sp>
        <p:nvSpPr>
          <p:cNvPr name="Freeform 19" id="19"/>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3" id="33"/>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6" id="36"/>
          <p:cNvGrpSpPr/>
          <p:nvPr/>
        </p:nvGrpSpPr>
        <p:grpSpPr>
          <a:xfrm rot="0">
            <a:off x="17259300" y="9258300"/>
            <a:ext cx="1083809" cy="1083809"/>
            <a:chOff x="0" y="0"/>
            <a:chExt cx="1445079" cy="1445079"/>
          </a:xfrm>
        </p:grpSpPr>
        <p:sp>
          <p:nvSpPr>
            <p:cNvPr name="Freeform 37" id="37"/>
            <p:cNvSpPr/>
            <p:nvPr/>
          </p:nvSpPr>
          <p:spPr>
            <a:xfrm flipH="false" flipV="false" rot="0">
              <a:off x="0"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8" id="38"/>
            <p:cNvSpPr txBox="true"/>
            <p:nvPr/>
          </p:nvSpPr>
          <p:spPr>
            <a:xfrm rot="0">
              <a:off x="722539" y="294338"/>
              <a:ext cx="321866" cy="770678"/>
            </a:xfrm>
            <a:prstGeom prst="rect">
              <a:avLst/>
            </a:prstGeom>
          </p:spPr>
          <p:txBody>
            <a:bodyPr anchor="t" rtlCol="false" tIns="0" lIns="0" bIns="0" rIns="0">
              <a:spAutoFit/>
            </a:bodyPr>
            <a:lstStyle/>
            <a:p>
              <a:pPr algn="ctr">
                <a:lnSpc>
                  <a:spcPts val="4759"/>
                </a:lnSpc>
              </a:pPr>
              <a:r>
                <a:rPr lang="en-US" sz="3399">
                  <a:solidFill>
                    <a:srgbClr val="000000"/>
                  </a:solidFill>
                  <a:latin typeface="Arimo Bold"/>
                </a:rPr>
                <a:t>4</a:t>
              </a:r>
            </a:p>
          </p:txBody>
        </p:sp>
      </p:grpSp>
      <p:sp>
        <p:nvSpPr>
          <p:cNvPr name="Freeform 39" id="39"/>
          <p:cNvSpPr/>
          <p:nvPr/>
        </p:nvSpPr>
        <p:spPr>
          <a:xfrm flipH="false" flipV="false" rot="0">
            <a:off x="3234418" y="2256671"/>
            <a:ext cx="11707065" cy="7667203"/>
          </a:xfrm>
          <a:custGeom>
            <a:avLst/>
            <a:gdLst/>
            <a:ahLst/>
            <a:cxnLst/>
            <a:rect r="r" b="b" t="t" l="l"/>
            <a:pathLst>
              <a:path h="7667203" w="11707065">
                <a:moveTo>
                  <a:pt x="0" y="0"/>
                </a:moveTo>
                <a:lnTo>
                  <a:pt x="11707065" y="0"/>
                </a:lnTo>
                <a:lnTo>
                  <a:pt x="11707065" y="7667203"/>
                </a:lnTo>
                <a:lnTo>
                  <a:pt x="0" y="7667203"/>
                </a:lnTo>
                <a:lnTo>
                  <a:pt x="0" y="0"/>
                </a:lnTo>
                <a:close/>
              </a:path>
            </a:pathLst>
          </a:custGeom>
          <a:blipFill>
            <a:blip r:embed="rId10"/>
            <a:stretch>
              <a:fillRect l="0" t="0" r="0" b="0"/>
            </a:stretch>
          </a:blipFill>
        </p:spPr>
      </p:sp>
      <p:sp>
        <p:nvSpPr>
          <p:cNvPr name="TextBox 40" id="40"/>
          <p:cNvSpPr txBox="true"/>
          <p:nvPr/>
        </p:nvSpPr>
        <p:spPr>
          <a:xfrm rot="0">
            <a:off x="9525" y="379329"/>
            <a:ext cx="10045133" cy="869966"/>
          </a:xfrm>
          <a:prstGeom prst="rect">
            <a:avLst/>
          </a:prstGeom>
        </p:spPr>
        <p:txBody>
          <a:bodyPr anchor="t" rtlCol="false" tIns="0" lIns="0" bIns="0" rIns="0">
            <a:spAutoFit/>
          </a:bodyPr>
          <a:lstStyle/>
          <a:p>
            <a:pPr algn="ctr">
              <a:lnSpc>
                <a:spcPts val="6500"/>
              </a:lnSpc>
            </a:pPr>
            <a:r>
              <a:rPr lang="en-US" sz="6500">
                <a:solidFill>
                  <a:srgbClr val="227C9D"/>
                </a:solidFill>
                <a:latin typeface="Kollektif Bold"/>
              </a:rPr>
              <a:t>01 - QUÁ TRÌNH SSIS</a:t>
            </a:r>
          </a:p>
        </p:txBody>
      </p:sp>
      <p:sp>
        <p:nvSpPr>
          <p:cNvPr name="TextBox 41" id="41"/>
          <p:cNvSpPr txBox="true"/>
          <p:nvPr/>
        </p:nvSpPr>
        <p:spPr>
          <a:xfrm rot="0">
            <a:off x="1101631" y="1154045"/>
            <a:ext cx="7492653" cy="680720"/>
          </a:xfrm>
          <a:prstGeom prst="rect">
            <a:avLst/>
          </a:prstGeom>
        </p:spPr>
        <p:txBody>
          <a:bodyPr anchor="t" rtlCol="false" tIns="0" lIns="0" bIns="0" rIns="0">
            <a:spAutoFit/>
          </a:bodyPr>
          <a:lstStyle/>
          <a:p>
            <a:pPr algn="ctr">
              <a:lnSpc>
                <a:spcPts val="5740"/>
              </a:lnSpc>
            </a:pPr>
            <a:r>
              <a:rPr lang="en-US" sz="3500">
                <a:solidFill>
                  <a:srgbClr val="545454"/>
                </a:solidFill>
                <a:latin typeface="DM Sans Bold"/>
              </a:rPr>
              <a:t>Tạo khoá ngoại</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10" id="10"/>
          <p:cNvGrpSpPr/>
          <p:nvPr/>
        </p:nvGrpSpPr>
        <p:grpSpPr>
          <a:xfrm rot="2700000">
            <a:off x="-2909348" y="-3914408"/>
            <a:ext cx="7415398" cy="3565095"/>
            <a:chOff x="0" y="0"/>
            <a:chExt cx="660400" cy="317500"/>
          </a:xfrm>
        </p:grpSpPr>
        <p:sp>
          <p:nvSpPr>
            <p:cNvPr name="Freeform 11" id="1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2" id="1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3" id="13"/>
          <p:cNvSpPr/>
          <p:nvPr/>
        </p:nvSpPr>
        <p:spPr>
          <a:xfrm>
            <a:off x="-3371962" y="-3094858"/>
            <a:ext cx="5185216" cy="5132702"/>
          </a:xfrm>
          <a:prstGeom prst="line">
            <a:avLst/>
          </a:prstGeom>
          <a:ln cap="flat" w="28575">
            <a:solidFill>
              <a:srgbClr val="8CA9AD"/>
            </a:solidFill>
            <a:prstDash val="solid"/>
            <a:headEnd type="none" len="sm" w="sm"/>
            <a:tailEnd type="none" len="sm" w="sm"/>
          </a:ln>
        </p:spPr>
      </p:sp>
      <p:sp>
        <p:nvSpPr>
          <p:cNvPr name="AutoShape 14" id="14"/>
          <p:cNvSpPr/>
          <p:nvPr/>
        </p:nvSpPr>
        <p:spPr>
          <a:xfrm>
            <a:off x="-3585909" y="-2782182"/>
            <a:ext cx="5038853" cy="5038853"/>
          </a:xfrm>
          <a:prstGeom prst="line">
            <a:avLst/>
          </a:prstGeom>
          <a:ln cap="flat" w="28575">
            <a:solidFill>
              <a:srgbClr val="8CA9AD"/>
            </a:solidFill>
            <a:prstDash val="solid"/>
            <a:headEnd type="none" len="sm" w="sm"/>
            <a:tailEnd type="none" len="sm" w="sm"/>
          </a:ln>
        </p:spPr>
      </p:sp>
      <p:sp>
        <p:nvSpPr>
          <p:cNvPr name="AutoShape 15" id="15"/>
          <p:cNvSpPr/>
          <p:nvPr/>
        </p:nvSpPr>
        <p:spPr>
          <a:xfrm>
            <a:off x="-3765510" y="-2423712"/>
            <a:ext cx="4867141" cy="4867141"/>
          </a:xfrm>
          <a:prstGeom prst="line">
            <a:avLst/>
          </a:prstGeom>
          <a:ln cap="flat" w="28575">
            <a:solidFill>
              <a:srgbClr val="8CA9AD"/>
            </a:solidFill>
            <a:prstDash val="solid"/>
            <a:headEnd type="none" len="sm" w="sm"/>
            <a:tailEnd type="none" len="sm" w="sm"/>
          </a:ln>
        </p:spPr>
      </p:sp>
      <p:sp>
        <p:nvSpPr>
          <p:cNvPr name="AutoShape 16" id="16"/>
          <p:cNvSpPr/>
          <p:nvPr/>
        </p:nvSpPr>
        <p:spPr>
          <a:xfrm>
            <a:off x="-3892165" y="-2037444"/>
            <a:ext cx="4690515" cy="4690515"/>
          </a:xfrm>
          <a:prstGeom prst="line">
            <a:avLst/>
          </a:prstGeom>
          <a:ln cap="flat" w="28575">
            <a:solidFill>
              <a:srgbClr val="8CA9AD"/>
            </a:solidFill>
            <a:prstDash val="solid"/>
            <a:headEnd type="none" len="sm" w="sm"/>
            <a:tailEnd type="none" len="sm" w="sm"/>
          </a:ln>
        </p:spPr>
      </p:sp>
      <p:sp>
        <p:nvSpPr>
          <p:cNvPr name="AutoShape 17" id="17"/>
          <p:cNvSpPr/>
          <p:nvPr/>
        </p:nvSpPr>
        <p:spPr>
          <a:xfrm>
            <a:off x="-4036019" y="-1597767"/>
            <a:ext cx="4347674" cy="4347674"/>
          </a:xfrm>
          <a:prstGeom prst="line">
            <a:avLst/>
          </a:prstGeom>
          <a:ln cap="flat" w="28575">
            <a:solidFill>
              <a:srgbClr val="8CA9AD"/>
            </a:solidFill>
            <a:prstDash val="solid"/>
            <a:headEnd type="none" len="sm" w="sm"/>
            <a:tailEnd type="none" len="sm" w="sm"/>
          </a:ln>
        </p:spPr>
      </p:sp>
      <p:sp>
        <p:nvSpPr>
          <p:cNvPr name="AutoShape 18" id="18"/>
          <p:cNvSpPr/>
          <p:nvPr/>
        </p:nvSpPr>
        <p:spPr>
          <a:xfrm>
            <a:off x="-2509797" y="905760"/>
            <a:ext cx="2519322" cy="1844147"/>
          </a:xfrm>
          <a:prstGeom prst="line">
            <a:avLst/>
          </a:prstGeom>
          <a:ln cap="flat" w="28575">
            <a:solidFill>
              <a:srgbClr val="8CA9AD"/>
            </a:solidFill>
            <a:prstDash val="solid"/>
            <a:headEnd type="none" len="sm" w="sm"/>
            <a:tailEnd type="none" len="sm" w="sm"/>
          </a:ln>
        </p:spPr>
      </p:sp>
      <p:sp>
        <p:nvSpPr>
          <p:cNvPr name="Freeform 19" id="19"/>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3" id="33"/>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6" id="36"/>
          <p:cNvGrpSpPr/>
          <p:nvPr/>
        </p:nvGrpSpPr>
        <p:grpSpPr>
          <a:xfrm rot="0">
            <a:off x="17259300" y="9258300"/>
            <a:ext cx="1083809" cy="1083809"/>
            <a:chOff x="0" y="0"/>
            <a:chExt cx="1445079" cy="1445079"/>
          </a:xfrm>
        </p:grpSpPr>
        <p:sp>
          <p:nvSpPr>
            <p:cNvPr name="Freeform 37" id="37"/>
            <p:cNvSpPr/>
            <p:nvPr/>
          </p:nvSpPr>
          <p:spPr>
            <a:xfrm flipH="false" flipV="false" rot="0">
              <a:off x="0"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8" id="38"/>
            <p:cNvSpPr txBox="true"/>
            <p:nvPr/>
          </p:nvSpPr>
          <p:spPr>
            <a:xfrm rot="0">
              <a:off x="722539" y="294338"/>
              <a:ext cx="321866" cy="770678"/>
            </a:xfrm>
            <a:prstGeom prst="rect">
              <a:avLst/>
            </a:prstGeom>
          </p:spPr>
          <p:txBody>
            <a:bodyPr anchor="t" rtlCol="false" tIns="0" lIns="0" bIns="0" rIns="0">
              <a:spAutoFit/>
            </a:bodyPr>
            <a:lstStyle/>
            <a:p>
              <a:pPr algn="ctr">
                <a:lnSpc>
                  <a:spcPts val="4759"/>
                </a:lnSpc>
              </a:pPr>
              <a:r>
                <a:rPr lang="en-US" sz="3399">
                  <a:solidFill>
                    <a:srgbClr val="000000"/>
                  </a:solidFill>
                  <a:latin typeface="Arimo Bold"/>
                </a:rPr>
                <a:t>4</a:t>
              </a:r>
            </a:p>
          </p:txBody>
        </p:sp>
      </p:grpSp>
      <p:sp>
        <p:nvSpPr>
          <p:cNvPr name="Freeform 39" id="39"/>
          <p:cNvSpPr/>
          <p:nvPr/>
        </p:nvSpPr>
        <p:spPr>
          <a:xfrm flipH="false" flipV="false" rot="0">
            <a:off x="178817" y="2406258"/>
            <a:ext cx="17567278" cy="6137557"/>
          </a:xfrm>
          <a:custGeom>
            <a:avLst/>
            <a:gdLst/>
            <a:ahLst/>
            <a:cxnLst/>
            <a:rect r="r" b="b" t="t" l="l"/>
            <a:pathLst>
              <a:path h="6137557" w="17567278">
                <a:moveTo>
                  <a:pt x="0" y="0"/>
                </a:moveTo>
                <a:lnTo>
                  <a:pt x="17567279" y="0"/>
                </a:lnTo>
                <a:lnTo>
                  <a:pt x="17567279" y="6137557"/>
                </a:lnTo>
                <a:lnTo>
                  <a:pt x="0" y="6137557"/>
                </a:lnTo>
                <a:lnTo>
                  <a:pt x="0" y="0"/>
                </a:lnTo>
                <a:close/>
              </a:path>
            </a:pathLst>
          </a:custGeom>
          <a:blipFill>
            <a:blip r:embed="rId10"/>
            <a:stretch>
              <a:fillRect l="0" t="0" r="0" b="0"/>
            </a:stretch>
          </a:blipFill>
        </p:spPr>
      </p:sp>
      <p:sp>
        <p:nvSpPr>
          <p:cNvPr name="TextBox 40" id="40"/>
          <p:cNvSpPr txBox="true"/>
          <p:nvPr/>
        </p:nvSpPr>
        <p:spPr>
          <a:xfrm rot="0">
            <a:off x="9525" y="379329"/>
            <a:ext cx="10045133" cy="869966"/>
          </a:xfrm>
          <a:prstGeom prst="rect">
            <a:avLst/>
          </a:prstGeom>
        </p:spPr>
        <p:txBody>
          <a:bodyPr anchor="t" rtlCol="false" tIns="0" lIns="0" bIns="0" rIns="0">
            <a:spAutoFit/>
          </a:bodyPr>
          <a:lstStyle/>
          <a:p>
            <a:pPr algn="ctr">
              <a:lnSpc>
                <a:spcPts val="6500"/>
              </a:lnSpc>
            </a:pPr>
            <a:r>
              <a:rPr lang="en-US" sz="6500">
                <a:solidFill>
                  <a:srgbClr val="227C9D"/>
                </a:solidFill>
                <a:latin typeface="Kollektif Bold"/>
              </a:rPr>
              <a:t>01 - QUÁ TRÌNH SSIS</a:t>
            </a:r>
          </a:p>
        </p:txBody>
      </p:sp>
      <p:sp>
        <p:nvSpPr>
          <p:cNvPr name="TextBox 41" id="41"/>
          <p:cNvSpPr txBox="true"/>
          <p:nvPr/>
        </p:nvSpPr>
        <p:spPr>
          <a:xfrm rot="0">
            <a:off x="1101631" y="1154045"/>
            <a:ext cx="7492653" cy="680720"/>
          </a:xfrm>
          <a:prstGeom prst="rect">
            <a:avLst/>
          </a:prstGeom>
        </p:spPr>
        <p:txBody>
          <a:bodyPr anchor="t" rtlCol="false" tIns="0" lIns="0" bIns="0" rIns="0">
            <a:spAutoFit/>
          </a:bodyPr>
          <a:lstStyle/>
          <a:p>
            <a:pPr algn="ctr">
              <a:lnSpc>
                <a:spcPts val="5740"/>
              </a:lnSpc>
            </a:pPr>
            <a:r>
              <a:rPr lang="en-US" sz="3500">
                <a:solidFill>
                  <a:srgbClr val="545454"/>
                </a:solidFill>
                <a:latin typeface="DM Sans Bold"/>
              </a:rPr>
              <a:t>Kết quả sau khi chạy</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10" id="10"/>
          <p:cNvGrpSpPr/>
          <p:nvPr/>
        </p:nvGrpSpPr>
        <p:grpSpPr>
          <a:xfrm rot="2700000">
            <a:off x="-2909348" y="-3914408"/>
            <a:ext cx="7415398" cy="3565095"/>
            <a:chOff x="0" y="0"/>
            <a:chExt cx="660400" cy="317500"/>
          </a:xfrm>
        </p:grpSpPr>
        <p:sp>
          <p:nvSpPr>
            <p:cNvPr name="Freeform 11" id="1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2" id="1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3" id="13"/>
          <p:cNvSpPr/>
          <p:nvPr/>
        </p:nvSpPr>
        <p:spPr>
          <a:xfrm>
            <a:off x="-3371962" y="-3094858"/>
            <a:ext cx="5185216" cy="5132702"/>
          </a:xfrm>
          <a:prstGeom prst="line">
            <a:avLst/>
          </a:prstGeom>
          <a:ln cap="flat" w="28575">
            <a:solidFill>
              <a:srgbClr val="8CA9AD"/>
            </a:solidFill>
            <a:prstDash val="solid"/>
            <a:headEnd type="none" len="sm" w="sm"/>
            <a:tailEnd type="none" len="sm" w="sm"/>
          </a:ln>
        </p:spPr>
      </p:sp>
      <p:sp>
        <p:nvSpPr>
          <p:cNvPr name="AutoShape 14" id="14"/>
          <p:cNvSpPr/>
          <p:nvPr/>
        </p:nvSpPr>
        <p:spPr>
          <a:xfrm>
            <a:off x="-3585909" y="-2782182"/>
            <a:ext cx="5038853" cy="5038853"/>
          </a:xfrm>
          <a:prstGeom prst="line">
            <a:avLst/>
          </a:prstGeom>
          <a:ln cap="flat" w="28575">
            <a:solidFill>
              <a:srgbClr val="8CA9AD"/>
            </a:solidFill>
            <a:prstDash val="solid"/>
            <a:headEnd type="none" len="sm" w="sm"/>
            <a:tailEnd type="none" len="sm" w="sm"/>
          </a:ln>
        </p:spPr>
      </p:sp>
      <p:sp>
        <p:nvSpPr>
          <p:cNvPr name="AutoShape 15" id="15"/>
          <p:cNvSpPr/>
          <p:nvPr/>
        </p:nvSpPr>
        <p:spPr>
          <a:xfrm>
            <a:off x="-3765510" y="-2423712"/>
            <a:ext cx="4867141" cy="4867141"/>
          </a:xfrm>
          <a:prstGeom prst="line">
            <a:avLst/>
          </a:prstGeom>
          <a:ln cap="flat" w="28575">
            <a:solidFill>
              <a:srgbClr val="8CA9AD"/>
            </a:solidFill>
            <a:prstDash val="solid"/>
            <a:headEnd type="none" len="sm" w="sm"/>
            <a:tailEnd type="none" len="sm" w="sm"/>
          </a:ln>
        </p:spPr>
      </p:sp>
      <p:sp>
        <p:nvSpPr>
          <p:cNvPr name="AutoShape 16" id="16"/>
          <p:cNvSpPr/>
          <p:nvPr/>
        </p:nvSpPr>
        <p:spPr>
          <a:xfrm>
            <a:off x="-3892165" y="-2037444"/>
            <a:ext cx="4690515" cy="4690515"/>
          </a:xfrm>
          <a:prstGeom prst="line">
            <a:avLst/>
          </a:prstGeom>
          <a:ln cap="flat" w="28575">
            <a:solidFill>
              <a:srgbClr val="8CA9AD"/>
            </a:solidFill>
            <a:prstDash val="solid"/>
            <a:headEnd type="none" len="sm" w="sm"/>
            <a:tailEnd type="none" len="sm" w="sm"/>
          </a:ln>
        </p:spPr>
      </p:sp>
      <p:sp>
        <p:nvSpPr>
          <p:cNvPr name="AutoShape 17" id="17"/>
          <p:cNvSpPr/>
          <p:nvPr/>
        </p:nvSpPr>
        <p:spPr>
          <a:xfrm>
            <a:off x="-4036019" y="-1597767"/>
            <a:ext cx="4347674" cy="4347674"/>
          </a:xfrm>
          <a:prstGeom prst="line">
            <a:avLst/>
          </a:prstGeom>
          <a:ln cap="flat" w="28575">
            <a:solidFill>
              <a:srgbClr val="8CA9AD"/>
            </a:solidFill>
            <a:prstDash val="solid"/>
            <a:headEnd type="none" len="sm" w="sm"/>
            <a:tailEnd type="none" len="sm" w="sm"/>
          </a:ln>
        </p:spPr>
      </p:sp>
      <p:sp>
        <p:nvSpPr>
          <p:cNvPr name="AutoShape 18" id="18"/>
          <p:cNvSpPr/>
          <p:nvPr/>
        </p:nvSpPr>
        <p:spPr>
          <a:xfrm>
            <a:off x="-2509797" y="905760"/>
            <a:ext cx="2519322" cy="1844147"/>
          </a:xfrm>
          <a:prstGeom prst="line">
            <a:avLst/>
          </a:prstGeom>
          <a:ln cap="flat" w="28575">
            <a:solidFill>
              <a:srgbClr val="8CA9AD"/>
            </a:solidFill>
            <a:prstDash val="solid"/>
            <a:headEnd type="none" len="sm" w="sm"/>
            <a:tailEnd type="none" len="sm" w="sm"/>
          </a:ln>
        </p:spPr>
      </p:sp>
      <p:sp>
        <p:nvSpPr>
          <p:cNvPr name="Freeform 19" id="19"/>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3" id="33"/>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6" id="36"/>
          <p:cNvGrpSpPr/>
          <p:nvPr/>
        </p:nvGrpSpPr>
        <p:grpSpPr>
          <a:xfrm rot="0">
            <a:off x="17259300" y="9258300"/>
            <a:ext cx="1083809" cy="1083809"/>
            <a:chOff x="0" y="0"/>
            <a:chExt cx="1445079" cy="1445079"/>
          </a:xfrm>
        </p:grpSpPr>
        <p:sp>
          <p:nvSpPr>
            <p:cNvPr name="Freeform 37" id="37"/>
            <p:cNvSpPr/>
            <p:nvPr/>
          </p:nvSpPr>
          <p:spPr>
            <a:xfrm flipH="false" flipV="false" rot="0">
              <a:off x="0"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8" id="38"/>
            <p:cNvSpPr txBox="true"/>
            <p:nvPr/>
          </p:nvSpPr>
          <p:spPr>
            <a:xfrm rot="0">
              <a:off x="722539" y="294338"/>
              <a:ext cx="321866" cy="770678"/>
            </a:xfrm>
            <a:prstGeom prst="rect">
              <a:avLst/>
            </a:prstGeom>
          </p:spPr>
          <p:txBody>
            <a:bodyPr anchor="t" rtlCol="false" tIns="0" lIns="0" bIns="0" rIns="0">
              <a:spAutoFit/>
            </a:bodyPr>
            <a:lstStyle/>
            <a:p>
              <a:pPr algn="ctr">
                <a:lnSpc>
                  <a:spcPts val="4759"/>
                </a:lnSpc>
              </a:pPr>
              <a:r>
                <a:rPr lang="en-US" sz="3399">
                  <a:solidFill>
                    <a:srgbClr val="000000"/>
                  </a:solidFill>
                  <a:latin typeface="Arimo Bold"/>
                </a:rPr>
                <a:t>4</a:t>
              </a:r>
            </a:p>
          </p:txBody>
        </p:sp>
      </p:grpSp>
      <p:sp>
        <p:nvSpPr>
          <p:cNvPr name="Freeform 39" id="39"/>
          <p:cNvSpPr/>
          <p:nvPr/>
        </p:nvSpPr>
        <p:spPr>
          <a:xfrm flipH="false" flipV="false" rot="0">
            <a:off x="2437939" y="992379"/>
            <a:ext cx="13067809" cy="9294621"/>
          </a:xfrm>
          <a:custGeom>
            <a:avLst/>
            <a:gdLst/>
            <a:ahLst/>
            <a:cxnLst/>
            <a:rect r="r" b="b" t="t" l="l"/>
            <a:pathLst>
              <a:path h="9294621" w="13067809">
                <a:moveTo>
                  <a:pt x="0" y="0"/>
                </a:moveTo>
                <a:lnTo>
                  <a:pt x="13067809" y="0"/>
                </a:lnTo>
                <a:lnTo>
                  <a:pt x="13067809" y="9294621"/>
                </a:lnTo>
                <a:lnTo>
                  <a:pt x="0" y="9294621"/>
                </a:lnTo>
                <a:lnTo>
                  <a:pt x="0" y="0"/>
                </a:lnTo>
                <a:close/>
              </a:path>
            </a:pathLst>
          </a:custGeom>
          <a:blipFill>
            <a:blip r:embed="rId10"/>
            <a:stretch>
              <a:fillRect l="0" t="0" r="0" b="0"/>
            </a:stretch>
          </a:blipFill>
        </p:spPr>
      </p:sp>
      <p:sp>
        <p:nvSpPr>
          <p:cNvPr name="TextBox 40" id="40"/>
          <p:cNvSpPr txBox="true"/>
          <p:nvPr/>
        </p:nvSpPr>
        <p:spPr>
          <a:xfrm rot="0">
            <a:off x="9525" y="379329"/>
            <a:ext cx="10045133" cy="869966"/>
          </a:xfrm>
          <a:prstGeom prst="rect">
            <a:avLst/>
          </a:prstGeom>
        </p:spPr>
        <p:txBody>
          <a:bodyPr anchor="t" rtlCol="false" tIns="0" lIns="0" bIns="0" rIns="0">
            <a:spAutoFit/>
          </a:bodyPr>
          <a:lstStyle/>
          <a:p>
            <a:pPr algn="ctr">
              <a:lnSpc>
                <a:spcPts val="6500"/>
              </a:lnSpc>
            </a:pPr>
            <a:r>
              <a:rPr lang="en-US" sz="6500">
                <a:solidFill>
                  <a:srgbClr val="227C9D"/>
                </a:solidFill>
                <a:latin typeface="Kollektif Bold"/>
              </a:rPr>
              <a:t>01 - QUÁ TRÌNH SSIS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10" id="10"/>
          <p:cNvGrpSpPr/>
          <p:nvPr/>
        </p:nvGrpSpPr>
        <p:grpSpPr>
          <a:xfrm rot="2700000">
            <a:off x="-2909348" y="-3914408"/>
            <a:ext cx="7415398" cy="3565095"/>
            <a:chOff x="0" y="0"/>
            <a:chExt cx="660400" cy="317500"/>
          </a:xfrm>
        </p:grpSpPr>
        <p:sp>
          <p:nvSpPr>
            <p:cNvPr name="Freeform 11" id="1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2" id="1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3" id="13"/>
          <p:cNvSpPr/>
          <p:nvPr/>
        </p:nvSpPr>
        <p:spPr>
          <a:xfrm>
            <a:off x="-3371962" y="-3094858"/>
            <a:ext cx="5185216" cy="5132702"/>
          </a:xfrm>
          <a:prstGeom prst="line">
            <a:avLst/>
          </a:prstGeom>
          <a:ln cap="flat" w="28575">
            <a:solidFill>
              <a:srgbClr val="8CA9AD"/>
            </a:solidFill>
            <a:prstDash val="solid"/>
            <a:headEnd type="none" len="sm" w="sm"/>
            <a:tailEnd type="none" len="sm" w="sm"/>
          </a:ln>
        </p:spPr>
      </p:sp>
      <p:sp>
        <p:nvSpPr>
          <p:cNvPr name="AutoShape 14" id="14"/>
          <p:cNvSpPr/>
          <p:nvPr/>
        </p:nvSpPr>
        <p:spPr>
          <a:xfrm>
            <a:off x="-3585909" y="-2782182"/>
            <a:ext cx="5038853" cy="5038853"/>
          </a:xfrm>
          <a:prstGeom prst="line">
            <a:avLst/>
          </a:prstGeom>
          <a:ln cap="flat" w="28575">
            <a:solidFill>
              <a:srgbClr val="8CA9AD"/>
            </a:solidFill>
            <a:prstDash val="solid"/>
            <a:headEnd type="none" len="sm" w="sm"/>
            <a:tailEnd type="none" len="sm" w="sm"/>
          </a:ln>
        </p:spPr>
      </p:sp>
      <p:sp>
        <p:nvSpPr>
          <p:cNvPr name="AutoShape 15" id="15"/>
          <p:cNvSpPr/>
          <p:nvPr/>
        </p:nvSpPr>
        <p:spPr>
          <a:xfrm>
            <a:off x="-3765510" y="-2423712"/>
            <a:ext cx="4867141" cy="4867141"/>
          </a:xfrm>
          <a:prstGeom prst="line">
            <a:avLst/>
          </a:prstGeom>
          <a:ln cap="flat" w="28575">
            <a:solidFill>
              <a:srgbClr val="8CA9AD"/>
            </a:solidFill>
            <a:prstDash val="solid"/>
            <a:headEnd type="none" len="sm" w="sm"/>
            <a:tailEnd type="none" len="sm" w="sm"/>
          </a:ln>
        </p:spPr>
      </p:sp>
      <p:sp>
        <p:nvSpPr>
          <p:cNvPr name="AutoShape 16" id="16"/>
          <p:cNvSpPr/>
          <p:nvPr/>
        </p:nvSpPr>
        <p:spPr>
          <a:xfrm>
            <a:off x="-3892165" y="-2037444"/>
            <a:ext cx="4690515" cy="4690515"/>
          </a:xfrm>
          <a:prstGeom prst="line">
            <a:avLst/>
          </a:prstGeom>
          <a:ln cap="flat" w="28575">
            <a:solidFill>
              <a:srgbClr val="8CA9AD"/>
            </a:solidFill>
            <a:prstDash val="solid"/>
            <a:headEnd type="none" len="sm" w="sm"/>
            <a:tailEnd type="none" len="sm" w="sm"/>
          </a:ln>
        </p:spPr>
      </p:sp>
      <p:sp>
        <p:nvSpPr>
          <p:cNvPr name="AutoShape 17" id="17"/>
          <p:cNvSpPr/>
          <p:nvPr/>
        </p:nvSpPr>
        <p:spPr>
          <a:xfrm>
            <a:off x="-4036019" y="-1597767"/>
            <a:ext cx="4347674" cy="4347674"/>
          </a:xfrm>
          <a:prstGeom prst="line">
            <a:avLst/>
          </a:prstGeom>
          <a:ln cap="flat" w="28575">
            <a:solidFill>
              <a:srgbClr val="8CA9AD"/>
            </a:solidFill>
            <a:prstDash val="solid"/>
            <a:headEnd type="none" len="sm" w="sm"/>
            <a:tailEnd type="none" len="sm" w="sm"/>
          </a:ln>
        </p:spPr>
      </p:sp>
      <p:sp>
        <p:nvSpPr>
          <p:cNvPr name="AutoShape 18" id="18"/>
          <p:cNvSpPr/>
          <p:nvPr/>
        </p:nvSpPr>
        <p:spPr>
          <a:xfrm>
            <a:off x="-2509797" y="905760"/>
            <a:ext cx="2519322" cy="1844147"/>
          </a:xfrm>
          <a:prstGeom prst="line">
            <a:avLst/>
          </a:prstGeom>
          <a:ln cap="flat" w="28575">
            <a:solidFill>
              <a:srgbClr val="8CA9AD"/>
            </a:solidFill>
            <a:prstDash val="solid"/>
            <a:headEnd type="none" len="sm" w="sm"/>
            <a:tailEnd type="none" len="sm" w="sm"/>
          </a:ln>
        </p:spPr>
      </p:sp>
      <p:sp>
        <p:nvSpPr>
          <p:cNvPr name="Freeform 19" id="19"/>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3" id="33"/>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6" id="36"/>
          <p:cNvGrpSpPr/>
          <p:nvPr/>
        </p:nvGrpSpPr>
        <p:grpSpPr>
          <a:xfrm rot="0">
            <a:off x="17259300" y="9258300"/>
            <a:ext cx="1083809" cy="1083809"/>
            <a:chOff x="0" y="0"/>
            <a:chExt cx="1445079" cy="1445079"/>
          </a:xfrm>
        </p:grpSpPr>
        <p:sp>
          <p:nvSpPr>
            <p:cNvPr name="Freeform 37" id="37"/>
            <p:cNvSpPr/>
            <p:nvPr/>
          </p:nvSpPr>
          <p:spPr>
            <a:xfrm flipH="false" flipV="false" rot="0">
              <a:off x="0"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8" id="38"/>
            <p:cNvSpPr txBox="true"/>
            <p:nvPr/>
          </p:nvSpPr>
          <p:spPr>
            <a:xfrm rot="0">
              <a:off x="722539" y="294338"/>
              <a:ext cx="321866" cy="770678"/>
            </a:xfrm>
            <a:prstGeom prst="rect">
              <a:avLst/>
            </a:prstGeom>
          </p:spPr>
          <p:txBody>
            <a:bodyPr anchor="t" rtlCol="false" tIns="0" lIns="0" bIns="0" rIns="0">
              <a:spAutoFit/>
            </a:bodyPr>
            <a:lstStyle/>
            <a:p>
              <a:pPr algn="ctr">
                <a:lnSpc>
                  <a:spcPts val="4759"/>
                </a:lnSpc>
              </a:pPr>
              <a:r>
                <a:rPr lang="en-US" sz="3399">
                  <a:solidFill>
                    <a:srgbClr val="000000"/>
                  </a:solidFill>
                  <a:latin typeface="Arimo Bold"/>
                </a:rPr>
                <a:t>4</a:t>
              </a:r>
            </a:p>
          </p:txBody>
        </p:sp>
      </p:grpSp>
      <p:sp>
        <p:nvSpPr>
          <p:cNvPr name="Freeform 39" id="39"/>
          <p:cNvSpPr/>
          <p:nvPr/>
        </p:nvSpPr>
        <p:spPr>
          <a:xfrm flipH="false" flipV="false" rot="0">
            <a:off x="2468557" y="2267474"/>
            <a:ext cx="12568016" cy="6846484"/>
          </a:xfrm>
          <a:custGeom>
            <a:avLst/>
            <a:gdLst/>
            <a:ahLst/>
            <a:cxnLst/>
            <a:rect r="r" b="b" t="t" l="l"/>
            <a:pathLst>
              <a:path h="6846484" w="12568016">
                <a:moveTo>
                  <a:pt x="0" y="0"/>
                </a:moveTo>
                <a:lnTo>
                  <a:pt x="12568016" y="0"/>
                </a:lnTo>
                <a:lnTo>
                  <a:pt x="12568016" y="6846484"/>
                </a:lnTo>
                <a:lnTo>
                  <a:pt x="0" y="6846484"/>
                </a:lnTo>
                <a:lnTo>
                  <a:pt x="0" y="0"/>
                </a:lnTo>
                <a:close/>
              </a:path>
            </a:pathLst>
          </a:custGeom>
          <a:blipFill>
            <a:blip r:embed="rId10"/>
            <a:stretch>
              <a:fillRect l="0" t="0" r="0" b="0"/>
            </a:stretch>
          </a:blipFill>
        </p:spPr>
      </p:sp>
      <p:sp>
        <p:nvSpPr>
          <p:cNvPr name="TextBox 40" id="40"/>
          <p:cNvSpPr txBox="true"/>
          <p:nvPr/>
        </p:nvSpPr>
        <p:spPr>
          <a:xfrm rot="0">
            <a:off x="9525" y="379329"/>
            <a:ext cx="10045133" cy="869966"/>
          </a:xfrm>
          <a:prstGeom prst="rect">
            <a:avLst/>
          </a:prstGeom>
        </p:spPr>
        <p:txBody>
          <a:bodyPr anchor="t" rtlCol="false" tIns="0" lIns="0" bIns="0" rIns="0">
            <a:spAutoFit/>
          </a:bodyPr>
          <a:lstStyle/>
          <a:p>
            <a:pPr algn="ctr">
              <a:lnSpc>
                <a:spcPts val="6500"/>
              </a:lnSpc>
            </a:pPr>
            <a:r>
              <a:rPr lang="en-US" sz="6500">
                <a:solidFill>
                  <a:srgbClr val="227C9D"/>
                </a:solidFill>
                <a:latin typeface="Kollektif Bold"/>
              </a:rPr>
              <a:t>01 - QUÁ TRÌNH SSIS</a:t>
            </a:r>
          </a:p>
        </p:txBody>
      </p:sp>
      <p:sp>
        <p:nvSpPr>
          <p:cNvPr name="TextBox 41" id="41"/>
          <p:cNvSpPr txBox="true"/>
          <p:nvPr/>
        </p:nvSpPr>
        <p:spPr>
          <a:xfrm rot="0">
            <a:off x="1101631" y="1154045"/>
            <a:ext cx="7492653" cy="680720"/>
          </a:xfrm>
          <a:prstGeom prst="rect">
            <a:avLst/>
          </a:prstGeom>
        </p:spPr>
        <p:txBody>
          <a:bodyPr anchor="t" rtlCol="false" tIns="0" lIns="0" bIns="0" rIns="0">
            <a:spAutoFit/>
          </a:bodyPr>
          <a:lstStyle/>
          <a:p>
            <a:pPr algn="ctr">
              <a:lnSpc>
                <a:spcPts val="5740"/>
              </a:lnSpc>
            </a:pPr>
            <a:r>
              <a:rPr lang="en-US" sz="3500">
                <a:solidFill>
                  <a:srgbClr val="545454"/>
                </a:solidFill>
                <a:latin typeface="DM Sans Bold"/>
              </a:rPr>
              <a:t>Lược đồ sau khi hoàn thành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2679405" y="-382147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3142018" y="-3001926"/>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355965" y="-2689249"/>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3535567" y="-2330779"/>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3662221" y="-1944512"/>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3806075" y="-1504835"/>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3926895" y="-1061111"/>
            <a:ext cx="3963599" cy="3985594"/>
          </a:xfrm>
          <a:prstGeom prst="line">
            <a:avLst/>
          </a:prstGeom>
          <a:ln cap="flat" w="28575">
            <a:solidFill>
              <a:srgbClr val="8CA9AD"/>
            </a:solidFill>
            <a:prstDash val="solid"/>
            <a:headEnd type="none" len="sm" w="sm"/>
            <a:tailEnd type="none" len="sm" w="sm"/>
          </a:ln>
        </p:spPr>
      </p:sp>
      <p:sp>
        <p:nvSpPr>
          <p:cNvPr name="TextBox 11" id="11"/>
          <p:cNvSpPr txBox="true"/>
          <p:nvPr/>
        </p:nvSpPr>
        <p:spPr>
          <a:xfrm rot="0">
            <a:off x="3050489" y="1152525"/>
            <a:ext cx="12044053" cy="939814"/>
          </a:xfrm>
          <a:prstGeom prst="rect">
            <a:avLst/>
          </a:prstGeom>
        </p:spPr>
        <p:txBody>
          <a:bodyPr anchor="t" rtlCol="false" tIns="0" lIns="0" bIns="0" rIns="0">
            <a:spAutoFit/>
          </a:bodyPr>
          <a:lstStyle/>
          <a:p>
            <a:pPr algn="ctr">
              <a:lnSpc>
                <a:spcPts val="7000"/>
              </a:lnSpc>
            </a:pPr>
            <a:r>
              <a:rPr lang="en-US" sz="7000">
                <a:solidFill>
                  <a:srgbClr val="FE6D73"/>
                </a:solidFill>
                <a:latin typeface="Kollektif Bold"/>
              </a:rPr>
              <a:t>THÀNH VIÊN</a:t>
            </a:r>
          </a:p>
        </p:txBody>
      </p:sp>
      <p:sp>
        <p:nvSpPr>
          <p:cNvPr name="AutoShape 12" id="12"/>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13" id="13"/>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14" id="14"/>
          <p:cNvSpPr txBox="true"/>
          <p:nvPr/>
        </p:nvSpPr>
        <p:spPr>
          <a:xfrm rot="0">
            <a:off x="2141041" y="3136498"/>
            <a:ext cx="14827523" cy="3097800"/>
          </a:xfrm>
          <a:prstGeom prst="rect">
            <a:avLst/>
          </a:prstGeom>
        </p:spPr>
        <p:txBody>
          <a:bodyPr anchor="t" rtlCol="false" tIns="0" lIns="0" bIns="0" rIns="0">
            <a:spAutoFit/>
          </a:bodyPr>
          <a:lstStyle/>
          <a:p>
            <a:pPr algn="just">
              <a:lnSpc>
                <a:spcPts val="8280"/>
              </a:lnSpc>
            </a:pPr>
          </a:p>
          <a:p>
            <a:pPr algn="just" marL="1276913" indent="-638457" lvl="1">
              <a:lnSpc>
                <a:spcPts val="8280"/>
              </a:lnSpc>
              <a:buFont typeface="Arial"/>
              <a:buChar char="•"/>
            </a:pPr>
            <a:r>
              <a:rPr lang="en-US" sz="5914" spc="325">
                <a:solidFill>
                  <a:srgbClr val="000000"/>
                </a:solidFill>
                <a:latin typeface="Canva Sans 1"/>
              </a:rPr>
              <a:t>Đặng Trần Tuấn Anh       20521058</a:t>
            </a:r>
          </a:p>
          <a:p>
            <a:pPr algn="just" marL="1276913" indent="-638457" lvl="1">
              <a:lnSpc>
                <a:spcPts val="8280"/>
              </a:lnSpc>
              <a:buFont typeface="Arial"/>
              <a:buChar char="•"/>
            </a:pPr>
            <a:r>
              <a:rPr lang="en-US" sz="5914" spc="325">
                <a:solidFill>
                  <a:srgbClr val="000000"/>
                </a:solidFill>
                <a:latin typeface="Canva Sans 1"/>
              </a:rPr>
              <a:t>Đỗ Đình Đăng Khoa         20522218</a:t>
            </a:r>
          </a:p>
        </p:txBody>
      </p:sp>
      <p:grpSp>
        <p:nvGrpSpPr>
          <p:cNvPr name="Group 15" id="15"/>
          <p:cNvGrpSpPr/>
          <p:nvPr/>
        </p:nvGrpSpPr>
        <p:grpSpPr>
          <a:xfrm rot="0">
            <a:off x="17204191" y="9221298"/>
            <a:ext cx="1083809" cy="1083809"/>
            <a:chOff x="0" y="0"/>
            <a:chExt cx="1445079" cy="1445079"/>
          </a:xfrm>
        </p:grpSpPr>
        <p:sp>
          <p:nvSpPr>
            <p:cNvPr name="Freeform 16" id="16"/>
            <p:cNvSpPr/>
            <p:nvPr/>
          </p:nvSpPr>
          <p:spPr>
            <a:xfrm flipH="false" flipV="false" rot="0">
              <a:off x="0"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722539" y="313388"/>
              <a:ext cx="321866" cy="751628"/>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1 Bold"/>
                </a:rPr>
                <a:t>1</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10" id="10"/>
          <p:cNvGrpSpPr/>
          <p:nvPr/>
        </p:nvGrpSpPr>
        <p:grpSpPr>
          <a:xfrm rot="2700000">
            <a:off x="-2909348" y="-3914408"/>
            <a:ext cx="7415398" cy="3565095"/>
            <a:chOff x="0" y="0"/>
            <a:chExt cx="660400" cy="317500"/>
          </a:xfrm>
        </p:grpSpPr>
        <p:sp>
          <p:nvSpPr>
            <p:cNvPr name="Freeform 11" id="1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2" id="1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3" id="13"/>
          <p:cNvSpPr/>
          <p:nvPr/>
        </p:nvSpPr>
        <p:spPr>
          <a:xfrm>
            <a:off x="-3371962" y="-3094858"/>
            <a:ext cx="5185216" cy="5132702"/>
          </a:xfrm>
          <a:prstGeom prst="line">
            <a:avLst/>
          </a:prstGeom>
          <a:ln cap="flat" w="28575">
            <a:solidFill>
              <a:srgbClr val="8CA9AD"/>
            </a:solidFill>
            <a:prstDash val="solid"/>
            <a:headEnd type="none" len="sm" w="sm"/>
            <a:tailEnd type="none" len="sm" w="sm"/>
          </a:ln>
        </p:spPr>
      </p:sp>
      <p:sp>
        <p:nvSpPr>
          <p:cNvPr name="AutoShape 14" id="14"/>
          <p:cNvSpPr/>
          <p:nvPr/>
        </p:nvSpPr>
        <p:spPr>
          <a:xfrm>
            <a:off x="-3585909" y="-2782182"/>
            <a:ext cx="5038853" cy="5038853"/>
          </a:xfrm>
          <a:prstGeom prst="line">
            <a:avLst/>
          </a:prstGeom>
          <a:ln cap="flat" w="28575">
            <a:solidFill>
              <a:srgbClr val="8CA9AD"/>
            </a:solidFill>
            <a:prstDash val="solid"/>
            <a:headEnd type="none" len="sm" w="sm"/>
            <a:tailEnd type="none" len="sm" w="sm"/>
          </a:ln>
        </p:spPr>
      </p:sp>
      <p:sp>
        <p:nvSpPr>
          <p:cNvPr name="AutoShape 15" id="15"/>
          <p:cNvSpPr/>
          <p:nvPr/>
        </p:nvSpPr>
        <p:spPr>
          <a:xfrm>
            <a:off x="-3765510" y="-2423712"/>
            <a:ext cx="4867141" cy="4867141"/>
          </a:xfrm>
          <a:prstGeom prst="line">
            <a:avLst/>
          </a:prstGeom>
          <a:ln cap="flat" w="28575">
            <a:solidFill>
              <a:srgbClr val="8CA9AD"/>
            </a:solidFill>
            <a:prstDash val="solid"/>
            <a:headEnd type="none" len="sm" w="sm"/>
            <a:tailEnd type="none" len="sm" w="sm"/>
          </a:ln>
        </p:spPr>
      </p:sp>
      <p:sp>
        <p:nvSpPr>
          <p:cNvPr name="AutoShape 16" id="16"/>
          <p:cNvSpPr/>
          <p:nvPr/>
        </p:nvSpPr>
        <p:spPr>
          <a:xfrm>
            <a:off x="-3892165" y="-2037444"/>
            <a:ext cx="4690515" cy="4690515"/>
          </a:xfrm>
          <a:prstGeom prst="line">
            <a:avLst/>
          </a:prstGeom>
          <a:ln cap="flat" w="28575">
            <a:solidFill>
              <a:srgbClr val="8CA9AD"/>
            </a:solidFill>
            <a:prstDash val="solid"/>
            <a:headEnd type="none" len="sm" w="sm"/>
            <a:tailEnd type="none" len="sm" w="sm"/>
          </a:ln>
        </p:spPr>
      </p:sp>
      <p:sp>
        <p:nvSpPr>
          <p:cNvPr name="AutoShape 17" id="17"/>
          <p:cNvSpPr/>
          <p:nvPr/>
        </p:nvSpPr>
        <p:spPr>
          <a:xfrm>
            <a:off x="-4036019" y="-1597767"/>
            <a:ext cx="4347674" cy="4347674"/>
          </a:xfrm>
          <a:prstGeom prst="line">
            <a:avLst/>
          </a:prstGeom>
          <a:ln cap="flat" w="28575">
            <a:solidFill>
              <a:srgbClr val="8CA9AD"/>
            </a:solidFill>
            <a:prstDash val="solid"/>
            <a:headEnd type="none" len="sm" w="sm"/>
            <a:tailEnd type="none" len="sm" w="sm"/>
          </a:ln>
        </p:spPr>
      </p:sp>
      <p:sp>
        <p:nvSpPr>
          <p:cNvPr name="AutoShape 18" id="18"/>
          <p:cNvSpPr/>
          <p:nvPr/>
        </p:nvSpPr>
        <p:spPr>
          <a:xfrm>
            <a:off x="-2509797" y="905760"/>
            <a:ext cx="2519322" cy="1844147"/>
          </a:xfrm>
          <a:prstGeom prst="line">
            <a:avLst/>
          </a:prstGeom>
          <a:ln cap="flat" w="28575">
            <a:solidFill>
              <a:srgbClr val="8CA9AD"/>
            </a:solidFill>
            <a:prstDash val="solid"/>
            <a:headEnd type="none" len="sm" w="sm"/>
            <a:tailEnd type="none" len="sm" w="sm"/>
          </a:ln>
        </p:spPr>
      </p:sp>
      <p:sp>
        <p:nvSpPr>
          <p:cNvPr name="Freeform 19" id="19"/>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3" id="33"/>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6" id="36"/>
          <p:cNvGrpSpPr/>
          <p:nvPr/>
        </p:nvGrpSpPr>
        <p:grpSpPr>
          <a:xfrm rot="0">
            <a:off x="17259300" y="9258300"/>
            <a:ext cx="1083809" cy="1083809"/>
            <a:chOff x="0" y="0"/>
            <a:chExt cx="1445079" cy="1445079"/>
          </a:xfrm>
        </p:grpSpPr>
        <p:sp>
          <p:nvSpPr>
            <p:cNvPr name="Freeform 37" id="37"/>
            <p:cNvSpPr/>
            <p:nvPr/>
          </p:nvSpPr>
          <p:spPr>
            <a:xfrm flipH="false" flipV="false" rot="0">
              <a:off x="0"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8" id="38"/>
            <p:cNvSpPr txBox="true"/>
            <p:nvPr/>
          </p:nvSpPr>
          <p:spPr>
            <a:xfrm rot="0">
              <a:off x="722539" y="294338"/>
              <a:ext cx="321866" cy="770678"/>
            </a:xfrm>
            <a:prstGeom prst="rect">
              <a:avLst/>
            </a:prstGeom>
          </p:spPr>
          <p:txBody>
            <a:bodyPr anchor="t" rtlCol="false" tIns="0" lIns="0" bIns="0" rIns="0">
              <a:spAutoFit/>
            </a:bodyPr>
            <a:lstStyle/>
            <a:p>
              <a:pPr algn="ctr">
                <a:lnSpc>
                  <a:spcPts val="4759"/>
                </a:lnSpc>
              </a:pPr>
              <a:r>
                <a:rPr lang="en-US" sz="3399">
                  <a:solidFill>
                    <a:srgbClr val="000000"/>
                  </a:solidFill>
                  <a:latin typeface="Arimo Bold"/>
                </a:rPr>
                <a:t>4</a:t>
              </a:r>
            </a:p>
          </p:txBody>
        </p:sp>
      </p:grpSp>
      <p:sp>
        <p:nvSpPr>
          <p:cNvPr name="Freeform 39" id="39"/>
          <p:cNvSpPr/>
          <p:nvPr/>
        </p:nvSpPr>
        <p:spPr>
          <a:xfrm flipH="false" flipV="false" rot="0">
            <a:off x="9317151" y="2834889"/>
            <a:ext cx="7887040" cy="7273793"/>
          </a:xfrm>
          <a:custGeom>
            <a:avLst/>
            <a:gdLst/>
            <a:ahLst/>
            <a:cxnLst/>
            <a:rect r="r" b="b" t="t" l="l"/>
            <a:pathLst>
              <a:path h="7273793" w="7887040">
                <a:moveTo>
                  <a:pt x="0" y="0"/>
                </a:moveTo>
                <a:lnTo>
                  <a:pt x="7887040" y="0"/>
                </a:lnTo>
                <a:lnTo>
                  <a:pt x="7887040" y="7273794"/>
                </a:lnTo>
                <a:lnTo>
                  <a:pt x="0" y="7273794"/>
                </a:lnTo>
                <a:lnTo>
                  <a:pt x="0" y="0"/>
                </a:lnTo>
                <a:close/>
              </a:path>
            </a:pathLst>
          </a:custGeom>
          <a:blipFill>
            <a:blip r:embed="rId10"/>
            <a:stretch>
              <a:fillRect l="0" t="0" r="0" b="0"/>
            </a:stretch>
          </a:blipFill>
        </p:spPr>
      </p:sp>
      <p:sp>
        <p:nvSpPr>
          <p:cNvPr name="TextBox 40" id="40"/>
          <p:cNvSpPr txBox="true"/>
          <p:nvPr/>
        </p:nvSpPr>
        <p:spPr>
          <a:xfrm rot="0">
            <a:off x="9525" y="379329"/>
            <a:ext cx="10045133" cy="869966"/>
          </a:xfrm>
          <a:prstGeom prst="rect">
            <a:avLst/>
          </a:prstGeom>
        </p:spPr>
        <p:txBody>
          <a:bodyPr anchor="t" rtlCol="false" tIns="0" lIns="0" bIns="0" rIns="0">
            <a:spAutoFit/>
          </a:bodyPr>
          <a:lstStyle/>
          <a:p>
            <a:pPr algn="ctr">
              <a:lnSpc>
                <a:spcPts val="6500"/>
              </a:lnSpc>
            </a:pPr>
            <a:r>
              <a:rPr lang="en-US" sz="6500">
                <a:solidFill>
                  <a:srgbClr val="227C9D"/>
                </a:solidFill>
                <a:latin typeface="Kollektif Bold"/>
              </a:rPr>
              <a:t>01 - QUÁ TRÌNH SSIS</a:t>
            </a:r>
          </a:p>
        </p:txBody>
      </p:sp>
      <p:sp>
        <p:nvSpPr>
          <p:cNvPr name="TextBox 41" id="41"/>
          <p:cNvSpPr txBox="true"/>
          <p:nvPr/>
        </p:nvSpPr>
        <p:spPr>
          <a:xfrm rot="0">
            <a:off x="509039" y="4075155"/>
            <a:ext cx="8634961" cy="1404620"/>
          </a:xfrm>
          <a:prstGeom prst="rect">
            <a:avLst/>
          </a:prstGeom>
        </p:spPr>
        <p:txBody>
          <a:bodyPr anchor="t" rtlCol="false" tIns="0" lIns="0" bIns="0" rIns="0">
            <a:spAutoFit/>
          </a:bodyPr>
          <a:lstStyle/>
          <a:p>
            <a:pPr algn="ctr">
              <a:lnSpc>
                <a:spcPts val="5740"/>
              </a:lnSpc>
            </a:pPr>
            <a:r>
              <a:rPr lang="en-US" sz="3500">
                <a:solidFill>
                  <a:srgbClr val="545454"/>
                </a:solidFill>
                <a:latin typeface="DM Sans Bold"/>
              </a:rPr>
              <a:t>Tạo 1 SQL Execute task 1 để xử lí dữ liệu tránh bị trùng khi chạy lại project</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10" id="10"/>
          <p:cNvGrpSpPr/>
          <p:nvPr/>
        </p:nvGrpSpPr>
        <p:grpSpPr>
          <a:xfrm rot="2700000">
            <a:off x="-2909348" y="-3914408"/>
            <a:ext cx="7415398" cy="3565095"/>
            <a:chOff x="0" y="0"/>
            <a:chExt cx="660400" cy="317500"/>
          </a:xfrm>
        </p:grpSpPr>
        <p:sp>
          <p:nvSpPr>
            <p:cNvPr name="Freeform 11" id="1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2" id="1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3" id="13"/>
          <p:cNvSpPr/>
          <p:nvPr/>
        </p:nvSpPr>
        <p:spPr>
          <a:xfrm>
            <a:off x="-3371962" y="-3094858"/>
            <a:ext cx="5185216" cy="5132702"/>
          </a:xfrm>
          <a:prstGeom prst="line">
            <a:avLst/>
          </a:prstGeom>
          <a:ln cap="flat" w="28575">
            <a:solidFill>
              <a:srgbClr val="8CA9AD"/>
            </a:solidFill>
            <a:prstDash val="solid"/>
            <a:headEnd type="none" len="sm" w="sm"/>
            <a:tailEnd type="none" len="sm" w="sm"/>
          </a:ln>
        </p:spPr>
      </p:sp>
      <p:sp>
        <p:nvSpPr>
          <p:cNvPr name="AutoShape 14" id="14"/>
          <p:cNvSpPr/>
          <p:nvPr/>
        </p:nvSpPr>
        <p:spPr>
          <a:xfrm>
            <a:off x="-3585909" y="-2782182"/>
            <a:ext cx="5038853" cy="5038853"/>
          </a:xfrm>
          <a:prstGeom prst="line">
            <a:avLst/>
          </a:prstGeom>
          <a:ln cap="flat" w="28575">
            <a:solidFill>
              <a:srgbClr val="8CA9AD"/>
            </a:solidFill>
            <a:prstDash val="solid"/>
            <a:headEnd type="none" len="sm" w="sm"/>
            <a:tailEnd type="none" len="sm" w="sm"/>
          </a:ln>
        </p:spPr>
      </p:sp>
      <p:sp>
        <p:nvSpPr>
          <p:cNvPr name="AutoShape 15" id="15"/>
          <p:cNvSpPr/>
          <p:nvPr/>
        </p:nvSpPr>
        <p:spPr>
          <a:xfrm>
            <a:off x="-3765510" y="-2423712"/>
            <a:ext cx="4867141" cy="4867141"/>
          </a:xfrm>
          <a:prstGeom prst="line">
            <a:avLst/>
          </a:prstGeom>
          <a:ln cap="flat" w="28575">
            <a:solidFill>
              <a:srgbClr val="8CA9AD"/>
            </a:solidFill>
            <a:prstDash val="solid"/>
            <a:headEnd type="none" len="sm" w="sm"/>
            <a:tailEnd type="none" len="sm" w="sm"/>
          </a:ln>
        </p:spPr>
      </p:sp>
      <p:sp>
        <p:nvSpPr>
          <p:cNvPr name="AutoShape 16" id="16"/>
          <p:cNvSpPr/>
          <p:nvPr/>
        </p:nvSpPr>
        <p:spPr>
          <a:xfrm>
            <a:off x="-3892165" y="-2037444"/>
            <a:ext cx="4690515" cy="4690515"/>
          </a:xfrm>
          <a:prstGeom prst="line">
            <a:avLst/>
          </a:prstGeom>
          <a:ln cap="flat" w="28575">
            <a:solidFill>
              <a:srgbClr val="8CA9AD"/>
            </a:solidFill>
            <a:prstDash val="solid"/>
            <a:headEnd type="none" len="sm" w="sm"/>
            <a:tailEnd type="none" len="sm" w="sm"/>
          </a:ln>
        </p:spPr>
      </p:sp>
      <p:sp>
        <p:nvSpPr>
          <p:cNvPr name="AutoShape 17" id="17"/>
          <p:cNvSpPr/>
          <p:nvPr/>
        </p:nvSpPr>
        <p:spPr>
          <a:xfrm>
            <a:off x="-4036019" y="-1597767"/>
            <a:ext cx="4347674" cy="4347674"/>
          </a:xfrm>
          <a:prstGeom prst="line">
            <a:avLst/>
          </a:prstGeom>
          <a:ln cap="flat" w="28575">
            <a:solidFill>
              <a:srgbClr val="8CA9AD"/>
            </a:solidFill>
            <a:prstDash val="solid"/>
            <a:headEnd type="none" len="sm" w="sm"/>
            <a:tailEnd type="none" len="sm" w="sm"/>
          </a:ln>
        </p:spPr>
      </p:sp>
      <p:sp>
        <p:nvSpPr>
          <p:cNvPr name="AutoShape 18" id="18"/>
          <p:cNvSpPr/>
          <p:nvPr/>
        </p:nvSpPr>
        <p:spPr>
          <a:xfrm>
            <a:off x="-2509797" y="905760"/>
            <a:ext cx="2519322" cy="1844147"/>
          </a:xfrm>
          <a:prstGeom prst="line">
            <a:avLst/>
          </a:prstGeom>
          <a:ln cap="flat" w="28575">
            <a:solidFill>
              <a:srgbClr val="8CA9AD"/>
            </a:solidFill>
            <a:prstDash val="solid"/>
            <a:headEnd type="none" len="sm" w="sm"/>
            <a:tailEnd type="none" len="sm" w="sm"/>
          </a:ln>
        </p:spPr>
      </p:sp>
      <p:sp>
        <p:nvSpPr>
          <p:cNvPr name="Freeform 19" id="19"/>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3" id="33"/>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6" id="36"/>
          <p:cNvGrpSpPr/>
          <p:nvPr/>
        </p:nvGrpSpPr>
        <p:grpSpPr>
          <a:xfrm rot="0">
            <a:off x="17259300" y="9258300"/>
            <a:ext cx="1083809" cy="1083809"/>
            <a:chOff x="0" y="0"/>
            <a:chExt cx="1445079" cy="1445079"/>
          </a:xfrm>
        </p:grpSpPr>
        <p:sp>
          <p:nvSpPr>
            <p:cNvPr name="Freeform 37" id="37"/>
            <p:cNvSpPr/>
            <p:nvPr/>
          </p:nvSpPr>
          <p:spPr>
            <a:xfrm flipH="false" flipV="false" rot="0">
              <a:off x="0"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8" id="38"/>
            <p:cNvSpPr txBox="true"/>
            <p:nvPr/>
          </p:nvSpPr>
          <p:spPr>
            <a:xfrm rot="0">
              <a:off x="722539" y="294338"/>
              <a:ext cx="321866" cy="770678"/>
            </a:xfrm>
            <a:prstGeom prst="rect">
              <a:avLst/>
            </a:prstGeom>
          </p:spPr>
          <p:txBody>
            <a:bodyPr anchor="t" rtlCol="false" tIns="0" lIns="0" bIns="0" rIns="0">
              <a:spAutoFit/>
            </a:bodyPr>
            <a:lstStyle/>
            <a:p>
              <a:pPr algn="ctr">
                <a:lnSpc>
                  <a:spcPts val="4759"/>
                </a:lnSpc>
              </a:pPr>
              <a:r>
                <a:rPr lang="en-US" sz="3399">
                  <a:solidFill>
                    <a:srgbClr val="000000"/>
                  </a:solidFill>
                  <a:latin typeface="Arimo Bold"/>
                </a:rPr>
                <a:t>4</a:t>
              </a:r>
            </a:p>
          </p:txBody>
        </p:sp>
      </p:grpSp>
      <p:sp>
        <p:nvSpPr>
          <p:cNvPr name="Freeform 39" id="39"/>
          <p:cNvSpPr/>
          <p:nvPr/>
        </p:nvSpPr>
        <p:spPr>
          <a:xfrm flipH="false" flipV="false" rot="0">
            <a:off x="527853" y="2453533"/>
            <a:ext cx="17074375" cy="5441284"/>
          </a:xfrm>
          <a:custGeom>
            <a:avLst/>
            <a:gdLst/>
            <a:ahLst/>
            <a:cxnLst/>
            <a:rect r="r" b="b" t="t" l="l"/>
            <a:pathLst>
              <a:path h="5441284" w="17074375">
                <a:moveTo>
                  <a:pt x="0" y="0"/>
                </a:moveTo>
                <a:lnTo>
                  <a:pt x="17074375" y="0"/>
                </a:lnTo>
                <a:lnTo>
                  <a:pt x="17074375" y="5441284"/>
                </a:lnTo>
                <a:lnTo>
                  <a:pt x="0" y="5441284"/>
                </a:lnTo>
                <a:lnTo>
                  <a:pt x="0" y="0"/>
                </a:lnTo>
                <a:close/>
              </a:path>
            </a:pathLst>
          </a:custGeom>
          <a:blipFill>
            <a:blip r:embed="rId10"/>
            <a:stretch>
              <a:fillRect l="0" t="0" r="0" b="0"/>
            </a:stretch>
          </a:blipFill>
        </p:spPr>
      </p:sp>
      <p:sp>
        <p:nvSpPr>
          <p:cNvPr name="TextBox 40" id="40"/>
          <p:cNvSpPr txBox="true"/>
          <p:nvPr/>
        </p:nvSpPr>
        <p:spPr>
          <a:xfrm rot="0">
            <a:off x="9525" y="379329"/>
            <a:ext cx="10045133" cy="869966"/>
          </a:xfrm>
          <a:prstGeom prst="rect">
            <a:avLst/>
          </a:prstGeom>
        </p:spPr>
        <p:txBody>
          <a:bodyPr anchor="t" rtlCol="false" tIns="0" lIns="0" bIns="0" rIns="0">
            <a:spAutoFit/>
          </a:bodyPr>
          <a:lstStyle/>
          <a:p>
            <a:pPr algn="ctr">
              <a:lnSpc>
                <a:spcPts val="6500"/>
              </a:lnSpc>
            </a:pPr>
            <a:r>
              <a:rPr lang="en-US" sz="6500">
                <a:solidFill>
                  <a:srgbClr val="227C9D"/>
                </a:solidFill>
                <a:latin typeface="Kollektif Bold"/>
              </a:rPr>
              <a:t>02 - QUÁ TRÌNH SSAS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10" id="10"/>
          <p:cNvGrpSpPr/>
          <p:nvPr/>
        </p:nvGrpSpPr>
        <p:grpSpPr>
          <a:xfrm rot="2700000">
            <a:off x="-2909348" y="-3914408"/>
            <a:ext cx="7415398" cy="3565095"/>
            <a:chOff x="0" y="0"/>
            <a:chExt cx="660400" cy="317500"/>
          </a:xfrm>
        </p:grpSpPr>
        <p:sp>
          <p:nvSpPr>
            <p:cNvPr name="Freeform 11" id="1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2" id="1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3" id="13"/>
          <p:cNvSpPr/>
          <p:nvPr/>
        </p:nvSpPr>
        <p:spPr>
          <a:xfrm>
            <a:off x="-3371962" y="-3094858"/>
            <a:ext cx="5185216" cy="5132702"/>
          </a:xfrm>
          <a:prstGeom prst="line">
            <a:avLst/>
          </a:prstGeom>
          <a:ln cap="flat" w="28575">
            <a:solidFill>
              <a:srgbClr val="8CA9AD"/>
            </a:solidFill>
            <a:prstDash val="solid"/>
            <a:headEnd type="none" len="sm" w="sm"/>
            <a:tailEnd type="none" len="sm" w="sm"/>
          </a:ln>
        </p:spPr>
      </p:sp>
      <p:sp>
        <p:nvSpPr>
          <p:cNvPr name="AutoShape 14" id="14"/>
          <p:cNvSpPr/>
          <p:nvPr/>
        </p:nvSpPr>
        <p:spPr>
          <a:xfrm>
            <a:off x="-3585909" y="-2782182"/>
            <a:ext cx="5038853" cy="5038853"/>
          </a:xfrm>
          <a:prstGeom prst="line">
            <a:avLst/>
          </a:prstGeom>
          <a:ln cap="flat" w="28575">
            <a:solidFill>
              <a:srgbClr val="8CA9AD"/>
            </a:solidFill>
            <a:prstDash val="solid"/>
            <a:headEnd type="none" len="sm" w="sm"/>
            <a:tailEnd type="none" len="sm" w="sm"/>
          </a:ln>
        </p:spPr>
      </p:sp>
      <p:sp>
        <p:nvSpPr>
          <p:cNvPr name="AutoShape 15" id="15"/>
          <p:cNvSpPr/>
          <p:nvPr/>
        </p:nvSpPr>
        <p:spPr>
          <a:xfrm>
            <a:off x="-3765510" y="-2423712"/>
            <a:ext cx="4867141" cy="4867141"/>
          </a:xfrm>
          <a:prstGeom prst="line">
            <a:avLst/>
          </a:prstGeom>
          <a:ln cap="flat" w="28575">
            <a:solidFill>
              <a:srgbClr val="8CA9AD"/>
            </a:solidFill>
            <a:prstDash val="solid"/>
            <a:headEnd type="none" len="sm" w="sm"/>
            <a:tailEnd type="none" len="sm" w="sm"/>
          </a:ln>
        </p:spPr>
      </p:sp>
      <p:sp>
        <p:nvSpPr>
          <p:cNvPr name="AutoShape 16" id="16"/>
          <p:cNvSpPr/>
          <p:nvPr/>
        </p:nvSpPr>
        <p:spPr>
          <a:xfrm>
            <a:off x="-3892165" y="-2037444"/>
            <a:ext cx="4690515" cy="4690515"/>
          </a:xfrm>
          <a:prstGeom prst="line">
            <a:avLst/>
          </a:prstGeom>
          <a:ln cap="flat" w="28575">
            <a:solidFill>
              <a:srgbClr val="8CA9AD"/>
            </a:solidFill>
            <a:prstDash val="solid"/>
            <a:headEnd type="none" len="sm" w="sm"/>
            <a:tailEnd type="none" len="sm" w="sm"/>
          </a:ln>
        </p:spPr>
      </p:sp>
      <p:sp>
        <p:nvSpPr>
          <p:cNvPr name="AutoShape 17" id="17"/>
          <p:cNvSpPr/>
          <p:nvPr/>
        </p:nvSpPr>
        <p:spPr>
          <a:xfrm>
            <a:off x="-4036019" y="-1597767"/>
            <a:ext cx="4347674" cy="4347674"/>
          </a:xfrm>
          <a:prstGeom prst="line">
            <a:avLst/>
          </a:prstGeom>
          <a:ln cap="flat" w="28575">
            <a:solidFill>
              <a:srgbClr val="8CA9AD"/>
            </a:solidFill>
            <a:prstDash val="solid"/>
            <a:headEnd type="none" len="sm" w="sm"/>
            <a:tailEnd type="none" len="sm" w="sm"/>
          </a:ln>
        </p:spPr>
      </p:sp>
      <p:sp>
        <p:nvSpPr>
          <p:cNvPr name="AutoShape 18" id="18"/>
          <p:cNvSpPr/>
          <p:nvPr/>
        </p:nvSpPr>
        <p:spPr>
          <a:xfrm>
            <a:off x="-2509797" y="905760"/>
            <a:ext cx="2519322" cy="1844147"/>
          </a:xfrm>
          <a:prstGeom prst="line">
            <a:avLst/>
          </a:prstGeom>
          <a:ln cap="flat" w="28575">
            <a:solidFill>
              <a:srgbClr val="8CA9AD"/>
            </a:solidFill>
            <a:prstDash val="solid"/>
            <a:headEnd type="none" len="sm" w="sm"/>
            <a:tailEnd type="none" len="sm" w="sm"/>
          </a:ln>
        </p:spPr>
      </p:sp>
      <p:sp>
        <p:nvSpPr>
          <p:cNvPr name="Freeform 19" id="19"/>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3" id="33"/>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6" id="36"/>
          <p:cNvGrpSpPr/>
          <p:nvPr/>
        </p:nvGrpSpPr>
        <p:grpSpPr>
          <a:xfrm rot="0">
            <a:off x="17259300" y="9258300"/>
            <a:ext cx="1083809" cy="1083809"/>
            <a:chOff x="0" y="0"/>
            <a:chExt cx="1445079" cy="1445079"/>
          </a:xfrm>
        </p:grpSpPr>
        <p:sp>
          <p:nvSpPr>
            <p:cNvPr name="Freeform 37" id="37"/>
            <p:cNvSpPr/>
            <p:nvPr/>
          </p:nvSpPr>
          <p:spPr>
            <a:xfrm flipH="false" flipV="false" rot="0">
              <a:off x="0"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8" id="38"/>
            <p:cNvSpPr txBox="true"/>
            <p:nvPr/>
          </p:nvSpPr>
          <p:spPr>
            <a:xfrm rot="0">
              <a:off x="722539" y="294338"/>
              <a:ext cx="321866" cy="770678"/>
            </a:xfrm>
            <a:prstGeom prst="rect">
              <a:avLst/>
            </a:prstGeom>
          </p:spPr>
          <p:txBody>
            <a:bodyPr anchor="t" rtlCol="false" tIns="0" lIns="0" bIns="0" rIns="0">
              <a:spAutoFit/>
            </a:bodyPr>
            <a:lstStyle/>
            <a:p>
              <a:pPr algn="ctr">
                <a:lnSpc>
                  <a:spcPts val="4759"/>
                </a:lnSpc>
              </a:pPr>
              <a:r>
                <a:rPr lang="en-US" sz="3399">
                  <a:solidFill>
                    <a:srgbClr val="000000"/>
                  </a:solidFill>
                  <a:latin typeface="Arimo Bold"/>
                </a:rPr>
                <a:t>4</a:t>
              </a:r>
            </a:p>
          </p:txBody>
        </p:sp>
      </p:grpSp>
      <p:sp>
        <p:nvSpPr>
          <p:cNvPr name="Freeform 39" id="39"/>
          <p:cNvSpPr/>
          <p:nvPr/>
        </p:nvSpPr>
        <p:spPr>
          <a:xfrm flipH="false" flipV="false" rot="0">
            <a:off x="2599854" y="0"/>
            <a:ext cx="12436719" cy="10287000"/>
          </a:xfrm>
          <a:custGeom>
            <a:avLst/>
            <a:gdLst/>
            <a:ahLst/>
            <a:cxnLst/>
            <a:rect r="r" b="b" t="t" l="l"/>
            <a:pathLst>
              <a:path h="10287000" w="12436719">
                <a:moveTo>
                  <a:pt x="0" y="0"/>
                </a:moveTo>
                <a:lnTo>
                  <a:pt x="12436719" y="0"/>
                </a:lnTo>
                <a:lnTo>
                  <a:pt x="12436719" y="10287000"/>
                </a:lnTo>
                <a:lnTo>
                  <a:pt x="0" y="10287000"/>
                </a:lnTo>
                <a:lnTo>
                  <a:pt x="0" y="0"/>
                </a:lnTo>
                <a:close/>
              </a:path>
            </a:pathLst>
          </a:custGeom>
          <a:blipFill>
            <a:blip r:embed="rId10"/>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10" id="10"/>
          <p:cNvGrpSpPr/>
          <p:nvPr/>
        </p:nvGrpSpPr>
        <p:grpSpPr>
          <a:xfrm rot="2700000">
            <a:off x="-2909348" y="-3914408"/>
            <a:ext cx="7415398" cy="3565095"/>
            <a:chOff x="0" y="0"/>
            <a:chExt cx="660400" cy="317500"/>
          </a:xfrm>
        </p:grpSpPr>
        <p:sp>
          <p:nvSpPr>
            <p:cNvPr name="Freeform 11" id="1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2" id="1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3" id="13"/>
          <p:cNvSpPr/>
          <p:nvPr/>
        </p:nvSpPr>
        <p:spPr>
          <a:xfrm>
            <a:off x="-3371962" y="-3094858"/>
            <a:ext cx="5185216" cy="5132702"/>
          </a:xfrm>
          <a:prstGeom prst="line">
            <a:avLst/>
          </a:prstGeom>
          <a:ln cap="flat" w="28575">
            <a:solidFill>
              <a:srgbClr val="8CA9AD"/>
            </a:solidFill>
            <a:prstDash val="solid"/>
            <a:headEnd type="none" len="sm" w="sm"/>
            <a:tailEnd type="none" len="sm" w="sm"/>
          </a:ln>
        </p:spPr>
      </p:sp>
      <p:sp>
        <p:nvSpPr>
          <p:cNvPr name="AutoShape 14" id="14"/>
          <p:cNvSpPr/>
          <p:nvPr/>
        </p:nvSpPr>
        <p:spPr>
          <a:xfrm>
            <a:off x="-3585909" y="-2782182"/>
            <a:ext cx="5038853" cy="5038853"/>
          </a:xfrm>
          <a:prstGeom prst="line">
            <a:avLst/>
          </a:prstGeom>
          <a:ln cap="flat" w="28575">
            <a:solidFill>
              <a:srgbClr val="8CA9AD"/>
            </a:solidFill>
            <a:prstDash val="solid"/>
            <a:headEnd type="none" len="sm" w="sm"/>
            <a:tailEnd type="none" len="sm" w="sm"/>
          </a:ln>
        </p:spPr>
      </p:sp>
      <p:sp>
        <p:nvSpPr>
          <p:cNvPr name="AutoShape 15" id="15"/>
          <p:cNvSpPr/>
          <p:nvPr/>
        </p:nvSpPr>
        <p:spPr>
          <a:xfrm>
            <a:off x="-3765510" y="-2423712"/>
            <a:ext cx="4867141" cy="4867141"/>
          </a:xfrm>
          <a:prstGeom prst="line">
            <a:avLst/>
          </a:prstGeom>
          <a:ln cap="flat" w="28575">
            <a:solidFill>
              <a:srgbClr val="8CA9AD"/>
            </a:solidFill>
            <a:prstDash val="solid"/>
            <a:headEnd type="none" len="sm" w="sm"/>
            <a:tailEnd type="none" len="sm" w="sm"/>
          </a:ln>
        </p:spPr>
      </p:sp>
      <p:sp>
        <p:nvSpPr>
          <p:cNvPr name="AutoShape 16" id="16"/>
          <p:cNvSpPr/>
          <p:nvPr/>
        </p:nvSpPr>
        <p:spPr>
          <a:xfrm>
            <a:off x="-3892165" y="-2037444"/>
            <a:ext cx="4690515" cy="4690515"/>
          </a:xfrm>
          <a:prstGeom prst="line">
            <a:avLst/>
          </a:prstGeom>
          <a:ln cap="flat" w="28575">
            <a:solidFill>
              <a:srgbClr val="8CA9AD"/>
            </a:solidFill>
            <a:prstDash val="solid"/>
            <a:headEnd type="none" len="sm" w="sm"/>
            <a:tailEnd type="none" len="sm" w="sm"/>
          </a:ln>
        </p:spPr>
      </p:sp>
      <p:sp>
        <p:nvSpPr>
          <p:cNvPr name="AutoShape 17" id="17"/>
          <p:cNvSpPr/>
          <p:nvPr/>
        </p:nvSpPr>
        <p:spPr>
          <a:xfrm>
            <a:off x="-4036019" y="-1597767"/>
            <a:ext cx="4347674" cy="4347674"/>
          </a:xfrm>
          <a:prstGeom prst="line">
            <a:avLst/>
          </a:prstGeom>
          <a:ln cap="flat" w="28575">
            <a:solidFill>
              <a:srgbClr val="8CA9AD"/>
            </a:solidFill>
            <a:prstDash val="solid"/>
            <a:headEnd type="none" len="sm" w="sm"/>
            <a:tailEnd type="none" len="sm" w="sm"/>
          </a:ln>
        </p:spPr>
      </p:sp>
      <p:sp>
        <p:nvSpPr>
          <p:cNvPr name="AutoShape 18" id="18"/>
          <p:cNvSpPr/>
          <p:nvPr/>
        </p:nvSpPr>
        <p:spPr>
          <a:xfrm>
            <a:off x="-2509797" y="905760"/>
            <a:ext cx="2519322" cy="1844147"/>
          </a:xfrm>
          <a:prstGeom prst="line">
            <a:avLst/>
          </a:prstGeom>
          <a:ln cap="flat" w="28575">
            <a:solidFill>
              <a:srgbClr val="8CA9AD"/>
            </a:solidFill>
            <a:prstDash val="solid"/>
            <a:headEnd type="none" len="sm" w="sm"/>
            <a:tailEnd type="none" len="sm" w="sm"/>
          </a:ln>
        </p:spPr>
      </p:sp>
      <p:sp>
        <p:nvSpPr>
          <p:cNvPr name="Freeform 19" id="19"/>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3" id="33"/>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6" id="36"/>
          <p:cNvGrpSpPr/>
          <p:nvPr/>
        </p:nvGrpSpPr>
        <p:grpSpPr>
          <a:xfrm rot="0">
            <a:off x="17259300" y="9258300"/>
            <a:ext cx="1083809" cy="1083809"/>
            <a:chOff x="0" y="0"/>
            <a:chExt cx="1445079" cy="1445079"/>
          </a:xfrm>
        </p:grpSpPr>
        <p:sp>
          <p:nvSpPr>
            <p:cNvPr name="Freeform 37" id="37"/>
            <p:cNvSpPr/>
            <p:nvPr/>
          </p:nvSpPr>
          <p:spPr>
            <a:xfrm flipH="false" flipV="false" rot="0">
              <a:off x="0"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8" id="38"/>
            <p:cNvSpPr txBox="true"/>
            <p:nvPr/>
          </p:nvSpPr>
          <p:spPr>
            <a:xfrm rot="0">
              <a:off x="722539" y="294338"/>
              <a:ext cx="321866" cy="770678"/>
            </a:xfrm>
            <a:prstGeom prst="rect">
              <a:avLst/>
            </a:prstGeom>
          </p:spPr>
          <p:txBody>
            <a:bodyPr anchor="t" rtlCol="false" tIns="0" lIns="0" bIns="0" rIns="0">
              <a:spAutoFit/>
            </a:bodyPr>
            <a:lstStyle/>
            <a:p>
              <a:pPr algn="ctr">
                <a:lnSpc>
                  <a:spcPts val="4759"/>
                </a:lnSpc>
              </a:pPr>
              <a:r>
                <a:rPr lang="en-US" sz="3399">
                  <a:solidFill>
                    <a:srgbClr val="000000"/>
                  </a:solidFill>
                  <a:latin typeface="Arimo Bold"/>
                </a:rPr>
                <a:t>4</a:t>
              </a:r>
            </a:p>
          </p:txBody>
        </p:sp>
      </p:grpSp>
      <p:sp>
        <p:nvSpPr>
          <p:cNvPr name="Freeform 39" id="39"/>
          <p:cNvSpPr/>
          <p:nvPr/>
        </p:nvSpPr>
        <p:spPr>
          <a:xfrm flipH="false" flipV="false" rot="0">
            <a:off x="3110130" y="2749907"/>
            <a:ext cx="11869293" cy="6910044"/>
          </a:xfrm>
          <a:custGeom>
            <a:avLst/>
            <a:gdLst/>
            <a:ahLst/>
            <a:cxnLst/>
            <a:rect r="r" b="b" t="t" l="l"/>
            <a:pathLst>
              <a:path h="6910044" w="11869293">
                <a:moveTo>
                  <a:pt x="0" y="0"/>
                </a:moveTo>
                <a:lnTo>
                  <a:pt x="11869293" y="0"/>
                </a:lnTo>
                <a:lnTo>
                  <a:pt x="11869293" y="6910044"/>
                </a:lnTo>
                <a:lnTo>
                  <a:pt x="0" y="6910044"/>
                </a:lnTo>
                <a:lnTo>
                  <a:pt x="0" y="0"/>
                </a:lnTo>
                <a:close/>
              </a:path>
            </a:pathLst>
          </a:custGeom>
          <a:blipFill>
            <a:blip r:embed="rId10"/>
            <a:stretch>
              <a:fillRect l="0" t="0" r="0" b="0"/>
            </a:stretch>
          </a:blipFill>
        </p:spPr>
      </p:sp>
      <p:sp>
        <p:nvSpPr>
          <p:cNvPr name="TextBox 40" id="40"/>
          <p:cNvSpPr txBox="true"/>
          <p:nvPr/>
        </p:nvSpPr>
        <p:spPr>
          <a:xfrm rot="0">
            <a:off x="9525" y="379329"/>
            <a:ext cx="10045133" cy="869966"/>
          </a:xfrm>
          <a:prstGeom prst="rect">
            <a:avLst/>
          </a:prstGeom>
        </p:spPr>
        <p:txBody>
          <a:bodyPr anchor="t" rtlCol="false" tIns="0" lIns="0" bIns="0" rIns="0">
            <a:spAutoFit/>
          </a:bodyPr>
          <a:lstStyle/>
          <a:p>
            <a:pPr algn="ctr">
              <a:lnSpc>
                <a:spcPts val="6500"/>
              </a:lnSpc>
            </a:pPr>
            <a:r>
              <a:rPr lang="en-US" sz="6500">
                <a:solidFill>
                  <a:srgbClr val="227C9D"/>
                </a:solidFill>
                <a:latin typeface="Kollektif Bold"/>
              </a:rPr>
              <a:t>03 - QUÁ TRÌNH SSRS</a:t>
            </a:r>
          </a:p>
        </p:txBody>
      </p:sp>
      <p:sp>
        <p:nvSpPr>
          <p:cNvPr name="TextBox 41" id="41"/>
          <p:cNvSpPr txBox="true"/>
          <p:nvPr/>
        </p:nvSpPr>
        <p:spPr>
          <a:xfrm rot="0">
            <a:off x="1975897" y="1361054"/>
            <a:ext cx="9930645" cy="886668"/>
          </a:xfrm>
          <a:prstGeom prst="rect">
            <a:avLst/>
          </a:prstGeom>
        </p:spPr>
        <p:txBody>
          <a:bodyPr anchor="t" rtlCol="false" tIns="0" lIns="0" bIns="0" rIns="0">
            <a:spAutoFit/>
          </a:bodyPr>
          <a:lstStyle/>
          <a:p>
            <a:pPr algn="ctr">
              <a:lnSpc>
                <a:spcPts val="7308"/>
              </a:lnSpc>
            </a:pPr>
            <a:r>
              <a:rPr lang="en-US" sz="4456">
                <a:solidFill>
                  <a:srgbClr val="545454"/>
                </a:solidFill>
                <a:latin typeface="Arimo Bold"/>
              </a:rPr>
              <a:t>Thực hiện Report bằng POWER BI</a:t>
            </a:r>
          </a:p>
        </p:txBody>
      </p:sp>
      <p:sp>
        <p:nvSpPr>
          <p:cNvPr name="TextBox 42" id="42"/>
          <p:cNvSpPr txBox="true"/>
          <p:nvPr/>
        </p:nvSpPr>
        <p:spPr>
          <a:xfrm rot="0">
            <a:off x="7828716" y="9829877"/>
            <a:ext cx="1315284" cy="403481"/>
          </a:xfrm>
          <a:prstGeom prst="rect">
            <a:avLst/>
          </a:prstGeom>
        </p:spPr>
        <p:txBody>
          <a:bodyPr anchor="t" rtlCol="false" tIns="0" lIns="0" bIns="0" rIns="0">
            <a:spAutoFit/>
          </a:bodyPr>
          <a:lstStyle/>
          <a:p>
            <a:pPr algn="ctr">
              <a:lnSpc>
                <a:spcPts val="3108"/>
              </a:lnSpc>
              <a:spcBef>
                <a:spcPct val="0"/>
              </a:spcBef>
            </a:pPr>
            <a:r>
              <a:rPr lang="en-US" sz="2800">
                <a:solidFill>
                  <a:srgbClr val="000000"/>
                </a:solidFill>
                <a:latin typeface="DM Sans"/>
              </a:rPr>
              <a:t>Report 1</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10" id="10"/>
          <p:cNvGrpSpPr/>
          <p:nvPr/>
        </p:nvGrpSpPr>
        <p:grpSpPr>
          <a:xfrm rot="2700000">
            <a:off x="-2909348" y="-3914408"/>
            <a:ext cx="7415398" cy="3565095"/>
            <a:chOff x="0" y="0"/>
            <a:chExt cx="660400" cy="317500"/>
          </a:xfrm>
        </p:grpSpPr>
        <p:sp>
          <p:nvSpPr>
            <p:cNvPr name="Freeform 11" id="1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2" id="1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3" id="13"/>
          <p:cNvSpPr/>
          <p:nvPr/>
        </p:nvSpPr>
        <p:spPr>
          <a:xfrm>
            <a:off x="-3371962" y="-3094858"/>
            <a:ext cx="5185216" cy="5132702"/>
          </a:xfrm>
          <a:prstGeom prst="line">
            <a:avLst/>
          </a:prstGeom>
          <a:ln cap="flat" w="28575">
            <a:solidFill>
              <a:srgbClr val="8CA9AD"/>
            </a:solidFill>
            <a:prstDash val="solid"/>
            <a:headEnd type="none" len="sm" w="sm"/>
            <a:tailEnd type="none" len="sm" w="sm"/>
          </a:ln>
        </p:spPr>
      </p:sp>
      <p:sp>
        <p:nvSpPr>
          <p:cNvPr name="AutoShape 14" id="14"/>
          <p:cNvSpPr/>
          <p:nvPr/>
        </p:nvSpPr>
        <p:spPr>
          <a:xfrm>
            <a:off x="-3585909" y="-2782182"/>
            <a:ext cx="5038853" cy="5038853"/>
          </a:xfrm>
          <a:prstGeom prst="line">
            <a:avLst/>
          </a:prstGeom>
          <a:ln cap="flat" w="28575">
            <a:solidFill>
              <a:srgbClr val="8CA9AD"/>
            </a:solidFill>
            <a:prstDash val="solid"/>
            <a:headEnd type="none" len="sm" w="sm"/>
            <a:tailEnd type="none" len="sm" w="sm"/>
          </a:ln>
        </p:spPr>
      </p:sp>
      <p:sp>
        <p:nvSpPr>
          <p:cNvPr name="AutoShape 15" id="15"/>
          <p:cNvSpPr/>
          <p:nvPr/>
        </p:nvSpPr>
        <p:spPr>
          <a:xfrm>
            <a:off x="-3765510" y="-2423712"/>
            <a:ext cx="4867141" cy="4867141"/>
          </a:xfrm>
          <a:prstGeom prst="line">
            <a:avLst/>
          </a:prstGeom>
          <a:ln cap="flat" w="28575">
            <a:solidFill>
              <a:srgbClr val="8CA9AD"/>
            </a:solidFill>
            <a:prstDash val="solid"/>
            <a:headEnd type="none" len="sm" w="sm"/>
            <a:tailEnd type="none" len="sm" w="sm"/>
          </a:ln>
        </p:spPr>
      </p:sp>
      <p:sp>
        <p:nvSpPr>
          <p:cNvPr name="AutoShape 16" id="16"/>
          <p:cNvSpPr/>
          <p:nvPr/>
        </p:nvSpPr>
        <p:spPr>
          <a:xfrm>
            <a:off x="-3892165" y="-2037444"/>
            <a:ext cx="4690515" cy="4690515"/>
          </a:xfrm>
          <a:prstGeom prst="line">
            <a:avLst/>
          </a:prstGeom>
          <a:ln cap="flat" w="28575">
            <a:solidFill>
              <a:srgbClr val="8CA9AD"/>
            </a:solidFill>
            <a:prstDash val="solid"/>
            <a:headEnd type="none" len="sm" w="sm"/>
            <a:tailEnd type="none" len="sm" w="sm"/>
          </a:ln>
        </p:spPr>
      </p:sp>
      <p:sp>
        <p:nvSpPr>
          <p:cNvPr name="AutoShape 17" id="17"/>
          <p:cNvSpPr/>
          <p:nvPr/>
        </p:nvSpPr>
        <p:spPr>
          <a:xfrm>
            <a:off x="-4036019" y="-1597767"/>
            <a:ext cx="4347674" cy="4347674"/>
          </a:xfrm>
          <a:prstGeom prst="line">
            <a:avLst/>
          </a:prstGeom>
          <a:ln cap="flat" w="28575">
            <a:solidFill>
              <a:srgbClr val="8CA9AD"/>
            </a:solidFill>
            <a:prstDash val="solid"/>
            <a:headEnd type="none" len="sm" w="sm"/>
            <a:tailEnd type="none" len="sm" w="sm"/>
          </a:ln>
        </p:spPr>
      </p:sp>
      <p:sp>
        <p:nvSpPr>
          <p:cNvPr name="AutoShape 18" id="18"/>
          <p:cNvSpPr/>
          <p:nvPr/>
        </p:nvSpPr>
        <p:spPr>
          <a:xfrm>
            <a:off x="-2509797" y="905760"/>
            <a:ext cx="2519322" cy="1844147"/>
          </a:xfrm>
          <a:prstGeom prst="line">
            <a:avLst/>
          </a:prstGeom>
          <a:ln cap="flat" w="28575">
            <a:solidFill>
              <a:srgbClr val="8CA9AD"/>
            </a:solidFill>
            <a:prstDash val="solid"/>
            <a:headEnd type="none" len="sm" w="sm"/>
            <a:tailEnd type="none" len="sm" w="sm"/>
          </a:ln>
        </p:spPr>
      </p:sp>
      <p:sp>
        <p:nvSpPr>
          <p:cNvPr name="Freeform 19" id="19"/>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3" id="33"/>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6" id="36"/>
          <p:cNvGrpSpPr/>
          <p:nvPr/>
        </p:nvGrpSpPr>
        <p:grpSpPr>
          <a:xfrm rot="0">
            <a:off x="17259300" y="9258300"/>
            <a:ext cx="1083809" cy="1083809"/>
            <a:chOff x="0" y="0"/>
            <a:chExt cx="1445079" cy="1445079"/>
          </a:xfrm>
        </p:grpSpPr>
        <p:sp>
          <p:nvSpPr>
            <p:cNvPr name="Freeform 37" id="37"/>
            <p:cNvSpPr/>
            <p:nvPr/>
          </p:nvSpPr>
          <p:spPr>
            <a:xfrm flipH="false" flipV="false" rot="0">
              <a:off x="0"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8" id="38"/>
            <p:cNvSpPr txBox="true"/>
            <p:nvPr/>
          </p:nvSpPr>
          <p:spPr>
            <a:xfrm rot="0">
              <a:off x="722539" y="294338"/>
              <a:ext cx="321866" cy="770678"/>
            </a:xfrm>
            <a:prstGeom prst="rect">
              <a:avLst/>
            </a:prstGeom>
          </p:spPr>
          <p:txBody>
            <a:bodyPr anchor="t" rtlCol="false" tIns="0" lIns="0" bIns="0" rIns="0">
              <a:spAutoFit/>
            </a:bodyPr>
            <a:lstStyle/>
            <a:p>
              <a:pPr algn="ctr">
                <a:lnSpc>
                  <a:spcPts val="4759"/>
                </a:lnSpc>
              </a:pPr>
              <a:r>
                <a:rPr lang="en-US" sz="3399">
                  <a:solidFill>
                    <a:srgbClr val="000000"/>
                  </a:solidFill>
                  <a:latin typeface="Arimo Bold"/>
                </a:rPr>
                <a:t>4</a:t>
              </a:r>
            </a:p>
          </p:txBody>
        </p:sp>
      </p:grpSp>
      <p:sp>
        <p:nvSpPr>
          <p:cNvPr name="Freeform 39" id="39"/>
          <p:cNvSpPr/>
          <p:nvPr/>
        </p:nvSpPr>
        <p:spPr>
          <a:xfrm flipH="false" flipV="false" rot="0">
            <a:off x="1756074" y="378891"/>
            <a:ext cx="15503226" cy="8319553"/>
          </a:xfrm>
          <a:custGeom>
            <a:avLst/>
            <a:gdLst/>
            <a:ahLst/>
            <a:cxnLst/>
            <a:rect r="r" b="b" t="t" l="l"/>
            <a:pathLst>
              <a:path h="8319553" w="15503226">
                <a:moveTo>
                  <a:pt x="0" y="0"/>
                </a:moveTo>
                <a:lnTo>
                  <a:pt x="15503226" y="0"/>
                </a:lnTo>
                <a:lnTo>
                  <a:pt x="15503226" y="8319552"/>
                </a:lnTo>
                <a:lnTo>
                  <a:pt x="0" y="8319552"/>
                </a:lnTo>
                <a:lnTo>
                  <a:pt x="0" y="0"/>
                </a:lnTo>
                <a:close/>
              </a:path>
            </a:pathLst>
          </a:custGeom>
          <a:blipFill>
            <a:blip r:embed="rId10"/>
            <a:stretch>
              <a:fillRect l="0" t="0" r="0" b="0"/>
            </a:stretch>
          </a:blipFill>
        </p:spPr>
      </p:sp>
      <p:sp>
        <p:nvSpPr>
          <p:cNvPr name="TextBox 40" id="40"/>
          <p:cNvSpPr txBox="true"/>
          <p:nvPr/>
        </p:nvSpPr>
        <p:spPr>
          <a:xfrm rot="0">
            <a:off x="8564344" y="9626232"/>
            <a:ext cx="1159312" cy="331091"/>
          </a:xfrm>
          <a:prstGeom prst="rect">
            <a:avLst/>
          </a:prstGeom>
        </p:spPr>
        <p:txBody>
          <a:bodyPr anchor="t" rtlCol="false" tIns="0" lIns="0" bIns="0" rIns="0">
            <a:spAutoFit/>
          </a:bodyPr>
          <a:lstStyle/>
          <a:p>
            <a:pPr algn="ctr">
              <a:lnSpc>
                <a:spcPts val="2553"/>
              </a:lnSpc>
              <a:spcBef>
                <a:spcPct val="0"/>
              </a:spcBef>
            </a:pPr>
            <a:r>
              <a:rPr lang="en-US" sz="2300">
                <a:solidFill>
                  <a:srgbClr val="000000"/>
                </a:solidFill>
                <a:latin typeface="DM Sans"/>
              </a:rPr>
              <a:t>Report 2</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10" id="10"/>
          <p:cNvGrpSpPr/>
          <p:nvPr/>
        </p:nvGrpSpPr>
        <p:grpSpPr>
          <a:xfrm rot="2700000">
            <a:off x="-2909348" y="-3914408"/>
            <a:ext cx="7415398" cy="3565095"/>
            <a:chOff x="0" y="0"/>
            <a:chExt cx="660400" cy="317500"/>
          </a:xfrm>
        </p:grpSpPr>
        <p:sp>
          <p:nvSpPr>
            <p:cNvPr name="Freeform 11" id="1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2" id="1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3" id="13"/>
          <p:cNvSpPr/>
          <p:nvPr/>
        </p:nvSpPr>
        <p:spPr>
          <a:xfrm>
            <a:off x="-3371962" y="-3094858"/>
            <a:ext cx="5185216" cy="5132702"/>
          </a:xfrm>
          <a:prstGeom prst="line">
            <a:avLst/>
          </a:prstGeom>
          <a:ln cap="flat" w="28575">
            <a:solidFill>
              <a:srgbClr val="8CA9AD"/>
            </a:solidFill>
            <a:prstDash val="solid"/>
            <a:headEnd type="none" len="sm" w="sm"/>
            <a:tailEnd type="none" len="sm" w="sm"/>
          </a:ln>
        </p:spPr>
      </p:sp>
      <p:sp>
        <p:nvSpPr>
          <p:cNvPr name="AutoShape 14" id="14"/>
          <p:cNvSpPr/>
          <p:nvPr/>
        </p:nvSpPr>
        <p:spPr>
          <a:xfrm>
            <a:off x="-3585909" y="-2782182"/>
            <a:ext cx="5038853" cy="5038853"/>
          </a:xfrm>
          <a:prstGeom prst="line">
            <a:avLst/>
          </a:prstGeom>
          <a:ln cap="flat" w="28575">
            <a:solidFill>
              <a:srgbClr val="8CA9AD"/>
            </a:solidFill>
            <a:prstDash val="solid"/>
            <a:headEnd type="none" len="sm" w="sm"/>
            <a:tailEnd type="none" len="sm" w="sm"/>
          </a:ln>
        </p:spPr>
      </p:sp>
      <p:sp>
        <p:nvSpPr>
          <p:cNvPr name="AutoShape 15" id="15"/>
          <p:cNvSpPr/>
          <p:nvPr/>
        </p:nvSpPr>
        <p:spPr>
          <a:xfrm>
            <a:off x="-3765510" y="-2423712"/>
            <a:ext cx="4867141" cy="4867141"/>
          </a:xfrm>
          <a:prstGeom prst="line">
            <a:avLst/>
          </a:prstGeom>
          <a:ln cap="flat" w="28575">
            <a:solidFill>
              <a:srgbClr val="8CA9AD"/>
            </a:solidFill>
            <a:prstDash val="solid"/>
            <a:headEnd type="none" len="sm" w="sm"/>
            <a:tailEnd type="none" len="sm" w="sm"/>
          </a:ln>
        </p:spPr>
      </p:sp>
      <p:sp>
        <p:nvSpPr>
          <p:cNvPr name="AutoShape 16" id="16"/>
          <p:cNvSpPr/>
          <p:nvPr/>
        </p:nvSpPr>
        <p:spPr>
          <a:xfrm>
            <a:off x="-3892165" y="-2037444"/>
            <a:ext cx="4690515" cy="4690515"/>
          </a:xfrm>
          <a:prstGeom prst="line">
            <a:avLst/>
          </a:prstGeom>
          <a:ln cap="flat" w="28575">
            <a:solidFill>
              <a:srgbClr val="8CA9AD"/>
            </a:solidFill>
            <a:prstDash val="solid"/>
            <a:headEnd type="none" len="sm" w="sm"/>
            <a:tailEnd type="none" len="sm" w="sm"/>
          </a:ln>
        </p:spPr>
      </p:sp>
      <p:sp>
        <p:nvSpPr>
          <p:cNvPr name="AutoShape 17" id="17"/>
          <p:cNvSpPr/>
          <p:nvPr/>
        </p:nvSpPr>
        <p:spPr>
          <a:xfrm>
            <a:off x="-4036019" y="-1597767"/>
            <a:ext cx="4347674" cy="4347674"/>
          </a:xfrm>
          <a:prstGeom prst="line">
            <a:avLst/>
          </a:prstGeom>
          <a:ln cap="flat" w="28575">
            <a:solidFill>
              <a:srgbClr val="8CA9AD"/>
            </a:solidFill>
            <a:prstDash val="solid"/>
            <a:headEnd type="none" len="sm" w="sm"/>
            <a:tailEnd type="none" len="sm" w="sm"/>
          </a:ln>
        </p:spPr>
      </p:sp>
      <p:sp>
        <p:nvSpPr>
          <p:cNvPr name="AutoShape 18" id="18"/>
          <p:cNvSpPr/>
          <p:nvPr/>
        </p:nvSpPr>
        <p:spPr>
          <a:xfrm>
            <a:off x="-2509797" y="905760"/>
            <a:ext cx="2519322" cy="1844147"/>
          </a:xfrm>
          <a:prstGeom prst="line">
            <a:avLst/>
          </a:prstGeom>
          <a:ln cap="flat" w="28575">
            <a:solidFill>
              <a:srgbClr val="8CA9AD"/>
            </a:solidFill>
            <a:prstDash val="solid"/>
            <a:headEnd type="none" len="sm" w="sm"/>
            <a:tailEnd type="none" len="sm" w="sm"/>
          </a:ln>
        </p:spPr>
      </p:sp>
      <p:sp>
        <p:nvSpPr>
          <p:cNvPr name="Freeform 19" id="19"/>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3" id="33"/>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6" id="36"/>
          <p:cNvGrpSpPr/>
          <p:nvPr/>
        </p:nvGrpSpPr>
        <p:grpSpPr>
          <a:xfrm rot="0">
            <a:off x="17259300" y="9258300"/>
            <a:ext cx="1083809" cy="1083809"/>
            <a:chOff x="0" y="0"/>
            <a:chExt cx="1445079" cy="1445079"/>
          </a:xfrm>
        </p:grpSpPr>
        <p:sp>
          <p:nvSpPr>
            <p:cNvPr name="Freeform 37" id="37"/>
            <p:cNvSpPr/>
            <p:nvPr/>
          </p:nvSpPr>
          <p:spPr>
            <a:xfrm flipH="false" flipV="false" rot="0">
              <a:off x="0"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8" id="38"/>
            <p:cNvSpPr txBox="true"/>
            <p:nvPr/>
          </p:nvSpPr>
          <p:spPr>
            <a:xfrm rot="0">
              <a:off x="722539" y="294338"/>
              <a:ext cx="321866" cy="770678"/>
            </a:xfrm>
            <a:prstGeom prst="rect">
              <a:avLst/>
            </a:prstGeom>
          </p:spPr>
          <p:txBody>
            <a:bodyPr anchor="t" rtlCol="false" tIns="0" lIns="0" bIns="0" rIns="0">
              <a:spAutoFit/>
            </a:bodyPr>
            <a:lstStyle/>
            <a:p>
              <a:pPr algn="ctr">
                <a:lnSpc>
                  <a:spcPts val="4759"/>
                </a:lnSpc>
              </a:pPr>
              <a:r>
                <a:rPr lang="en-US" sz="3399">
                  <a:solidFill>
                    <a:srgbClr val="000000"/>
                  </a:solidFill>
                  <a:latin typeface="Arimo Bold"/>
                </a:rPr>
                <a:t>4</a:t>
              </a:r>
            </a:p>
          </p:txBody>
        </p:sp>
      </p:grpSp>
      <p:sp>
        <p:nvSpPr>
          <p:cNvPr name="Freeform 39" id="39"/>
          <p:cNvSpPr/>
          <p:nvPr/>
        </p:nvSpPr>
        <p:spPr>
          <a:xfrm flipH="false" flipV="false" rot="0">
            <a:off x="1979257" y="183931"/>
            <a:ext cx="14329486" cy="8881444"/>
          </a:xfrm>
          <a:custGeom>
            <a:avLst/>
            <a:gdLst/>
            <a:ahLst/>
            <a:cxnLst/>
            <a:rect r="r" b="b" t="t" l="l"/>
            <a:pathLst>
              <a:path h="8881444" w="14329486">
                <a:moveTo>
                  <a:pt x="0" y="0"/>
                </a:moveTo>
                <a:lnTo>
                  <a:pt x="14329486" y="0"/>
                </a:lnTo>
                <a:lnTo>
                  <a:pt x="14329486" y="8881444"/>
                </a:lnTo>
                <a:lnTo>
                  <a:pt x="0" y="8881444"/>
                </a:lnTo>
                <a:lnTo>
                  <a:pt x="0" y="0"/>
                </a:lnTo>
                <a:close/>
              </a:path>
            </a:pathLst>
          </a:custGeom>
          <a:blipFill>
            <a:blip r:embed="rId10"/>
            <a:stretch>
              <a:fillRect l="0" t="0" r="0" b="0"/>
            </a:stretch>
          </a:blipFill>
        </p:spPr>
      </p:sp>
      <p:sp>
        <p:nvSpPr>
          <p:cNvPr name="TextBox 40" id="40"/>
          <p:cNvSpPr txBox="true"/>
          <p:nvPr/>
        </p:nvSpPr>
        <p:spPr>
          <a:xfrm rot="0">
            <a:off x="5078678" y="9210600"/>
            <a:ext cx="7492653" cy="680720"/>
          </a:xfrm>
          <a:prstGeom prst="rect">
            <a:avLst/>
          </a:prstGeom>
        </p:spPr>
        <p:txBody>
          <a:bodyPr anchor="t" rtlCol="false" tIns="0" lIns="0" bIns="0" rIns="0">
            <a:spAutoFit/>
          </a:bodyPr>
          <a:lstStyle/>
          <a:p>
            <a:pPr algn="ctr">
              <a:lnSpc>
                <a:spcPts val="5740"/>
              </a:lnSpc>
            </a:pPr>
            <a:r>
              <a:rPr lang="en-US" sz="3500">
                <a:solidFill>
                  <a:srgbClr val="545454"/>
                </a:solidFill>
                <a:latin typeface="DM Sans Bold"/>
              </a:rPr>
              <a:t>Report 3</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10" id="10"/>
          <p:cNvGrpSpPr/>
          <p:nvPr/>
        </p:nvGrpSpPr>
        <p:grpSpPr>
          <a:xfrm rot="2700000">
            <a:off x="-2909348" y="-3914408"/>
            <a:ext cx="7415398" cy="3565095"/>
            <a:chOff x="0" y="0"/>
            <a:chExt cx="660400" cy="317500"/>
          </a:xfrm>
        </p:grpSpPr>
        <p:sp>
          <p:nvSpPr>
            <p:cNvPr name="Freeform 11" id="1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2" id="1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3" id="13"/>
          <p:cNvSpPr/>
          <p:nvPr/>
        </p:nvSpPr>
        <p:spPr>
          <a:xfrm>
            <a:off x="-3371962" y="-3094858"/>
            <a:ext cx="5185216" cy="5132702"/>
          </a:xfrm>
          <a:prstGeom prst="line">
            <a:avLst/>
          </a:prstGeom>
          <a:ln cap="flat" w="28575">
            <a:solidFill>
              <a:srgbClr val="8CA9AD"/>
            </a:solidFill>
            <a:prstDash val="solid"/>
            <a:headEnd type="none" len="sm" w="sm"/>
            <a:tailEnd type="none" len="sm" w="sm"/>
          </a:ln>
        </p:spPr>
      </p:sp>
      <p:sp>
        <p:nvSpPr>
          <p:cNvPr name="AutoShape 14" id="14"/>
          <p:cNvSpPr/>
          <p:nvPr/>
        </p:nvSpPr>
        <p:spPr>
          <a:xfrm>
            <a:off x="-3585909" y="-2782182"/>
            <a:ext cx="5038853" cy="5038853"/>
          </a:xfrm>
          <a:prstGeom prst="line">
            <a:avLst/>
          </a:prstGeom>
          <a:ln cap="flat" w="28575">
            <a:solidFill>
              <a:srgbClr val="8CA9AD"/>
            </a:solidFill>
            <a:prstDash val="solid"/>
            <a:headEnd type="none" len="sm" w="sm"/>
            <a:tailEnd type="none" len="sm" w="sm"/>
          </a:ln>
        </p:spPr>
      </p:sp>
      <p:sp>
        <p:nvSpPr>
          <p:cNvPr name="AutoShape 15" id="15"/>
          <p:cNvSpPr/>
          <p:nvPr/>
        </p:nvSpPr>
        <p:spPr>
          <a:xfrm>
            <a:off x="-3765510" y="-2423712"/>
            <a:ext cx="4867141" cy="4867141"/>
          </a:xfrm>
          <a:prstGeom prst="line">
            <a:avLst/>
          </a:prstGeom>
          <a:ln cap="flat" w="28575">
            <a:solidFill>
              <a:srgbClr val="8CA9AD"/>
            </a:solidFill>
            <a:prstDash val="solid"/>
            <a:headEnd type="none" len="sm" w="sm"/>
            <a:tailEnd type="none" len="sm" w="sm"/>
          </a:ln>
        </p:spPr>
      </p:sp>
      <p:sp>
        <p:nvSpPr>
          <p:cNvPr name="AutoShape 16" id="16"/>
          <p:cNvSpPr/>
          <p:nvPr/>
        </p:nvSpPr>
        <p:spPr>
          <a:xfrm>
            <a:off x="-3892165" y="-2037444"/>
            <a:ext cx="4690515" cy="4690515"/>
          </a:xfrm>
          <a:prstGeom prst="line">
            <a:avLst/>
          </a:prstGeom>
          <a:ln cap="flat" w="28575">
            <a:solidFill>
              <a:srgbClr val="8CA9AD"/>
            </a:solidFill>
            <a:prstDash val="solid"/>
            <a:headEnd type="none" len="sm" w="sm"/>
            <a:tailEnd type="none" len="sm" w="sm"/>
          </a:ln>
        </p:spPr>
      </p:sp>
      <p:sp>
        <p:nvSpPr>
          <p:cNvPr name="AutoShape 17" id="17"/>
          <p:cNvSpPr/>
          <p:nvPr/>
        </p:nvSpPr>
        <p:spPr>
          <a:xfrm>
            <a:off x="-4036019" y="-1597767"/>
            <a:ext cx="4347674" cy="4347674"/>
          </a:xfrm>
          <a:prstGeom prst="line">
            <a:avLst/>
          </a:prstGeom>
          <a:ln cap="flat" w="28575">
            <a:solidFill>
              <a:srgbClr val="8CA9AD"/>
            </a:solidFill>
            <a:prstDash val="solid"/>
            <a:headEnd type="none" len="sm" w="sm"/>
            <a:tailEnd type="none" len="sm" w="sm"/>
          </a:ln>
        </p:spPr>
      </p:sp>
      <p:sp>
        <p:nvSpPr>
          <p:cNvPr name="AutoShape 18" id="18"/>
          <p:cNvSpPr/>
          <p:nvPr/>
        </p:nvSpPr>
        <p:spPr>
          <a:xfrm>
            <a:off x="-2509797" y="905760"/>
            <a:ext cx="2519322" cy="1844147"/>
          </a:xfrm>
          <a:prstGeom prst="line">
            <a:avLst/>
          </a:prstGeom>
          <a:ln cap="flat" w="28575">
            <a:solidFill>
              <a:srgbClr val="8CA9AD"/>
            </a:solidFill>
            <a:prstDash val="solid"/>
            <a:headEnd type="none" len="sm" w="sm"/>
            <a:tailEnd type="none" len="sm" w="sm"/>
          </a:ln>
        </p:spPr>
      </p:sp>
      <p:sp>
        <p:nvSpPr>
          <p:cNvPr name="Freeform 19" id="19"/>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3" id="33"/>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6" id="36"/>
          <p:cNvGrpSpPr/>
          <p:nvPr/>
        </p:nvGrpSpPr>
        <p:grpSpPr>
          <a:xfrm rot="0">
            <a:off x="17259300" y="9258300"/>
            <a:ext cx="1083809" cy="1083809"/>
            <a:chOff x="0" y="0"/>
            <a:chExt cx="1445079" cy="1445079"/>
          </a:xfrm>
        </p:grpSpPr>
        <p:sp>
          <p:nvSpPr>
            <p:cNvPr name="Freeform 37" id="37"/>
            <p:cNvSpPr/>
            <p:nvPr/>
          </p:nvSpPr>
          <p:spPr>
            <a:xfrm flipH="false" flipV="false" rot="0">
              <a:off x="0"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8" id="38"/>
            <p:cNvSpPr txBox="true"/>
            <p:nvPr/>
          </p:nvSpPr>
          <p:spPr>
            <a:xfrm rot="0">
              <a:off x="722539" y="294338"/>
              <a:ext cx="321866" cy="770678"/>
            </a:xfrm>
            <a:prstGeom prst="rect">
              <a:avLst/>
            </a:prstGeom>
          </p:spPr>
          <p:txBody>
            <a:bodyPr anchor="t" rtlCol="false" tIns="0" lIns="0" bIns="0" rIns="0">
              <a:spAutoFit/>
            </a:bodyPr>
            <a:lstStyle/>
            <a:p>
              <a:pPr algn="ctr">
                <a:lnSpc>
                  <a:spcPts val="4759"/>
                </a:lnSpc>
              </a:pPr>
              <a:r>
                <a:rPr lang="en-US" sz="3399">
                  <a:solidFill>
                    <a:srgbClr val="000000"/>
                  </a:solidFill>
                  <a:latin typeface="Arimo Bold"/>
                </a:rPr>
                <a:t>4</a:t>
              </a:r>
            </a:p>
          </p:txBody>
        </p:sp>
      </p:grpSp>
      <p:sp>
        <p:nvSpPr>
          <p:cNvPr name="TextBox 39" id="39"/>
          <p:cNvSpPr txBox="true"/>
          <p:nvPr/>
        </p:nvSpPr>
        <p:spPr>
          <a:xfrm rot="0">
            <a:off x="4121433" y="4273534"/>
            <a:ext cx="10045133" cy="869966"/>
          </a:xfrm>
          <a:prstGeom prst="rect">
            <a:avLst/>
          </a:prstGeom>
        </p:spPr>
        <p:txBody>
          <a:bodyPr anchor="t" rtlCol="false" tIns="0" lIns="0" bIns="0" rIns="0">
            <a:spAutoFit/>
          </a:bodyPr>
          <a:lstStyle/>
          <a:p>
            <a:pPr algn="ctr">
              <a:lnSpc>
                <a:spcPts val="6500"/>
              </a:lnSpc>
            </a:pPr>
            <a:r>
              <a:rPr lang="en-US" sz="6500">
                <a:solidFill>
                  <a:srgbClr val="227C9D"/>
                </a:solidFill>
                <a:latin typeface="Kollektif Bold"/>
              </a:rPr>
              <a:t>04 - DATA MINING</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4189410"/>
            <a:ext cx="10620170" cy="1657984"/>
          </a:xfrm>
          <a:prstGeom prst="rect">
            <a:avLst/>
          </a:prstGeom>
        </p:spPr>
        <p:txBody>
          <a:bodyPr anchor="t" rtlCol="false" tIns="0" lIns="0" bIns="0" rIns="0">
            <a:spAutoFit/>
          </a:bodyPr>
          <a:lstStyle/>
          <a:p>
            <a:pPr algn="ctr">
              <a:lnSpc>
                <a:spcPts val="12399"/>
              </a:lnSpc>
            </a:pPr>
            <a:r>
              <a:rPr lang="en-US" sz="12399">
                <a:solidFill>
                  <a:srgbClr val="227C9D"/>
                </a:solidFill>
                <a:latin typeface="Kollektif Bold"/>
              </a:rPr>
              <a:t>THANK YOU</a:t>
            </a:r>
          </a:p>
        </p:txBody>
      </p:sp>
      <p:sp>
        <p:nvSpPr>
          <p:cNvPr name="TextBox 3" id="3"/>
          <p:cNvSpPr txBox="true"/>
          <p:nvPr/>
        </p:nvSpPr>
        <p:spPr>
          <a:xfrm rot="0">
            <a:off x="5386918" y="5866444"/>
            <a:ext cx="7514164" cy="438156"/>
          </a:xfrm>
          <a:prstGeom prst="rect">
            <a:avLst/>
          </a:prstGeom>
        </p:spPr>
        <p:txBody>
          <a:bodyPr anchor="t" rtlCol="false" tIns="0" lIns="0" bIns="0" rIns="0">
            <a:spAutoFit/>
          </a:bodyPr>
          <a:lstStyle/>
          <a:p>
            <a:pPr algn="ctr">
              <a:lnSpc>
                <a:spcPts val="3300"/>
              </a:lnSpc>
            </a:pPr>
            <a:r>
              <a:rPr lang="en-US" sz="3000">
                <a:solidFill>
                  <a:srgbClr val="545454"/>
                </a:solidFill>
                <a:latin typeface="DM Sans"/>
              </a:rPr>
              <a:t>Nhóm 6</a:t>
            </a:r>
          </a:p>
        </p:txBody>
      </p:sp>
      <p:sp>
        <p:nvSpPr>
          <p:cNvPr name="Freeform 4" id="4"/>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1" id="21"/>
          <p:cNvGrpSpPr/>
          <p:nvPr/>
        </p:nvGrpSpPr>
        <p:grpSpPr>
          <a:xfrm rot="0">
            <a:off x="13123603" y="5475036"/>
            <a:ext cx="8847511" cy="8855676"/>
            <a:chOff x="0" y="0"/>
            <a:chExt cx="11796681" cy="11807568"/>
          </a:xfrm>
        </p:grpSpPr>
        <p:grpSp>
          <p:nvGrpSpPr>
            <p:cNvPr name="Group 22" id="22"/>
            <p:cNvGrpSpPr/>
            <p:nvPr/>
          </p:nvGrpSpPr>
          <p:grpSpPr>
            <a:xfrm rot="2700000">
              <a:off x="1676828" y="2799524"/>
              <a:ext cx="9887197" cy="4753460"/>
              <a:chOff x="0" y="0"/>
              <a:chExt cx="660400" cy="317500"/>
            </a:xfrm>
          </p:grpSpPr>
          <p:sp>
            <p:nvSpPr>
              <p:cNvPr name="Freeform 23" id="2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4" id="2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5" id="25"/>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6" id="26"/>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7" id="27"/>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8" id="28"/>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9" id="29"/>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30" id="30"/>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31" id="31"/>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32" id="32"/>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33" id="33"/>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grpSp>
        <p:nvGrpSpPr>
          <p:cNvPr name="Group 34" id="34"/>
          <p:cNvGrpSpPr/>
          <p:nvPr/>
        </p:nvGrpSpPr>
        <p:grpSpPr>
          <a:xfrm rot="0">
            <a:off x="-2634012" y="-5192964"/>
            <a:ext cx="8847511" cy="8855676"/>
            <a:chOff x="0" y="0"/>
            <a:chExt cx="11796681" cy="11807568"/>
          </a:xfrm>
        </p:grpSpPr>
        <p:grpSp>
          <p:nvGrpSpPr>
            <p:cNvPr name="Group 35" id="35"/>
            <p:cNvGrpSpPr/>
            <p:nvPr/>
          </p:nvGrpSpPr>
          <p:grpSpPr>
            <a:xfrm rot="2700000">
              <a:off x="1676828" y="2799524"/>
              <a:ext cx="9887197" cy="4753460"/>
              <a:chOff x="0" y="0"/>
              <a:chExt cx="660400" cy="317500"/>
            </a:xfrm>
          </p:grpSpPr>
          <p:sp>
            <p:nvSpPr>
              <p:cNvPr name="Freeform 36" id="3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7" id="3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8" id="38"/>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39" id="39"/>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40" id="40"/>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41" id="41"/>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42" id="42"/>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43" id="43"/>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44" id="44"/>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45" id="45"/>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46" id="46"/>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9525" y="82431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3809" y="8271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9355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321750" y="9384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204191"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7204191"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120382" y="705368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6120382"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5400000">
            <a:off x="15036573"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true" flipV="true" rot="-10800000">
            <a:off x="13952764" y="922129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2" id="12"/>
          <p:cNvGrpSpPr/>
          <p:nvPr/>
        </p:nvGrpSpPr>
        <p:grpSpPr>
          <a:xfrm rot="0">
            <a:off x="2464629" y="3456730"/>
            <a:ext cx="6046286" cy="4786434"/>
            <a:chOff x="0" y="0"/>
            <a:chExt cx="8061715" cy="6381912"/>
          </a:xfrm>
        </p:grpSpPr>
        <p:grpSp>
          <p:nvGrpSpPr>
            <p:cNvPr name="Group 13" id="13"/>
            <p:cNvGrpSpPr/>
            <p:nvPr/>
          </p:nvGrpSpPr>
          <p:grpSpPr>
            <a:xfrm rot="0">
              <a:off x="0" y="2691846"/>
              <a:ext cx="8061715" cy="1370492"/>
              <a:chOff x="0" y="0"/>
              <a:chExt cx="1592438" cy="270714"/>
            </a:xfrm>
          </p:grpSpPr>
          <p:sp>
            <p:nvSpPr>
              <p:cNvPr name="Freeform 14" id="14"/>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15" id="15"/>
              <p:cNvSpPr txBox="true"/>
              <p:nvPr/>
            </p:nvSpPr>
            <p:spPr>
              <a:xfrm>
                <a:off x="0" y="19050"/>
                <a:ext cx="1592438" cy="251664"/>
              </a:xfrm>
              <a:prstGeom prst="rect">
                <a:avLst/>
              </a:prstGeom>
            </p:spPr>
            <p:txBody>
              <a:bodyPr anchor="ctr" rtlCol="false" tIns="50800" lIns="50800" bIns="50800" rIns="50800"/>
              <a:lstStyle/>
              <a:p>
                <a:pPr algn="ctr">
                  <a:lnSpc>
                    <a:spcPts val="2331"/>
                  </a:lnSpc>
                </a:pPr>
              </a:p>
            </p:txBody>
          </p:sp>
        </p:grpSp>
        <p:grpSp>
          <p:nvGrpSpPr>
            <p:cNvPr name="Group 16" id="16"/>
            <p:cNvGrpSpPr/>
            <p:nvPr/>
          </p:nvGrpSpPr>
          <p:grpSpPr>
            <a:xfrm rot="0">
              <a:off x="0" y="0"/>
              <a:ext cx="8061715" cy="1370492"/>
              <a:chOff x="0" y="0"/>
              <a:chExt cx="1592438" cy="270714"/>
            </a:xfrm>
          </p:grpSpPr>
          <p:sp>
            <p:nvSpPr>
              <p:cNvPr name="Freeform 17" id="17"/>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18" id="18"/>
              <p:cNvSpPr txBox="true"/>
              <p:nvPr/>
            </p:nvSpPr>
            <p:spPr>
              <a:xfrm>
                <a:off x="0" y="19050"/>
                <a:ext cx="1592438" cy="251664"/>
              </a:xfrm>
              <a:prstGeom prst="rect">
                <a:avLst/>
              </a:prstGeom>
            </p:spPr>
            <p:txBody>
              <a:bodyPr anchor="ctr" rtlCol="false" tIns="50800" lIns="50800" bIns="50800" rIns="50800"/>
              <a:lstStyle/>
              <a:p>
                <a:pPr algn="ctr">
                  <a:lnSpc>
                    <a:spcPts val="2331"/>
                  </a:lnSpc>
                </a:pPr>
              </a:p>
            </p:txBody>
          </p:sp>
        </p:grpSp>
        <p:sp>
          <p:nvSpPr>
            <p:cNvPr name="TextBox 19" id="19"/>
            <p:cNvSpPr txBox="true"/>
            <p:nvPr/>
          </p:nvSpPr>
          <p:spPr>
            <a:xfrm rot="0">
              <a:off x="458094" y="440982"/>
              <a:ext cx="7603622" cy="510541"/>
            </a:xfrm>
            <a:prstGeom prst="rect">
              <a:avLst/>
            </a:prstGeom>
          </p:spPr>
          <p:txBody>
            <a:bodyPr anchor="t" rtlCol="false" tIns="0" lIns="0" bIns="0" rIns="0">
              <a:spAutoFit/>
            </a:bodyPr>
            <a:lstStyle/>
            <a:p>
              <a:pPr algn="l">
                <a:lnSpc>
                  <a:spcPts val="2700"/>
                </a:lnSpc>
              </a:pPr>
              <a:r>
                <a:rPr lang="en-US" sz="2700">
                  <a:solidFill>
                    <a:srgbClr val="FFFFFF"/>
                  </a:solidFill>
                  <a:latin typeface="Canva Sans 1 Bold"/>
                </a:rPr>
                <a:t>01 - GIỚI THIỆU KHO DỮ LIỆU</a:t>
              </a:r>
            </a:p>
          </p:txBody>
        </p:sp>
        <p:sp>
          <p:nvSpPr>
            <p:cNvPr name="TextBox 20" id="20"/>
            <p:cNvSpPr txBox="true"/>
            <p:nvPr/>
          </p:nvSpPr>
          <p:spPr>
            <a:xfrm rot="0">
              <a:off x="458094" y="3094305"/>
              <a:ext cx="7603622" cy="967741"/>
            </a:xfrm>
            <a:prstGeom prst="rect">
              <a:avLst/>
            </a:prstGeom>
          </p:spPr>
          <p:txBody>
            <a:bodyPr anchor="t" rtlCol="false" tIns="0" lIns="0" bIns="0" rIns="0">
              <a:spAutoFit/>
            </a:bodyPr>
            <a:lstStyle/>
            <a:p>
              <a:pPr algn="l">
                <a:lnSpc>
                  <a:spcPts val="2700"/>
                </a:lnSpc>
              </a:pPr>
              <a:r>
                <a:rPr lang="en-US" sz="2700">
                  <a:solidFill>
                    <a:srgbClr val="FFFFFF"/>
                  </a:solidFill>
                  <a:latin typeface="Kollektif Bold"/>
                </a:rPr>
                <a:t>02 - QUÁ TRÌNH XÂY DỰNG KHO DỮ LIỆU SSIS</a:t>
              </a:r>
            </a:p>
          </p:txBody>
        </p:sp>
        <p:sp>
          <p:nvSpPr>
            <p:cNvPr name="TextBox 21" id="21"/>
            <p:cNvSpPr txBox="true"/>
            <p:nvPr/>
          </p:nvSpPr>
          <p:spPr>
            <a:xfrm rot="0">
              <a:off x="458094" y="5880896"/>
              <a:ext cx="7603622" cy="501016"/>
            </a:xfrm>
            <a:prstGeom prst="rect">
              <a:avLst/>
            </a:prstGeom>
          </p:spPr>
          <p:txBody>
            <a:bodyPr anchor="t" rtlCol="false" tIns="0" lIns="0" bIns="0" rIns="0">
              <a:spAutoFit/>
            </a:bodyPr>
            <a:lstStyle/>
            <a:p>
              <a:pPr algn="l">
                <a:lnSpc>
                  <a:spcPts val="2700"/>
                </a:lnSpc>
              </a:pPr>
              <a:r>
                <a:rPr lang="en-US" sz="2700">
                  <a:solidFill>
                    <a:srgbClr val="FFFFFF"/>
                  </a:solidFill>
                  <a:latin typeface="DM Sans Bold"/>
                </a:rPr>
                <a:t>03 - PHÂN TÍCH DỮ LIỆU</a:t>
              </a:r>
            </a:p>
          </p:txBody>
        </p:sp>
      </p:grpSp>
      <p:sp>
        <p:nvSpPr>
          <p:cNvPr name="TextBox 22" id="22"/>
          <p:cNvSpPr txBox="true"/>
          <p:nvPr/>
        </p:nvSpPr>
        <p:spPr>
          <a:xfrm rot="0">
            <a:off x="3050489" y="1133475"/>
            <a:ext cx="12044053" cy="809639"/>
          </a:xfrm>
          <a:prstGeom prst="rect">
            <a:avLst/>
          </a:prstGeom>
        </p:spPr>
        <p:txBody>
          <a:bodyPr anchor="t" rtlCol="false" tIns="0" lIns="0" bIns="0" rIns="0">
            <a:spAutoFit/>
          </a:bodyPr>
          <a:lstStyle/>
          <a:p>
            <a:pPr algn="ctr">
              <a:lnSpc>
                <a:spcPts val="6000"/>
              </a:lnSpc>
            </a:pPr>
            <a:r>
              <a:rPr lang="en-US" sz="6000">
                <a:solidFill>
                  <a:srgbClr val="FE6D73"/>
                </a:solidFill>
                <a:latin typeface="Kollektif Bold"/>
              </a:rPr>
              <a:t>NỘI DUNG</a:t>
            </a:r>
          </a:p>
        </p:txBody>
      </p:sp>
      <p:grpSp>
        <p:nvGrpSpPr>
          <p:cNvPr name="Group 23" id="23"/>
          <p:cNvGrpSpPr/>
          <p:nvPr/>
        </p:nvGrpSpPr>
        <p:grpSpPr>
          <a:xfrm rot="0">
            <a:off x="17356591" y="9373698"/>
            <a:ext cx="1083809" cy="1083809"/>
            <a:chOff x="0" y="0"/>
            <a:chExt cx="1445079" cy="1445079"/>
          </a:xfrm>
        </p:grpSpPr>
        <p:sp>
          <p:nvSpPr>
            <p:cNvPr name="Freeform 24" id="24"/>
            <p:cNvSpPr/>
            <p:nvPr/>
          </p:nvSpPr>
          <p:spPr>
            <a:xfrm flipH="false" flipV="false" rot="0">
              <a:off x="0"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5" id="25"/>
            <p:cNvSpPr txBox="true"/>
            <p:nvPr/>
          </p:nvSpPr>
          <p:spPr>
            <a:xfrm rot="0">
              <a:off x="722539" y="294338"/>
              <a:ext cx="321866" cy="770678"/>
            </a:xfrm>
            <a:prstGeom prst="rect">
              <a:avLst/>
            </a:prstGeom>
          </p:spPr>
          <p:txBody>
            <a:bodyPr anchor="t" rtlCol="false" tIns="0" lIns="0" bIns="0" rIns="0">
              <a:spAutoFit/>
            </a:bodyPr>
            <a:lstStyle/>
            <a:p>
              <a:pPr algn="ctr">
                <a:lnSpc>
                  <a:spcPts val="4759"/>
                </a:lnSpc>
              </a:pPr>
              <a:r>
                <a:rPr lang="en-US" sz="3399">
                  <a:solidFill>
                    <a:srgbClr val="000000"/>
                  </a:solidFill>
                  <a:latin typeface="Arimo Bold"/>
                </a:rPr>
                <a:t>2</a:t>
              </a:r>
            </a:p>
          </p:txBody>
        </p:sp>
      </p:grpSp>
      <p:grpSp>
        <p:nvGrpSpPr>
          <p:cNvPr name="Group 26" id="26"/>
          <p:cNvGrpSpPr/>
          <p:nvPr/>
        </p:nvGrpSpPr>
        <p:grpSpPr>
          <a:xfrm rot="0">
            <a:off x="9430841" y="3485305"/>
            <a:ext cx="6046286" cy="4786434"/>
            <a:chOff x="0" y="0"/>
            <a:chExt cx="8061715" cy="6381912"/>
          </a:xfrm>
        </p:grpSpPr>
        <p:grpSp>
          <p:nvGrpSpPr>
            <p:cNvPr name="Group 27" id="27"/>
            <p:cNvGrpSpPr/>
            <p:nvPr/>
          </p:nvGrpSpPr>
          <p:grpSpPr>
            <a:xfrm rot="0">
              <a:off x="0" y="2691846"/>
              <a:ext cx="8061715" cy="1370492"/>
              <a:chOff x="0" y="0"/>
              <a:chExt cx="1592438" cy="270714"/>
            </a:xfrm>
          </p:grpSpPr>
          <p:sp>
            <p:nvSpPr>
              <p:cNvPr name="Freeform 28" id="28"/>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29" id="29"/>
              <p:cNvSpPr txBox="true"/>
              <p:nvPr/>
            </p:nvSpPr>
            <p:spPr>
              <a:xfrm>
                <a:off x="0" y="19050"/>
                <a:ext cx="1592438" cy="251664"/>
              </a:xfrm>
              <a:prstGeom prst="rect">
                <a:avLst/>
              </a:prstGeom>
            </p:spPr>
            <p:txBody>
              <a:bodyPr anchor="ctr" rtlCol="false" tIns="50800" lIns="50800" bIns="50800" rIns="50800"/>
              <a:lstStyle/>
              <a:p>
                <a:pPr algn="ctr">
                  <a:lnSpc>
                    <a:spcPts val="2331"/>
                  </a:lnSpc>
                </a:pPr>
              </a:p>
            </p:txBody>
          </p:sp>
        </p:grpSp>
        <p:grpSp>
          <p:nvGrpSpPr>
            <p:cNvPr name="Group 30" id="30"/>
            <p:cNvGrpSpPr/>
            <p:nvPr/>
          </p:nvGrpSpPr>
          <p:grpSpPr>
            <a:xfrm rot="0">
              <a:off x="0" y="0"/>
              <a:ext cx="8061715" cy="1370492"/>
              <a:chOff x="0" y="0"/>
              <a:chExt cx="1592438" cy="270714"/>
            </a:xfrm>
          </p:grpSpPr>
          <p:sp>
            <p:nvSpPr>
              <p:cNvPr name="Freeform 31" id="31"/>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32" id="32"/>
              <p:cNvSpPr txBox="true"/>
              <p:nvPr/>
            </p:nvSpPr>
            <p:spPr>
              <a:xfrm>
                <a:off x="0" y="19050"/>
                <a:ext cx="1592438" cy="251664"/>
              </a:xfrm>
              <a:prstGeom prst="rect">
                <a:avLst/>
              </a:prstGeom>
            </p:spPr>
            <p:txBody>
              <a:bodyPr anchor="ctr" rtlCol="false" tIns="50800" lIns="50800" bIns="50800" rIns="50800"/>
              <a:lstStyle/>
              <a:p>
                <a:pPr algn="ctr">
                  <a:lnSpc>
                    <a:spcPts val="2331"/>
                  </a:lnSpc>
                </a:pPr>
              </a:p>
            </p:txBody>
          </p:sp>
        </p:grpSp>
        <p:sp>
          <p:nvSpPr>
            <p:cNvPr name="TextBox 33" id="33"/>
            <p:cNvSpPr txBox="true"/>
            <p:nvPr/>
          </p:nvSpPr>
          <p:spPr>
            <a:xfrm rot="0">
              <a:off x="458094" y="440982"/>
              <a:ext cx="7603622" cy="510541"/>
            </a:xfrm>
            <a:prstGeom prst="rect">
              <a:avLst/>
            </a:prstGeom>
          </p:spPr>
          <p:txBody>
            <a:bodyPr anchor="t" rtlCol="false" tIns="0" lIns="0" bIns="0" rIns="0">
              <a:spAutoFit/>
            </a:bodyPr>
            <a:lstStyle/>
            <a:p>
              <a:pPr algn="l">
                <a:lnSpc>
                  <a:spcPts val="2700"/>
                </a:lnSpc>
              </a:pPr>
              <a:r>
                <a:rPr lang="en-US" sz="2700">
                  <a:solidFill>
                    <a:srgbClr val="FFFFFF"/>
                  </a:solidFill>
                  <a:latin typeface="Canva Sans 1 Bold"/>
                </a:rPr>
                <a:t>01 - PHÂN TÍCH DỮ LIỆU</a:t>
              </a:r>
            </a:p>
          </p:txBody>
        </p:sp>
        <p:sp>
          <p:nvSpPr>
            <p:cNvPr name="TextBox 34" id="34"/>
            <p:cNvSpPr txBox="true"/>
            <p:nvPr/>
          </p:nvSpPr>
          <p:spPr>
            <a:xfrm rot="0">
              <a:off x="458094" y="3094305"/>
              <a:ext cx="7603622" cy="967741"/>
            </a:xfrm>
            <a:prstGeom prst="rect">
              <a:avLst/>
            </a:prstGeom>
          </p:spPr>
          <p:txBody>
            <a:bodyPr anchor="t" rtlCol="false" tIns="0" lIns="0" bIns="0" rIns="0">
              <a:spAutoFit/>
            </a:bodyPr>
            <a:lstStyle/>
            <a:p>
              <a:pPr algn="l">
                <a:lnSpc>
                  <a:spcPts val="2700"/>
                </a:lnSpc>
              </a:pPr>
              <a:r>
                <a:rPr lang="en-US" sz="2700">
                  <a:solidFill>
                    <a:srgbClr val="FFFFFF"/>
                  </a:solidFill>
                  <a:latin typeface="Kollektif Bold"/>
                </a:rPr>
                <a:t>04 - QUÁ TRÌNH KHAI THÁC DỮ LIỆU (DATA MINING)</a:t>
              </a:r>
            </a:p>
          </p:txBody>
        </p:sp>
        <p:sp>
          <p:nvSpPr>
            <p:cNvPr name="TextBox 35" id="35"/>
            <p:cNvSpPr txBox="true"/>
            <p:nvPr/>
          </p:nvSpPr>
          <p:spPr>
            <a:xfrm rot="0">
              <a:off x="458094" y="5880896"/>
              <a:ext cx="7603622" cy="501016"/>
            </a:xfrm>
            <a:prstGeom prst="rect">
              <a:avLst/>
            </a:prstGeom>
          </p:spPr>
          <p:txBody>
            <a:bodyPr anchor="t" rtlCol="false" tIns="0" lIns="0" bIns="0" rIns="0">
              <a:spAutoFit/>
            </a:bodyPr>
            <a:lstStyle/>
            <a:p>
              <a:pPr algn="l">
                <a:lnSpc>
                  <a:spcPts val="2700"/>
                </a:lnSpc>
              </a:pPr>
              <a:r>
                <a:rPr lang="en-US" sz="2700">
                  <a:solidFill>
                    <a:srgbClr val="FFFFFF"/>
                  </a:solidFill>
                  <a:latin typeface="DM Sans Bold"/>
                </a:rPr>
                <a:t>03 - PHÂN TÍCH DỮ LIỆU</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10" id="10"/>
          <p:cNvGrpSpPr/>
          <p:nvPr/>
        </p:nvGrpSpPr>
        <p:grpSpPr>
          <a:xfrm rot="2700000">
            <a:off x="-2909348" y="-3914408"/>
            <a:ext cx="7415398" cy="3565095"/>
            <a:chOff x="0" y="0"/>
            <a:chExt cx="660400" cy="317500"/>
          </a:xfrm>
        </p:grpSpPr>
        <p:sp>
          <p:nvSpPr>
            <p:cNvPr name="Freeform 11" id="1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2" id="1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3" id="13"/>
          <p:cNvSpPr/>
          <p:nvPr/>
        </p:nvSpPr>
        <p:spPr>
          <a:xfrm>
            <a:off x="-3371962" y="-3094858"/>
            <a:ext cx="5185216" cy="5132702"/>
          </a:xfrm>
          <a:prstGeom prst="line">
            <a:avLst/>
          </a:prstGeom>
          <a:ln cap="flat" w="28575">
            <a:solidFill>
              <a:srgbClr val="8CA9AD"/>
            </a:solidFill>
            <a:prstDash val="solid"/>
            <a:headEnd type="none" len="sm" w="sm"/>
            <a:tailEnd type="none" len="sm" w="sm"/>
          </a:ln>
        </p:spPr>
      </p:sp>
      <p:sp>
        <p:nvSpPr>
          <p:cNvPr name="AutoShape 14" id="14"/>
          <p:cNvSpPr/>
          <p:nvPr/>
        </p:nvSpPr>
        <p:spPr>
          <a:xfrm>
            <a:off x="-3585909" y="-2782182"/>
            <a:ext cx="5038853" cy="5038853"/>
          </a:xfrm>
          <a:prstGeom prst="line">
            <a:avLst/>
          </a:prstGeom>
          <a:ln cap="flat" w="28575">
            <a:solidFill>
              <a:srgbClr val="8CA9AD"/>
            </a:solidFill>
            <a:prstDash val="solid"/>
            <a:headEnd type="none" len="sm" w="sm"/>
            <a:tailEnd type="none" len="sm" w="sm"/>
          </a:ln>
        </p:spPr>
      </p:sp>
      <p:sp>
        <p:nvSpPr>
          <p:cNvPr name="AutoShape 15" id="15"/>
          <p:cNvSpPr/>
          <p:nvPr/>
        </p:nvSpPr>
        <p:spPr>
          <a:xfrm>
            <a:off x="-3765510" y="-2423712"/>
            <a:ext cx="4867141" cy="4867141"/>
          </a:xfrm>
          <a:prstGeom prst="line">
            <a:avLst/>
          </a:prstGeom>
          <a:ln cap="flat" w="28575">
            <a:solidFill>
              <a:srgbClr val="8CA9AD"/>
            </a:solidFill>
            <a:prstDash val="solid"/>
            <a:headEnd type="none" len="sm" w="sm"/>
            <a:tailEnd type="none" len="sm" w="sm"/>
          </a:ln>
        </p:spPr>
      </p:sp>
      <p:sp>
        <p:nvSpPr>
          <p:cNvPr name="AutoShape 16" id="16"/>
          <p:cNvSpPr/>
          <p:nvPr/>
        </p:nvSpPr>
        <p:spPr>
          <a:xfrm>
            <a:off x="-3892165" y="-2037444"/>
            <a:ext cx="4690515" cy="4690515"/>
          </a:xfrm>
          <a:prstGeom prst="line">
            <a:avLst/>
          </a:prstGeom>
          <a:ln cap="flat" w="28575">
            <a:solidFill>
              <a:srgbClr val="8CA9AD"/>
            </a:solidFill>
            <a:prstDash val="solid"/>
            <a:headEnd type="none" len="sm" w="sm"/>
            <a:tailEnd type="none" len="sm" w="sm"/>
          </a:ln>
        </p:spPr>
      </p:sp>
      <p:sp>
        <p:nvSpPr>
          <p:cNvPr name="AutoShape 17" id="17"/>
          <p:cNvSpPr/>
          <p:nvPr/>
        </p:nvSpPr>
        <p:spPr>
          <a:xfrm>
            <a:off x="-4036019" y="-1597767"/>
            <a:ext cx="4347674" cy="4347674"/>
          </a:xfrm>
          <a:prstGeom prst="line">
            <a:avLst/>
          </a:prstGeom>
          <a:ln cap="flat" w="28575">
            <a:solidFill>
              <a:srgbClr val="8CA9AD"/>
            </a:solidFill>
            <a:prstDash val="solid"/>
            <a:headEnd type="none" len="sm" w="sm"/>
            <a:tailEnd type="none" len="sm" w="sm"/>
          </a:ln>
        </p:spPr>
      </p:sp>
      <p:sp>
        <p:nvSpPr>
          <p:cNvPr name="AutoShape 18" id="18"/>
          <p:cNvSpPr/>
          <p:nvPr/>
        </p:nvSpPr>
        <p:spPr>
          <a:xfrm>
            <a:off x="-2509797" y="905760"/>
            <a:ext cx="2519322" cy="1844147"/>
          </a:xfrm>
          <a:prstGeom prst="line">
            <a:avLst/>
          </a:prstGeom>
          <a:ln cap="flat" w="28575">
            <a:solidFill>
              <a:srgbClr val="8CA9AD"/>
            </a:solidFill>
            <a:prstDash val="solid"/>
            <a:headEnd type="none" len="sm" w="sm"/>
            <a:tailEnd type="none" len="sm" w="sm"/>
          </a:ln>
        </p:spPr>
      </p:sp>
      <p:sp>
        <p:nvSpPr>
          <p:cNvPr name="Freeform 19" id="19"/>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3" id="33"/>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6" id="36"/>
          <p:cNvGrpSpPr/>
          <p:nvPr/>
        </p:nvGrpSpPr>
        <p:grpSpPr>
          <a:xfrm rot="0">
            <a:off x="17259300" y="9258300"/>
            <a:ext cx="1083809" cy="1083809"/>
            <a:chOff x="0" y="0"/>
            <a:chExt cx="1445079" cy="1445079"/>
          </a:xfrm>
        </p:grpSpPr>
        <p:sp>
          <p:nvSpPr>
            <p:cNvPr name="Freeform 37" id="37"/>
            <p:cNvSpPr/>
            <p:nvPr/>
          </p:nvSpPr>
          <p:spPr>
            <a:xfrm flipH="false" flipV="false" rot="0">
              <a:off x="0"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8" id="38"/>
            <p:cNvSpPr txBox="true"/>
            <p:nvPr/>
          </p:nvSpPr>
          <p:spPr>
            <a:xfrm rot="0">
              <a:off x="722539" y="294338"/>
              <a:ext cx="321866" cy="770678"/>
            </a:xfrm>
            <a:prstGeom prst="rect">
              <a:avLst/>
            </a:prstGeom>
          </p:spPr>
          <p:txBody>
            <a:bodyPr anchor="t" rtlCol="false" tIns="0" lIns="0" bIns="0" rIns="0">
              <a:spAutoFit/>
            </a:bodyPr>
            <a:lstStyle/>
            <a:p>
              <a:pPr algn="ctr">
                <a:lnSpc>
                  <a:spcPts val="4759"/>
                </a:lnSpc>
              </a:pPr>
              <a:r>
                <a:rPr lang="en-US" sz="3399">
                  <a:solidFill>
                    <a:srgbClr val="000000"/>
                  </a:solidFill>
                  <a:latin typeface="Arimo Bold"/>
                </a:rPr>
                <a:t>4</a:t>
              </a:r>
            </a:p>
          </p:txBody>
        </p:sp>
      </p:grpSp>
      <p:sp>
        <p:nvSpPr>
          <p:cNvPr name="Freeform 39" id="39"/>
          <p:cNvSpPr/>
          <p:nvPr/>
        </p:nvSpPr>
        <p:spPr>
          <a:xfrm flipH="false" flipV="false" rot="0">
            <a:off x="2443843" y="2475856"/>
            <a:ext cx="11534504" cy="7602825"/>
          </a:xfrm>
          <a:custGeom>
            <a:avLst/>
            <a:gdLst/>
            <a:ahLst/>
            <a:cxnLst/>
            <a:rect r="r" b="b" t="t" l="l"/>
            <a:pathLst>
              <a:path h="7602825" w="11534504">
                <a:moveTo>
                  <a:pt x="0" y="0"/>
                </a:moveTo>
                <a:lnTo>
                  <a:pt x="11534504" y="0"/>
                </a:lnTo>
                <a:lnTo>
                  <a:pt x="11534504" y="7602825"/>
                </a:lnTo>
                <a:lnTo>
                  <a:pt x="0" y="7602825"/>
                </a:lnTo>
                <a:lnTo>
                  <a:pt x="0" y="0"/>
                </a:lnTo>
                <a:close/>
              </a:path>
            </a:pathLst>
          </a:custGeom>
          <a:blipFill>
            <a:blip r:embed="rId10"/>
            <a:stretch>
              <a:fillRect l="0" t="0" r="0" b="0"/>
            </a:stretch>
          </a:blipFill>
        </p:spPr>
      </p:sp>
      <p:sp>
        <p:nvSpPr>
          <p:cNvPr name="TextBox 40" id="40"/>
          <p:cNvSpPr txBox="true"/>
          <p:nvPr/>
        </p:nvSpPr>
        <p:spPr>
          <a:xfrm rot="0">
            <a:off x="-232086" y="880365"/>
            <a:ext cx="12866041" cy="869966"/>
          </a:xfrm>
          <a:prstGeom prst="rect">
            <a:avLst/>
          </a:prstGeom>
        </p:spPr>
        <p:txBody>
          <a:bodyPr anchor="t" rtlCol="false" tIns="0" lIns="0" bIns="0" rIns="0">
            <a:spAutoFit/>
          </a:bodyPr>
          <a:lstStyle/>
          <a:p>
            <a:pPr algn="ctr">
              <a:lnSpc>
                <a:spcPts val="6500"/>
              </a:lnSpc>
            </a:pPr>
            <a:r>
              <a:rPr lang="en-US" sz="6500">
                <a:solidFill>
                  <a:srgbClr val="227C9D"/>
                </a:solidFill>
                <a:latin typeface="Kollektif Bold"/>
              </a:rPr>
              <a:t>01 - GIỚI THIỆU KHO DỮ LIỆU</a:t>
            </a:r>
          </a:p>
        </p:txBody>
      </p:sp>
      <p:sp>
        <p:nvSpPr>
          <p:cNvPr name="TextBox 41" id="41"/>
          <p:cNvSpPr txBox="true"/>
          <p:nvPr/>
        </p:nvSpPr>
        <p:spPr>
          <a:xfrm rot="0">
            <a:off x="0" y="1682487"/>
            <a:ext cx="7492653" cy="707644"/>
          </a:xfrm>
          <a:prstGeom prst="rect">
            <a:avLst/>
          </a:prstGeom>
        </p:spPr>
        <p:txBody>
          <a:bodyPr anchor="t" rtlCol="false" tIns="0" lIns="0" bIns="0" rIns="0">
            <a:spAutoFit/>
          </a:bodyPr>
          <a:lstStyle/>
          <a:p>
            <a:pPr algn="ctr">
              <a:lnSpc>
                <a:spcPts val="6067"/>
              </a:lnSpc>
            </a:pPr>
            <a:r>
              <a:rPr lang="en-US" sz="3699">
                <a:solidFill>
                  <a:srgbClr val="545454"/>
                </a:solidFill>
                <a:latin typeface="DM Sans Bold"/>
              </a:rPr>
              <a:t>Mô tả dataset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10" id="10"/>
          <p:cNvGrpSpPr/>
          <p:nvPr/>
        </p:nvGrpSpPr>
        <p:grpSpPr>
          <a:xfrm rot="2700000">
            <a:off x="-2909348" y="-3914408"/>
            <a:ext cx="7415398" cy="3565095"/>
            <a:chOff x="0" y="0"/>
            <a:chExt cx="660400" cy="317500"/>
          </a:xfrm>
        </p:grpSpPr>
        <p:sp>
          <p:nvSpPr>
            <p:cNvPr name="Freeform 11" id="1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2" id="1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3" id="13"/>
          <p:cNvSpPr/>
          <p:nvPr/>
        </p:nvSpPr>
        <p:spPr>
          <a:xfrm>
            <a:off x="-3371962" y="-3094858"/>
            <a:ext cx="5185216" cy="5132702"/>
          </a:xfrm>
          <a:prstGeom prst="line">
            <a:avLst/>
          </a:prstGeom>
          <a:ln cap="flat" w="28575">
            <a:solidFill>
              <a:srgbClr val="8CA9AD"/>
            </a:solidFill>
            <a:prstDash val="solid"/>
            <a:headEnd type="none" len="sm" w="sm"/>
            <a:tailEnd type="none" len="sm" w="sm"/>
          </a:ln>
        </p:spPr>
      </p:sp>
      <p:sp>
        <p:nvSpPr>
          <p:cNvPr name="AutoShape 14" id="14"/>
          <p:cNvSpPr/>
          <p:nvPr/>
        </p:nvSpPr>
        <p:spPr>
          <a:xfrm>
            <a:off x="-3585909" y="-2782182"/>
            <a:ext cx="5038853" cy="5038853"/>
          </a:xfrm>
          <a:prstGeom prst="line">
            <a:avLst/>
          </a:prstGeom>
          <a:ln cap="flat" w="28575">
            <a:solidFill>
              <a:srgbClr val="8CA9AD"/>
            </a:solidFill>
            <a:prstDash val="solid"/>
            <a:headEnd type="none" len="sm" w="sm"/>
            <a:tailEnd type="none" len="sm" w="sm"/>
          </a:ln>
        </p:spPr>
      </p:sp>
      <p:sp>
        <p:nvSpPr>
          <p:cNvPr name="AutoShape 15" id="15"/>
          <p:cNvSpPr/>
          <p:nvPr/>
        </p:nvSpPr>
        <p:spPr>
          <a:xfrm>
            <a:off x="-3765510" y="-2423712"/>
            <a:ext cx="4867141" cy="4867141"/>
          </a:xfrm>
          <a:prstGeom prst="line">
            <a:avLst/>
          </a:prstGeom>
          <a:ln cap="flat" w="28575">
            <a:solidFill>
              <a:srgbClr val="8CA9AD"/>
            </a:solidFill>
            <a:prstDash val="solid"/>
            <a:headEnd type="none" len="sm" w="sm"/>
            <a:tailEnd type="none" len="sm" w="sm"/>
          </a:ln>
        </p:spPr>
      </p:sp>
      <p:sp>
        <p:nvSpPr>
          <p:cNvPr name="AutoShape 16" id="16"/>
          <p:cNvSpPr/>
          <p:nvPr/>
        </p:nvSpPr>
        <p:spPr>
          <a:xfrm>
            <a:off x="-3892165" y="-2037444"/>
            <a:ext cx="4690515" cy="4690515"/>
          </a:xfrm>
          <a:prstGeom prst="line">
            <a:avLst/>
          </a:prstGeom>
          <a:ln cap="flat" w="28575">
            <a:solidFill>
              <a:srgbClr val="8CA9AD"/>
            </a:solidFill>
            <a:prstDash val="solid"/>
            <a:headEnd type="none" len="sm" w="sm"/>
            <a:tailEnd type="none" len="sm" w="sm"/>
          </a:ln>
        </p:spPr>
      </p:sp>
      <p:sp>
        <p:nvSpPr>
          <p:cNvPr name="AutoShape 17" id="17"/>
          <p:cNvSpPr/>
          <p:nvPr/>
        </p:nvSpPr>
        <p:spPr>
          <a:xfrm>
            <a:off x="-4036019" y="-1597767"/>
            <a:ext cx="4347674" cy="4347674"/>
          </a:xfrm>
          <a:prstGeom prst="line">
            <a:avLst/>
          </a:prstGeom>
          <a:ln cap="flat" w="28575">
            <a:solidFill>
              <a:srgbClr val="8CA9AD"/>
            </a:solidFill>
            <a:prstDash val="solid"/>
            <a:headEnd type="none" len="sm" w="sm"/>
            <a:tailEnd type="none" len="sm" w="sm"/>
          </a:ln>
        </p:spPr>
      </p:sp>
      <p:sp>
        <p:nvSpPr>
          <p:cNvPr name="AutoShape 18" id="18"/>
          <p:cNvSpPr/>
          <p:nvPr/>
        </p:nvSpPr>
        <p:spPr>
          <a:xfrm>
            <a:off x="-2509797" y="905760"/>
            <a:ext cx="2519322" cy="1844147"/>
          </a:xfrm>
          <a:prstGeom prst="line">
            <a:avLst/>
          </a:prstGeom>
          <a:ln cap="flat" w="28575">
            <a:solidFill>
              <a:srgbClr val="8CA9AD"/>
            </a:solidFill>
            <a:prstDash val="solid"/>
            <a:headEnd type="none" len="sm" w="sm"/>
            <a:tailEnd type="none" len="sm" w="sm"/>
          </a:ln>
        </p:spPr>
      </p:sp>
      <p:sp>
        <p:nvSpPr>
          <p:cNvPr name="Freeform 19" id="19"/>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3" id="33"/>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6" id="36"/>
          <p:cNvGrpSpPr/>
          <p:nvPr/>
        </p:nvGrpSpPr>
        <p:grpSpPr>
          <a:xfrm rot="0">
            <a:off x="17259300" y="9258300"/>
            <a:ext cx="1083809" cy="1083809"/>
            <a:chOff x="0" y="0"/>
            <a:chExt cx="1445079" cy="1445079"/>
          </a:xfrm>
        </p:grpSpPr>
        <p:sp>
          <p:nvSpPr>
            <p:cNvPr name="Freeform 37" id="37"/>
            <p:cNvSpPr/>
            <p:nvPr/>
          </p:nvSpPr>
          <p:spPr>
            <a:xfrm flipH="false" flipV="false" rot="0">
              <a:off x="0"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8" id="38"/>
            <p:cNvSpPr txBox="true"/>
            <p:nvPr/>
          </p:nvSpPr>
          <p:spPr>
            <a:xfrm rot="0">
              <a:off x="722539" y="294338"/>
              <a:ext cx="321866" cy="770678"/>
            </a:xfrm>
            <a:prstGeom prst="rect">
              <a:avLst/>
            </a:prstGeom>
          </p:spPr>
          <p:txBody>
            <a:bodyPr anchor="t" rtlCol="false" tIns="0" lIns="0" bIns="0" rIns="0">
              <a:spAutoFit/>
            </a:bodyPr>
            <a:lstStyle/>
            <a:p>
              <a:pPr algn="ctr">
                <a:lnSpc>
                  <a:spcPts val="4759"/>
                </a:lnSpc>
              </a:pPr>
              <a:r>
                <a:rPr lang="en-US" sz="3399">
                  <a:solidFill>
                    <a:srgbClr val="000000"/>
                  </a:solidFill>
                  <a:latin typeface="Arimo Bold"/>
                </a:rPr>
                <a:t>4</a:t>
              </a:r>
            </a:p>
          </p:txBody>
        </p:sp>
      </p:grpSp>
      <p:sp>
        <p:nvSpPr>
          <p:cNvPr name="TextBox 39" id="39"/>
          <p:cNvSpPr txBox="true"/>
          <p:nvPr/>
        </p:nvSpPr>
        <p:spPr>
          <a:xfrm rot="0">
            <a:off x="-232086" y="880365"/>
            <a:ext cx="12866041" cy="869966"/>
          </a:xfrm>
          <a:prstGeom prst="rect">
            <a:avLst/>
          </a:prstGeom>
        </p:spPr>
        <p:txBody>
          <a:bodyPr anchor="t" rtlCol="false" tIns="0" lIns="0" bIns="0" rIns="0">
            <a:spAutoFit/>
          </a:bodyPr>
          <a:lstStyle/>
          <a:p>
            <a:pPr algn="ctr">
              <a:lnSpc>
                <a:spcPts val="6500"/>
              </a:lnSpc>
            </a:pPr>
            <a:r>
              <a:rPr lang="en-US" sz="6500">
                <a:solidFill>
                  <a:srgbClr val="227C9D"/>
                </a:solidFill>
                <a:latin typeface="Kollektif Bold"/>
              </a:rPr>
              <a:t>01 - GIỚI THIỆU KHO DỮ LIỆU</a:t>
            </a:r>
          </a:p>
        </p:txBody>
      </p:sp>
      <p:sp>
        <p:nvSpPr>
          <p:cNvPr name="TextBox 40" id="40"/>
          <p:cNvSpPr txBox="true"/>
          <p:nvPr/>
        </p:nvSpPr>
        <p:spPr>
          <a:xfrm rot="0">
            <a:off x="0" y="1682487"/>
            <a:ext cx="7492653" cy="707644"/>
          </a:xfrm>
          <a:prstGeom prst="rect">
            <a:avLst/>
          </a:prstGeom>
        </p:spPr>
        <p:txBody>
          <a:bodyPr anchor="t" rtlCol="false" tIns="0" lIns="0" bIns="0" rIns="0">
            <a:spAutoFit/>
          </a:bodyPr>
          <a:lstStyle/>
          <a:p>
            <a:pPr algn="ctr">
              <a:lnSpc>
                <a:spcPts val="6067"/>
              </a:lnSpc>
            </a:pPr>
            <a:r>
              <a:rPr lang="en-US" sz="3699">
                <a:solidFill>
                  <a:srgbClr val="545454"/>
                </a:solidFill>
                <a:latin typeface="DM Sans Bold"/>
              </a:rPr>
              <a:t>Mô tả dataset</a:t>
            </a:r>
          </a:p>
        </p:txBody>
      </p:sp>
      <p:sp>
        <p:nvSpPr>
          <p:cNvPr name="TextBox 41" id="41"/>
          <p:cNvSpPr txBox="true"/>
          <p:nvPr/>
        </p:nvSpPr>
        <p:spPr>
          <a:xfrm rot="0">
            <a:off x="1633714" y="3641689"/>
            <a:ext cx="15968544" cy="4543425"/>
          </a:xfrm>
          <a:prstGeom prst="rect">
            <a:avLst/>
          </a:prstGeom>
        </p:spPr>
        <p:txBody>
          <a:bodyPr anchor="t" rtlCol="false" tIns="0" lIns="0" bIns="0" rIns="0">
            <a:spAutoFit/>
          </a:bodyPr>
          <a:lstStyle/>
          <a:p>
            <a:pPr algn="l" marL="647700" indent="-323850" lvl="1">
              <a:lnSpc>
                <a:spcPts val="4500"/>
              </a:lnSpc>
              <a:buFont typeface="Arial"/>
              <a:buChar char="•"/>
            </a:pPr>
            <a:r>
              <a:rPr lang="en-US" sz="3000">
                <a:solidFill>
                  <a:srgbClr val="000000"/>
                </a:solidFill>
                <a:latin typeface="Canva Sans 2"/>
              </a:rPr>
              <a:t>Tên bộ dữ liệu: Vehicle Sales (Bộ dữ liệu về doanh số bán xe và xu hướng thị trường).</a:t>
            </a:r>
          </a:p>
          <a:p>
            <a:pPr algn="l" marL="647700" indent="-323850" lvl="1">
              <a:lnSpc>
                <a:spcPts val="4500"/>
              </a:lnSpc>
              <a:buFont typeface="Arial"/>
              <a:buChar char="•"/>
            </a:pPr>
            <a:r>
              <a:rPr lang="en-US" sz="3000">
                <a:solidFill>
                  <a:srgbClr val="000000"/>
                </a:solidFill>
                <a:latin typeface="Canva Sans 2"/>
              </a:rPr>
              <a:t>Đây là tập dữ liệu về doanh số bán xe và xu hướng thị trường.</a:t>
            </a:r>
          </a:p>
          <a:p>
            <a:pPr algn="l" marL="647700" indent="-323850" lvl="1">
              <a:lnSpc>
                <a:spcPts val="4500"/>
              </a:lnSpc>
              <a:buFont typeface="Arial"/>
              <a:buChar char="•"/>
            </a:pPr>
            <a:r>
              <a:rPr lang="en-US" sz="3000">
                <a:solidFill>
                  <a:srgbClr val="000000"/>
                </a:solidFill>
                <a:latin typeface="Canva Sans 2"/>
              </a:rPr>
              <a:t>Cập nhật gần nhất vào tháng 3 năm 2024</a:t>
            </a:r>
          </a:p>
          <a:p>
            <a:pPr algn="l" marL="647700" indent="-323850" lvl="1">
              <a:lnSpc>
                <a:spcPts val="4500"/>
              </a:lnSpc>
              <a:buFont typeface="Arial"/>
              <a:buChar char="•"/>
            </a:pPr>
            <a:r>
              <a:rPr lang="en-US" sz="3000">
                <a:solidFill>
                  <a:srgbClr val="000000"/>
                </a:solidFill>
                <a:latin typeface="Canva Sans 2"/>
              </a:rPr>
              <a:t>Tên tác giả:  SyedAnwar</a:t>
            </a:r>
          </a:p>
          <a:p>
            <a:pPr algn="l" marL="647700" indent="-323850" lvl="1">
              <a:lnSpc>
                <a:spcPts val="4500"/>
              </a:lnSpc>
              <a:buFont typeface="Arial"/>
              <a:buChar char="•"/>
            </a:pPr>
            <a:r>
              <a:rPr lang="en-US" sz="3000">
                <a:solidFill>
                  <a:srgbClr val="000000"/>
                </a:solidFill>
                <a:latin typeface="Canva Sans 2"/>
              </a:rPr>
              <a:t>Bộ dữ liệu gồm 558,838 dòng dữ liệu và 16 cột thuộc tính.</a:t>
            </a:r>
          </a:p>
          <a:p>
            <a:pPr algn="l" marL="647700" indent="-323850" lvl="1">
              <a:lnSpc>
                <a:spcPts val="4500"/>
              </a:lnSpc>
              <a:buFont typeface="Arial"/>
              <a:buChar char="•"/>
            </a:pPr>
            <a:r>
              <a:rPr lang="en-US" sz="3000">
                <a:solidFill>
                  <a:srgbClr val="000000"/>
                </a:solidFill>
                <a:latin typeface="Canva Sans 2"/>
              </a:rPr>
              <a:t>Bộ dữ liệu được thu thập từ năm 1982 đến tháng năm 2015.</a:t>
            </a:r>
          </a:p>
          <a:p>
            <a:pPr algn="l" marL="647700" indent="-323850" lvl="1">
              <a:lnSpc>
                <a:spcPts val="4500"/>
              </a:lnSpc>
              <a:buFont typeface="Arial"/>
              <a:buChar char="•"/>
            </a:pPr>
            <a:r>
              <a:rPr lang="en-US" sz="3000">
                <a:solidFill>
                  <a:srgbClr val="000000"/>
                </a:solidFill>
                <a:latin typeface="Canva Sans 2"/>
              </a:rPr>
              <a:t>Nguồn:</a:t>
            </a:r>
            <a:r>
              <a:rPr lang="en-US" sz="3000" u="sng">
                <a:solidFill>
                  <a:srgbClr val="000000"/>
                </a:solidFill>
                <a:latin typeface="Canva Sans 2"/>
                <a:hlinkClick r:id="rId10" tooltip="https://www.kaggle.com/datasets/syedanwarafridi/vehicle-sales-data/data"/>
              </a:rPr>
              <a:t>https://www.kaggle.com/datasets/syedanwarafridi/vehicle-sales-data/data</a:t>
            </a:r>
          </a:p>
          <a:p>
            <a:pPr algn="l">
              <a:lnSpc>
                <a:spcPts val="450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10" id="10"/>
          <p:cNvGrpSpPr/>
          <p:nvPr/>
        </p:nvGrpSpPr>
        <p:grpSpPr>
          <a:xfrm rot="2700000">
            <a:off x="-2909348" y="-3914408"/>
            <a:ext cx="7415398" cy="3565095"/>
            <a:chOff x="0" y="0"/>
            <a:chExt cx="660400" cy="317500"/>
          </a:xfrm>
        </p:grpSpPr>
        <p:sp>
          <p:nvSpPr>
            <p:cNvPr name="Freeform 11" id="1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2" id="1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3" id="13"/>
          <p:cNvSpPr/>
          <p:nvPr/>
        </p:nvSpPr>
        <p:spPr>
          <a:xfrm>
            <a:off x="-3371962" y="-3094858"/>
            <a:ext cx="5185216" cy="5132702"/>
          </a:xfrm>
          <a:prstGeom prst="line">
            <a:avLst/>
          </a:prstGeom>
          <a:ln cap="flat" w="28575">
            <a:solidFill>
              <a:srgbClr val="8CA9AD"/>
            </a:solidFill>
            <a:prstDash val="solid"/>
            <a:headEnd type="none" len="sm" w="sm"/>
            <a:tailEnd type="none" len="sm" w="sm"/>
          </a:ln>
        </p:spPr>
      </p:sp>
      <p:sp>
        <p:nvSpPr>
          <p:cNvPr name="AutoShape 14" id="14"/>
          <p:cNvSpPr/>
          <p:nvPr/>
        </p:nvSpPr>
        <p:spPr>
          <a:xfrm>
            <a:off x="-3585909" y="-2782182"/>
            <a:ext cx="5038853" cy="5038853"/>
          </a:xfrm>
          <a:prstGeom prst="line">
            <a:avLst/>
          </a:prstGeom>
          <a:ln cap="flat" w="28575">
            <a:solidFill>
              <a:srgbClr val="8CA9AD"/>
            </a:solidFill>
            <a:prstDash val="solid"/>
            <a:headEnd type="none" len="sm" w="sm"/>
            <a:tailEnd type="none" len="sm" w="sm"/>
          </a:ln>
        </p:spPr>
      </p:sp>
      <p:sp>
        <p:nvSpPr>
          <p:cNvPr name="AutoShape 15" id="15"/>
          <p:cNvSpPr/>
          <p:nvPr/>
        </p:nvSpPr>
        <p:spPr>
          <a:xfrm>
            <a:off x="-3765510" y="-2423712"/>
            <a:ext cx="4867141" cy="4867141"/>
          </a:xfrm>
          <a:prstGeom prst="line">
            <a:avLst/>
          </a:prstGeom>
          <a:ln cap="flat" w="28575">
            <a:solidFill>
              <a:srgbClr val="8CA9AD"/>
            </a:solidFill>
            <a:prstDash val="solid"/>
            <a:headEnd type="none" len="sm" w="sm"/>
            <a:tailEnd type="none" len="sm" w="sm"/>
          </a:ln>
        </p:spPr>
      </p:sp>
      <p:sp>
        <p:nvSpPr>
          <p:cNvPr name="AutoShape 16" id="16"/>
          <p:cNvSpPr/>
          <p:nvPr/>
        </p:nvSpPr>
        <p:spPr>
          <a:xfrm>
            <a:off x="-3892165" y="-2037444"/>
            <a:ext cx="4690515" cy="4690515"/>
          </a:xfrm>
          <a:prstGeom prst="line">
            <a:avLst/>
          </a:prstGeom>
          <a:ln cap="flat" w="28575">
            <a:solidFill>
              <a:srgbClr val="8CA9AD"/>
            </a:solidFill>
            <a:prstDash val="solid"/>
            <a:headEnd type="none" len="sm" w="sm"/>
            <a:tailEnd type="none" len="sm" w="sm"/>
          </a:ln>
        </p:spPr>
      </p:sp>
      <p:sp>
        <p:nvSpPr>
          <p:cNvPr name="AutoShape 17" id="17"/>
          <p:cNvSpPr/>
          <p:nvPr/>
        </p:nvSpPr>
        <p:spPr>
          <a:xfrm>
            <a:off x="-4036019" y="-1597767"/>
            <a:ext cx="4347674" cy="4347674"/>
          </a:xfrm>
          <a:prstGeom prst="line">
            <a:avLst/>
          </a:prstGeom>
          <a:ln cap="flat" w="28575">
            <a:solidFill>
              <a:srgbClr val="8CA9AD"/>
            </a:solidFill>
            <a:prstDash val="solid"/>
            <a:headEnd type="none" len="sm" w="sm"/>
            <a:tailEnd type="none" len="sm" w="sm"/>
          </a:ln>
        </p:spPr>
      </p:sp>
      <p:sp>
        <p:nvSpPr>
          <p:cNvPr name="AutoShape 18" id="18"/>
          <p:cNvSpPr/>
          <p:nvPr/>
        </p:nvSpPr>
        <p:spPr>
          <a:xfrm>
            <a:off x="-2509797" y="905760"/>
            <a:ext cx="2519322" cy="1844147"/>
          </a:xfrm>
          <a:prstGeom prst="line">
            <a:avLst/>
          </a:prstGeom>
          <a:ln cap="flat" w="28575">
            <a:solidFill>
              <a:srgbClr val="8CA9AD"/>
            </a:solidFill>
            <a:prstDash val="solid"/>
            <a:headEnd type="none" len="sm" w="sm"/>
            <a:tailEnd type="none" len="sm" w="sm"/>
          </a:ln>
        </p:spPr>
      </p:sp>
      <p:sp>
        <p:nvSpPr>
          <p:cNvPr name="Freeform 19" id="19"/>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3" id="33"/>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6" id="36"/>
          <p:cNvGrpSpPr/>
          <p:nvPr/>
        </p:nvGrpSpPr>
        <p:grpSpPr>
          <a:xfrm rot="0">
            <a:off x="17259300" y="9258300"/>
            <a:ext cx="1083809" cy="1083809"/>
            <a:chOff x="0" y="0"/>
            <a:chExt cx="1445079" cy="1445079"/>
          </a:xfrm>
        </p:grpSpPr>
        <p:sp>
          <p:nvSpPr>
            <p:cNvPr name="Freeform 37" id="37"/>
            <p:cNvSpPr/>
            <p:nvPr/>
          </p:nvSpPr>
          <p:spPr>
            <a:xfrm flipH="false" flipV="false" rot="0">
              <a:off x="0"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8" id="38"/>
            <p:cNvSpPr txBox="true"/>
            <p:nvPr/>
          </p:nvSpPr>
          <p:spPr>
            <a:xfrm rot="0">
              <a:off x="722539" y="294338"/>
              <a:ext cx="321866" cy="770678"/>
            </a:xfrm>
            <a:prstGeom prst="rect">
              <a:avLst/>
            </a:prstGeom>
          </p:spPr>
          <p:txBody>
            <a:bodyPr anchor="t" rtlCol="false" tIns="0" lIns="0" bIns="0" rIns="0">
              <a:spAutoFit/>
            </a:bodyPr>
            <a:lstStyle/>
            <a:p>
              <a:pPr algn="ctr">
                <a:lnSpc>
                  <a:spcPts val="4759"/>
                </a:lnSpc>
              </a:pPr>
              <a:r>
                <a:rPr lang="en-US" sz="3399">
                  <a:solidFill>
                    <a:srgbClr val="000000"/>
                  </a:solidFill>
                  <a:latin typeface="Arimo Bold"/>
                </a:rPr>
                <a:t>4</a:t>
              </a:r>
            </a:p>
          </p:txBody>
        </p:sp>
      </p:grpSp>
      <p:sp>
        <p:nvSpPr>
          <p:cNvPr name="TextBox 39" id="39"/>
          <p:cNvSpPr txBox="true"/>
          <p:nvPr/>
        </p:nvSpPr>
        <p:spPr>
          <a:xfrm rot="0">
            <a:off x="-232086" y="880365"/>
            <a:ext cx="12866041" cy="869966"/>
          </a:xfrm>
          <a:prstGeom prst="rect">
            <a:avLst/>
          </a:prstGeom>
        </p:spPr>
        <p:txBody>
          <a:bodyPr anchor="t" rtlCol="false" tIns="0" lIns="0" bIns="0" rIns="0">
            <a:spAutoFit/>
          </a:bodyPr>
          <a:lstStyle/>
          <a:p>
            <a:pPr algn="ctr">
              <a:lnSpc>
                <a:spcPts val="6500"/>
              </a:lnSpc>
            </a:pPr>
            <a:r>
              <a:rPr lang="en-US" sz="6500">
                <a:solidFill>
                  <a:srgbClr val="227C9D"/>
                </a:solidFill>
                <a:latin typeface="Kollektif Bold"/>
              </a:rPr>
              <a:t>01 - GIỚI THIỆU KHO DỮ LIỆU</a:t>
            </a:r>
          </a:p>
        </p:txBody>
      </p:sp>
      <p:sp>
        <p:nvSpPr>
          <p:cNvPr name="TextBox 40" id="40"/>
          <p:cNvSpPr txBox="true"/>
          <p:nvPr/>
        </p:nvSpPr>
        <p:spPr>
          <a:xfrm rot="0">
            <a:off x="0" y="1682487"/>
            <a:ext cx="6800095" cy="707644"/>
          </a:xfrm>
          <a:prstGeom prst="rect">
            <a:avLst/>
          </a:prstGeom>
        </p:spPr>
        <p:txBody>
          <a:bodyPr anchor="t" rtlCol="false" tIns="0" lIns="0" bIns="0" rIns="0">
            <a:spAutoFit/>
          </a:bodyPr>
          <a:lstStyle/>
          <a:p>
            <a:pPr algn="ctr">
              <a:lnSpc>
                <a:spcPts val="6067"/>
              </a:lnSpc>
            </a:pPr>
            <a:r>
              <a:rPr lang="en-US" sz="3699">
                <a:solidFill>
                  <a:srgbClr val="545454"/>
                </a:solidFill>
                <a:latin typeface="DM Sans Bold"/>
              </a:rPr>
              <a:t>Lọc dữ liệu</a:t>
            </a:r>
          </a:p>
        </p:txBody>
      </p:sp>
      <p:sp>
        <p:nvSpPr>
          <p:cNvPr name="TextBox 41" id="41"/>
          <p:cNvSpPr txBox="true"/>
          <p:nvPr/>
        </p:nvSpPr>
        <p:spPr>
          <a:xfrm rot="0">
            <a:off x="2498324" y="2621441"/>
            <a:ext cx="13796180" cy="6169025"/>
          </a:xfrm>
          <a:prstGeom prst="rect">
            <a:avLst/>
          </a:prstGeom>
        </p:spPr>
        <p:txBody>
          <a:bodyPr anchor="t" rtlCol="false" tIns="0" lIns="0" bIns="0" rIns="0">
            <a:spAutoFit/>
          </a:bodyPr>
          <a:lstStyle/>
          <a:p>
            <a:pPr algn="l">
              <a:lnSpc>
                <a:spcPts val="4900"/>
              </a:lnSpc>
            </a:pPr>
            <a:r>
              <a:rPr lang="en-US" sz="3500">
                <a:solidFill>
                  <a:srgbClr val="000000"/>
                </a:solidFill>
                <a:latin typeface="Canva Sans 2 Bold"/>
              </a:rPr>
              <a:t>Bởi vì dữ liệu khá lớn, thiết bị nhóm khó có thể xử lý hết nên nhóm em quyết định sẽ lấy dữ liệu các xe được sản xuất từ năm 2005 -2015 để xây dựng cho kho dữ liệu.</a:t>
            </a:r>
          </a:p>
          <a:p>
            <a:pPr algn="l">
              <a:lnSpc>
                <a:spcPts val="4900"/>
              </a:lnSpc>
            </a:pPr>
            <a:r>
              <a:rPr lang="en-US" sz="3500">
                <a:solidFill>
                  <a:srgbClr val="000000"/>
                </a:solidFill>
                <a:latin typeface="Canva Sans 2 Bold"/>
              </a:rPr>
              <a:t>Các thao tác tiền xử lí dữ liệu: </a:t>
            </a:r>
          </a:p>
          <a:p>
            <a:pPr algn="l" marL="755651" indent="-377825" lvl="1">
              <a:lnSpc>
                <a:spcPts val="4900"/>
              </a:lnSpc>
              <a:buFont typeface="Arial"/>
              <a:buChar char="•"/>
            </a:pPr>
            <a:r>
              <a:rPr lang="en-US" sz="3500">
                <a:solidFill>
                  <a:srgbClr val="000000"/>
                </a:solidFill>
                <a:latin typeface="Canva Sans 2 Bold"/>
              </a:rPr>
              <a:t>Xóa các dòng có dữ liệu bị thiếu hoặc null</a:t>
            </a:r>
          </a:p>
          <a:p>
            <a:pPr algn="l" marL="755651" indent="-377825" lvl="1">
              <a:lnSpc>
                <a:spcPts val="4900"/>
              </a:lnSpc>
              <a:buFont typeface="Arial"/>
              <a:buChar char="•"/>
            </a:pPr>
            <a:r>
              <a:rPr lang="en-US" sz="3500">
                <a:solidFill>
                  <a:srgbClr val="000000"/>
                </a:solidFill>
                <a:latin typeface="Canva Sans 2 Bold"/>
              </a:rPr>
              <a:t>Chuyển đổi cột saledate sang định dạng datetime</a:t>
            </a:r>
          </a:p>
          <a:p>
            <a:pPr algn="l" marL="755651" indent="-377825" lvl="1">
              <a:lnSpc>
                <a:spcPts val="4900"/>
              </a:lnSpc>
              <a:buFont typeface="Arial"/>
              <a:buChar char="•"/>
            </a:pPr>
            <a:r>
              <a:rPr lang="en-US" sz="3500">
                <a:solidFill>
                  <a:srgbClr val="000000"/>
                </a:solidFill>
                <a:latin typeface="Canva Sans 2 Bold"/>
              </a:rPr>
              <a:t>Xử lý để loại bỏ múi giờ +00:00</a:t>
            </a:r>
          </a:p>
          <a:p>
            <a:pPr algn="l" marL="755651" indent="-377825" lvl="1">
              <a:lnSpc>
                <a:spcPts val="4900"/>
              </a:lnSpc>
              <a:buFont typeface="Arial"/>
              <a:buChar char="•"/>
            </a:pPr>
            <a:r>
              <a:rPr lang="en-US" sz="3500">
                <a:solidFill>
                  <a:srgbClr val="000000"/>
                </a:solidFill>
                <a:latin typeface="Canva Sans 2 Bold"/>
              </a:rPr>
              <a:t>Lưu dataset đã lọc thành file CSV “FINAlDATA_VEHICLE”</a:t>
            </a:r>
          </a:p>
          <a:p>
            <a:pPr algn="ctr">
              <a:lnSpc>
                <a:spcPts val="4900"/>
              </a:lnSpc>
            </a:pPr>
          </a:p>
          <a:p>
            <a:pPr algn="ctr" marL="0" indent="0" lvl="0">
              <a:lnSpc>
                <a:spcPts val="490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10" id="10"/>
          <p:cNvGrpSpPr/>
          <p:nvPr/>
        </p:nvGrpSpPr>
        <p:grpSpPr>
          <a:xfrm rot="2700000">
            <a:off x="-2909348" y="-3914408"/>
            <a:ext cx="7415398" cy="3565095"/>
            <a:chOff x="0" y="0"/>
            <a:chExt cx="660400" cy="317500"/>
          </a:xfrm>
        </p:grpSpPr>
        <p:sp>
          <p:nvSpPr>
            <p:cNvPr name="Freeform 11" id="1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2" id="1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3" id="13"/>
          <p:cNvSpPr/>
          <p:nvPr/>
        </p:nvSpPr>
        <p:spPr>
          <a:xfrm>
            <a:off x="-3371962" y="-3094858"/>
            <a:ext cx="5185216" cy="5132702"/>
          </a:xfrm>
          <a:prstGeom prst="line">
            <a:avLst/>
          </a:prstGeom>
          <a:ln cap="flat" w="28575">
            <a:solidFill>
              <a:srgbClr val="8CA9AD"/>
            </a:solidFill>
            <a:prstDash val="solid"/>
            <a:headEnd type="none" len="sm" w="sm"/>
            <a:tailEnd type="none" len="sm" w="sm"/>
          </a:ln>
        </p:spPr>
      </p:sp>
      <p:sp>
        <p:nvSpPr>
          <p:cNvPr name="AutoShape 14" id="14"/>
          <p:cNvSpPr/>
          <p:nvPr/>
        </p:nvSpPr>
        <p:spPr>
          <a:xfrm>
            <a:off x="-3585909" y="-2782182"/>
            <a:ext cx="5038853" cy="5038853"/>
          </a:xfrm>
          <a:prstGeom prst="line">
            <a:avLst/>
          </a:prstGeom>
          <a:ln cap="flat" w="28575">
            <a:solidFill>
              <a:srgbClr val="8CA9AD"/>
            </a:solidFill>
            <a:prstDash val="solid"/>
            <a:headEnd type="none" len="sm" w="sm"/>
            <a:tailEnd type="none" len="sm" w="sm"/>
          </a:ln>
        </p:spPr>
      </p:sp>
      <p:sp>
        <p:nvSpPr>
          <p:cNvPr name="AutoShape 15" id="15"/>
          <p:cNvSpPr/>
          <p:nvPr/>
        </p:nvSpPr>
        <p:spPr>
          <a:xfrm>
            <a:off x="-3765510" y="-2423712"/>
            <a:ext cx="4867141" cy="4867141"/>
          </a:xfrm>
          <a:prstGeom prst="line">
            <a:avLst/>
          </a:prstGeom>
          <a:ln cap="flat" w="28575">
            <a:solidFill>
              <a:srgbClr val="8CA9AD"/>
            </a:solidFill>
            <a:prstDash val="solid"/>
            <a:headEnd type="none" len="sm" w="sm"/>
            <a:tailEnd type="none" len="sm" w="sm"/>
          </a:ln>
        </p:spPr>
      </p:sp>
      <p:sp>
        <p:nvSpPr>
          <p:cNvPr name="AutoShape 16" id="16"/>
          <p:cNvSpPr/>
          <p:nvPr/>
        </p:nvSpPr>
        <p:spPr>
          <a:xfrm>
            <a:off x="-3892165" y="-2037444"/>
            <a:ext cx="4690515" cy="4690515"/>
          </a:xfrm>
          <a:prstGeom prst="line">
            <a:avLst/>
          </a:prstGeom>
          <a:ln cap="flat" w="28575">
            <a:solidFill>
              <a:srgbClr val="8CA9AD"/>
            </a:solidFill>
            <a:prstDash val="solid"/>
            <a:headEnd type="none" len="sm" w="sm"/>
            <a:tailEnd type="none" len="sm" w="sm"/>
          </a:ln>
        </p:spPr>
      </p:sp>
      <p:sp>
        <p:nvSpPr>
          <p:cNvPr name="AutoShape 17" id="17"/>
          <p:cNvSpPr/>
          <p:nvPr/>
        </p:nvSpPr>
        <p:spPr>
          <a:xfrm>
            <a:off x="-4036019" y="-1597767"/>
            <a:ext cx="4347674" cy="4347674"/>
          </a:xfrm>
          <a:prstGeom prst="line">
            <a:avLst/>
          </a:prstGeom>
          <a:ln cap="flat" w="28575">
            <a:solidFill>
              <a:srgbClr val="8CA9AD"/>
            </a:solidFill>
            <a:prstDash val="solid"/>
            <a:headEnd type="none" len="sm" w="sm"/>
            <a:tailEnd type="none" len="sm" w="sm"/>
          </a:ln>
        </p:spPr>
      </p:sp>
      <p:sp>
        <p:nvSpPr>
          <p:cNvPr name="AutoShape 18" id="18"/>
          <p:cNvSpPr/>
          <p:nvPr/>
        </p:nvSpPr>
        <p:spPr>
          <a:xfrm>
            <a:off x="-2509797" y="905760"/>
            <a:ext cx="2519322" cy="1844147"/>
          </a:xfrm>
          <a:prstGeom prst="line">
            <a:avLst/>
          </a:prstGeom>
          <a:ln cap="flat" w="28575">
            <a:solidFill>
              <a:srgbClr val="8CA9AD"/>
            </a:solidFill>
            <a:prstDash val="solid"/>
            <a:headEnd type="none" len="sm" w="sm"/>
            <a:tailEnd type="none" len="sm" w="sm"/>
          </a:ln>
        </p:spPr>
      </p:sp>
      <p:sp>
        <p:nvSpPr>
          <p:cNvPr name="Freeform 19" id="19"/>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3" id="33"/>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6" id="36"/>
          <p:cNvGrpSpPr/>
          <p:nvPr/>
        </p:nvGrpSpPr>
        <p:grpSpPr>
          <a:xfrm rot="0">
            <a:off x="17259300" y="9258300"/>
            <a:ext cx="1083809" cy="1083809"/>
            <a:chOff x="0" y="0"/>
            <a:chExt cx="1445079" cy="1445079"/>
          </a:xfrm>
        </p:grpSpPr>
        <p:sp>
          <p:nvSpPr>
            <p:cNvPr name="Freeform 37" id="37"/>
            <p:cNvSpPr/>
            <p:nvPr/>
          </p:nvSpPr>
          <p:spPr>
            <a:xfrm flipH="false" flipV="false" rot="0">
              <a:off x="0"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8" id="38"/>
            <p:cNvSpPr txBox="true"/>
            <p:nvPr/>
          </p:nvSpPr>
          <p:spPr>
            <a:xfrm rot="0">
              <a:off x="722539" y="294338"/>
              <a:ext cx="321866" cy="770678"/>
            </a:xfrm>
            <a:prstGeom prst="rect">
              <a:avLst/>
            </a:prstGeom>
          </p:spPr>
          <p:txBody>
            <a:bodyPr anchor="t" rtlCol="false" tIns="0" lIns="0" bIns="0" rIns="0">
              <a:spAutoFit/>
            </a:bodyPr>
            <a:lstStyle/>
            <a:p>
              <a:pPr algn="ctr">
                <a:lnSpc>
                  <a:spcPts val="4759"/>
                </a:lnSpc>
              </a:pPr>
              <a:r>
                <a:rPr lang="en-US" sz="3399">
                  <a:solidFill>
                    <a:srgbClr val="000000"/>
                  </a:solidFill>
                  <a:latin typeface="Arimo Bold"/>
                </a:rPr>
                <a:t>4</a:t>
              </a:r>
            </a:p>
          </p:txBody>
        </p:sp>
      </p:grpSp>
      <p:sp>
        <p:nvSpPr>
          <p:cNvPr name="Freeform 39" id="39"/>
          <p:cNvSpPr/>
          <p:nvPr/>
        </p:nvSpPr>
        <p:spPr>
          <a:xfrm flipH="false" flipV="false" rot="0">
            <a:off x="742061" y="2749907"/>
            <a:ext cx="16803877" cy="7206611"/>
          </a:xfrm>
          <a:custGeom>
            <a:avLst/>
            <a:gdLst/>
            <a:ahLst/>
            <a:cxnLst/>
            <a:rect r="r" b="b" t="t" l="l"/>
            <a:pathLst>
              <a:path h="7206611" w="16803877">
                <a:moveTo>
                  <a:pt x="0" y="0"/>
                </a:moveTo>
                <a:lnTo>
                  <a:pt x="16803878" y="0"/>
                </a:lnTo>
                <a:lnTo>
                  <a:pt x="16803878" y="7206611"/>
                </a:lnTo>
                <a:lnTo>
                  <a:pt x="0" y="7206611"/>
                </a:lnTo>
                <a:lnTo>
                  <a:pt x="0" y="0"/>
                </a:lnTo>
                <a:close/>
              </a:path>
            </a:pathLst>
          </a:custGeom>
          <a:blipFill>
            <a:blip r:embed="rId10"/>
            <a:stretch>
              <a:fillRect l="0" t="0" r="0" b="0"/>
            </a:stretch>
          </a:blipFill>
        </p:spPr>
      </p:sp>
      <p:sp>
        <p:nvSpPr>
          <p:cNvPr name="TextBox 40" id="40"/>
          <p:cNvSpPr txBox="true"/>
          <p:nvPr/>
        </p:nvSpPr>
        <p:spPr>
          <a:xfrm rot="0">
            <a:off x="-232086" y="880365"/>
            <a:ext cx="12866041" cy="869966"/>
          </a:xfrm>
          <a:prstGeom prst="rect">
            <a:avLst/>
          </a:prstGeom>
        </p:spPr>
        <p:txBody>
          <a:bodyPr anchor="t" rtlCol="false" tIns="0" lIns="0" bIns="0" rIns="0">
            <a:spAutoFit/>
          </a:bodyPr>
          <a:lstStyle/>
          <a:p>
            <a:pPr algn="ctr">
              <a:lnSpc>
                <a:spcPts val="6500"/>
              </a:lnSpc>
            </a:pPr>
            <a:r>
              <a:rPr lang="en-US" sz="6500">
                <a:solidFill>
                  <a:srgbClr val="227C9D"/>
                </a:solidFill>
                <a:latin typeface="Kollektif Bold"/>
              </a:rPr>
              <a:t>01 - GIỚI THIỆU KHO DỮ LIỆU</a:t>
            </a:r>
          </a:p>
        </p:txBody>
      </p:sp>
      <p:sp>
        <p:nvSpPr>
          <p:cNvPr name="TextBox 41" id="41"/>
          <p:cNvSpPr txBox="true"/>
          <p:nvPr/>
        </p:nvSpPr>
        <p:spPr>
          <a:xfrm rot="0">
            <a:off x="1625713" y="1924884"/>
            <a:ext cx="9963892" cy="596900"/>
          </a:xfrm>
          <a:prstGeom prst="rect">
            <a:avLst/>
          </a:prstGeom>
        </p:spPr>
        <p:txBody>
          <a:bodyPr anchor="t" rtlCol="false" tIns="0" lIns="0" bIns="0" rIns="0">
            <a:spAutoFit/>
          </a:bodyPr>
          <a:lstStyle/>
          <a:p>
            <a:pPr algn="ctr" marL="0" indent="0" lvl="0">
              <a:lnSpc>
                <a:spcPts val="4900"/>
              </a:lnSpc>
              <a:spcBef>
                <a:spcPct val="0"/>
              </a:spcBef>
            </a:pPr>
            <a:r>
              <a:rPr lang="en-US" sz="3500">
                <a:solidFill>
                  <a:srgbClr val="000000"/>
                </a:solidFill>
                <a:latin typeface="Canva Sans 2 Bold"/>
              </a:rPr>
              <a:t>Dữ liệu sau khi lọc (chỉ lấy 100k dòng):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AutoShape 2" id="2"/>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3" id="3"/>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4" id="4"/>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5" id="5"/>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6" id="6"/>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7" id="7"/>
          <p:cNvGrpSpPr/>
          <p:nvPr/>
        </p:nvGrpSpPr>
        <p:grpSpPr>
          <a:xfrm rot="2700000">
            <a:off x="-2909348" y="-3914408"/>
            <a:ext cx="7415398" cy="3565095"/>
            <a:chOff x="0" y="0"/>
            <a:chExt cx="660400" cy="317500"/>
          </a:xfrm>
        </p:grpSpPr>
        <p:sp>
          <p:nvSpPr>
            <p:cNvPr name="Freeform 8" id="8"/>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9" id="9"/>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0" id="10"/>
          <p:cNvSpPr/>
          <p:nvPr/>
        </p:nvSpPr>
        <p:spPr>
          <a:xfrm>
            <a:off x="-3371962" y="-3094858"/>
            <a:ext cx="5185216" cy="5132702"/>
          </a:xfrm>
          <a:prstGeom prst="line">
            <a:avLst/>
          </a:prstGeom>
          <a:ln cap="flat" w="28575">
            <a:solidFill>
              <a:srgbClr val="8CA9AD"/>
            </a:solidFill>
            <a:prstDash val="solid"/>
            <a:headEnd type="none" len="sm" w="sm"/>
            <a:tailEnd type="none" len="sm" w="sm"/>
          </a:ln>
        </p:spPr>
      </p:sp>
      <p:sp>
        <p:nvSpPr>
          <p:cNvPr name="AutoShape 11" id="11"/>
          <p:cNvSpPr/>
          <p:nvPr/>
        </p:nvSpPr>
        <p:spPr>
          <a:xfrm>
            <a:off x="-3585909" y="-2782182"/>
            <a:ext cx="5038853" cy="5038853"/>
          </a:xfrm>
          <a:prstGeom prst="line">
            <a:avLst/>
          </a:prstGeom>
          <a:ln cap="flat" w="28575">
            <a:solidFill>
              <a:srgbClr val="8CA9AD"/>
            </a:solidFill>
            <a:prstDash val="solid"/>
            <a:headEnd type="none" len="sm" w="sm"/>
            <a:tailEnd type="none" len="sm" w="sm"/>
          </a:ln>
        </p:spPr>
      </p:sp>
      <p:sp>
        <p:nvSpPr>
          <p:cNvPr name="AutoShape 12" id="12"/>
          <p:cNvSpPr/>
          <p:nvPr/>
        </p:nvSpPr>
        <p:spPr>
          <a:xfrm>
            <a:off x="-3765510" y="-2423712"/>
            <a:ext cx="4867141" cy="4867141"/>
          </a:xfrm>
          <a:prstGeom prst="line">
            <a:avLst/>
          </a:prstGeom>
          <a:ln cap="flat" w="28575">
            <a:solidFill>
              <a:srgbClr val="8CA9AD"/>
            </a:solidFill>
            <a:prstDash val="solid"/>
            <a:headEnd type="none" len="sm" w="sm"/>
            <a:tailEnd type="none" len="sm" w="sm"/>
          </a:ln>
        </p:spPr>
      </p:sp>
      <p:sp>
        <p:nvSpPr>
          <p:cNvPr name="AutoShape 13" id="13"/>
          <p:cNvSpPr/>
          <p:nvPr/>
        </p:nvSpPr>
        <p:spPr>
          <a:xfrm>
            <a:off x="-3892165" y="-2037444"/>
            <a:ext cx="4690515" cy="4690515"/>
          </a:xfrm>
          <a:prstGeom prst="line">
            <a:avLst/>
          </a:prstGeom>
          <a:ln cap="flat" w="28575">
            <a:solidFill>
              <a:srgbClr val="8CA9AD"/>
            </a:solidFill>
            <a:prstDash val="solid"/>
            <a:headEnd type="none" len="sm" w="sm"/>
            <a:tailEnd type="none" len="sm" w="sm"/>
          </a:ln>
        </p:spPr>
      </p:sp>
      <p:sp>
        <p:nvSpPr>
          <p:cNvPr name="AutoShape 14" id="14"/>
          <p:cNvSpPr/>
          <p:nvPr/>
        </p:nvSpPr>
        <p:spPr>
          <a:xfrm>
            <a:off x="-4036019" y="-1597767"/>
            <a:ext cx="4347674" cy="4347674"/>
          </a:xfrm>
          <a:prstGeom prst="line">
            <a:avLst/>
          </a:prstGeom>
          <a:ln cap="flat" w="28575">
            <a:solidFill>
              <a:srgbClr val="8CA9AD"/>
            </a:solidFill>
            <a:prstDash val="solid"/>
            <a:headEnd type="none" len="sm" w="sm"/>
            <a:tailEnd type="none" len="sm" w="sm"/>
          </a:ln>
        </p:spPr>
      </p:sp>
      <p:sp>
        <p:nvSpPr>
          <p:cNvPr name="AutoShape 15" id="15"/>
          <p:cNvSpPr/>
          <p:nvPr/>
        </p:nvSpPr>
        <p:spPr>
          <a:xfrm>
            <a:off x="-2509797" y="905760"/>
            <a:ext cx="2519322" cy="1844147"/>
          </a:xfrm>
          <a:prstGeom prst="line">
            <a:avLst/>
          </a:prstGeom>
          <a:ln cap="flat" w="28575">
            <a:solidFill>
              <a:srgbClr val="8CA9AD"/>
            </a:solidFill>
            <a:prstDash val="solid"/>
            <a:headEnd type="none" len="sm" w="sm"/>
            <a:tailEnd type="none" len="sm" w="sm"/>
          </a:ln>
        </p:spPr>
      </p:sp>
      <p:sp>
        <p:nvSpPr>
          <p:cNvPr name="Freeform 16" id="16"/>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2" id="22"/>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6" id="26"/>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7" id="27"/>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9" id="29"/>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1" id="31"/>
          <p:cNvGrpSpPr/>
          <p:nvPr/>
        </p:nvGrpSpPr>
        <p:grpSpPr>
          <a:xfrm rot="0">
            <a:off x="17259300" y="9258300"/>
            <a:ext cx="1083809" cy="1083809"/>
            <a:chOff x="0" y="0"/>
            <a:chExt cx="1445079" cy="1445079"/>
          </a:xfrm>
        </p:grpSpPr>
        <p:sp>
          <p:nvSpPr>
            <p:cNvPr name="Freeform 32" id="32"/>
            <p:cNvSpPr/>
            <p:nvPr/>
          </p:nvSpPr>
          <p:spPr>
            <a:xfrm flipH="false" flipV="false" rot="0">
              <a:off x="0"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3" id="33"/>
            <p:cNvSpPr txBox="true"/>
            <p:nvPr/>
          </p:nvSpPr>
          <p:spPr>
            <a:xfrm rot="0">
              <a:off x="722539" y="294338"/>
              <a:ext cx="321866" cy="770678"/>
            </a:xfrm>
            <a:prstGeom prst="rect">
              <a:avLst/>
            </a:prstGeom>
          </p:spPr>
          <p:txBody>
            <a:bodyPr anchor="t" rtlCol="false" tIns="0" lIns="0" bIns="0" rIns="0">
              <a:spAutoFit/>
            </a:bodyPr>
            <a:lstStyle/>
            <a:p>
              <a:pPr algn="ctr">
                <a:lnSpc>
                  <a:spcPts val="4759"/>
                </a:lnSpc>
              </a:pPr>
              <a:r>
                <a:rPr lang="en-US" sz="3399">
                  <a:solidFill>
                    <a:srgbClr val="000000"/>
                  </a:solidFill>
                  <a:latin typeface="Arimo Bold"/>
                </a:rPr>
                <a:t>4</a:t>
              </a:r>
            </a:p>
          </p:txBody>
        </p:sp>
      </p:grpSp>
      <p:graphicFrame>
        <p:nvGraphicFramePr>
          <p:cNvPr name="Table 34" id="34"/>
          <p:cNvGraphicFramePr>
            <a:graphicFrameLocks noGrp="true"/>
          </p:cNvGraphicFramePr>
          <p:nvPr/>
        </p:nvGraphicFramePr>
        <p:xfrm>
          <a:off x="1452944" y="1028700"/>
          <a:ext cx="15602091" cy="8036675"/>
        </p:xfrm>
        <a:graphic>
          <a:graphicData uri="http://schemas.openxmlformats.org/drawingml/2006/table">
            <a:tbl>
              <a:tblPr/>
              <a:tblGrid>
                <a:gridCol w="2403427"/>
                <a:gridCol w="2893884"/>
                <a:gridCol w="2961533"/>
                <a:gridCol w="7343248"/>
              </a:tblGrid>
              <a:tr h="1472601">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STT</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Tên thuộc tính</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Kiểu</a:t>
                      </a:r>
                    </a:p>
                    <a:p>
                      <a:pPr algn="l">
                        <a:lnSpc>
                          <a:spcPts val="2000"/>
                        </a:lnSpc>
                      </a:pPr>
                      <a:r>
                        <a:rPr lang="en-US" sz="2000">
                          <a:solidFill>
                            <a:srgbClr val="000000"/>
                          </a:solidFill>
                          <a:latin typeface="DM Sans Bold"/>
                        </a:rPr>
                        <a:t>  dữ liệu</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Ý nghĩa</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49639">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1</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Year</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String</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Năm sản xuất của xe.</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92789">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2</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Make</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String</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Thương hiệu hoặc nhà sản xuất xe.</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52260">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3</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Model</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String</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Model cụ thể của xe.</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38294">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4</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Trim</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String</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Chỉ định bổ sung cho mẫu xe.</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31092">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5</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Body</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String</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Loại thân xe (ví dụ: SUV, Sedan).</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35" id="35"/>
          <p:cNvSpPr txBox="true"/>
          <p:nvPr/>
        </p:nvSpPr>
        <p:spPr>
          <a:xfrm rot="0">
            <a:off x="1258010" y="155008"/>
            <a:ext cx="9245745" cy="596900"/>
          </a:xfrm>
          <a:prstGeom prst="rect">
            <a:avLst/>
          </a:prstGeom>
        </p:spPr>
        <p:txBody>
          <a:bodyPr anchor="t" rtlCol="false" tIns="0" lIns="0" bIns="0" rIns="0">
            <a:spAutoFit/>
          </a:bodyPr>
          <a:lstStyle/>
          <a:p>
            <a:pPr algn="ctr" marL="0" indent="0" lvl="0">
              <a:lnSpc>
                <a:spcPts val="4900"/>
              </a:lnSpc>
              <a:spcBef>
                <a:spcPct val="0"/>
              </a:spcBef>
            </a:pPr>
            <a:r>
              <a:rPr lang="en-US" sz="3500">
                <a:solidFill>
                  <a:srgbClr val="000000"/>
                </a:solidFill>
                <a:latin typeface="Canva Sans 2 Bold"/>
              </a:rPr>
              <a:t>Danh sách thuộc tính được phân tích</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AutoShape 2" id="2"/>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3" id="3"/>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4" id="4"/>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5" id="5"/>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6" id="6"/>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7" id="7"/>
          <p:cNvGrpSpPr/>
          <p:nvPr/>
        </p:nvGrpSpPr>
        <p:grpSpPr>
          <a:xfrm rot="2700000">
            <a:off x="-2909348" y="-3914408"/>
            <a:ext cx="7415398" cy="3565095"/>
            <a:chOff x="0" y="0"/>
            <a:chExt cx="660400" cy="317500"/>
          </a:xfrm>
        </p:grpSpPr>
        <p:sp>
          <p:nvSpPr>
            <p:cNvPr name="Freeform 8" id="8"/>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9" id="9"/>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0" id="10"/>
          <p:cNvSpPr/>
          <p:nvPr/>
        </p:nvSpPr>
        <p:spPr>
          <a:xfrm>
            <a:off x="-3371962" y="-3094858"/>
            <a:ext cx="5185216" cy="5132702"/>
          </a:xfrm>
          <a:prstGeom prst="line">
            <a:avLst/>
          </a:prstGeom>
          <a:ln cap="flat" w="28575">
            <a:solidFill>
              <a:srgbClr val="8CA9AD"/>
            </a:solidFill>
            <a:prstDash val="solid"/>
            <a:headEnd type="none" len="sm" w="sm"/>
            <a:tailEnd type="none" len="sm" w="sm"/>
          </a:ln>
        </p:spPr>
      </p:sp>
      <p:sp>
        <p:nvSpPr>
          <p:cNvPr name="AutoShape 11" id="11"/>
          <p:cNvSpPr/>
          <p:nvPr/>
        </p:nvSpPr>
        <p:spPr>
          <a:xfrm>
            <a:off x="-3585909" y="-2782182"/>
            <a:ext cx="5038853" cy="5038853"/>
          </a:xfrm>
          <a:prstGeom prst="line">
            <a:avLst/>
          </a:prstGeom>
          <a:ln cap="flat" w="28575">
            <a:solidFill>
              <a:srgbClr val="8CA9AD"/>
            </a:solidFill>
            <a:prstDash val="solid"/>
            <a:headEnd type="none" len="sm" w="sm"/>
            <a:tailEnd type="none" len="sm" w="sm"/>
          </a:ln>
        </p:spPr>
      </p:sp>
      <p:sp>
        <p:nvSpPr>
          <p:cNvPr name="AutoShape 12" id="12"/>
          <p:cNvSpPr/>
          <p:nvPr/>
        </p:nvSpPr>
        <p:spPr>
          <a:xfrm>
            <a:off x="-3765510" y="-2423712"/>
            <a:ext cx="4867141" cy="4867141"/>
          </a:xfrm>
          <a:prstGeom prst="line">
            <a:avLst/>
          </a:prstGeom>
          <a:ln cap="flat" w="28575">
            <a:solidFill>
              <a:srgbClr val="8CA9AD"/>
            </a:solidFill>
            <a:prstDash val="solid"/>
            <a:headEnd type="none" len="sm" w="sm"/>
            <a:tailEnd type="none" len="sm" w="sm"/>
          </a:ln>
        </p:spPr>
      </p:sp>
      <p:sp>
        <p:nvSpPr>
          <p:cNvPr name="AutoShape 13" id="13"/>
          <p:cNvSpPr/>
          <p:nvPr/>
        </p:nvSpPr>
        <p:spPr>
          <a:xfrm>
            <a:off x="-3892165" y="-2037444"/>
            <a:ext cx="4690515" cy="4690515"/>
          </a:xfrm>
          <a:prstGeom prst="line">
            <a:avLst/>
          </a:prstGeom>
          <a:ln cap="flat" w="28575">
            <a:solidFill>
              <a:srgbClr val="8CA9AD"/>
            </a:solidFill>
            <a:prstDash val="solid"/>
            <a:headEnd type="none" len="sm" w="sm"/>
            <a:tailEnd type="none" len="sm" w="sm"/>
          </a:ln>
        </p:spPr>
      </p:sp>
      <p:sp>
        <p:nvSpPr>
          <p:cNvPr name="AutoShape 14" id="14"/>
          <p:cNvSpPr/>
          <p:nvPr/>
        </p:nvSpPr>
        <p:spPr>
          <a:xfrm>
            <a:off x="-4036019" y="-1597767"/>
            <a:ext cx="4347674" cy="4347674"/>
          </a:xfrm>
          <a:prstGeom prst="line">
            <a:avLst/>
          </a:prstGeom>
          <a:ln cap="flat" w="28575">
            <a:solidFill>
              <a:srgbClr val="8CA9AD"/>
            </a:solidFill>
            <a:prstDash val="solid"/>
            <a:headEnd type="none" len="sm" w="sm"/>
            <a:tailEnd type="none" len="sm" w="sm"/>
          </a:ln>
        </p:spPr>
      </p:sp>
      <p:sp>
        <p:nvSpPr>
          <p:cNvPr name="AutoShape 15" id="15"/>
          <p:cNvSpPr/>
          <p:nvPr/>
        </p:nvSpPr>
        <p:spPr>
          <a:xfrm>
            <a:off x="-2509797" y="905760"/>
            <a:ext cx="2519322" cy="1844147"/>
          </a:xfrm>
          <a:prstGeom prst="line">
            <a:avLst/>
          </a:prstGeom>
          <a:ln cap="flat" w="28575">
            <a:solidFill>
              <a:srgbClr val="8CA9AD"/>
            </a:solidFill>
            <a:prstDash val="solid"/>
            <a:headEnd type="none" len="sm" w="sm"/>
            <a:tailEnd type="none" len="sm" w="sm"/>
          </a:ln>
        </p:spPr>
      </p:sp>
      <p:sp>
        <p:nvSpPr>
          <p:cNvPr name="Freeform 16" id="16"/>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2" id="22"/>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6" id="26"/>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7" id="27"/>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9" id="29"/>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1" id="31"/>
          <p:cNvGrpSpPr/>
          <p:nvPr/>
        </p:nvGrpSpPr>
        <p:grpSpPr>
          <a:xfrm rot="0">
            <a:off x="17259300" y="9258300"/>
            <a:ext cx="1083809" cy="1083809"/>
            <a:chOff x="0" y="0"/>
            <a:chExt cx="1445079" cy="1445079"/>
          </a:xfrm>
        </p:grpSpPr>
        <p:sp>
          <p:nvSpPr>
            <p:cNvPr name="Freeform 32" id="32"/>
            <p:cNvSpPr/>
            <p:nvPr/>
          </p:nvSpPr>
          <p:spPr>
            <a:xfrm flipH="false" flipV="false" rot="0">
              <a:off x="0" y="0"/>
              <a:ext cx="1445079" cy="1445079"/>
            </a:xfrm>
            <a:custGeom>
              <a:avLst/>
              <a:gdLst/>
              <a:ahLst/>
              <a:cxnLst/>
              <a:rect r="r" b="b" t="t" l="l"/>
              <a:pathLst>
                <a:path h="1445079" w="1445079">
                  <a:moveTo>
                    <a:pt x="0" y="0"/>
                  </a:moveTo>
                  <a:lnTo>
                    <a:pt x="1445079" y="0"/>
                  </a:lnTo>
                  <a:lnTo>
                    <a:pt x="1445079"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3" id="33"/>
            <p:cNvSpPr txBox="true"/>
            <p:nvPr/>
          </p:nvSpPr>
          <p:spPr>
            <a:xfrm rot="0">
              <a:off x="722539" y="294338"/>
              <a:ext cx="321866" cy="770678"/>
            </a:xfrm>
            <a:prstGeom prst="rect">
              <a:avLst/>
            </a:prstGeom>
          </p:spPr>
          <p:txBody>
            <a:bodyPr anchor="t" rtlCol="false" tIns="0" lIns="0" bIns="0" rIns="0">
              <a:spAutoFit/>
            </a:bodyPr>
            <a:lstStyle/>
            <a:p>
              <a:pPr algn="ctr">
                <a:lnSpc>
                  <a:spcPts val="4759"/>
                </a:lnSpc>
              </a:pPr>
              <a:r>
                <a:rPr lang="en-US" sz="3399">
                  <a:solidFill>
                    <a:srgbClr val="000000"/>
                  </a:solidFill>
                  <a:latin typeface="Arimo Bold"/>
                </a:rPr>
                <a:t>4</a:t>
              </a:r>
            </a:p>
          </p:txBody>
        </p:sp>
      </p:grpSp>
      <p:graphicFrame>
        <p:nvGraphicFramePr>
          <p:cNvPr name="Table 34" id="34"/>
          <p:cNvGraphicFramePr>
            <a:graphicFrameLocks noGrp="true"/>
          </p:cNvGraphicFramePr>
          <p:nvPr/>
        </p:nvGraphicFramePr>
        <p:xfrm>
          <a:off x="1452944" y="1028700"/>
          <a:ext cx="15602091" cy="8269059"/>
        </p:xfrm>
        <a:graphic>
          <a:graphicData uri="http://schemas.openxmlformats.org/drawingml/2006/table">
            <a:tbl>
              <a:tblPr/>
              <a:tblGrid>
                <a:gridCol w="2403427"/>
                <a:gridCol w="2893884"/>
                <a:gridCol w="2961533"/>
                <a:gridCol w="7343248"/>
              </a:tblGrid>
              <a:tr h="1470237">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STT</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Tên thuộc tính</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Kiểu</a:t>
                      </a:r>
                    </a:p>
                    <a:p>
                      <a:pPr algn="l">
                        <a:lnSpc>
                          <a:spcPts val="2000"/>
                        </a:lnSpc>
                      </a:pPr>
                      <a:r>
                        <a:rPr lang="en-US" sz="2000">
                          <a:solidFill>
                            <a:srgbClr val="000000"/>
                          </a:solidFill>
                          <a:latin typeface="DM Sans Bold"/>
                        </a:rPr>
                        <a:t>  dữ liệu</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Ý nghĩa</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91531">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6</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Transmission</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String</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Loại hộp số trên xe (ví dụ: Hộp số tự động).</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470237">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7</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Vin</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String</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Số nhận dạng phương tiện, mỗi mã duy nhất cho</a:t>
                      </a:r>
                    </a:p>
                    <a:p>
                      <a:pPr algn="l">
                        <a:lnSpc>
                          <a:spcPts val="2000"/>
                        </a:lnSpc>
                      </a:pPr>
                      <a:r>
                        <a:rPr lang="en-US" sz="2000">
                          <a:solidFill>
                            <a:srgbClr val="000000"/>
                          </a:solidFill>
                          <a:latin typeface="DM Sans Bold"/>
                        </a:rPr>
                        <a:t>  mỗi phương tiện.</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44801">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8</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State</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String</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Tiểu bang nơi chiếc xe hơi được đăng kí.</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470237">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9</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Condition</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Int</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Tình trạng của xe, có thể được đánh giá theo</a:t>
                      </a:r>
                    </a:p>
                    <a:p>
                      <a:pPr algn="l">
                        <a:lnSpc>
                          <a:spcPts val="2000"/>
                        </a:lnSpc>
                      </a:pPr>
                      <a:r>
                        <a:rPr lang="en-US" sz="2000">
                          <a:solidFill>
                            <a:srgbClr val="000000"/>
                          </a:solidFill>
                          <a:latin typeface="DM Sans Bold"/>
                        </a:rPr>
                        <a:t>  thang điểm từ 1 đến 49.</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22015">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10</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Odometer</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Int</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00"/>
                        </a:lnSpc>
                        <a:defRPr/>
                      </a:pPr>
                      <a:endParaRPr lang="en-US" sz="1100"/>
                    </a:p>
                    <a:p>
                      <a:pPr algn="l">
                        <a:lnSpc>
                          <a:spcPts val="2000"/>
                        </a:lnSpc>
                      </a:pPr>
                      <a:r>
                        <a:rPr lang="en-US" sz="2000">
                          <a:solidFill>
                            <a:srgbClr val="000000"/>
                          </a:solidFill>
                          <a:latin typeface="DM Sans Bold"/>
                        </a:rPr>
                        <a:t>  Số dặm hoặc quãng đường mà xe đã đi được.</a:t>
                      </a:r>
                    </a:p>
                    <a:p>
                      <a:pPr algn="l">
                        <a:lnSpc>
                          <a:spcPts val="2000"/>
                        </a:lnSpc>
                      </a:pPr>
                      <a:r>
                        <a:rPr lang="en-US" sz="2000">
                          <a:solidFill>
                            <a:srgbClr val="000000"/>
                          </a:solidFill>
                          <a:latin typeface="DM Sans Bold"/>
                        </a:rPr>
                        <a:t>  </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35" id="35"/>
          <p:cNvSpPr txBox="true"/>
          <p:nvPr/>
        </p:nvSpPr>
        <p:spPr>
          <a:xfrm rot="0">
            <a:off x="1258010" y="155008"/>
            <a:ext cx="9245745" cy="596900"/>
          </a:xfrm>
          <a:prstGeom prst="rect">
            <a:avLst/>
          </a:prstGeom>
        </p:spPr>
        <p:txBody>
          <a:bodyPr anchor="t" rtlCol="false" tIns="0" lIns="0" bIns="0" rIns="0">
            <a:spAutoFit/>
          </a:bodyPr>
          <a:lstStyle/>
          <a:p>
            <a:pPr algn="ctr" marL="0" indent="0" lvl="0">
              <a:lnSpc>
                <a:spcPts val="4900"/>
              </a:lnSpc>
              <a:spcBef>
                <a:spcPct val="0"/>
              </a:spcBef>
            </a:pPr>
            <a:r>
              <a:rPr lang="en-US" sz="3500">
                <a:solidFill>
                  <a:srgbClr val="000000"/>
                </a:solidFill>
                <a:latin typeface="Canva Sans 2 Bold"/>
              </a:rPr>
              <a:t>Danh sách thuộc tính được phân tích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DAGDwqeCSh0</dc:identifier>
  <dcterms:modified xsi:type="dcterms:W3CDTF">2011-08-01T06:04:30Z</dcterms:modified>
  <cp:revision>1</cp:revision>
  <dc:title>Slide - QTCLKDĐT</dc:title>
</cp:coreProperties>
</file>