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Arimo Bold" charset="1" panose="020B0704020202020204"/>
      <p:regular r:id="rId26"/>
    </p:embeddedFont>
    <p:embeddedFont>
      <p:font typeface="Noto Serif Display" charset="1" panose="02020502080505020204"/>
      <p:regular r:id="rId27"/>
    </p:embeddedFont>
    <p:embeddedFont>
      <p:font typeface="Arimo" charset="1" panose="020B0604020202020204"/>
      <p:regular r:id="rId28"/>
    </p:embeddedFont>
    <p:embeddedFont>
      <p:font typeface="DejaVu Serif Bold" charset="1" panose="02060803050605020204"/>
      <p:regular r:id="rId29"/>
    </p:embeddedFont>
    <p:embeddedFont>
      <p:font typeface="Noto Serif Display Bold" charset="1" panose="02020802080505020204"/>
      <p:regular r:id="rId30"/>
    </p:embeddedFont>
    <p:embeddedFont>
      <p:font typeface="Noto Sans Bold" charset="1" panose="020B0802040504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vi.wikipedia.org/wiki/https:/vietlex.com/https:/thecoderscat.wordpress.com/https:/whitehat.vn/threads/tim-hieu-ve-dmarc-dkim-spf-trong-email-server.17104/https:/teky.edu.vn/blog/oauth-la-gi/https:/vietnix.vn/ma-hoa-pgp-la-gi/https:/chatgpt.com" TargetMode="External" Type="http://schemas.openxmlformats.org/officeDocument/2006/relationships/hyperlink"/><Relationship Id="rId4" Target="https://vi.wikipedia.org/wiki/https:/vietlex.com/https:/thecoderscat.wordpress.com/https:/whitehat.vn/threads/tim-hieu-ve-dmarc-dkim-spf-trong-email-server.17104/https:/teky.edu.vn/blog/oauth-la-gi/https:/vietnix.vn/ma-hoa-pgp-la-gi/https:/chatgpt.com" TargetMode="External" Type="http://schemas.openxmlformats.org/officeDocument/2006/relationships/hyperlink"/><Relationship Id="rId5" Target="https://vi.wikipedia.org/wiki/https:/vietlex.com/https:/thecoderscat.wordpress.com/https:/whitehat.vn/threads/tim-hieu-ve-dmarc-dkim-spf-trong-email-server.17104/https:/teky.edu.vn/blog/oauth-la-gi/https:/vietnix.vn/ma-hoa-pgp-la-gi/https:/chatgpt.com" TargetMode="External" Type="http://schemas.openxmlformats.org/officeDocument/2006/relationships/hyperlink"/><Relationship Id="rId6" Target="https://vi.wikipedia.org/wiki/https:/vietlex.com/https:/thecoderscat.wordpress.com/https:/whitehat.vn/threads/tim-hieu-ve-dmarc-dkim-spf-trong-email-server.17104/https:/teky.edu.vn/blog/oauth-la-gi/https:/vietnix.vn/ma-hoa-pgp-la-gi/https:/chatgpt.com" TargetMode="External" Type="http://schemas.openxmlformats.org/officeDocument/2006/relationships/hyperlink"/><Relationship Id="rId7" Target="https://vi.wikipedia.org/wiki/https:/vietlex.com/https:/thecoderscat.wordpress.com/https:/whitehat.vn/threads/tim-hieu-ve-dmarc-dkim-spf-trong-email-server.17104/https:/teky.edu.vn/blog/oauth-la-gi/https:/vietnix.vn/ma-hoa-pgp-la-gi/https:/chatgpt.com"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867891" y="4826928"/>
            <a:ext cx="12552218" cy="609600"/>
          </a:xfrm>
          <a:prstGeom prst="rect">
            <a:avLst/>
          </a:prstGeom>
        </p:spPr>
        <p:txBody>
          <a:bodyPr anchor="t" rtlCol="false" tIns="0" lIns="0" bIns="0" rIns="0">
            <a:spAutoFit/>
          </a:bodyPr>
          <a:lstStyle/>
          <a:p>
            <a:pPr algn="ctr">
              <a:lnSpc>
                <a:spcPts val="4799"/>
              </a:lnSpc>
              <a:spcBef>
                <a:spcPct val="0"/>
              </a:spcBef>
            </a:pPr>
            <a:r>
              <a:rPr lang="en-US" b="true" sz="3999" spc="37">
                <a:solidFill>
                  <a:srgbClr val="036161"/>
                </a:solidFill>
                <a:latin typeface="Arimo Bold"/>
                <a:ea typeface="Arimo Bold"/>
                <a:cs typeface="Arimo Bold"/>
                <a:sym typeface="Arimo Bold"/>
              </a:rPr>
              <a:t>Email System</a:t>
            </a:r>
          </a:p>
        </p:txBody>
      </p:sp>
      <p:sp>
        <p:nvSpPr>
          <p:cNvPr name="TextBox 4" id="4"/>
          <p:cNvSpPr txBox="true"/>
          <p:nvPr/>
        </p:nvSpPr>
        <p:spPr>
          <a:xfrm rot="0">
            <a:off x="6895028" y="8198022"/>
            <a:ext cx="4497943" cy="571500"/>
          </a:xfrm>
          <a:prstGeom prst="rect">
            <a:avLst/>
          </a:prstGeom>
        </p:spPr>
        <p:txBody>
          <a:bodyPr anchor="t" rtlCol="false" tIns="0" lIns="0" bIns="0" rIns="0">
            <a:spAutoFit/>
          </a:bodyPr>
          <a:lstStyle/>
          <a:p>
            <a:pPr algn="ctr">
              <a:lnSpc>
                <a:spcPts val="4320"/>
              </a:lnSpc>
              <a:spcBef>
                <a:spcPct val="0"/>
              </a:spcBef>
            </a:pPr>
            <a:r>
              <a:rPr lang="en-US" b="true" sz="3600" spc="33">
                <a:solidFill>
                  <a:srgbClr val="036161"/>
                </a:solidFill>
                <a:latin typeface="Arimo Bold"/>
                <a:ea typeface="Arimo Bold"/>
                <a:cs typeface="Arimo Bold"/>
                <a:sym typeface="Arimo Bold"/>
              </a:rPr>
              <a:t>Thực hiện: Nhóm 17</a:t>
            </a:r>
          </a:p>
        </p:txBody>
      </p:sp>
      <p:sp>
        <p:nvSpPr>
          <p:cNvPr name="TextBox 5" id="5"/>
          <p:cNvSpPr txBox="true"/>
          <p:nvPr/>
        </p:nvSpPr>
        <p:spPr>
          <a:xfrm rot="0">
            <a:off x="5996166" y="7454838"/>
            <a:ext cx="6295668" cy="571500"/>
          </a:xfrm>
          <a:prstGeom prst="rect">
            <a:avLst/>
          </a:prstGeom>
        </p:spPr>
        <p:txBody>
          <a:bodyPr anchor="t" rtlCol="false" tIns="0" lIns="0" bIns="0" rIns="0">
            <a:spAutoFit/>
          </a:bodyPr>
          <a:lstStyle/>
          <a:p>
            <a:pPr algn="ctr">
              <a:lnSpc>
                <a:spcPts val="4320"/>
              </a:lnSpc>
              <a:spcBef>
                <a:spcPct val="0"/>
              </a:spcBef>
            </a:pPr>
            <a:r>
              <a:rPr lang="en-US" b="true" sz="3600" spc="33">
                <a:solidFill>
                  <a:srgbClr val="036161"/>
                </a:solidFill>
                <a:latin typeface="Arimo Bold"/>
                <a:ea typeface="Arimo Bold"/>
                <a:cs typeface="Arimo Bold"/>
                <a:sym typeface="Arimo Bold"/>
              </a:rPr>
              <a:t>GVHD: Trương Quang Tuấn </a:t>
            </a:r>
          </a:p>
        </p:txBody>
      </p:sp>
      <p:sp>
        <p:nvSpPr>
          <p:cNvPr name="TextBox 6" id="6"/>
          <p:cNvSpPr txBox="true"/>
          <p:nvPr/>
        </p:nvSpPr>
        <p:spPr>
          <a:xfrm rot="0">
            <a:off x="2117851" y="2721903"/>
            <a:ext cx="14052297" cy="1409700"/>
          </a:xfrm>
          <a:prstGeom prst="rect">
            <a:avLst/>
          </a:prstGeom>
        </p:spPr>
        <p:txBody>
          <a:bodyPr anchor="t" rtlCol="false" tIns="0" lIns="0" bIns="0" rIns="0">
            <a:spAutoFit/>
          </a:bodyPr>
          <a:lstStyle/>
          <a:p>
            <a:pPr algn="ctr">
              <a:lnSpc>
                <a:spcPts val="10800"/>
              </a:lnSpc>
              <a:spcBef>
                <a:spcPct val="0"/>
              </a:spcBef>
            </a:pPr>
            <a:r>
              <a:rPr lang="en-US" b="true" sz="9000" spc="84">
                <a:solidFill>
                  <a:srgbClr val="036161"/>
                </a:solidFill>
                <a:latin typeface="Arimo Bold"/>
                <a:ea typeface="Arimo Bold"/>
                <a:cs typeface="Arimo Bold"/>
                <a:sym typeface="Arimo Bold"/>
              </a:rPr>
              <a:t>BÁO CÁO ĐỒ ÁN</a:t>
            </a:r>
          </a:p>
        </p:txBody>
      </p:sp>
      <p:sp>
        <p:nvSpPr>
          <p:cNvPr name="TextBox 7" id="7"/>
          <p:cNvSpPr txBox="true"/>
          <p:nvPr/>
        </p:nvSpPr>
        <p:spPr>
          <a:xfrm rot="0">
            <a:off x="8107977" y="288132"/>
            <a:ext cx="10088583" cy="1114425"/>
          </a:xfrm>
          <a:prstGeom prst="rect">
            <a:avLst/>
          </a:prstGeom>
        </p:spPr>
        <p:txBody>
          <a:bodyPr anchor="t" rtlCol="false" tIns="0" lIns="0" bIns="0" rIns="0">
            <a:spAutoFit/>
          </a:bodyPr>
          <a:lstStyle/>
          <a:p>
            <a:pPr algn="ctr">
              <a:lnSpc>
                <a:spcPts val="4320"/>
              </a:lnSpc>
            </a:pPr>
            <a:r>
              <a:rPr lang="en-US" b="true" sz="3600" spc="33">
                <a:solidFill>
                  <a:srgbClr val="036161"/>
                </a:solidFill>
                <a:latin typeface="Arimo Bold"/>
                <a:ea typeface="Arimo Bold"/>
                <a:cs typeface="Arimo Bold"/>
                <a:sym typeface="Arimo Bold"/>
              </a:rPr>
              <a:t>TRƯỜNG ĐẠI HỌC GIAO THÔNG VẬN TẢI </a:t>
            </a:r>
          </a:p>
          <a:p>
            <a:pPr algn="ctr">
              <a:lnSpc>
                <a:spcPts val="4320"/>
              </a:lnSpc>
            </a:pPr>
            <a:r>
              <a:rPr lang="en-US" b="true" sz="3600" spc="33">
                <a:solidFill>
                  <a:srgbClr val="036161"/>
                </a:solidFill>
                <a:latin typeface="Arimo Bold"/>
                <a:ea typeface="Arimo Bold"/>
                <a:cs typeface="Arimo Bold"/>
                <a:sym typeface="Arimo Bold"/>
              </a:rPr>
              <a:t>THÀNH PHỐ HỒ CHÍ MINH</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a:t>
            </a:r>
          </a:p>
        </p:txBody>
      </p:sp>
      <p:sp>
        <p:nvSpPr>
          <p:cNvPr name="TextBox 9" id="9"/>
          <p:cNvSpPr txBox="true"/>
          <p:nvPr/>
        </p:nvSpPr>
        <p:spPr>
          <a:xfrm rot="0">
            <a:off x="5589694" y="6711888"/>
            <a:ext cx="7108612" cy="571500"/>
          </a:xfrm>
          <a:prstGeom prst="rect">
            <a:avLst/>
          </a:prstGeom>
        </p:spPr>
        <p:txBody>
          <a:bodyPr anchor="t" rtlCol="false" tIns="0" lIns="0" bIns="0" rIns="0">
            <a:spAutoFit/>
          </a:bodyPr>
          <a:lstStyle/>
          <a:p>
            <a:pPr algn="ctr">
              <a:lnSpc>
                <a:spcPts val="4320"/>
              </a:lnSpc>
              <a:spcBef>
                <a:spcPct val="0"/>
              </a:spcBef>
            </a:pPr>
            <a:r>
              <a:rPr lang="en-US" b="true" sz="3600" spc="33">
                <a:solidFill>
                  <a:srgbClr val="036161"/>
                </a:solidFill>
                <a:latin typeface="Arimo Bold"/>
                <a:ea typeface="Arimo Bold"/>
                <a:cs typeface="Arimo Bold"/>
                <a:sym typeface="Arimo Bold"/>
              </a:rPr>
              <a:t>Học phần: Lập trình Java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249334" y="1495970"/>
            <a:ext cx="11039219" cy="1477448"/>
          </a:xfrm>
          <a:custGeom>
            <a:avLst/>
            <a:gdLst/>
            <a:ahLst/>
            <a:cxnLst/>
            <a:rect r="r" b="b" t="t" l="l"/>
            <a:pathLst>
              <a:path h="1477448" w="11039219">
                <a:moveTo>
                  <a:pt x="0" y="0"/>
                </a:moveTo>
                <a:lnTo>
                  <a:pt x="11039219" y="0"/>
                </a:lnTo>
                <a:lnTo>
                  <a:pt x="11039219" y="1477448"/>
                </a:lnTo>
                <a:lnTo>
                  <a:pt x="0" y="1477448"/>
                </a:lnTo>
                <a:lnTo>
                  <a:pt x="0" y="0"/>
                </a:lnTo>
                <a:close/>
              </a:path>
            </a:pathLst>
          </a:custGeom>
          <a:blipFill>
            <a:blip r:embed="rId3">
              <a:extLst>
                <a:ext uri="{96DAC541-7B7A-43D3-8B79-37D633B846F1}">
                  <asvg:svgBlip xmlns:asvg="http://schemas.microsoft.com/office/drawing/2016/SVG/main" r:embed="rId4"/>
                </a:ext>
              </a:extLst>
            </a:blip>
            <a:stretch>
              <a:fillRect l="0" t="-4911" r="0" b="-4911"/>
            </a:stretch>
          </a:blipFill>
        </p:spPr>
      </p:sp>
      <p:sp>
        <p:nvSpPr>
          <p:cNvPr name="TextBox 4" id="4"/>
          <p:cNvSpPr txBox="true"/>
          <p:nvPr/>
        </p:nvSpPr>
        <p:spPr>
          <a:xfrm rot="0">
            <a:off x="3830663" y="1573243"/>
            <a:ext cx="8320596" cy="1400175"/>
          </a:xfrm>
          <a:prstGeom prst="rect">
            <a:avLst/>
          </a:prstGeom>
        </p:spPr>
        <p:txBody>
          <a:bodyPr anchor="t" rtlCol="false" tIns="0" lIns="0" bIns="0" rIns="0">
            <a:spAutoFit/>
          </a:bodyPr>
          <a:lstStyle/>
          <a:p>
            <a:pPr algn="l">
              <a:lnSpc>
                <a:spcPts val="5400"/>
              </a:lnSpc>
              <a:spcBef>
                <a:spcPct val="0"/>
              </a:spcBef>
            </a:pPr>
            <a:r>
              <a:rPr lang="en-US" sz="4500" spc="42">
                <a:solidFill>
                  <a:srgbClr val="036161"/>
                </a:solidFill>
                <a:latin typeface="Arimo"/>
                <a:ea typeface="Arimo"/>
                <a:cs typeface="Arimo"/>
                <a:sym typeface="Arimo"/>
              </a:rPr>
              <a:t>Phương pháp tổng kết kinh nghiệm thực tiễn</a:t>
            </a:r>
          </a:p>
        </p:txBody>
      </p:sp>
      <p:sp>
        <p:nvSpPr>
          <p:cNvPr name="TextBox 5" id="5"/>
          <p:cNvSpPr txBox="true"/>
          <p:nvPr/>
        </p:nvSpPr>
        <p:spPr>
          <a:xfrm rot="0">
            <a:off x="1570125" y="1873281"/>
            <a:ext cx="1029565" cy="714375"/>
          </a:xfrm>
          <a:prstGeom prst="rect">
            <a:avLst/>
          </a:prstGeom>
        </p:spPr>
        <p:txBody>
          <a:bodyPr anchor="t" rtlCol="false" tIns="0" lIns="0" bIns="0" rIns="0">
            <a:spAutoFit/>
          </a:bodyPr>
          <a:lstStyle/>
          <a:p>
            <a:pPr algn="ctr">
              <a:lnSpc>
                <a:spcPts val="5400"/>
              </a:lnSpc>
              <a:spcBef>
                <a:spcPct val="0"/>
              </a:spcBef>
            </a:pPr>
            <a:r>
              <a:rPr lang="en-US" b="true" sz="4500" spc="42">
                <a:solidFill>
                  <a:srgbClr val="036161"/>
                </a:solidFill>
                <a:latin typeface="Arimo Bold"/>
                <a:ea typeface="Arimo Bold"/>
                <a:cs typeface="Arimo Bold"/>
                <a:sym typeface="Arimo Bold"/>
              </a:rPr>
              <a:t>4.4</a:t>
            </a:r>
          </a:p>
        </p:txBody>
      </p:sp>
      <p:sp>
        <p:nvSpPr>
          <p:cNvPr name="TextBox 6" id="6"/>
          <p:cNvSpPr txBox="true"/>
          <p:nvPr/>
        </p:nvSpPr>
        <p:spPr>
          <a:xfrm rot="0">
            <a:off x="694626" y="3497534"/>
            <a:ext cx="16289138" cy="3009900"/>
          </a:xfrm>
          <a:prstGeom prst="rect">
            <a:avLst/>
          </a:prstGeom>
        </p:spPr>
        <p:txBody>
          <a:bodyPr anchor="t" rtlCol="false" tIns="0" lIns="0" bIns="0" rIns="0">
            <a:spAutoFit/>
          </a:bodyPr>
          <a:lstStyle/>
          <a:p>
            <a:pPr algn="l" marL="863599" indent="-431800" lvl="1">
              <a:lnSpc>
                <a:spcPts val="4799"/>
              </a:lnSpc>
              <a:buFont typeface="Arial"/>
              <a:buChar char="•"/>
            </a:pPr>
            <a:r>
              <a:rPr lang="en-US" b="true" sz="3999" spc="35">
                <a:solidFill>
                  <a:srgbClr val="036161"/>
                </a:solidFill>
                <a:latin typeface="Arimo Bold"/>
                <a:ea typeface="Arimo Bold"/>
                <a:cs typeface="Arimo Bold"/>
                <a:sym typeface="Arimo Bold"/>
              </a:rPr>
              <a:t>Tổng kết kinh nghiệm từ các hệ thống email phổ biến như Gmail, Outlook, Yahoo Mail để học hỏi các tính năng hữu ích.</a:t>
            </a:r>
          </a:p>
          <a:p>
            <a:pPr algn="l" marL="863599" indent="-431800" lvl="1">
              <a:lnSpc>
                <a:spcPts val="4799"/>
              </a:lnSpc>
              <a:buFont typeface="Arial"/>
              <a:buChar char="•"/>
            </a:pPr>
            <a:r>
              <a:rPr lang="en-US" b="true" sz="3999" spc="35">
                <a:solidFill>
                  <a:srgbClr val="036161"/>
                </a:solidFill>
                <a:latin typeface="Arimo Bold"/>
                <a:ea typeface="Arimo Bold"/>
                <a:cs typeface="Arimo Bold"/>
                <a:sym typeface="Arimo Bold"/>
              </a:rPr>
              <a:t> Phân tích các bài học kinh nghiệm từ các dự án phần mềm liên quan, nhằm áp dụng vào hệ thống email Java.</a:t>
            </a:r>
          </a:p>
          <a:p>
            <a:pPr algn="l">
              <a:lnSpc>
                <a:spcPts val="479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587593"/>
            <a:ext cx="9073588" cy="1214375"/>
          </a:xfrm>
          <a:custGeom>
            <a:avLst/>
            <a:gdLst/>
            <a:ahLst/>
            <a:cxnLst/>
            <a:rect r="r" b="b" t="t" l="l"/>
            <a:pathLst>
              <a:path h="1214375" w="9073588">
                <a:moveTo>
                  <a:pt x="0" y="0"/>
                </a:moveTo>
                <a:lnTo>
                  <a:pt x="9073588" y="0"/>
                </a:lnTo>
                <a:lnTo>
                  <a:pt x="9073588" y="1214375"/>
                </a:lnTo>
                <a:lnTo>
                  <a:pt x="0" y="1214375"/>
                </a:lnTo>
                <a:lnTo>
                  <a:pt x="0" y="0"/>
                </a:lnTo>
                <a:close/>
              </a:path>
            </a:pathLst>
          </a:custGeom>
          <a:blipFill>
            <a:blip r:embed="rId3">
              <a:extLst>
                <a:ext uri="{96DAC541-7B7A-43D3-8B79-37D633B846F1}">
                  <asvg:svgBlip xmlns:asvg="http://schemas.microsoft.com/office/drawing/2016/SVG/main" r:embed="rId4"/>
                </a:ext>
              </a:extLst>
            </a:blip>
            <a:stretch>
              <a:fillRect l="0" t="-4911" r="0" b="-4911"/>
            </a:stretch>
          </a:blipFill>
        </p:spPr>
      </p:sp>
      <p:sp>
        <p:nvSpPr>
          <p:cNvPr name="TextBox 4" id="4"/>
          <p:cNvSpPr txBox="true"/>
          <p:nvPr/>
        </p:nvSpPr>
        <p:spPr>
          <a:xfrm rot="0">
            <a:off x="2650045" y="1866168"/>
            <a:ext cx="8338644" cy="714375"/>
          </a:xfrm>
          <a:prstGeom prst="rect">
            <a:avLst/>
          </a:prstGeom>
        </p:spPr>
        <p:txBody>
          <a:bodyPr anchor="t" rtlCol="false" tIns="0" lIns="0" bIns="0" rIns="0">
            <a:spAutoFit/>
          </a:bodyPr>
          <a:lstStyle/>
          <a:p>
            <a:pPr algn="l">
              <a:lnSpc>
                <a:spcPts val="5400"/>
              </a:lnSpc>
              <a:spcBef>
                <a:spcPct val="0"/>
              </a:spcBef>
            </a:pPr>
            <a:r>
              <a:rPr lang="en-US" sz="4500" spc="42">
                <a:solidFill>
                  <a:srgbClr val="036161"/>
                </a:solidFill>
                <a:latin typeface="Arimo"/>
                <a:ea typeface="Arimo"/>
                <a:cs typeface="Arimo"/>
                <a:sym typeface="Arimo"/>
              </a:rPr>
              <a:t>Phương pháp chuyên gia</a:t>
            </a:r>
          </a:p>
        </p:txBody>
      </p:sp>
      <p:sp>
        <p:nvSpPr>
          <p:cNvPr name="TextBox 5" id="5"/>
          <p:cNvSpPr txBox="true"/>
          <p:nvPr/>
        </p:nvSpPr>
        <p:spPr>
          <a:xfrm rot="0">
            <a:off x="1187662" y="1823306"/>
            <a:ext cx="1029565" cy="714375"/>
          </a:xfrm>
          <a:prstGeom prst="rect">
            <a:avLst/>
          </a:prstGeom>
        </p:spPr>
        <p:txBody>
          <a:bodyPr anchor="t" rtlCol="false" tIns="0" lIns="0" bIns="0" rIns="0">
            <a:spAutoFit/>
          </a:bodyPr>
          <a:lstStyle/>
          <a:p>
            <a:pPr algn="ctr">
              <a:lnSpc>
                <a:spcPts val="5400"/>
              </a:lnSpc>
              <a:spcBef>
                <a:spcPct val="0"/>
              </a:spcBef>
            </a:pPr>
            <a:r>
              <a:rPr lang="en-US" b="true" sz="4500" spc="42">
                <a:solidFill>
                  <a:srgbClr val="036161"/>
                </a:solidFill>
                <a:latin typeface="Arimo Bold"/>
                <a:ea typeface="Arimo Bold"/>
                <a:cs typeface="Arimo Bold"/>
                <a:sym typeface="Arimo Bold"/>
              </a:rPr>
              <a:t>4.5</a:t>
            </a:r>
          </a:p>
        </p:txBody>
      </p:sp>
      <p:sp>
        <p:nvSpPr>
          <p:cNvPr name="TextBox 6" id="6"/>
          <p:cNvSpPr txBox="true"/>
          <p:nvPr/>
        </p:nvSpPr>
        <p:spPr>
          <a:xfrm rot="0">
            <a:off x="801612" y="3520243"/>
            <a:ext cx="13473725" cy="4210050"/>
          </a:xfrm>
          <a:prstGeom prst="rect">
            <a:avLst/>
          </a:prstGeom>
        </p:spPr>
        <p:txBody>
          <a:bodyPr anchor="t" rtlCol="false" tIns="0" lIns="0" bIns="0" rIns="0">
            <a:spAutoFit/>
          </a:bodyPr>
          <a:lstStyle/>
          <a:p>
            <a:pPr algn="l" marL="863599" indent="-431800" lvl="1">
              <a:lnSpc>
                <a:spcPts val="4799"/>
              </a:lnSpc>
              <a:buFont typeface="Arial"/>
              <a:buChar char="•"/>
            </a:pPr>
            <a:r>
              <a:rPr lang="en-US" b="true" sz="3999" spc="35">
                <a:solidFill>
                  <a:srgbClr val="036161"/>
                </a:solidFill>
                <a:latin typeface="Arimo Bold"/>
                <a:ea typeface="Arimo Bold"/>
                <a:cs typeface="Arimo Bold"/>
                <a:sym typeface="Arimo Bold"/>
              </a:rPr>
              <a:t>Tham khảo ý kiến từ các chuyên gia trong lĩnh vực lập trình Java, quản lý cơ sở dữ liệu và giao thức mạng.</a:t>
            </a:r>
          </a:p>
          <a:p>
            <a:pPr algn="l" marL="863599" indent="-431800" lvl="1">
              <a:lnSpc>
                <a:spcPts val="4799"/>
              </a:lnSpc>
              <a:buFont typeface="Arial"/>
              <a:buChar char="•"/>
            </a:pPr>
            <a:r>
              <a:rPr lang="en-US" b="true" sz="3999" spc="35">
                <a:solidFill>
                  <a:srgbClr val="036161"/>
                </a:solidFill>
                <a:latin typeface="Arimo Bold"/>
                <a:ea typeface="Arimo Bold"/>
                <a:cs typeface="Arimo Bold"/>
                <a:sym typeface="Arimo Bold"/>
              </a:rPr>
              <a:t>Tiến hành trao đổi trực tiếp với giảng viên, lập trình viên, hoặc sinh viên về các yêu cầu thực tế và thách thức của hệ thống.</a:t>
            </a:r>
          </a:p>
          <a:p>
            <a:pPr algn="l">
              <a:lnSpc>
                <a:spcPts val="479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587593"/>
            <a:ext cx="10155134" cy="1359125"/>
          </a:xfrm>
          <a:custGeom>
            <a:avLst/>
            <a:gdLst/>
            <a:ahLst/>
            <a:cxnLst/>
            <a:rect r="r" b="b" t="t" l="l"/>
            <a:pathLst>
              <a:path h="1359125" w="10155134">
                <a:moveTo>
                  <a:pt x="0" y="0"/>
                </a:moveTo>
                <a:lnTo>
                  <a:pt x="10155134" y="0"/>
                </a:lnTo>
                <a:lnTo>
                  <a:pt x="10155134" y="1359125"/>
                </a:lnTo>
                <a:lnTo>
                  <a:pt x="0" y="1359125"/>
                </a:lnTo>
                <a:lnTo>
                  <a:pt x="0" y="0"/>
                </a:lnTo>
                <a:close/>
              </a:path>
            </a:pathLst>
          </a:custGeom>
          <a:blipFill>
            <a:blip r:embed="rId3">
              <a:extLst>
                <a:ext uri="{96DAC541-7B7A-43D3-8B79-37D633B846F1}">
                  <asvg:svgBlip xmlns:asvg="http://schemas.microsoft.com/office/drawing/2016/SVG/main" r:embed="rId4"/>
                </a:ext>
              </a:extLst>
            </a:blip>
            <a:stretch>
              <a:fillRect l="0" t="-4911" r="0" b="-4911"/>
            </a:stretch>
          </a:blipFill>
        </p:spPr>
      </p:sp>
      <p:sp>
        <p:nvSpPr>
          <p:cNvPr name="TextBox 4" id="4"/>
          <p:cNvSpPr txBox="true"/>
          <p:nvPr/>
        </p:nvSpPr>
        <p:spPr>
          <a:xfrm rot="0">
            <a:off x="2845190" y="1575118"/>
            <a:ext cx="8338644" cy="1371600"/>
          </a:xfrm>
          <a:prstGeom prst="rect">
            <a:avLst/>
          </a:prstGeom>
        </p:spPr>
        <p:txBody>
          <a:bodyPr anchor="t" rtlCol="false" tIns="0" lIns="0" bIns="0" rIns="0">
            <a:spAutoFit/>
          </a:bodyPr>
          <a:lstStyle/>
          <a:p>
            <a:pPr algn="l">
              <a:lnSpc>
                <a:spcPts val="5399"/>
              </a:lnSpc>
              <a:spcBef>
                <a:spcPct val="0"/>
              </a:spcBef>
            </a:pPr>
            <a:r>
              <a:rPr lang="en-US" sz="4499" spc="42">
                <a:solidFill>
                  <a:srgbClr val="036161"/>
                </a:solidFill>
                <a:latin typeface="Arimo"/>
                <a:ea typeface="Arimo"/>
                <a:cs typeface="Arimo"/>
                <a:sym typeface="Arimo"/>
              </a:rPr>
              <a:t>Phương pháp nghiên cứu điển hình</a:t>
            </a:r>
          </a:p>
        </p:txBody>
      </p:sp>
      <p:sp>
        <p:nvSpPr>
          <p:cNvPr name="TextBox 5" id="5"/>
          <p:cNvSpPr txBox="true"/>
          <p:nvPr/>
        </p:nvSpPr>
        <p:spPr>
          <a:xfrm rot="0">
            <a:off x="1301206" y="1909968"/>
            <a:ext cx="1029565" cy="695325"/>
          </a:xfrm>
          <a:prstGeom prst="rect">
            <a:avLst/>
          </a:prstGeom>
        </p:spPr>
        <p:txBody>
          <a:bodyPr anchor="t" rtlCol="false" tIns="0" lIns="0" bIns="0" rIns="0">
            <a:spAutoFit/>
          </a:bodyPr>
          <a:lstStyle/>
          <a:p>
            <a:pPr algn="ctr">
              <a:lnSpc>
                <a:spcPts val="5399"/>
              </a:lnSpc>
              <a:spcBef>
                <a:spcPct val="0"/>
              </a:spcBef>
            </a:pPr>
            <a:r>
              <a:rPr lang="en-US" b="true" sz="4499" spc="42">
                <a:solidFill>
                  <a:srgbClr val="036161"/>
                </a:solidFill>
                <a:latin typeface="Arimo Bold"/>
                <a:ea typeface="Arimo Bold"/>
                <a:cs typeface="Arimo Bold"/>
                <a:sym typeface="Arimo Bold"/>
              </a:rPr>
              <a:t>4.6</a:t>
            </a:r>
          </a:p>
        </p:txBody>
      </p:sp>
      <p:sp>
        <p:nvSpPr>
          <p:cNvPr name="TextBox 6" id="6"/>
          <p:cNvSpPr txBox="true"/>
          <p:nvPr/>
        </p:nvSpPr>
        <p:spPr>
          <a:xfrm rot="0">
            <a:off x="1028700" y="3633787"/>
            <a:ext cx="15801855" cy="3009900"/>
          </a:xfrm>
          <a:prstGeom prst="rect">
            <a:avLst/>
          </a:prstGeom>
        </p:spPr>
        <p:txBody>
          <a:bodyPr anchor="t" rtlCol="false" tIns="0" lIns="0" bIns="0" rIns="0">
            <a:spAutoFit/>
          </a:bodyPr>
          <a:lstStyle/>
          <a:p>
            <a:pPr algn="l" marL="863599" indent="-431800" lvl="1">
              <a:lnSpc>
                <a:spcPts val="4799"/>
              </a:lnSpc>
              <a:buFont typeface="Arial"/>
              <a:buChar char="•"/>
            </a:pPr>
            <a:r>
              <a:rPr lang="en-US" b="true" sz="3999" spc="35">
                <a:solidFill>
                  <a:srgbClr val="036161"/>
                </a:solidFill>
                <a:latin typeface="Arimo Bold"/>
                <a:ea typeface="Arimo Bold"/>
                <a:cs typeface="Arimo Bold"/>
                <a:sym typeface="Arimo Bold"/>
              </a:rPr>
              <a:t>Khảo sát nhu cầu sử dụng hệ thống email trong môi trường giáo dục, đặc biệt là với đối tượng sinh viên.</a:t>
            </a:r>
          </a:p>
          <a:p>
            <a:pPr algn="l" marL="863599" indent="-431800" lvl="1">
              <a:lnSpc>
                <a:spcPts val="4799"/>
              </a:lnSpc>
              <a:buFont typeface="Arial"/>
              <a:buChar char="•"/>
            </a:pPr>
            <a:r>
              <a:rPr lang="en-US" b="true" sz="3999" spc="35">
                <a:solidFill>
                  <a:srgbClr val="036161"/>
                </a:solidFill>
                <a:latin typeface="Arimo Bold"/>
                <a:ea typeface="Arimo Bold"/>
                <a:cs typeface="Arimo Bold"/>
                <a:sym typeface="Arimo Bold"/>
              </a:rPr>
              <a:t>Nghiên cứu và thử nghiệm một số hệ thống email mã nguồn mở để học hỏi và áp dụng các kỹ thuật phù hợp.</a:t>
            </a:r>
          </a:p>
          <a:p>
            <a:pPr algn="l">
              <a:lnSpc>
                <a:spcPts val="479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669103"/>
            <a:ext cx="8695908" cy="1163828"/>
          </a:xfrm>
          <a:custGeom>
            <a:avLst/>
            <a:gdLst/>
            <a:ahLst/>
            <a:cxnLst/>
            <a:rect r="r" b="b" t="t" l="l"/>
            <a:pathLst>
              <a:path h="1163828" w="8695908">
                <a:moveTo>
                  <a:pt x="0" y="0"/>
                </a:moveTo>
                <a:lnTo>
                  <a:pt x="8695908" y="0"/>
                </a:lnTo>
                <a:lnTo>
                  <a:pt x="8695908" y="1163828"/>
                </a:lnTo>
                <a:lnTo>
                  <a:pt x="0" y="1163828"/>
                </a:lnTo>
                <a:lnTo>
                  <a:pt x="0" y="0"/>
                </a:lnTo>
                <a:close/>
              </a:path>
            </a:pathLst>
          </a:custGeom>
          <a:blipFill>
            <a:blip r:embed="rId3">
              <a:extLst>
                <a:ext uri="{96DAC541-7B7A-43D3-8B79-37D633B846F1}">
                  <asvg:svgBlip xmlns:asvg="http://schemas.microsoft.com/office/drawing/2016/SVG/main" r:embed="rId4"/>
                </a:ext>
              </a:extLst>
            </a:blip>
            <a:stretch>
              <a:fillRect l="0" t="-4911" r="0" b="-4911"/>
            </a:stretch>
          </a:blipFill>
        </p:spPr>
      </p:sp>
      <p:sp>
        <p:nvSpPr>
          <p:cNvPr name="TextBox 4" id="4"/>
          <p:cNvSpPr txBox="true"/>
          <p:nvPr/>
        </p:nvSpPr>
        <p:spPr>
          <a:xfrm rot="0">
            <a:off x="2422957" y="1866168"/>
            <a:ext cx="8338644" cy="714375"/>
          </a:xfrm>
          <a:prstGeom prst="rect">
            <a:avLst/>
          </a:prstGeom>
        </p:spPr>
        <p:txBody>
          <a:bodyPr anchor="t" rtlCol="false" tIns="0" lIns="0" bIns="0" rIns="0">
            <a:spAutoFit/>
          </a:bodyPr>
          <a:lstStyle/>
          <a:p>
            <a:pPr algn="l">
              <a:lnSpc>
                <a:spcPts val="5400"/>
              </a:lnSpc>
              <a:spcBef>
                <a:spcPct val="0"/>
              </a:spcBef>
            </a:pPr>
            <a:r>
              <a:rPr lang="en-US" sz="4500" spc="42">
                <a:solidFill>
                  <a:srgbClr val="036161"/>
                </a:solidFill>
                <a:latin typeface="Arimo"/>
                <a:ea typeface="Arimo"/>
                <a:cs typeface="Arimo"/>
                <a:sym typeface="Arimo"/>
              </a:rPr>
              <a:t>Phương pháp khảo nghiệm</a:t>
            </a:r>
          </a:p>
        </p:txBody>
      </p:sp>
      <p:sp>
        <p:nvSpPr>
          <p:cNvPr name="TextBox 5" id="5"/>
          <p:cNvSpPr txBox="true"/>
          <p:nvPr/>
        </p:nvSpPr>
        <p:spPr>
          <a:xfrm rot="0">
            <a:off x="1187662" y="1866168"/>
            <a:ext cx="1029565" cy="714375"/>
          </a:xfrm>
          <a:prstGeom prst="rect">
            <a:avLst/>
          </a:prstGeom>
        </p:spPr>
        <p:txBody>
          <a:bodyPr anchor="t" rtlCol="false" tIns="0" lIns="0" bIns="0" rIns="0">
            <a:spAutoFit/>
          </a:bodyPr>
          <a:lstStyle/>
          <a:p>
            <a:pPr algn="ctr">
              <a:lnSpc>
                <a:spcPts val="5400"/>
              </a:lnSpc>
              <a:spcBef>
                <a:spcPct val="0"/>
              </a:spcBef>
            </a:pPr>
            <a:r>
              <a:rPr lang="en-US" b="true" sz="4500" spc="42">
                <a:solidFill>
                  <a:srgbClr val="036161"/>
                </a:solidFill>
                <a:latin typeface="Arimo Bold"/>
                <a:ea typeface="Arimo Bold"/>
                <a:cs typeface="Arimo Bold"/>
                <a:sym typeface="Arimo Bold"/>
              </a:rPr>
              <a:t>4.7</a:t>
            </a:r>
          </a:p>
        </p:txBody>
      </p:sp>
      <p:sp>
        <p:nvSpPr>
          <p:cNvPr name="TextBox 6" id="6"/>
          <p:cNvSpPr txBox="true"/>
          <p:nvPr/>
        </p:nvSpPr>
        <p:spPr>
          <a:xfrm rot="0">
            <a:off x="1028700" y="3333750"/>
            <a:ext cx="13473725" cy="3609975"/>
          </a:xfrm>
          <a:prstGeom prst="rect">
            <a:avLst/>
          </a:prstGeom>
        </p:spPr>
        <p:txBody>
          <a:bodyPr anchor="t" rtlCol="false" tIns="0" lIns="0" bIns="0" rIns="0">
            <a:spAutoFit/>
          </a:bodyPr>
          <a:lstStyle/>
          <a:p>
            <a:pPr algn="l" marL="863599" indent="-431800" lvl="1">
              <a:lnSpc>
                <a:spcPts val="4799"/>
              </a:lnSpc>
              <a:buFont typeface="Arial"/>
              <a:buChar char="•"/>
            </a:pPr>
            <a:r>
              <a:rPr lang="en-US" b="true" sz="3999" spc="35">
                <a:solidFill>
                  <a:srgbClr val="036161"/>
                </a:solidFill>
                <a:latin typeface="Arimo Bold"/>
                <a:ea typeface="Arimo Bold"/>
                <a:cs typeface="Arimo Bold"/>
                <a:sym typeface="Arimo Bold"/>
              </a:rPr>
              <a:t>Thực hiện kiểm chứng tính khả thi và hiệu quả của hệ thống email thông qua các bài kiểm thử thực tế.</a:t>
            </a:r>
          </a:p>
          <a:p>
            <a:pPr algn="l" marL="863599" indent="-431800" lvl="1">
              <a:lnSpc>
                <a:spcPts val="4799"/>
              </a:lnSpc>
              <a:buFont typeface="Arial"/>
              <a:buChar char="•"/>
            </a:pPr>
            <a:r>
              <a:rPr lang="en-US" b="true" sz="3999" spc="35">
                <a:solidFill>
                  <a:srgbClr val="036161"/>
                </a:solidFill>
                <a:latin typeface="Arimo Bold"/>
                <a:ea typeface="Arimo Bold"/>
                <a:cs typeface="Arimo Bold"/>
                <a:sym typeface="Arimo Bold"/>
              </a:rPr>
              <a:t>Tổ chức khảo nghiệm với nhóm người dùng mục tiêu (sinh viên) để thu thập phản hồi về giao diện và chức năng của hệ thống.</a:t>
            </a:r>
          </a:p>
          <a:p>
            <a:pPr algn="l">
              <a:lnSpc>
                <a:spcPts val="479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685288" y="1231156"/>
            <a:ext cx="891742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Noto Sans Bold"/>
                <a:ea typeface="Noto Sans Bold"/>
                <a:cs typeface="Noto Sans Bold"/>
                <a:sym typeface="Noto Sans Bold"/>
              </a:rPr>
              <a:t>Hệ thống Email</a:t>
            </a:r>
          </a:p>
        </p:txBody>
      </p:sp>
      <p:sp>
        <p:nvSpPr>
          <p:cNvPr name="TextBox 4" id="4"/>
          <p:cNvSpPr txBox="true"/>
          <p:nvPr/>
        </p:nvSpPr>
        <p:spPr>
          <a:xfrm rot="0">
            <a:off x="616148" y="2692926"/>
            <a:ext cx="8138279" cy="904240"/>
          </a:xfrm>
          <a:prstGeom prst="rect">
            <a:avLst/>
          </a:prstGeom>
        </p:spPr>
        <p:txBody>
          <a:bodyPr anchor="t" rtlCol="false" tIns="0" lIns="0" bIns="0" rIns="0">
            <a:spAutoFit/>
          </a:bodyPr>
          <a:lstStyle/>
          <a:p>
            <a:pPr algn="ctr" marL="1122679" indent="-561340" lvl="1">
              <a:lnSpc>
                <a:spcPts val="7279"/>
              </a:lnSpc>
              <a:buAutoNum type="arabicPeriod" startAt="1"/>
            </a:pPr>
            <a:r>
              <a:rPr lang="en-US" b="true" sz="5199">
                <a:solidFill>
                  <a:srgbClr val="000000"/>
                </a:solidFill>
                <a:latin typeface="DejaVu Serif Bold"/>
                <a:ea typeface="DejaVu Serif Bold"/>
                <a:cs typeface="DejaVu Serif Bold"/>
                <a:sym typeface="DejaVu Serif Bold"/>
              </a:rPr>
              <a:t>Giới thiệu về dự án</a:t>
            </a:r>
          </a:p>
        </p:txBody>
      </p:sp>
      <p:sp>
        <p:nvSpPr>
          <p:cNvPr name="TextBox 5" id="5"/>
          <p:cNvSpPr txBox="true"/>
          <p:nvPr/>
        </p:nvSpPr>
        <p:spPr>
          <a:xfrm rot="0">
            <a:off x="279206" y="3530491"/>
            <a:ext cx="18008794" cy="5380990"/>
          </a:xfrm>
          <a:prstGeom prst="rect">
            <a:avLst/>
          </a:prstGeom>
        </p:spPr>
        <p:txBody>
          <a:bodyPr anchor="t" rtlCol="false" tIns="0" lIns="0" bIns="0" rIns="0">
            <a:spAutoFit/>
          </a:bodyPr>
          <a:lstStyle/>
          <a:p>
            <a:pPr algn="l">
              <a:lnSpc>
                <a:spcPts val="4759"/>
              </a:lnSpc>
            </a:pPr>
            <a:r>
              <a:rPr lang="en-US" sz="3399">
                <a:solidFill>
                  <a:srgbClr val="000000"/>
                </a:solidFill>
                <a:latin typeface="Noto Serif Display"/>
                <a:ea typeface="Noto Serif Display"/>
                <a:cs typeface="Noto Serif Display"/>
                <a:sym typeface="Noto Serif Display"/>
              </a:rPr>
              <a:t>Hệ thống email được phát triển sử dụng Java, với các giao thức email phổ biến như SMTP cho việc gửi email và IMAP hoặc POP3 cho việc nhận email. Hệ thống được thiết kế với mục tiêu phục vụ sinh viên trong các trường đại học, giúp cải thiện khả năng giao tiếp, trao đổi tài liệu học tập và thông báo bài vở.</a:t>
            </a:r>
          </a:p>
          <a:p>
            <a:pPr algn="l">
              <a:lnSpc>
                <a:spcPts val="4759"/>
              </a:lnSpc>
            </a:pPr>
          </a:p>
          <a:p>
            <a:pPr algn="l">
              <a:lnSpc>
                <a:spcPts val="4759"/>
              </a:lnSpc>
            </a:pPr>
            <a:r>
              <a:rPr lang="en-US" sz="3399">
                <a:solidFill>
                  <a:srgbClr val="000000"/>
                </a:solidFill>
                <a:latin typeface="Noto Serif Display"/>
                <a:ea typeface="Noto Serif Display"/>
                <a:cs typeface="Noto Serif Display"/>
                <a:sym typeface="Noto Serif Display"/>
              </a:rPr>
              <a:t>Dự án sẽ bao gồm cả việc phát triển một cơ sở dữ liệu để lưu trữ thông tin người dùng, email đã gửi và nhận, và các tệp đính kèm. Giao diện của hệ thống sẽ được thiết kế đơn giản và dễ sử dụng để đảm bảo người dùng có thể nhanh chóng làm quen.</a:t>
            </a:r>
          </a:p>
          <a:p>
            <a:pPr algn="l">
              <a:lnSpc>
                <a:spcPts val="475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685288" y="1231156"/>
            <a:ext cx="891742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Noto Sans Bold"/>
                <a:ea typeface="Noto Sans Bold"/>
                <a:cs typeface="Noto Sans Bold"/>
                <a:sym typeface="Noto Sans Bold"/>
              </a:rPr>
              <a:t>Hệ thống Email</a:t>
            </a:r>
          </a:p>
        </p:txBody>
      </p:sp>
      <p:sp>
        <p:nvSpPr>
          <p:cNvPr name="TextBox 4" id="4"/>
          <p:cNvSpPr txBox="true"/>
          <p:nvPr/>
        </p:nvSpPr>
        <p:spPr>
          <a:xfrm rot="0">
            <a:off x="473452" y="2692926"/>
            <a:ext cx="8423672"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2. Các tính năng chính</a:t>
            </a:r>
          </a:p>
        </p:txBody>
      </p:sp>
      <p:sp>
        <p:nvSpPr>
          <p:cNvPr name="TextBox 5" id="5"/>
          <p:cNvSpPr txBox="true"/>
          <p:nvPr/>
        </p:nvSpPr>
        <p:spPr>
          <a:xfrm rot="0">
            <a:off x="223365" y="3828092"/>
            <a:ext cx="14146199" cy="3251835"/>
          </a:xfrm>
          <a:prstGeom prst="rect">
            <a:avLst/>
          </a:prstGeom>
        </p:spPr>
        <p:txBody>
          <a:bodyPr anchor="t" rtlCol="false" tIns="0" lIns="0" bIns="0" rIns="0">
            <a:spAutoFit/>
          </a:bodyPr>
          <a:lstStyle/>
          <a:p>
            <a:pPr algn="l">
              <a:lnSpc>
                <a:spcPts val="5319"/>
              </a:lnSpc>
            </a:pPr>
            <a:r>
              <a:rPr lang="en-US" sz="3799">
                <a:solidFill>
                  <a:srgbClr val="000000"/>
                </a:solidFill>
                <a:latin typeface="Noto Serif Display"/>
                <a:ea typeface="Noto Serif Display"/>
                <a:cs typeface="Noto Serif Display"/>
                <a:sym typeface="Noto Serif Display"/>
              </a:rPr>
              <a:t>·  Chức năng đăng nhập và đăng ký an toàn</a:t>
            </a:r>
          </a:p>
          <a:p>
            <a:pPr algn="l">
              <a:lnSpc>
                <a:spcPts val="5319"/>
              </a:lnSpc>
            </a:pPr>
            <a:r>
              <a:rPr lang="en-US" sz="3799">
                <a:solidFill>
                  <a:srgbClr val="000000"/>
                </a:solidFill>
                <a:latin typeface="Noto Serif Display"/>
                <a:ea typeface="Noto Serif Display"/>
                <a:cs typeface="Noto Serif Display"/>
                <a:sym typeface="Noto Serif Display"/>
              </a:rPr>
              <a:t>·  Mã hóa mật khẩu và dữ liệu</a:t>
            </a:r>
          </a:p>
          <a:p>
            <a:pPr algn="l">
              <a:lnSpc>
                <a:spcPts val="5319"/>
              </a:lnSpc>
            </a:pPr>
            <a:r>
              <a:rPr lang="en-US" sz="3799">
                <a:solidFill>
                  <a:srgbClr val="000000"/>
                </a:solidFill>
                <a:latin typeface="Noto Serif Display"/>
                <a:ea typeface="Noto Serif Display"/>
                <a:cs typeface="Noto Serif Display"/>
                <a:sym typeface="Noto Serif Display"/>
              </a:rPr>
              <a:t>·  Gửi và nhận email</a:t>
            </a:r>
          </a:p>
          <a:p>
            <a:pPr algn="l">
              <a:lnSpc>
                <a:spcPts val="5319"/>
              </a:lnSpc>
            </a:pPr>
            <a:r>
              <a:rPr lang="en-US" sz="3799">
                <a:solidFill>
                  <a:srgbClr val="000000"/>
                </a:solidFill>
                <a:latin typeface="Noto Serif Display"/>
                <a:ea typeface="Noto Serif Display"/>
                <a:cs typeface="Noto Serif Display"/>
                <a:sym typeface="Noto Serif Display"/>
              </a:rPr>
              <a:t>·  Lưu trữ thông tin người dùng và email</a:t>
            </a:r>
          </a:p>
          <a:p>
            <a:pPr algn="l">
              <a:lnSpc>
                <a:spcPts val="475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282620" y="926356"/>
            <a:ext cx="891742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Noto Sans Bold"/>
                <a:ea typeface="Noto Sans Bold"/>
                <a:cs typeface="Noto Sans Bold"/>
                <a:sym typeface="Noto Sans Bold"/>
              </a:rPr>
              <a:t>Hệ thống Email</a:t>
            </a:r>
          </a:p>
        </p:txBody>
      </p:sp>
      <p:sp>
        <p:nvSpPr>
          <p:cNvPr name="TextBox 4" id="4"/>
          <p:cNvSpPr txBox="true"/>
          <p:nvPr/>
        </p:nvSpPr>
        <p:spPr>
          <a:xfrm rot="0">
            <a:off x="638056" y="2692926"/>
            <a:ext cx="8094464"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3. Công nghệ sử dụng</a:t>
            </a:r>
          </a:p>
        </p:txBody>
      </p:sp>
      <p:sp>
        <p:nvSpPr>
          <p:cNvPr name="TextBox 5" id="5"/>
          <p:cNvSpPr txBox="true"/>
          <p:nvPr/>
        </p:nvSpPr>
        <p:spPr>
          <a:xfrm rot="0">
            <a:off x="402668" y="3825766"/>
            <a:ext cx="17482665" cy="4585335"/>
          </a:xfrm>
          <a:prstGeom prst="rect">
            <a:avLst/>
          </a:prstGeom>
        </p:spPr>
        <p:txBody>
          <a:bodyPr anchor="t" rtlCol="false" tIns="0" lIns="0" bIns="0" rIns="0">
            <a:spAutoFit/>
          </a:bodyPr>
          <a:lstStyle/>
          <a:p>
            <a:pPr algn="l">
              <a:lnSpc>
                <a:spcPts val="5319"/>
              </a:lnSpc>
            </a:pPr>
            <a:r>
              <a:rPr lang="en-US" sz="3799">
                <a:solidFill>
                  <a:srgbClr val="000000"/>
                </a:solidFill>
                <a:latin typeface="Noto Serif Display"/>
                <a:ea typeface="Noto Serif Display"/>
                <a:cs typeface="Noto Serif Display"/>
                <a:sym typeface="Noto Serif Display"/>
              </a:rPr>
              <a:t>·      Backend: java 17, Spring boot, Spring Data JPA, Hibernate, Bouncycastle , Lombok, SLF4J &amp; Logback, Jakarta Annotation API</a:t>
            </a:r>
          </a:p>
          <a:p>
            <a:pPr algn="l">
              <a:lnSpc>
                <a:spcPts val="5319"/>
              </a:lnSpc>
            </a:pPr>
            <a:r>
              <a:rPr lang="en-US" sz="3799">
                <a:solidFill>
                  <a:srgbClr val="000000"/>
                </a:solidFill>
                <a:latin typeface="Noto Serif Display"/>
                <a:ea typeface="Noto Serif Display"/>
                <a:cs typeface="Noto Serif Display"/>
                <a:sym typeface="Noto Serif Display"/>
              </a:rPr>
              <a:t>·       SQL : MySQL.</a:t>
            </a:r>
          </a:p>
          <a:p>
            <a:pPr algn="l">
              <a:lnSpc>
                <a:spcPts val="5319"/>
              </a:lnSpc>
            </a:pPr>
            <a:r>
              <a:rPr lang="en-US" sz="3799">
                <a:solidFill>
                  <a:srgbClr val="000000"/>
                </a:solidFill>
                <a:latin typeface="Noto Serif Display"/>
                <a:ea typeface="Noto Serif Display"/>
                <a:cs typeface="Noto Serif Display"/>
                <a:sym typeface="Noto Serif Display"/>
              </a:rPr>
              <a:t>·       Frontend: HTML, CSS, JavaScript (ReactJS)</a:t>
            </a:r>
          </a:p>
          <a:p>
            <a:pPr algn="l">
              <a:lnSpc>
                <a:spcPts val="5319"/>
              </a:lnSpc>
            </a:pPr>
            <a:r>
              <a:rPr lang="en-US" sz="3799">
                <a:solidFill>
                  <a:srgbClr val="000000"/>
                </a:solidFill>
                <a:latin typeface="Noto Serif Display"/>
                <a:ea typeface="Noto Serif Display"/>
                <a:cs typeface="Noto Serif Display"/>
                <a:sym typeface="Noto Serif Display"/>
              </a:rPr>
              <a:t>·       Build tool : Maven.</a:t>
            </a:r>
          </a:p>
          <a:p>
            <a:pPr algn="l">
              <a:lnSpc>
                <a:spcPts val="5319"/>
              </a:lnSpc>
            </a:pPr>
          </a:p>
          <a:p>
            <a:pPr algn="l">
              <a:lnSpc>
                <a:spcPts val="475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461923" y="926356"/>
            <a:ext cx="891742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Noto Sans Bold"/>
                <a:ea typeface="Noto Sans Bold"/>
                <a:cs typeface="Noto Sans Bold"/>
                <a:sym typeface="Noto Sans Bold"/>
              </a:rPr>
              <a:t>Hệ thống Email</a:t>
            </a:r>
          </a:p>
        </p:txBody>
      </p:sp>
      <p:sp>
        <p:nvSpPr>
          <p:cNvPr name="TextBox 4" id="4"/>
          <p:cNvSpPr txBox="true"/>
          <p:nvPr/>
        </p:nvSpPr>
        <p:spPr>
          <a:xfrm rot="0">
            <a:off x="0" y="2692926"/>
            <a:ext cx="13837873"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4. Hướng dẫn triển khai ứng dụng</a:t>
            </a:r>
          </a:p>
        </p:txBody>
      </p:sp>
      <p:sp>
        <p:nvSpPr>
          <p:cNvPr name="TextBox 5" id="5"/>
          <p:cNvSpPr txBox="true"/>
          <p:nvPr/>
        </p:nvSpPr>
        <p:spPr>
          <a:xfrm rot="0">
            <a:off x="223365" y="3828092"/>
            <a:ext cx="17035935" cy="3918585"/>
          </a:xfrm>
          <a:prstGeom prst="rect">
            <a:avLst/>
          </a:prstGeom>
        </p:spPr>
        <p:txBody>
          <a:bodyPr anchor="t" rtlCol="false" tIns="0" lIns="0" bIns="0" rIns="0">
            <a:spAutoFit/>
          </a:bodyPr>
          <a:lstStyle/>
          <a:p>
            <a:pPr algn="l">
              <a:lnSpc>
                <a:spcPts val="5319"/>
              </a:lnSpc>
            </a:pPr>
            <a:r>
              <a:rPr lang="en-US" sz="3799">
                <a:solidFill>
                  <a:srgbClr val="000000"/>
                </a:solidFill>
                <a:latin typeface="Noto Serif Display"/>
                <a:ea typeface="Noto Serif Display"/>
                <a:cs typeface="Noto Serif Display"/>
                <a:sym typeface="Noto Serif Display"/>
              </a:rPr>
              <a:t>1.    Download project</a:t>
            </a:r>
          </a:p>
          <a:p>
            <a:pPr algn="l">
              <a:lnSpc>
                <a:spcPts val="5319"/>
              </a:lnSpc>
            </a:pPr>
            <a:r>
              <a:rPr lang="en-US" sz="3799">
                <a:solidFill>
                  <a:srgbClr val="000000"/>
                </a:solidFill>
                <a:latin typeface="Noto Serif Display"/>
                <a:ea typeface="Noto Serif Display"/>
                <a:cs typeface="Noto Serif Display"/>
                <a:sym typeface="Noto Serif Display"/>
              </a:rPr>
              <a:t>2.    Setup Database</a:t>
            </a:r>
          </a:p>
          <a:p>
            <a:pPr algn="l">
              <a:lnSpc>
                <a:spcPts val="5319"/>
              </a:lnSpc>
            </a:pPr>
            <a:r>
              <a:rPr lang="en-US" sz="3799">
                <a:solidFill>
                  <a:srgbClr val="000000"/>
                </a:solidFill>
                <a:latin typeface="Noto Serif Display"/>
                <a:ea typeface="Noto Serif Display"/>
                <a:cs typeface="Noto Serif Display"/>
                <a:sym typeface="Noto Serif Display"/>
              </a:rPr>
              <a:t>3.    Open project</a:t>
            </a:r>
          </a:p>
          <a:p>
            <a:pPr algn="l">
              <a:lnSpc>
                <a:spcPts val="5319"/>
              </a:lnSpc>
            </a:pPr>
            <a:r>
              <a:rPr lang="en-US" sz="3799">
                <a:solidFill>
                  <a:srgbClr val="000000"/>
                </a:solidFill>
                <a:latin typeface="Noto Serif Display"/>
                <a:ea typeface="Noto Serif Display"/>
                <a:cs typeface="Noto Serif Display"/>
                <a:sym typeface="Noto Serif Display"/>
              </a:rPr>
              <a:t>4.    Run the Application</a:t>
            </a:r>
          </a:p>
          <a:p>
            <a:pPr algn="l">
              <a:lnSpc>
                <a:spcPts val="5319"/>
              </a:lnSpc>
            </a:pPr>
            <a:r>
              <a:rPr lang="en-US" sz="3799">
                <a:solidFill>
                  <a:srgbClr val="000000"/>
                </a:solidFill>
                <a:latin typeface="Noto Serif Display"/>
                <a:ea typeface="Noto Serif Display"/>
                <a:cs typeface="Noto Serif Display"/>
                <a:sym typeface="Noto Serif Display"/>
              </a:rPr>
              <a:t>5.    Access the API</a:t>
            </a:r>
          </a:p>
          <a:p>
            <a:pPr algn="l">
              <a:lnSpc>
                <a:spcPts val="475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461923" y="926356"/>
            <a:ext cx="891742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Noto Sans Bold"/>
                <a:ea typeface="Noto Sans Bold"/>
                <a:cs typeface="Noto Sans Bold"/>
                <a:sym typeface="Noto Sans Bold"/>
              </a:rPr>
              <a:t>Hệ thống Email</a:t>
            </a:r>
          </a:p>
        </p:txBody>
      </p:sp>
      <p:sp>
        <p:nvSpPr>
          <p:cNvPr name="TextBox 4" id="4"/>
          <p:cNvSpPr txBox="true"/>
          <p:nvPr/>
        </p:nvSpPr>
        <p:spPr>
          <a:xfrm rot="0">
            <a:off x="0" y="2692926"/>
            <a:ext cx="13837873"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5. Hướng phát triển trong tương lai</a:t>
            </a:r>
          </a:p>
        </p:txBody>
      </p:sp>
      <p:sp>
        <p:nvSpPr>
          <p:cNvPr name="TextBox 5" id="5"/>
          <p:cNvSpPr txBox="true"/>
          <p:nvPr/>
        </p:nvSpPr>
        <p:spPr>
          <a:xfrm rot="0">
            <a:off x="223365" y="3828092"/>
            <a:ext cx="17035935" cy="4585335"/>
          </a:xfrm>
          <a:prstGeom prst="rect">
            <a:avLst/>
          </a:prstGeom>
        </p:spPr>
        <p:txBody>
          <a:bodyPr anchor="t" rtlCol="false" tIns="0" lIns="0" bIns="0" rIns="0">
            <a:spAutoFit/>
          </a:bodyPr>
          <a:lstStyle/>
          <a:p>
            <a:pPr algn="l">
              <a:lnSpc>
                <a:spcPts val="5319"/>
              </a:lnSpc>
            </a:pPr>
            <a:r>
              <a:rPr lang="en-US" sz="3799">
                <a:solidFill>
                  <a:srgbClr val="000000"/>
                </a:solidFill>
                <a:latin typeface="Noto Serif Display"/>
                <a:ea typeface="Noto Serif Display"/>
                <a:cs typeface="Noto Serif Display"/>
                <a:sym typeface="Noto Serif Display"/>
              </a:rPr>
              <a:t>·   Bảo mật</a:t>
            </a:r>
          </a:p>
          <a:p>
            <a:pPr algn="l">
              <a:lnSpc>
                <a:spcPts val="5319"/>
              </a:lnSpc>
            </a:pPr>
            <a:r>
              <a:rPr lang="en-US" sz="3799">
                <a:solidFill>
                  <a:srgbClr val="000000"/>
                </a:solidFill>
                <a:latin typeface="Noto Serif Display"/>
                <a:ea typeface="Noto Serif Display"/>
                <a:cs typeface="Noto Serif Display"/>
                <a:sym typeface="Noto Serif Display"/>
              </a:rPr>
              <a:t>      ·  Sử dụng OAuth2</a:t>
            </a:r>
          </a:p>
          <a:p>
            <a:pPr algn="l">
              <a:lnSpc>
                <a:spcPts val="5319"/>
              </a:lnSpc>
            </a:pPr>
            <a:r>
              <a:rPr lang="en-US" sz="3799">
                <a:solidFill>
                  <a:srgbClr val="000000"/>
                </a:solidFill>
                <a:latin typeface="Noto Serif Display"/>
                <a:ea typeface="Noto Serif Display"/>
                <a:cs typeface="Noto Serif Display"/>
                <a:sym typeface="Noto Serif Display"/>
              </a:rPr>
              <a:t>      ·  Sử dụng DMARC</a:t>
            </a:r>
          </a:p>
          <a:p>
            <a:pPr algn="l">
              <a:lnSpc>
                <a:spcPts val="5319"/>
              </a:lnSpc>
            </a:pPr>
            <a:r>
              <a:rPr lang="en-US" sz="3799">
                <a:solidFill>
                  <a:srgbClr val="000000"/>
                </a:solidFill>
                <a:latin typeface="Noto Serif Display"/>
                <a:ea typeface="Noto Serif Display"/>
                <a:cs typeface="Noto Serif Display"/>
                <a:sym typeface="Noto Serif Display"/>
              </a:rPr>
              <a:t>      ·  Kiểm tra nội dung và chặn spam </a:t>
            </a:r>
          </a:p>
          <a:p>
            <a:pPr algn="l">
              <a:lnSpc>
                <a:spcPts val="5319"/>
              </a:lnSpc>
            </a:pPr>
            <a:r>
              <a:rPr lang="en-US" sz="3799">
                <a:solidFill>
                  <a:srgbClr val="000000"/>
                </a:solidFill>
                <a:latin typeface="Noto Serif Display"/>
                <a:ea typeface="Noto Serif Display"/>
                <a:cs typeface="Noto Serif Display"/>
                <a:sym typeface="Noto Serif Display"/>
              </a:rPr>
              <a:t>·   Giao diện</a:t>
            </a:r>
          </a:p>
          <a:p>
            <a:pPr algn="l">
              <a:lnSpc>
                <a:spcPts val="5319"/>
              </a:lnSpc>
            </a:pPr>
            <a:r>
              <a:rPr lang="en-US" sz="3799">
                <a:solidFill>
                  <a:srgbClr val="000000"/>
                </a:solidFill>
                <a:latin typeface="Noto Serif Display"/>
                <a:ea typeface="Noto Serif Display"/>
                <a:cs typeface="Noto Serif Display"/>
                <a:sym typeface="Noto Serif Display"/>
              </a:rPr>
              <a:t>·   Tối ưu hóa hệ thống</a:t>
            </a:r>
          </a:p>
          <a:p>
            <a:pPr algn="l">
              <a:lnSpc>
                <a:spcPts val="475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370666" y="1659863"/>
            <a:ext cx="8741332"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Tài liệu tham khảo</a:t>
            </a:r>
          </a:p>
        </p:txBody>
      </p:sp>
      <p:sp>
        <p:nvSpPr>
          <p:cNvPr name="TextBox 4" id="4"/>
          <p:cNvSpPr txBox="true"/>
          <p:nvPr/>
        </p:nvSpPr>
        <p:spPr>
          <a:xfrm rot="0">
            <a:off x="829274" y="3064560"/>
            <a:ext cx="16616006" cy="3240459"/>
          </a:xfrm>
          <a:prstGeom prst="rect">
            <a:avLst/>
          </a:prstGeom>
        </p:spPr>
        <p:txBody>
          <a:bodyPr anchor="t" rtlCol="false" tIns="0" lIns="0" bIns="0" rIns="0">
            <a:spAutoFit/>
          </a:bodyPr>
          <a:lstStyle/>
          <a:p>
            <a:pPr algn="l">
              <a:lnSpc>
                <a:spcPts val="5142"/>
              </a:lnSpc>
            </a:pPr>
            <a:r>
              <a:rPr lang="en-US" sz="3672">
                <a:solidFill>
                  <a:srgbClr val="000000"/>
                </a:solidFill>
                <a:latin typeface="Arimo"/>
                <a:ea typeface="Arimo"/>
                <a:cs typeface="Arimo"/>
                <a:sym typeface="Arimo"/>
                <a:hlinkClick r:id="rId3" tooltip="https://vi.wikipedia.org/wiki/https:/vietlex.com/https:/thecoderscat.wordpress.com/https:/whitehat.vn/threads/tim-hieu-ve-dmarc-dkim-spf-trong-email-server.17104/https:/teky.edu.vn/blog/oauth-la-gi/https:/vietnix.vn/ma-hoa-pgp-la-gi/https:/chatgpt.com"/>
              </a:rPr>
              <a:t>https://vi.wikipedia.org/wiki/</a:t>
            </a:r>
          </a:p>
          <a:p>
            <a:pPr algn="l">
              <a:lnSpc>
                <a:spcPts val="5142"/>
              </a:lnSpc>
            </a:pPr>
            <a:r>
              <a:rPr lang="en-US" sz="3672">
                <a:solidFill>
                  <a:srgbClr val="000000"/>
                </a:solidFill>
                <a:latin typeface="Arimo"/>
                <a:ea typeface="Arimo"/>
                <a:cs typeface="Arimo"/>
                <a:sym typeface="Arimo"/>
                <a:hlinkClick r:id="rId4" tooltip="https://vi.wikipedia.org/wiki/https:/vietlex.com/https:/thecoderscat.wordpress.com/https:/whitehat.vn/threads/tim-hieu-ve-dmarc-dkim-spf-trong-email-server.17104/https:/teky.edu.vn/blog/oauth-la-gi/https:/vietnix.vn/ma-hoa-pgp-la-gi/https:/chatgpt.com"/>
              </a:rPr>
              <a:t>https:/vietlex.com/https:/thecoderscat.wordpress.com/</a:t>
            </a:r>
          </a:p>
          <a:p>
            <a:pPr algn="l">
              <a:lnSpc>
                <a:spcPts val="5142"/>
              </a:lnSpc>
            </a:pPr>
            <a:r>
              <a:rPr lang="en-US" sz="3672">
                <a:solidFill>
                  <a:srgbClr val="000000"/>
                </a:solidFill>
                <a:latin typeface="Arimo"/>
                <a:ea typeface="Arimo"/>
                <a:cs typeface="Arimo"/>
                <a:sym typeface="Arimo"/>
                <a:hlinkClick r:id="rId5" tooltip="https://vi.wikipedia.org/wiki/https:/vietlex.com/https:/thecoderscat.wordpress.com/https:/whitehat.vn/threads/tim-hieu-ve-dmarc-dkim-spf-trong-email-server.17104/https:/teky.edu.vn/blog/oauth-la-gi/https:/vietnix.vn/ma-hoa-pgp-la-gi/https:/chatgpt.com"/>
              </a:rPr>
              <a:t>https:/whitehat.vn/threads/tim-hieu-ve-dmarc-dkim-spf-trong-email-server.17104/</a:t>
            </a:r>
          </a:p>
          <a:p>
            <a:pPr algn="l">
              <a:lnSpc>
                <a:spcPts val="5142"/>
              </a:lnSpc>
            </a:pPr>
            <a:r>
              <a:rPr lang="en-US" sz="3672">
                <a:solidFill>
                  <a:srgbClr val="000000"/>
                </a:solidFill>
                <a:latin typeface="Arimo"/>
                <a:ea typeface="Arimo"/>
                <a:cs typeface="Arimo"/>
                <a:sym typeface="Arimo"/>
                <a:hlinkClick r:id="rId6" tooltip="https://vi.wikipedia.org/wiki/https:/vietlex.com/https:/thecoderscat.wordpress.com/https:/whitehat.vn/threads/tim-hieu-ve-dmarc-dkim-spf-trong-email-server.17104/https:/teky.edu.vn/blog/oauth-la-gi/https:/vietnix.vn/ma-hoa-pgp-la-gi/https:/chatgpt.com"/>
              </a:rPr>
              <a:t>https:/teky.edu.vn/blog/oauth-la-gi/https:/vietnix.vn/ma-hoa-pgp-la-gi/</a:t>
            </a:r>
          </a:p>
          <a:p>
            <a:pPr algn="l">
              <a:lnSpc>
                <a:spcPts val="5142"/>
              </a:lnSpc>
            </a:pPr>
            <a:r>
              <a:rPr lang="en-US" sz="3672">
                <a:solidFill>
                  <a:srgbClr val="000000"/>
                </a:solidFill>
                <a:latin typeface="Arimo"/>
                <a:ea typeface="Arimo"/>
                <a:cs typeface="Arimo"/>
                <a:sym typeface="Arimo"/>
                <a:hlinkClick r:id="rId7" tooltip="https://vi.wikipedia.org/wiki/https:/vietlex.com/https:/thecoderscat.wordpress.com/https:/whitehat.vn/threads/tim-hieu-ve-dmarc-dkim-spf-trong-email-server.17104/https:/teky.edu.vn/blog/oauth-la-gi/https:/vietnix.vn/ma-hoa-pgp-la-gi/https:/chatgpt.com"/>
              </a:rPr>
              <a:t>https:/chatgpt.com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1987217" y="2255869"/>
          <a:ext cx="14096996" cy="7002431"/>
        </p:xfrm>
        <a:graphic>
          <a:graphicData uri="http://schemas.openxmlformats.org/drawingml/2006/table">
            <a:tbl>
              <a:tblPr/>
              <a:tblGrid>
                <a:gridCol w="3153097"/>
                <a:gridCol w="5056014"/>
                <a:gridCol w="5887886"/>
              </a:tblGrid>
              <a:tr h="1421808">
                <a:tc>
                  <a:txBody>
                    <a:bodyPr anchor="t" rtlCol="false"/>
                    <a:lstStyle/>
                    <a:p>
                      <a:pPr algn="ctr">
                        <a:lnSpc>
                          <a:spcPts val="4759"/>
                        </a:lnSpc>
                        <a:defRPr/>
                      </a:pPr>
                      <a:r>
                        <a:rPr lang="en-US" sz="3399" b="true">
                          <a:solidFill>
                            <a:srgbClr val="000000"/>
                          </a:solidFill>
                          <a:latin typeface="Arimo Bold"/>
                          <a:ea typeface="Arimo Bold"/>
                          <a:cs typeface="Arimo Bold"/>
                          <a:sym typeface="Arimo Bold"/>
                        </a:rPr>
                        <a:t> MSSV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759"/>
                        </a:lnSpc>
                        <a:defRPr/>
                      </a:pPr>
                      <a:r>
                        <a:rPr lang="en-US" sz="3399" b="true">
                          <a:solidFill>
                            <a:srgbClr val="000000"/>
                          </a:solidFill>
                          <a:latin typeface="Arimo Bold"/>
                          <a:ea typeface="Arimo Bold"/>
                          <a:cs typeface="Arimo Bold"/>
                          <a:sym typeface="Arimo Bold"/>
                        </a:rPr>
                        <a:t>  Họ và Tên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759"/>
                        </a:lnSpc>
                        <a:defRPr/>
                      </a:pPr>
                      <a:r>
                        <a:rPr lang="en-US" sz="3399" b="true">
                          <a:solidFill>
                            <a:srgbClr val="000000"/>
                          </a:solidFill>
                          <a:latin typeface="Arimo Bold"/>
                          <a:ea typeface="Arimo Bold"/>
                          <a:cs typeface="Arimo Bold"/>
                          <a:sym typeface="Arimo Bold"/>
                        </a:rPr>
                        <a:t> Nhiệm vụ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308703">
                <a:tc>
                  <a:txBody>
                    <a:bodyPr anchor="t" rtlCol="false"/>
                    <a:lstStyle/>
                    <a:p>
                      <a:pPr algn="ctr">
                        <a:lnSpc>
                          <a:spcPts val="4759"/>
                        </a:lnSpc>
                        <a:defRPr/>
                      </a:pPr>
                      <a:r>
                        <a:rPr lang="en-US" sz="3399">
                          <a:solidFill>
                            <a:srgbClr val="000000"/>
                          </a:solidFill>
                          <a:latin typeface="Arimo"/>
                          <a:ea typeface="Arimo"/>
                          <a:cs typeface="Arimo"/>
                          <a:sym typeface="Arimo"/>
                        </a:rPr>
                        <a:t> 2251120289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Arimo"/>
                          <a:ea typeface="Arimo"/>
                          <a:cs typeface="Arimo"/>
                          <a:sym typeface="Arimo"/>
                        </a:rPr>
                        <a:t>Nguyễn Hồng Hoàng</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Arimo"/>
                          <a:ea typeface="Arimo"/>
                          <a:cs typeface="Arimo"/>
                          <a:sym typeface="Arimo"/>
                        </a:rPr>
                        <a:t> Bảo mật và xử lý mạng</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83122">
                <a:tc>
                  <a:txBody>
                    <a:bodyPr anchor="t" rtlCol="false"/>
                    <a:lstStyle/>
                    <a:p>
                      <a:pPr algn="ctr">
                        <a:lnSpc>
                          <a:spcPts val="4759"/>
                        </a:lnSpc>
                        <a:defRPr/>
                      </a:pPr>
                      <a:r>
                        <a:rPr lang="en-US" sz="3399">
                          <a:solidFill>
                            <a:srgbClr val="000000"/>
                          </a:solidFill>
                          <a:latin typeface="Arimo"/>
                          <a:ea typeface="Arimo"/>
                          <a:cs typeface="Arimo"/>
                          <a:sym typeface="Arimo"/>
                        </a:rPr>
                        <a:t>2251150017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Arimo"/>
                          <a:ea typeface="Arimo"/>
                          <a:cs typeface="Arimo"/>
                          <a:sym typeface="Arimo"/>
                        </a:rPr>
                        <a:t> Tôn Thất Khoa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Arimo"/>
                          <a:ea typeface="Arimo"/>
                          <a:cs typeface="Arimo"/>
                          <a:sym typeface="Arimo"/>
                        </a:rPr>
                        <a:t>  Xây dựng giao diện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76837">
                <a:tc>
                  <a:txBody>
                    <a:bodyPr anchor="t" rtlCol="false"/>
                    <a:lstStyle/>
                    <a:p>
                      <a:pPr algn="ctr">
                        <a:lnSpc>
                          <a:spcPts val="4759"/>
                        </a:lnSpc>
                        <a:defRPr/>
                      </a:pPr>
                      <a:r>
                        <a:rPr lang="en-US" sz="3399">
                          <a:solidFill>
                            <a:srgbClr val="000000"/>
                          </a:solidFill>
                          <a:latin typeface="Arimo"/>
                          <a:ea typeface="Arimo"/>
                          <a:cs typeface="Arimo"/>
                          <a:sym typeface="Arimo"/>
                        </a:rPr>
                        <a:t> 2251120416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Arimo"/>
                          <a:ea typeface="Arimo"/>
                          <a:cs typeface="Arimo"/>
                          <a:sym typeface="Arimo"/>
                        </a:rPr>
                        <a:t>  Ngô Quốc Hiếu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Arimo"/>
                          <a:ea typeface="Arimo"/>
                          <a:cs typeface="Arimo"/>
                          <a:sym typeface="Arimo"/>
                        </a:rPr>
                        <a:t>Xây dựng cơ sở dữ liệu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711961">
                <a:tc>
                  <a:txBody>
                    <a:bodyPr anchor="t" rtlCol="false"/>
                    <a:lstStyle/>
                    <a:p>
                      <a:pPr algn="ctr">
                        <a:lnSpc>
                          <a:spcPts val="4759"/>
                        </a:lnSpc>
                        <a:defRPr/>
                      </a:pPr>
                      <a:r>
                        <a:rPr lang="en-US" sz="3399">
                          <a:solidFill>
                            <a:srgbClr val="000000"/>
                          </a:solidFill>
                          <a:latin typeface="Arimo"/>
                          <a:ea typeface="Arimo"/>
                          <a:cs typeface="Arimo"/>
                          <a:sym typeface="Arimo"/>
                        </a:rPr>
                        <a:t>2251150041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Arimo"/>
                          <a:ea typeface="Arimo"/>
                          <a:cs typeface="Arimo"/>
                          <a:sym typeface="Arimo"/>
                        </a:rPr>
                        <a:t>Huỳnh Anh Tú </a:t>
                      </a:r>
                      <a:endParaRPr lang="en-US" sz="1100"/>
                    </a:p>
                    <a:p>
                      <a:pPr algn="ctr">
                        <a:lnSpc>
                          <a:spcPts val="4759"/>
                        </a:lnSpc>
                      </a:pPr>
                      <a:r>
                        <a:rPr lang="en-US" sz="3399">
                          <a:solidFill>
                            <a:srgbClr val="000000"/>
                          </a:solidFill>
                          <a:latin typeface="Arimo"/>
                          <a:ea typeface="Arimo"/>
                          <a:cs typeface="Arimo"/>
                          <a:sym typeface="Arimo"/>
                        </a:rPr>
                        <a:t>(Nhóm trưởng)</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Arimo"/>
                          <a:ea typeface="Arimo"/>
                          <a:cs typeface="Arimo"/>
                          <a:sym typeface="Arimo"/>
                        </a:rPr>
                        <a:t> Xử lý logic backend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2229985" y="1180749"/>
            <a:ext cx="8630346"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Giới thiệu thành viên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414461" y="3635375"/>
            <a:ext cx="15459078" cy="2825749"/>
          </a:xfrm>
          <a:prstGeom prst="rect">
            <a:avLst/>
          </a:prstGeom>
        </p:spPr>
        <p:txBody>
          <a:bodyPr anchor="t" rtlCol="false" tIns="0" lIns="0" bIns="0" rIns="0">
            <a:spAutoFit/>
          </a:bodyPr>
          <a:lstStyle/>
          <a:p>
            <a:pPr algn="ctr">
              <a:lnSpc>
                <a:spcPts val="11200"/>
              </a:lnSpc>
            </a:pPr>
            <a:r>
              <a:rPr lang="en-US" b="true" sz="8000">
                <a:solidFill>
                  <a:srgbClr val="036161"/>
                </a:solidFill>
                <a:latin typeface="Arimo Bold"/>
                <a:ea typeface="Arimo Bold"/>
                <a:cs typeface="Arimo Bold"/>
                <a:sym typeface="Arimo Bold"/>
              </a:rPr>
              <a:t>CẢM ƠN THẦY VÀ CÁC BẠN ĐÃ THEO DÕI!</a:t>
            </a:r>
          </a:p>
        </p:txBody>
      </p:sp>
      <p:sp>
        <p:nvSpPr>
          <p:cNvPr name="TextBox 4" id="4"/>
          <p:cNvSpPr txBox="true"/>
          <p:nvPr/>
        </p:nvSpPr>
        <p:spPr>
          <a:xfrm rot="0">
            <a:off x="8107977" y="288132"/>
            <a:ext cx="10088583" cy="1114425"/>
          </a:xfrm>
          <a:prstGeom prst="rect">
            <a:avLst/>
          </a:prstGeom>
        </p:spPr>
        <p:txBody>
          <a:bodyPr anchor="t" rtlCol="false" tIns="0" lIns="0" bIns="0" rIns="0">
            <a:spAutoFit/>
          </a:bodyPr>
          <a:lstStyle/>
          <a:p>
            <a:pPr algn="ctr">
              <a:lnSpc>
                <a:spcPts val="4320"/>
              </a:lnSpc>
            </a:pPr>
            <a:r>
              <a:rPr lang="en-US" b="true" sz="3600" spc="33">
                <a:solidFill>
                  <a:srgbClr val="036161"/>
                </a:solidFill>
                <a:latin typeface="Arimo Bold"/>
                <a:ea typeface="Arimo Bold"/>
                <a:cs typeface="Arimo Bold"/>
                <a:sym typeface="Arimo Bold"/>
              </a:rPr>
              <a:t>TRƯỜNG ĐẠI HỌC GIAO THÔNG VẬN TẢI </a:t>
            </a:r>
          </a:p>
          <a:p>
            <a:pPr algn="ctr">
              <a:lnSpc>
                <a:spcPts val="4320"/>
              </a:lnSpc>
            </a:pPr>
            <a:r>
              <a:rPr lang="en-US" b="true" sz="3600" spc="33">
                <a:solidFill>
                  <a:srgbClr val="036161"/>
                </a:solidFill>
                <a:latin typeface="Arimo Bold"/>
                <a:ea typeface="Arimo Bold"/>
                <a:cs typeface="Arimo Bold"/>
                <a:sym typeface="Arimo Bold"/>
              </a:rPr>
              <a:t>THÀNH PHỐ HỒ CHÍ MINH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245279" y="1390439"/>
            <a:ext cx="11845037"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1.Bối cảnh và lý do chọn đề tài</a:t>
            </a:r>
          </a:p>
        </p:txBody>
      </p:sp>
      <p:sp>
        <p:nvSpPr>
          <p:cNvPr name="TextBox 4" id="4"/>
          <p:cNvSpPr txBox="true"/>
          <p:nvPr/>
        </p:nvSpPr>
        <p:spPr>
          <a:xfrm rot="0">
            <a:off x="1245279" y="2562385"/>
            <a:ext cx="16230583" cy="5848350"/>
          </a:xfrm>
          <a:prstGeom prst="rect">
            <a:avLst/>
          </a:prstGeom>
        </p:spPr>
        <p:txBody>
          <a:bodyPr anchor="t" rtlCol="false" tIns="0" lIns="0" bIns="0" rIns="0">
            <a:spAutoFit/>
          </a:bodyPr>
          <a:lstStyle/>
          <a:p>
            <a:pPr algn="l">
              <a:lnSpc>
                <a:spcPts val="4200"/>
              </a:lnSpc>
            </a:pPr>
            <a:r>
              <a:rPr lang="en-US" sz="3000" b="true">
                <a:solidFill>
                  <a:srgbClr val="000000"/>
                </a:solidFill>
                <a:latin typeface="Noto Serif Display Bold"/>
                <a:ea typeface="Noto Serif Display Bold"/>
                <a:cs typeface="Noto Serif Display Bold"/>
                <a:sym typeface="Noto Serif Display Bold"/>
              </a:rPr>
              <a:t>Bối cản</a:t>
            </a:r>
            <a:r>
              <a:rPr lang="en-US" sz="3000" b="true">
                <a:solidFill>
                  <a:srgbClr val="000000"/>
                </a:solidFill>
                <a:latin typeface="Noto Serif Display Bold"/>
                <a:ea typeface="Noto Serif Display Bold"/>
                <a:cs typeface="Noto Serif Display Bold"/>
                <a:sym typeface="Noto Serif Display Bold"/>
              </a:rPr>
              <a:t>h</a:t>
            </a:r>
          </a:p>
          <a:p>
            <a:pPr algn="l" marL="647702" indent="-323851" lvl="1">
              <a:lnSpc>
                <a:spcPts val="4200"/>
              </a:lnSpc>
              <a:buFont typeface="Arial"/>
              <a:buChar char="•"/>
            </a:pPr>
            <a:r>
              <a:rPr lang="en-US" sz="3000">
                <a:solidFill>
                  <a:srgbClr val="000000"/>
                </a:solidFill>
                <a:latin typeface="Noto Serif Display"/>
                <a:ea typeface="Noto Serif Display"/>
                <a:cs typeface="Noto Serif Display"/>
                <a:sym typeface="Noto Serif Display"/>
              </a:rPr>
              <a:t>Kỷ nguyên số: Cần hệ thống giao tiếp nhanh, hiệu quả cho sinh viên.</a:t>
            </a:r>
          </a:p>
          <a:p>
            <a:pPr algn="l" marL="647702" indent="-323851" lvl="1">
              <a:lnSpc>
                <a:spcPts val="4200"/>
              </a:lnSpc>
              <a:buFont typeface="Arial"/>
              <a:buChar char="•"/>
            </a:pPr>
            <a:r>
              <a:rPr lang="en-US" sz="3000">
                <a:solidFill>
                  <a:srgbClr val="000000"/>
                </a:solidFill>
                <a:latin typeface="Noto Serif Display"/>
                <a:ea typeface="Noto Serif Display"/>
                <a:cs typeface="Noto Serif Display"/>
                <a:sym typeface="Noto Serif Display"/>
              </a:rPr>
              <a:t>Hạn chế của dịch vụ hiện có: Gmail, Outlook không đáp ứng tùy chỉnh giáo dục.</a:t>
            </a:r>
          </a:p>
          <a:p>
            <a:pPr algn="l" marL="647702" indent="-323851" lvl="1">
              <a:lnSpc>
                <a:spcPts val="4200"/>
              </a:lnSpc>
              <a:buFont typeface="Arial"/>
              <a:buChar char="•"/>
            </a:pPr>
            <a:r>
              <a:rPr lang="en-US" sz="3000">
                <a:solidFill>
                  <a:srgbClr val="000000"/>
                </a:solidFill>
                <a:latin typeface="Noto Serif Display"/>
                <a:ea typeface="Noto Serif Display"/>
                <a:cs typeface="Noto Serif Display"/>
                <a:sym typeface="Noto Serif Display"/>
              </a:rPr>
              <a:t>Giải pháp: Hệ thống email chuyên biệt, tích hợp tính năng học tập (lịch học, thông báo bài tập).</a:t>
            </a:r>
          </a:p>
          <a:p>
            <a:pPr algn="l" marL="647702" indent="-323851" lvl="1">
              <a:lnSpc>
                <a:spcPts val="4200"/>
              </a:lnSpc>
              <a:buFont typeface="Arial"/>
              <a:buChar char="•"/>
            </a:pPr>
            <a:r>
              <a:rPr lang="en-US" sz="3000">
                <a:solidFill>
                  <a:srgbClr val="000000"/>
                </a:solidFill>
                <a:latin typeface="Noto Serif Display"/>
                <a:ea typeface="Noto Serif Display"/>
                <a:cs typeface="Noto Serif Display"/>
                <a:sym typeface="Noto Serif Display"/>
              </a:rPr>
              <a:t>Công nghệ: Java đảm bảo hiệu suất, bảo mật, và mở rộng.</a:t>
            </a:r>
          </a:p>
          <a:p>
            <a:pPr algn="l">
              <a:lnSpc>
                <a:spcPts val="4200"/>
              </a:lnSpc>
            </a:pPr>
            <a:r>
              <a:rPr lang="en-US" sz="3000" b="true">
                <a:solidFill>
                  <a:srgbClr val="000000"/>
                </a:solidFill>
                <a:latin typeface="Noto Serif Display Bold"/>
                <a:ea typeface="Noto Serif Display Bold"/>
                <a:cs typeface="Noto Serif Display Bold"/>
                <a:sym typeface="Noto Serif Display Bold"/>
              </a:rPr>
              <a:t>Lý do chọn đề tài</a:t>
            </a:r>
          </a:p>
          <a:p>
            <a:pPr algn="l" marL="647702" indent="-323851" lvl="1">
              <a:lnSpc>
                <a:spcPts val="4200"/>
              </a:lnSpc>
              <a:buFont typeface="Arial"/>
              <a:buChar char="•"/>
            </a:pPr>
            <a:r>
              <a:rPr lang="en-US" sz="3000">
                <a:solidFill>
                  <a:srgbClr val="000000"/>
                </a:solidFill>
                <a:latin typeface="Noto Serif Display"/>
                <a:ea typeface="Noto Serif Display"/>
                <a:cs typeface="Noto Serif Display"/>
                <a:sym typeface="Noto Serif Display"/>
              </a:rPr>
              <a:t>Vận dụng kiến thức: Lập trình Java, quản lý cơ sở dữ liệu, phát triển giao diện.</a:t>
            </a:r>
          </a:p>
          <a:p>
            <a:pPr algn="l" marL="647702" indent="-323851" lvl="1">
              <a:lnSpc>
                <a:spcPts val="4200"/>
              </a:lnSpc>
              <a:buFont typeface="Arial"/>
              <a:buChar char="•"/>
            </a:pPr>
            <a:r>
              <a:rPr lang="en-US" sz="3000">
                <a:solidFill>
                  <a:srgbClr val="000000"/>
                </a:solidFill>
                <a:latin typeface="Noto Serif Display"/>
                <a:ea typeface="Noto Serif Display"/>
                <a:cs typeface="Noto Serif Display"/>
                <a:sym typeface="Noto Serif Display"/>
              </a:rPr>
              <a:t>Thực hành thực tế: Thiết kế hệ thống quản lý email, bảo mật dữ liệu, giao thức mạng.</a:t>
            </a:r>
          </a:p>
          <a:p>
            <a:pPr algn="l" marL="647702" indent="-323851" lvl="1">
              <a:lnSpc>
                <a:spcPts val="4200"/>
              </a:lnSpc>
              <a:buFont typeface="Arial"/>
              <a:buChar char="•"/>
            </a:pPr>
            <a:r>
              <a:rPr lang="en-US" sz="3000">
                <a:solidFill>
                  <a:srgbClr val="000000"/>
                </a:solidFill>
                <a:latin typeface="Noto Serif Display"/>
                <a:ea typeface="Noto Serif Display"/>
                <a:cs typeface="Noto Serif Display"/>
                <a:sym typeface="Noto Serif Display"/>
              </a:rPr>
              <a:t>Hướng phát triển: Bước đệm cho các dự án lớn hơn trong tương lai.</a:t>
            </a:r>
          </a:p>
          <a:p>
            <a:pPr algn="l">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2410142"/>
            <a:ext cx="15941823" cy="5487670"/>
          </a:xfrm>
          <a:prstGeom prst="rect">
            <a:avLst/>
          </a:prstGeom>
        </p:spPr>
        <p:txBody>
          <a:bodyPr anchor="t" rtlCol="false" tIns="0" lIns="0" bIns="0" rIns="0">
            <a:spAutoFit/>
          </a:bodyPr>
          <a:lstStyle/>
          <a:p>
            <a:pPr algn="just">
              <a:lnSpc>
                <a:spcPts val="5599"/>
              </a:lnSpc>
            </a:pPr>
          </a:p>
          <a:p>
            <a:pPr algn="just">
              <a:lnSpc>
                <a:spcPts val="4759"/>
              </a:lnSpc>
            </a:pPr>
            <a:r>
              <a:rPr lang="en-US" sz="3399">
                <a:solidFill>
                  <a:srgbClr val="000000"/>
                </a:solidFill>
                <a:latin typeface="Noto Serif Display"/>
                <a:ea typeface="Noto Serif Display"/>
                <a:cs typeface="Noto Serif Display"/>
                <a:sym typeface="Noto Serif Display"/>
              </a:rPr>
              <a:t>· Thực hiện chức năng quản lý hộp thư, bao gồm gửi, nhận, xóa, và lưu trữ email.</a:t>
            </a:r>
          </a:p>
          <a:p>
            <a:pPr algn="just">
              <a:lnSpc>
                <a:spcPts val="4759"/>
              </a:lnSpc>
            </a:pPr>
            <a:r>
              <a:rPr lang="en-US" sz="3399">
                <a:solidFill>
                  <a:srgbClr val="000000"/>
                </a:solidFill>
                <a:latin typeface="Noto Serif Display"/>
                <a:ea typeface="Noto Serif Display"/>
                <a:cs typeface="Noto Serif Display"/>
                <a:sym typeface="Noto Serif Display"/>
              </a:rPr>
              <a:t>· Áp dụng các phương pháp mã hóa dữ liệu để bảo mật thông tin tài khoản và email.</a:t>
            </a:r>
          </a:p>
          <a:p>
            <a:pPr algn="just">
              <a:lnSpc>
                <a:spcPts val="4759"/>
              </a:lnSpc>
            </a:pPr>
            <a:r>
              <a:rPr lang="en-US" sz="3399">
                <a:solidFill>
                  <a:srgbClr val="000000"/>
                </a:solidFill>
                <a:latin typeface="Noto Serif Display"/>
                <a:ea typeface="Noto Serif Display"/>
                <a:cs typeface="Noto Serif Display"/>
                <a:sym typeface="Noto Serif Display"/>
              </a:rPr>
              <a:t>· Thiết kế và triển khai cơ sở dữ liệu để lưu trữ thông tin người dùng, email đã gửi/nhận, và các tập tin đính kèm.</a:t>
            </a:r>
          </a:p>
          <a:p>
            <a:pPr algn="just">
              <a:lnSpc>
                <a:spcPts val="4759"/>
              </a:lnSpc>
            </a:pPr>
            <a:r>
              <a:rPr lang="en-US" sz="3399">
                <a:solidFill>
                  <a:srgbClr val="000000"/>
                </a:solidFill>
                <a:latin typeface="Noto Serif Display"/>
                <a:ea typeface="Noto Serif Display"/>
                <a:cs typeface="Noto Serif Display"/>
                <a:sym typeface="Noto Serif Display"/>
              </a:rPr>
              <a:t>· Phát triển giao diện ứng dụng thân thiện và dễ sử dụng.</a:t>
            </a:r>
          </a:p>
          <a:p>
            <a:pPr algn="just">
              <a:lnSpc>
                <a:spcPts val="4759"/>
              </a:lnSpc>
            </a:pPr>
          </a:p>
        </p:txBody>
      </p:sp>
      <p:sp>
        <p:nvSpPr>
          <p:cNvPr name="Freeform 4" id="4"/>
          <p:cNvSpPr/>
          <p:nvPr/>
        </p:nvSpPr>
        <p:spPr>
          <a:xfrm flipH="false" flipV="false" rot="0">
            <a:off x="1028700" y="1667086"/>
            <a:ext cx="8575573" cy="1147723"/>
          </a:xfrm>
          <a:custGeom>
            <a:avLst/>
            <a:gdLst/>
            <a:ahLst/>
            <a:cxnLst/>
            <a:rect r="r" b="b" t="t" l="l"/>
            <a:pathLst>
              <a:path h="1147723" w="8575573">
                <a:moveTo>
                  <a:pt x="0" y="0"/>
                </a:moveTo>
                <a:lnTo>
                  <a:pt x="8575573" y="0"/>
                </a:lnTo>
                <a:lnTo>
                  <a:pt x="8575573" y="1147723"/>
                </a:lnTo>
                <a:lnTo>
                  <a:pt x="0" y="1147723"/>
                </a:lnTo>
                <a:lnTo>
                  <a:pt x="0" y="0"/>
                </a:lnTo>
                <a:close/>
              </a:path>
            </a:pathLst>
          </a:custGeom>
          <a:blipFill>
            <a:blip r:embed="rId3">
              <a:extLst>
                <a:ext uri="{96DAC541-7B7A-43D3-8B79-37D633B846F1}">
                  <asvg:svgBlip xmlns:asvg="http://schemas.microsoft.com/office/drawing/2016/SVG/main" r:embed="rId4"/>
                </a:ext>
              </a:extLst>
            </a:blip>
            <a:stretch>
              <a:fillRect l="0" t="-4911" r="0" b="-4911"/>
            </a:stretch>
          </a:blipFill>
        </p:spPr>
      </p:sp>
      <p:sp>
        <p:nvSpPr>
          <p:cNvPr name="TextBox 5" id="5"/>
          <p:cNvSpPr txBox="true"/>
          <p:nvPr/>
        </p:nvSpPr>
        <p:spPr>
          <a:xfrm rot="0">
            <a:off x="2422957" y="1866168"/>
            <a:ext cx="7952594" cy="714375"/>
          </a:xfrm>
          <a:prstGeom prst="rect">
            <a:avLst/>
          </a:prstGeom>
        </p:spPr>
        <p:txBody>
          <a:bodyPr anchor="t" rtlCol="false" tIns="0" lIns="0" bIns="0" rIns="0">
            <a:spAutoFit/>
          </a:bodyPr>
          <a:lstStyle/>
          <a:p>
            <a:pPr algn="l">
              <a:lnSpc>
                <a:spcPts val="5400"/>
              </a:lnSpc>
              <a:spcBef>
                <a:spcPct val="0"/>
              </a:spcBef>
            </a:pPr>
            <a:r>
              <a:rPr lang="en-US" sz="4500" spc="42">
                <a:solidFill>
                  <a:srgbClr val="036161"/>
                </a:solidFill>
                <a:latin typeface="Arimo"/>
                <a:ea typeface="Arimo"/>
                <a:cs typeface="Arimo"/>
                <a:sym typeface="Arimo"/>
              </a:rPr>
              <a:t>Đề tài tập trung nghiên cứu</a:t>
            </a:r>
          </a:p>
        </p:txBody>
      </p:sp>
      <p:sp>
        <p:nvSpPr>
          <p:cNvPr name="TextBox 6" id="6"/>
          <p:cNvSpPr txBox="true"/>
          <p:nvPr/>
        </p:nvSpPr>
        <p:spPr>
          <a:xfrm rot="0">
            <a:off x="1210371" y="1866168"/>
            <a:ext cx="1029565" cy="714375"/>
          </a:xfrm>
          <a:prstGeom prst="rect">
            <a:avLst/>
          </a:prstGeom>
        </p:spPr>
        <p:txBody>
          <a:bodyPr anchor="t" rtlCol="false" tIns="0" lIns="0" bIns="0" rIns="0">
            <a:spAutoFit/>
          </a:bodyPr>
          <a:lstStyle/>
          <a:p>
            <a:pPr algn="ctr">
              <a:lnSpc>
                <a:spcPts val="5400"/>
              </a:lnSpc>
              <a:spcBef>
                <a:spcPct val="0"/>
              </a:spcBef>
            </a:pPr>
            <a:r>
              <a:rPr lang="en-US" b="true" sz="4500" spc="42">
                <a:solidFill>
                  <a:srgbClr val="036161"/>
                </a:solidFill>
                <a:latin typeface="Arimo Bold"/>
                <a:ea typeface="Arimo Bold"/>
                <a:cs typeface="Arimo Bold"/>
                <a:sym typeface="Arimo Bold"/>
              </a:rPr>
              <a:t>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381532" y="3382111"/>
            <a:ext cx="16230583" cy="4810125"/>
          </a:xfrm>
          <a:prstGeom prst="rect">
            <a:avLst/>
          </a:prstGeom>
        </p:spPr>
        <p:txBody>
          <a:bodyPr anchor="t" rtlCol="false" tIns="0" lIns="0" bIns="0" rIns="0">
            <a:spAutoFit/>
          </a:bodyPr>
          <a:lstStyle/>
          <a:p>
            <a:pPr algn="l">
              <a:lnSpc>
                <a:spcPts val="4799"/>
              </a:lnSpc>
              <a:spcBef>
                <a:spcPct val="0"/>
              </a:spcBef>
            </a:pPr>
          </a:p>
          <a:p>
            <a:pPr algn="l" marL="863599" indent="-431800" lvl="1">
              <a:lnSpc>
                <a:spcPts val="4799"/>
              </a:lnSpc>
              <a:spcBef>
                <a:spcPct val="0"/>
              </a:spcBef>
              <a:buAutoNum type="arabicPeriod" startAt="1"/>
            </a:pPr>
            <a:r>
              <a:rPr lang="en-US" b="true" sz="3999" spc="37" strike="noStrike" u="none">
                <a:solidFill>
                  <a:srgbClr val="036161"/>
                </a:solidFill>
                <a:latin typeface="Arimo Bold"/>
                <a:ea typeface="Arimo Bold"/>
                <a:cs typeface="Arimo Bold"/>
                <a:sym typeface="Arimo Bold"/>
              </a:rPr>
              <a:t>Thực hiện chức năng quản lý hộp thư, bao gồm gửi, nhận, xóa, và lưu trữ email.</a:t>
            </a:r>
          </a:p>
          <a:p>
            <a:pPr algn="l" marL="863599" indent="-431800" lvl="1">
              <a:lnSpc>
                <a:spcPts val="4799"/>
              </a:lnSpc>
              <a:spcBef>
                <a:spcPct val="0"/>
              </a:spcBef>
              <a:buAutoNum type="arabicPeriod" startAt="1"/>
            </a:pPr>
            <a:r>
              <a:rPr lang="en-US" b="true" sz="3999" spc="37" strike="noStrike" u="none">
                <a:solidFill>
                  <a:srgbClr val="036161"/>
                </a:solidFill>
                <a:latin typeface="Arimo Bold"/>
                <a:ea typeface="Arimo Bold"/>
                <a:cs typeface="Arimo Bold"/>
                <a:sym typeface="Arimo Bold"/>
              </a:rPr>
              <a:t>Áp dụng các phương pháp mã hóa dữ liệu để bảo mật thông tin tài khoản và email.</a:t>
            </a:r>
          </a:p>
          <a:p>
            <a:pPr algn="l" marL="863599" indent="-431800" lvl="1">
              <a:lnSpc>
                <a:spcPts val="4799"/>
              </a:lnSpc>
              <a:spcBef>
                <a:spcPct val="0"/>
              </a:spcBef>
              <a:buAutoNum type="arabicPeriod" startAt="1"/>
            </a:pPr>
            <a:r>
              <a:rPr lang="en-US" b="true" sz="3999" spc="37" strike="noStrike" u="none">
                <a:solidFill>
                  <a:srgbClr val="036161"/>
                </a:solidFill>
                <a:latin typeface="Arimo Bold"/>
                <a:ea typeface="Arimo Bold"/>
                <a:cs typeface="Arimo Bold"/>
                <a:sym typeface="Arimo Bold"/>
              </a:rPr>
              <a:t>Thiết kế và triển khai cơ sở dữ liệu để lưu trữ thông tin người dùng, email đã gửi/nhận, và các tập tin đính kèm.</a:t>
            </a:r>
          </a:p>
          <a:p>
            <a:pPr algn="l">
              <a:lnSpc>
                <a:spcPts val="4799"/>
              </a:lnSpc>
              <a:spcBef>
                <a:spcPct val="0"/>
              </a:spcBef>
            </a:pPr>
          </a:p>
        </p:txBody>
      </p:sp>
      <p:sp>
        <p:nvSpPr>
          <p:cNvPr name="Freeform 4" id="4"/>
          <p:cNvSpPr/>
          <p:nvPr/>
        </p:nvSpPr>
        <p:spPr>
          <a:xfrm flipH="false" flipV="false" rot="0">
            <a:off x="1641839" y="1689795"/>
            <a:ext cx="8374790" cy="1120851"/>
          </a:xfrm>
          <a:custGeom>
            <a:avLst/>
            <a:gdLst/>
            <a:ahLst/>
            <a:cxnLst/>
            <a:rect r="r" b="b" t="t" l="l"/>
            <a:pathLst>
              <a:path h="1120851" w="8374790">
                <a:moveTo>
                  <a:pt x="0" y="0"/>
                </a:moveTo>
                <a:lnTo>
                  <a:pt x="8374790" y="0"/>
                </a:lnTo>
                <a:lnTo>
                  <a:pt x="8374790" y="1120851"/>
                </a:lnTo>
                <a:lnTo>
                  <a:pt x="0" y="1120851"/>
                </a:lnTo>
                <a:lnTo>
                  <a:pt x="0" y="0"/>
                </a:lnTo>
                <a:close/>
              </a:path>
            </a:pathLst>
          </a:custGeom>
          <a:blipFill>
            <a:blip r:embed="rId3">
              <a:extLst>
                <a:ext uri="{96DAC541-7B7A-43D3-8B79-37D633B846F1}">
                  <asvg:svgBlip xmlns:asvg="http://schemas.microsoft.com/office/drawing/2016/SVG/main" r:embed="rId4"/>
                </a:ext>
              </a:extLst>
            </a:blip>
            <a:stretch>
              <a:fillRect l="0" t="-4911" r="0" b="-4911"/>
            </a:stretch>
          </a:blipFill>
        </p:spPr>
      </p:sp>
      <p:sp>
        <p:nvSpPr>
          <p:cNvPr name="TextBox 5" id="5"/>
          <p:cNvSpPr txBox="true"/>
          <p:nvPr/>
        </p:nvSpPr>
        <p:spPr>
          <a:xfrm rot="0">
            <a:off x="3036096" y="1888877"/>
            <a:ext cx="7952594" cy="714375"/>
          </a:xfrm>
          <a:prstGeom prst="rect">
            <a:avLst/>
          </a:prstGeom>
        </p:spPr>
        <p:txBody>
          <a:bodyPr anchor="t" rtlCol="false" tIns="0" lIns="0" bIns="0" rIns="0">
            <a:spAutoFit/>
          </a:bodyPr>
          <a:lstStyle/>
          <a:p>
            <a:pPr algn="l">
              <a:lnSpc>
                <a:spcPts val="5400"/>
              </a:lnSpc>
              <a:spcBef>
                <a:spcPct val="0"/>
              </a:spcBef>
            </a:pPr>
            <a:r>
              <a:rPr lang="en-US" b="true" sz="4500" spc="42">
                <a:solidFill>
                  <a:srgbClr val="036161"/>
                </a:solidFill>
                <a:latin typeface="Arimo Bold"/>
                <a:ea typeface="Arimo Bold"/>
                <a:cs typeface="Arimo Bold"/>
                <a:sym typeface="Arimo Bold"/>
              </a:rPr>
              <a:t>Phạm vi nghiên cứu</a:t>
            </a:r>
          </a:p>
        </p:txBody>
      </p:sp>
      <p:sp>
        <p:nvSpPr>
          <p:cNvPr name="TextBox 6" id="6"/>
          <p:cNvSpPr txBox="true"/>
          <p:nvPr/>
        </p:nvSpPr>
        <p:spPr>
          <a:xfrm rot="0">
            <a:off x="1641839" y="1888877"/>
            <a:ext cx="1029565" cy="714375"/>
          </a:xfrm>
          <a:prstGeom prst="rect">
            <a:avLst/>
          </a:prstGeom>
        </p:spPr>
        <p:txBody>
          <a:bodyPr anchor="t" rtlCol="false" tIns="0" lIns="0" bIns="0" rIns="0">
            <a:spAutoFit/>
          </a:bodyPr>
          <a:lstStyle/>
          <a:p>
            <a:pPr algn="ctr">
              <a:lnSpc>
                <a:spcPts val="5400"/>
              </a:lnSpc>
              <a:spcBef>
                <a:spcPct val="0"/>
              </a:spcBef>
            </a:pPr>
            <a:r>
              <a:rPr lang="en-US" b="true" sz="4500" spc="42">
                <a:solidFill>
                  <a:srgbClr val="036161"/>
                </a:solidFill>
                <a:latin typeface="Arimo Bold"/>
                <a:ea typeface="Arimo Bold"/>
                <a:cs typeface="Arimo Bold"/>
                <a:sym typeface="Arimo Bold"/>
              </a:rPr>
              <a:t>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667086"/>
            <a:ext cx="8374790" cy="1120851"/>
          </a:xfrm>
          <a:custGeom>
            <a:avLst/>
            <a:gdLst/>
            <a:ahLst/>
            <a:cxnLst/>
            <a:rect r="r" b="b" t="t" l="l"/>
            <a:pathLst>
              <a:path h="1120851" w="8374790">
                <a:moveTo>
                  <a:pt x="0" y="0"/>
                </a:moveTo>
                <a:lnTo>
                  <a:pt x="8374790" y="0"/>
                </a:lnTo>
                <a:lnTo>
                  <a:pt x="8374790" y="1120851"/>
                </a:lnTo>
                <a:lnTo>
                  <a:pt x="0" y="1120851"/>
                </a:lnTo>
                <a:lnTo>
                  <a:pt x="0" y="0"/>
                </a:lnTo>
                <a:close/>
              </a:path>
            </a:pathLst>
          </a:custGeom>
          <a:blipFill>
            <a:blip r:embed="rId3">
              <a:extLst>
                <a:ext uri="{96DAC541-7B7A-43D3-8B79-37D633B846F1}">
                  <asvg:svgBlip xmlns:asvg="http://schemas.microsoft.com/office/drawing/2016/SVG/main" r:embed="rId4"/>
                </a:ext>
              </a:extLst>
            </a:blip>
            <a:stretch>
              <a:fillRect l="0" t="-4911" r="0" b="-4911"/>
            </a:stretch>
          </a:blipFill>
        </p:spPr>
      </p:sp>
      <p:sp>
        <p:nvSpPr>
          <p:cNvPr name="TextBox 4" id="4"/>
          <p:cNvSpPr txBox="true"/>
          <p:nvPr/>
        </p:nvSpPr>
        <p:spPr>
          <a:xfrm rot="0">
            <a:off x="2422957" y="1866168"/>
            <a:ext cx="7952594" cy="714375"/>
          </a:xfrm>
          <a:prstGeom prst="rect">
            <a:avLst/>
          </a:prstGeom>
        </p:spPr>
        <p:txBody>
          <a:bodyPr anchor="t" rtlCol="false" tIns="0" lIns="0" bIns="0" rIns="0">
            <a:spAutoFit/>
          </a:bodyPr>
          <a:lstStyle/>
          <a:p>
            <a:pPr algn="l">
              <a:lnSpc>
                <a:spcPts val="5400"/>
              </a:lnSpc>
              <a:spcBef>
                <a:spcPct val="0"/>
              </a:spcBef>
            </a:pPr>
            <a:r>
              <a:rPr lang="en-US" sz="4500" spc="42">
                <a:solidFill>
                  <a:srgbClr val="036161"/>
                </a:solidFill>
                <a:latin typeface="Arimo"/>
                <a:ea typeface="Arimo"/>
                <a:cs typeface="Arimo"/>
                <a:sym typeface="Arimo"/>
              </a:rPr>
              <a:t>Phương pháp nghiên cứu</a:t>
            </a:r>
          </a:p>
        </p:txBody>
      </p:sp>
      <p:sp>
        <p:nvSpPr>
          <p:cNvPr name="TextBox 5" id="5"/>
          <p:cNvSpPr txBox="true"/>
          <p:nvPr/>
        </p:nvSpPr>
        <p:spPr>
          <a:xfrm rot="0">
            <a:off x="1028700" y="1866168"/>
            <a:ext cx="1029565" cy="714375"/>
          </a:xfrm>
          <a:prstGeom prst="rect">
            <a:avLst/>
          </a:prstGeom>
        </p:spPr>
        <p:txBody>
          <a:bodyPr anchor="t" rtlCol="false" tIns="0" lIns="0" bIns="0" rIns="0">
            <a:spAutoFit/>
          </a:bodyPr>
          <a:lstStyle/>
          <a:p>
            <a:pPr algn="ctr">
              <a:lnSpc>
                <a:spcPts val="5400"/>
              </a:lnSpc>
              <a:spcBef>
                <a:spcPct val="0"/>
              </a:spcBef>
            </a:pPr>
            <a:r>
              <a:rPr lang="en-US" b="true" sz="4500" spc="42">
                <a:solidFill>
                  <a:srgbClr val="036161"/>
                </a:solidFill>
                <a:latin typeface="Arimo Bold"/>
                <a:ea typeface="Arimo Bold"/>
                <a:cs typeface="Arimo Bold"/>
                <a:sym typeface="Arimo Bold"/>
              </a:rPr>
              <a:t>4.</a:t>
            </a:r>
          </a:p>
        </p:txBody>
      </p:sp>
      <p:sp>
        <p:nvSpPr>
          <p:cNvPr name="TextBox 6" id="6"/>
          <p:cNvSpPr txBox="true"/>
          <p:nvPr/>
        </p:nvSpPr>
        <p:spPr>
          <a:xfrm rot="0">
            <a:off x="1028700" y="3357863"/>
            <a:ext cx="11972568" cy="4210050"/>
          </a:xfrm>
          <a:prstGeom prst="rect">
            <a:avLst/>
          </a:prstGeom>
        </p:spPr>
        <p:txBody>
          <a:bodyPr anchor="t" rtlCol="false" tIns="0" lIns="0" bIns="0" rIns="0">
            <a:spAutoFit/>
          </a:bodyPr>
          <a:lstStyle/>
          <a:p>
            <a:pPr algn="l" marL="863599" indent="-431800" lvl="1">
              <a:lnSpc>
                <a:spcPts val="4799"/>
              </a:lnSpc>
              <a:buAutoNum type="arabicPeriod" startAt="1"/>
            </a:pPr>
            <a:r>
              <a:rPr lang="en-US" b="true" sz="3999" spc="35">
                <a:solidFill>
                  <a:srgbClr val="036161"/>
                </a:solidFill>
                <a:latin typeface="Arimo Bold"/>
                <a:ea typeface="Arimo Bold"/>
                <a:cs typeface="Arimo Bold"/>
                <a:sym typeface="Arimo Bold"/>
              </a:rPr>
              <a:t>Phương pháp nghiên cứu lý luận</a:t>
            </a:r>
          </a:p>
          <a:p>
            <a:pPr algn="l" marL="863599" indent="-431800" lvl="1">
              <a:lnSpc>
                <a:spcPts val="4799"/>
              </a:lnSpc>
              <a:buAutoNum type="arabicPeriod" startAt="1"/>
            </a:pPr>
            <a:r>
              <a:rPr lang="en-US" b="true" sz="3999" spc="35">
                <a:solidFill>
                  <a:srgbClr val="036161"/>
                </a:solidFill>
                <a:latin typeface="Arimo Bold"/>
                <a:ea typeface="Arimo Bold"/>
                <a:cs typeface="Arimo Bold"/>
                <a:sym typeface="Arimo Bold"/>
              </a:rPr>
              <a:t>Phương pháp tổng hợp, phân tích dữ liệu</a:t>
            </a:r>
          </a:p>
          <a:p>
            <a:pPr algn="l" marL="863599" indent="-431800" lvl="1">
              <a:lnSpc>
                <a:spcPts val="4799"/>
              </a:lnSpc>
              <a:buAutoNum type="arabicPeriod" startAt="1"/>
            </a:pPr>
            <a:r>
              <a:rPr lang="en-US" b="true" sz="3999" spc="35">
                <a:solidFill>
                  <a:srgbClr val="036161"/>
                </a:solidFill>
                <a:latin typeface="Arimo Bold"/>
                <a:ea typeface="Arimo Bold"/>
                <a:cs typeface="Arimo Bold"/>
                <a:sym typeface="Arimo Bold"/>
              </a:rPr>
              <a:t>Phương pháp thống kê</a:t>
            </a:r>
          </a:p>
          <a:p>
            <a:pPr algn="l" marL="863599" indent="-431800" lvl="1">
              <a:lnSpc>
                <a:spcPts val="4799"/>
              </a:lnSpc>
              <a:buAutoNum type="arabicPeriod" startAt="1"/>
            </a:pPr>
            <a:r>
              <a:rPr lang="en-US" b="true" sz="3999" spc="35">
                <a:solidFill>
                  <a:srgbClr val="036161"/>
                </a:solidFill>
                <a:latin typeface="Arimo Bold"/>
                <a:ea typeface="Arimo Bold"/>
                <a:cs typeface="Arimo Bold"/>
                <a:sym typeface="Arimo Bold"/>
              </a:rPr>
              <a:t>Phương pháp tổng kết kinh nghiệm thực tiễn</a:t>
            </a:r>
          </a:p>
          <a:p>
            <a:pPr algn="l" marL="863599" indent="-431800" lvl="1">
              <a:lnSpc>
                <a:spcPts val="4799"/>
              </a:lnSpc>
              <a:buAutoNum type="arabicPeriod" startAt="1"/>
            </a:pPr>
            <a:r>
              <a:rPr lang="en-US" b="true" sz="3999" spc="35">
                <a:solidFill>
                  <a:srgbClr val="036161"/>
                </a:solidFill>
                <a:latin typeface="Arimo Bold"/>
                <a:ea typeface="Arimo Bold"/>
                <a:cs typeface="Arimo Bold"/>
                <a:sym typeface="Arimo Bold"/>
              </a:rPr>
              <a:t>Phương pháp chuyên gia</a:t>
            </a:r>
          </a:p>
          <a:p>
            <a:pPr algn="l" marL="863599" indent="-431800" lvl="1">
              <a:lnSpc>
                <a:spcPts val="4799"/>
              </a:lnSpc>
              <a:buAutoNum type="arabicPeriod" startAt="1"/>
            </a:pPr>
            <a:r>
              <a:rPr lang="en-US" b="true" sz="3999" spc="35">
                <a:solidFill>
                  <a:srgbClr val="036161"/>
                </a:solidFill>
                <a:latin typeface="Arimo Bold"/>
                <a:ea typeface="Arimo Bold"/>
                <a:cs typeface="Arimo Bold"/>
                <a:sym typeface="Arimo Bold"/>
              </a:rPr>
              <a:t>Phương pháp nghiên cứu điển hình</a:t>
            </a:r>
          </a:p>
          <a:p>
            <a:pPr algn="l" marL="863599" indent="-431800" lvl="1">
              <a:lnSpc>
                <a:spcPts val="4799"/>
              </a:lnSpc>
              <a:buAutoNum type="arabicPeriod" startAt="1"/>
            </a:pPr>
            <a:r>
              <a:rPr lang="en-US" b="true" sz="3999" spc="37">
                <a:solidFill>
                  <a:srgbClr val="036161"/>
                </a:solidFill>
                <a:latin typeface="Arimo Bold"/>
                <a:ea typeface="Arimo Bold"/>
                <a:cs typeface="Arimo Bold"/>
                <a:sym typeface="Arimo Bold"/>
              </a:rPr>
              <a:t>Phương pháp khảo nghiệm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847029" y="1552904"/>
            <a:ext cx="10232495" cy="1369479"/>
          </a:xfrm>
          <a:custGeom>
            <a:avLst/>
            <a:gdLst/>
            <a:ahLst/>
            <a:cxnLst/>
            <a:rect r="r" b="b" t="t" l="l"/>
            <a:pathLst>
              <a:path h="1369479" w="10232495">
                <a:moveTo>
                  <a:pt x="0" y="0"/>
                </a:moveTo>
                <a:lnTo>
                  <a:pt x="10232496" y="0"/>
                </a:lnTo>
                <a:lnTo>
                  <a:pt x="10232496" y="1369479"/>
                </a:lnTo>
                <a:lnTo>
                  <a:pt x="0" y="1369479"/>
                </a:lnTo>
                <a:lnTo>
                  <a:pt x="0" y="0"/>
                </a:lnTo>
                <a:close/>
              </a:path>
            </a:pathLst>
          </a:custGeom>
          <a:blipFill>
            <a:blip r:embed="rId3">
              <a:extLst>
                <a:ext uri="{96DAC541-7B7A-43D3-8B79-37D633B846F1}">
                  <asvg:svgBlip xmlns:asvg="http://schemas.microsoft.com/office/drawing/2016/SVG/main" r:embed="rId4"/>
                </a:ext>
              </a:extLst>
            </a:blip>
            <a:stretch>
              <a:fillRect l="0" t="-4911" r="0" b="-4911"/>
            </a:stretch>
          </a:blipFill>
        </p:spPr>
      </p:sp>
      <p:sp>
        <p:nvSpPr>
          <p:cNvPr name="TextBox 4" id="4"/>
          <p:cNvSpPr txBox="true"/>
          <p:nvPr/>
        </p:nvSpPr>
        <p:spPr>
          <a:xfrm rot="0">
            <a:off x="2422957" y="1866168"/>
            <a:ext cx="8838239" cy="714375"/>
          </a:xfrm>
          <a:prstGeom prst="rect">
            <a:avLst/>
          </a:prstGeom>
        </p:spPr>
        <p:txBody>
          <a:bodyPr anchor="t" rtlCol="false" tIns="0" lIns="0" bIns="0" rIns="0">
            <a:spAutoFit/>
          </a:bodyPr>
          <a:lstStyle/>
          <a:p>
            <a:pPr algn="l">
              <a:lnSpc>
                <a:spcPts val="5400"/>
              </a:lnSpc>
              <a:spcBef>
                <a:spcPct val="0"/>
              </a:spcBef>
            </a:pPr>
            <a:r>
              <a:rPr lang="en-US" sz="4500" spc="42">
                <a:solidFill>
                  <a:srgbClr val="036161"/>
                </a:solidFill>
                <a:latin typeface="Arimo"/>
                <a:ea typeface="Arimo"/>
                <a:cs typeface="Arimo"/>
                <a:sym typeface="Arimo"/>
              </a:rPr>
              <a:t>Phương pháp nghiên cứu lý luận</a:t>
            </a:r>
          </a:p>
        </p:txBody>
      </p:sp>
      <p:sp>
        <p:nvSpPr>
          <p:cNvPr name="TextBox 5" id="5"/>
          <p:cNvSpPr txBox="true"/>
          <p:nvPr/>
        </p:nvSpPr>
        <p:spPr>
          <a:xfrm rot="0">
            <a:off x="1028700" y="1866168"/>
            <a:ext cx="1029565" cy="714375"/>
          </a:xfrm>
          <a:prstGeom prst="rect">
            <a:avLst/>
          </a:prstGeom>
        </p:spPr>
        <p:txBody>
          <a:bodyPr anchor="t" rtlCol="false" tIns="0" lIns="0" bIns="0" rIns="0">
            <a:spAutoFit/>
          </a:bodyPr>
          <a:lstStyle/>
          <a:p>
            <a:pPr algn="ctr">
              <a:lnSpc>
                <a:spcPts val="5400"/>
              </a:lnSpc>
              <a:spcBef>
                <a:spcPct val="0"/>
              </a:spcBef>
            </a:pPr>
            <a:r>
              <a:rPr lang="en-US" b="true" sz="4500" spc="42">
                <a:solidFill>
                  <a:srgbClr val="036161"/>
                </a:solidFill>
                <a:latin typeface="Arimo Bold"/>
                <a:ea typeface="Arimo Bold"/>
                <a:cs typeface="Arimo Bold"/>
                <a:sym typeface="Arimo Bold"/>
              </a:rPr>
              <a:t>4.1</a:t>
            </a:r>
          </a:p>
        </p:txBody>
      </p:sp>
      <p:sp>
        <p:nvSpPr>
          <p:cNvPr name="TextBox 6" id="6"/>
          <p:cNvSpPr txBox="true"/>
          <p:nvPr/>
        </p:nvSpPr>
        <p:spPr>
          <a:xfrm rot="0">
            <a:off x="1028700" y="3633787"/>
            <a:ext cx="13473725" cy="3009900"/>
          </a:xfrm>
          <a:prstGeom prst="rect">
            <a:avLst/>
          </a:prstGeom>
        </p:spPr>
        <p:txBody>
          <a:bodyPr anchor="t" rtlCol="false" tIns="0" lIns="0" bIns="0" rIns="0">
            <a:spAutoFit/>
          </a:bodyPr>
          <a:lstStyle/>
          <a:p>
            <a:pPr algn="l">
              <a:lnSpc>
                <a:spcPts val="4799"/>
              </a:lnSpc>
              <a:spcBef>
                <a:spcPct val="0"/>
              </a:spcBef>
            </a:pPr>
            <a:r>
              <a:rPr lang="en-US" b="true" sz="3999" spc="37">
                <a:solidFill>
                  <a:srgbClr val="036161"/>
                </a:solidFill>
                <a:latin typeface="Arimo Bold"/>
                <a:ea typeface="Arimo Bold"/>
                <a:cs typeface="Arimo Bold"/>
                <a:sym typeface="Arimo Bold"/>
              </a:rPr>
              <a:t>Tiến hành nghiên cứu, phân tích và mô hình hóa các tài liệu chuyên môn trong nước và quốc tế liên quan đến hệ thống email, giao thức mạng, và các phương pháp quản lý hệ thống để xây dựng cơ sở lý luận vững chắc cho đề tài.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710776" y="1703785"/>
            <a:ext cx="10248766" cy="1371657"/>
          </a:xfrm>
          <a:custGeom>
            <a:avLst/>
            <a:gdLst/>
            <a:ahLst/>
            <a:cxnLst/>
            <a:rect r="r" b="b" t="t" l="l"/>
            <a:pathLst>
              <a:path h="1371657" w="10248766">
                <a:moveTo>
                  <a:pt x="0" y="0"/>
                </a:moveTo>
                <a:lnTo>
                  <a:pt x="10248766" y="0"/>
                </a:lnTo>
                <a:lnTo>
                  <a:pt x="10248766" y="1371657"/>
                </a:lnTo>
                <a:lnTo>
                  <a:pt x="0" y="1371657"/>
                </a:lnTo>
                <a:lnTo>
                  <a:pt x="0" y="0"/>
                </a:lnTo>
                <a:close/>
              </a:path>
            </a:pathLst>
          </a:custGeom>
          <a:blipFill>
            <a:blip r:embed="rId3">
              <a:extLst>
                <a:ext uri="{96DAC541-7B7A-43D3-8B79-37D633B846F1}">
                  <asvg:svgBlip xmlns:asvg="http://schemas.microsoft.com/office/drawing/2016/SVG/main" r:embed="rId4"/>
                </a:ext>
              </a:extLst>
            </a:blip>
            <a:stretch>
              <a:fillRect l="0" t="-4911" r="0" b="-4911"/>
            </a:stretch>
          </a:blipFill>
        </p:spPr>
      </p:sp>
      <p:sp>
        <p:nvSpPr>
          <p:cNvPr name="TextBox 4" id="4"/>
          <p:cNvSpPr txBox="true"/>
          <p:nvPr/>
        </p:nvSpPr>
        <p:spPr>
          <a:xfrm rot="0">
            <a:off x="2768927" y="1729204"/>
            <a:ext cx="7826932" cy="1346238"/>
          </a:xfrm>
          <a:prstGeom prst="rect">
            <a:avLst/>
          </a:prstGeom>
        </p:spPr>
        <p:txBody>
          <a:bodyPr anchor="t" rtlCol="false" tIns="0" lIns="0" bIns="0" rIns="0">
            <a:spAutoFit/>
          </a:bodyPr>
          <a:lstStyle/>
          <a:p>
            <a:pPr algn="l">
              <a:lnSpc>
                <a:spcPts val="5225"/>
              </a:lnSpc>
              <a:spcBef>
                <a:spcPct val="0"/>
              </a:spcBef>
            </a:pPr>
            <a:r>
              <a:rPr lang="en-US" sz="4354" spc="40">
                <a:solidFill>
                  <a:srgbClr val="036161"/>
                </a:solidFill>
                <a:latin typeface="Arimo"/>
                <a:ea typeface="Arimo"/>
                <a:cs typeface="Arimo"/>
                <a:sym typeface="Arimo"/>
              </a:rPr>
              <a:t>Phương pháp tổng hợp, phân tích dữ liệu</a:t>
            </a:r>
          </a:p>
        </p:txBody>
      </p:sp>
      <p:sp>
        <p:nvSpPr>
          <p:cNvPr name="TextBox 5" id="5"/>
          <p:cNvSpPr txBox="true"/>
          <p:nvPr/>
        </p:nvSpPr>
        <p:spPr>
          <a:xfrm rot="0">
            <a:off x="1028700" y="2019716"/>
            <a:ext cx="1029565" cy="714375"/>
          </a:xfrm>
          <a:prstGeom prst="rect">
            <a:avLst/>
          </a:prstGeom>
        </p:spPr>
        <p:txBody>
          <a:bodyPr anchor="t" rtlCol="false" tIns="0" lIns="0" bIns="0" rIns="0">
            <a:spAutoFit/>
          </a:bodyPr>
          <a:lstStyle/>
          <a:p>
            <a:pPr algn="ctr">
              <a:lnSpc>
                <a:spcPts val="5400"/>
              </a:lnSpc>
              <a:spcBef>
                <a:spcPct val="0"/>
              </a:spcBef>
            </a:pPr>
            <a:r>
              <a:rPr lang="en-US" b="true" sz="4500" spc="42">
                <a:solidFill>
                  <a:srgbClr val="036161"/>
                </a:solidFill>
                <a:latin typeface="Arimo Bold"/>
                <a:ea typeface="Arimo Bold"/>
                <a:cs typeface="Arimo Bold"/>
                <a:sym typeface="Arimo Bold"/>
              </a:rPr>
              <a:t>4.2</a:t>
            </a:r>
          </a:p>
        </p:txBody>
      </p:sp>
      <p:sp>
        <p:nvSpPr>
          <p:cNvPr name="TextBox 6" id="6"/>
          <p:cNvSpPr txBox="true"/>
          <p:nvPr/>
        </p:nvSpPr>
        <p:spPr>
          <a:xfrm rot="0">
            <a:off x="697172" y="3792749"/>
            <a:ext cx="16562128" cy="4210050"/>
          </a:xfrm>
          <a:prstGeom prst="rect">
            <a:avLst/>
          </a:prstGeom>
        </p:spPr>
        <p:txBody>
          <a:bodyPr anchor="t" rtlCol="false" tIns="0" lIns="0" bIns="0" rIns="0">
            <a:spAutoFit/>
          </a:bodyPr>
          <a:lstStyle/>
          <a:p>
            <a:pPr algn="l" marL="863599" indent="-431800" lvl="1">
              <a:lnSpc>
                <a:spcPts val="4799"/>
              </a:lnSpc>
              <a:buFont typeface="Arial"/>
              <a:buChar char="•"/>
            </a:pPr>
            <a:r>
              <a:rPr lang="en-US" b="true" sz="3999" spc="35">
                <a:solidFill>
                  <a:srgbClr val="036161"/>
                </a:solidFill>
                <a:latin typeface="Arimo Bold"/>
                <a:ea typeface="Arimo Bold"/>
                <a:cs typeface="Arimo Bold"/>
                <a:sym typeface="Arimo Bold"/>
              </a:rPr>
              <a:t>Thu thập thông tin từ các tài liệu, bài báo khoa học, và hướng dẫn từ các nguồn đáng tin cậy như tài liệu Java, tài liệu giao thức mạng, và tài liệu thiết kế cơ sở dữ liệu.</a:t>
            </a:r>
          </a:p>
          <a:p>
            <a:pPr algn="l" marL="863599" indent="-431800" lvl="1">
              <a:lnSpc>
                <a:spcPts val="4799"/>
              </a:lnSpc>
              <a:buFont typeface="Arial"/>
              <a:buChar char="•"/>
            </a:pPr>
            <a:r>
              <a:rPr lang="en-US" b="true" sz="3999" spc="35">
                <a:solidFill>
                  <a:srgbClr val="036161"/>
                </a:solidFill>
                <a:latin typeface="Arimo Bold"/>
                <a:ea typeface="Arimo Bold"/>
                <a:cs typeface="Arimo Bold"/>
                <a:sym typeface="Arimo Bold"/>
              </a:rPr>
              <a:t> Phân tích các đặc điểm và yêu cầu của hệ thống email, so sánh với các hệ thống thực tế để đánh giá và tối ưu hóa giải pháp được đề xuất.</a:t>
            </a:r>
          </a:p>
          <a:p>
            <a:pPr algn="l">
              <a:lnSpc>
                <a:spcPts val="479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694583"/>
            <a:ext cx="8115300" cy="1086121"/>
          </a:xfrm>
          <a:custGeom>
            <a:avLst/>
            <a:gdLst/>
            <a:ahLst/>
            <a:cxnLst/>
            <a:rect r="r" b="b" t="t" l="l"/>
            <a:pathLst>
              <a:path h="1086121" w="8115300">
                <a:moveTo>
                  <a:pt x="0" y="0"/>
                </a:moveTo>
                <a:lnTo>
                  <a:pt x="8115300" y="0"/>
                </a:lnTo>
                <a:lnTo>
                  <a:pt x="8115300" y="1086121"/>
                </a:lnTo>
                <a:lnTo>
                  <a:pt x="0" y="1086121"/>
                </a:lnTo>
                <a:lnTo>
                  <a:pt x="0" y="0"/>
                </a:lnTo>
                <a:close/>
              </a:path>
            </a:pathLst>
          </a:custGeom>
          <a:blipFill>
            <a:blip r:embed="rId3">
              <a:extLst>
                <a:ext uri="{96DAC541-7B7A-43D3-8B79-37D633B846F1}">
                  <asvg:svgBlip xmlns:asvg="http://schemas.microsoft.com/office/drawing/2016/SVG/main" r:embed="rId4"/>
                </a:ext>
              </a:extLst>
            </a:blip>
            <a:stretch>
              <a:fillRect l="0" t="-4911" r="0" b="-4911"/>
            </a:stretch>
          </a:blipFill>
        </p:spPr>
      </p:sp>
      <p:sp>
        <p:nvSpPr>
          <p:cNvPr name="TextBox 4" id="4"/>
          <p:cNvSpPr txBox="true"/>
          <p:nvPr/>
        </p:nvSpPr>
        <p:spPr>
          <a:xfrm rot="0">
            <a:off x="2422957" y="1866168"/>
            <a:ext cx="8338644" cy="714375"/>
          </a:xfrm>
          <a:prstGeom prst="rect">
            <a:avLst/>
          </a:prstGeom>
        </p:spPr>
        <p:txBody>
          <a:bodyPr anchor="t" rtlCol="false" tIns="0" lIns="0" bIns="0" rIns="0">
            <a:spAutoFit/>
          </a:bodyPr>
          <a:lstStyle/>
          <a:p>
            <a:pPr algn="l">
              <a:lnSpc>
                <a:spcPts val="5400"/>
              </a:lnSpc>
              <a:spcBef>
                <a:spcPct val="0"/>
              </a:spcBef>
            </a:pPr>
            <a:r>
              <a:rPr lang="en-US" sz="4500" spc="42">
                <a:solidFill>
                  <a:srgbClr val="036161"/>
                </a:solidFill>
                <a:latin typeface="Arimo"/>
                <a:ea typeface="Arimo"/>
                <a:cs typeface="Arimo"/>
                <a:sym typeface="Arimo"/>
              </a:rPr>
              <a:t>Phương pháp thống kê</a:t>
            </a:r>
          </a:p>
        </p:txBody>
      </p:sp>
      <p:sp>
        <p:nvSpPr>
          <p:cNvPr name="TextBox 5" id="5"/>
          <p:cNvSpPr txBox="true"/>
          <p:nvPr/>
        </p:nvSpPr>
        <p:spPr>
          <a:xfrm rot="0">
            <a:off x="1028700" y="1866168"/>
            <a:ext cx="1029565" cy="714375"/>
          </a:xfrm>
          <a:prstGeom prst="rect">
            <a:avLst/>
          </a:prstGeom>
        </p:spPr>
        <p:txBody>
          <a:bodyPr anchor="t" rtlCol="false" tIns="0" lIns="0" bIns="0" rIns="0">
            <a:spAutoFit/>
          </a:bodyPr>
          <a:lstStyle/>
          <a:p>
            <a:pPr algn="ctr">
              <a:lnSpc>
                <a:spcPts val="5400"/>
              </a:lnSpc>
              <a:spcBef>
                <a:spcPct val="0"/>
              </a:spcBef>
            </a:pPr>
            <a:r>
              <a:rPr lang="en-US" b="true" sz="4500" spc="42">
                <a:solidFill>
                  <a:srgbClr val="036161"/>
                </a:solidFill>
                <a:latin typeface="Arimo Bold"/>
                <a:ea typeface="Arimo Bold"/>
                <a:cs typeface="Arimo Bold"/>
                <a:sym typeface="Arimo Bold"/>
              </a:rPr>
              <a:t>4.3</a:t>
            </a:r>
          </a:p>
        </p:txBody>
      </p:sp>
      <p:sp>
        <p:nvSpPr>
          <p:cNvPr name="TextBox 6" id="6"/>
          <p:cNvSpPr txBox="true"/>
          <p:nvPr/>
        </p:nvSpPr>
        <p:spPr>
          <a:xfrm rot="0">
            <a:off x="1028700" y="3333750"/>
            <a:ext cx="16721090" cy="1809750"/>
          </a:xfrm>
          <a:prstGeom prst="rect">
            <a:avLst/>
          </a:prstGeom>
        </p:spPr>
        <p:txBody>
          <a:bodyPr anchor="t" rtlCol="false" tIns="0" lIns="0" bIns="0" rIns="0">
            <a:spAutoFit/>
          </a:bodyPr>
          <a:lstStyle/>
          <a:p>
            <a:pPr algn="l">
              <a:lnSpc>
                <a:spcPts val="4799"/>
              </a:lnSpc>
            </a:pPr>
            <a:r>
              <a:rPr lang="en-US" sz="3999" spc="35" b="true">
                <a:solidFill>
                  <a:srgbClr val="036161"/>
                </a:solidFill>
                <a:latin typeface="Arimo Bold"/>
                <a:ea typeface="Arimo Bold"/>
                <a:cs typeface="Arimo Bold"/>
                <a:sym typeface="Arimo Bold"/>
              </a:rPr>
              <a:t>Phân tích và xử lý số liệu liên quan đến hiệu suất của hệ thống, như thời gian gửi/nhận email, tỷ lệ lỗi, và mức độ tải của hệ thống.</a:t>
            </a:r>
          </a:p>
          <a:p>
            <a:pPr algn="l">
              <a:lnSpc>
                <a:spcPts val="479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DAGXl6-8nIM</dc:identifier>
  <dcterms:modified xsi:type="dcterms:W3CDTF">2011-08-01T06:04:30Z</dcterms:modified>
  <cp:revision>1</cp:revision>
  <dc:title>Email System</dc:title>
</cp:coreProperties>
</file>