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EECD-91DB-6C3E-9405-4ED06DE0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House Prices –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3E8F-C99D-6572-4ACC-961E34B2B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Khoa TRUONG</a:t>
            </a:r>
          </a:p>
        </p:txBody>
      </p:sp>
      <p:pic>
        <p:nvPicPr>
          <p:cNvPr id="4" name="Picture 3" descr="3D rendering of blue soccer balls suspended in mid-air">
            <a:extLst>
              <a:ext uri="{FF2B5EF4-FFF2-40B4-BE49-F238E27FC236}">
                <a16:creationId xmlns:a16="http://schemas.microsoft.com/office/drawing/2014/main" id="{AF241CF2-5593-F3C1-4136-CFC0D0C00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6" r="24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918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2EA4-2E16-AE49-8A11-DA68DF87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92E1-F8E4-D1B1-798D-DB12CC76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With over 70 explanatory variables, we will try to use some of them to predict the house prices.</a:t>
            </a:r>
          </a:p>
          <a:p>
            <a:r>
              <a:rPr lang="en-US" sz="2000" dirty="0"/>
              <a:t>The reason not to use all: Overfitting.</a:t>
            </a:r>
          </a:p>
          <a:p>
            <a:r>
              <a:rPr lang="en-US" sz="2000" dirty="0"/>
              <a:t>Each categorical features have more than 4 categories, and there are 53 categorical features.</a:t>
            </a:r>
          </a:p>
          <a:p>
            <a:r>
              <a:rPr lang="en-US" sz="2000" dirty="0"/>
              <a:t>22 numerical features.</a:t>
            </a:r>
          </a:p>
          <a:p>
            <a:r>
              <a:rPr lang="en-US" sz="2000" dirty="0"/>
              <a:t>Log transformed the price so model prediction would favor the dense part of distribution of prices.</a:t>
            </a:r>
          </a:p>
          <a:p>
            <a:r>
              <a:rPr lang="en-US" sz="2000" dirty="0"/>
              <a:t>How to choose which features to use?</a:t>
            </a:r>
          </a:p>
        </p:txBody>
      </p:sp>
    </p:spTree>
    <p:extLst>
      <p:ext uri="{BB962C8B-B14F-4D97-AF65-F5344CB8AC3E}">
        <p14:creationId xmlns:p14="http://schemas.microsoft.com/office/powerpoint/2010/main" val="80612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30D-9C9E-C8DC-73BE-CDFBBE4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EEE03C8-BCDA-C2C6-61CF-6370B5DEA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29" y="1517982"/>
            <a:ext cx="4568381" cy="453416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B06DDD8-E7B4-68E7-C568-DA9C930F1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8" y="1517982"/>
            <a:ext cx="4819341" cy="45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1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FF30-8A14-5736-702D-2A700708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for Categorical values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A9AA4B5-4DCA-0786-8CE3-304A4AA74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4" y="1564030"/>
            <a:ext cx="9923299" cy="4521006"/>
          </a:xfrm>
        </p:spPr>
      </p:pic>
    </p:spTree>
    <p:extLst>
      <p:ext uri="{BB962C8B-B14F-4D97-AF65-F5344CB8AC3E}">
        <p14:creationId xmlns:p14="http://schemas.microsoft.com/office/powerpoint/2010/main" val="16049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F35F-FB9A-EAF1-00CA-C97F9AB2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0FCC2B-0A8E-546C-7693-78CDF098B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05" y="1774540"/>
            <a:ext cx="10083069" cy="4606525"/>
          </a:xfrm>
        </p:spPr>
      </p:pic>
    </p:spTree>
    <p:extLst>
      <p:ext uri="{BB962C8B-B14F-4D97-AF65-F5344CB8AC3E}">
        <p14:creationId xmlns:p14="http://schemas.microsoft.com/office/powerpoint/2010/main" val="41996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939C-92A5-320D-E079-5A597349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ANOVA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9961-AC0F-2C18-6EF8-EA68C359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ANOVA would show that within a categorical feature, the mean of log prices within one group may or may not be significantly different than the other group.</a:t>
            </a:r>
          </a:p>
          <a:p>
            <a:r>
              <a:rPr lang="en-US" sz="2400" dirty="0"/>
              <a:t>Choosing only 32 categorical features. </a:t>
            </a:r>
          </a:p>
        </p:txBody>
      </p:sp>
    </p:spTree>
    <p:extLst>
      <p:ext uri="{BB962C8B-B14F-4D97-AF65-F5344CB8AC3E}">
        <p14:creationId xmlns:p14="http://schemas.microsoft.com/office/powerpoint/2010/main" val="157226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5B6B-ECDC-B52A-DF04-4A8D4359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3870360-0F6C-8457-6E57-ACA1324C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6" y="1529659"/>
            <a:ext cx="2354045" cy="4431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02F2C-9C6D-58F6-5852-12B41E313A7D}"/>
              </a:ext>
            </a:extLst>
          </p:cNvPr>
          <p:cNvSpPr txBox="1"/>
          <p:nvPr/>
        </p:nvSpPr>
        <p:spPr>
          <a:xfrm>
            <a:off x="4670676" y="1493655"/>
            <a:ext cx="534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numerical features that have a correlation &gt; 0.3. Remove features that are highly correlated with one another.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C6F8C0D-DF66-F139-87DF-B9D714CAC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51" y="2941909"/>
            <a:ext cx="8032634" cy="30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578B-491F-1F31-3A1B-4869412C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6555-B95C-0FB1-8A1B-BDDBBFF3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up with 38 features. </a:t>
            </a:r>
          </a:p>
          <a:p>
            <a:r>
              <a:rPr lang="en-US" dirty="0"/>
              <a:t>Rank 2365/4222.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1486B2E-CB1C-06CA-454E-F142F738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9" y="3428999"/>
            <a:ext cx="5196473" cy="16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01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F"/>
      </a:accent1>
      <a:accent2>
        <a:srgbClr val="AE17D5"/>
      </a:accent2>
      <a:accent3>
        <a:srgbClr val="7129E7"/>
      </a:accent3>
      <a:accent4>
        <a:srgbClr val="3137DA"/>
      </a:accent4>
      <a:accent5>
        <a:srgbClr val="297FE7"/>
      </a:accent5>
      <a:accent6>
        <a:srgbClr val="17BDD5"/>
      </a:accent6>
      <a:hlink>
        <a:srgbClr val="3F64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BrushVTI</vt:lpstr>
      <vt:lpstr>House Prices – Advanced Regression Techniques</vt:lpstr>
      <vt:lpstr>Overview of the Data</vt:lpstr>
      <vt:lpstr>Price Distribution</vt:lpstr>
      <vt:lpstr>Boxplots for Categorical values</vt:lpstr>
      <vt:lpstr>Bad feature </vt:lpstr>
      <vt:lpstr>Using ANOVA For Feature Selection</vt:lpstr>
      <vt:lpstr>Numerical features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– Advanced Regression Techniques</dc:title>
  <dc:creator>Truong, Khoa</dc:creator>
  <cp:lastModifiedBy>Truong, Khoa</cp:lastModifiedBy>
  <cp:revision>5</cp:revision>
  <dcterms:created xsi:type="dcterms:W3CDTF">2022-05-06T15:21:25Z</dcterms:created>
  <dcterms:modified xsi:type="dcterms:W3CDTF">2022-05-06T15:47:18Z</dcterms:modified>
</cp:coreProperties>
</file>