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6" r:id="rId6"/>
    <p:sldId id="260" r:id="rId7"/>
    <p:sldId id="281" r:id="rId8"/>
    <p:sldId id="282" r:id="rId9"/>
    <p:sldId id="280" r:id="rId10"/>
    <p:sldId id="283" r:id="rId11"/>
    <p:sldId id="284" r:id="rId12"/>
    <p:sldId id="285" r:id="rId13"/>
    <p:sldId id="286" r:id="rId14"/>
    <p:sldId id="287" r:id="rId15"/>
    <p:sldId id="270" r:id="rId16"/>
    <p:sldId id="257" r:id="rId17"/>
    <p:sldId id="258" r:id="rId18"/>
    <p:sldId id="259" r:id="rId19"/>
    <p:sldId id="297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67" r:id="rId28"/>
    <p:sldId id="268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9" r:id="rId37"/>
    <p:sldId id="278" r:id="rId38"/>
    <p:sldId id="288" r:id="rId39"/>
    <p:sldId id="289" r:id="rId40"/>
    <p:sldId id="290" r:id="rId41"/>
    <p:sldId id="291" r:id="rId42"/>
    <p:sldId id="300" r:id="rId43"/>
    <p:sldId id="301" r:id="rId44"/>
    <p:sldId id="298" r:id="rId45"/>
    <p:sldId id="292" r:id="rId46"/>
    <p:sldId id="29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78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77A-7B21-41C0-B262-B5AAF26692F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2C09-77DA-460F-A13F-F8553BF5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1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6AE3-E8FF-E22B-6C55-338DA2EE3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Houses in dallas-fortworth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36DC-7359-DE4D-3847-5CF0658BE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khoa </a:t>
            </a:r>
            <a:r>
              <a:rPr lang="en-US" dirty="0" err="1"/>
              <a:t>truong</a:t>
            </a:r>
            <a:endParaRPr lang="en-US" dirty="0"/>
          </a:p>
          <a:p>
            <a:r>
              <a:rPr lang="en-US" dirty="0"/>
              <a:t>Supervised by dr. </a:t>
            </a:r>
            <a:r>
              <a:rPr lang="en-US" dirty="0" err="1"/>
              <a:t>hamm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4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5156-18BC-075E-A7F4-0D228756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0A2F-5A63-90BC-35C4-0292D1BC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use box plots to investigate the price distribution.</a:t>
            </a:r>
          </a:p>
          <a:p>
            <a:r>
              <a:rPr lang="en-US" dirty="0"/>
              <a:t>Too many features due to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139642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2C09-AEA4-F12F-F1B6-AF440F66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Rooftype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A9BB3C-A751-C62B-13A6-72FE2946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6" y="1658143"/>
            <a:ext cx="5210781" cy="4467117"/>
          </a:xfrm>
        </p:spPr>
      </p:pic>
    </p:spTree>
    <p:extLst>
      <p:ext uri="{BB962C8B-B14F-4D97-AF65-F5344CB8AC3E}">
        <p14:creationId xmlns:p14="http://schemas.microsoft.com/office/powerpoint/2010/main" val="419715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5E40-AF19-8A82-9E41-1330748F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features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653006-8319-F7F1-A229-6467BEC62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61" y="1601220"/>
            <a:ext cx="5736014" cy="4547096"/>
          </a:xfrm>
        </p:spPr>
      </p:pic>
    </p:spTree>
    <p:extLst>
      <p:ext uri="{BB962C8B-B14F-4D97-AF65-F5344CB8AC3E}">
        <p14:creationId xmlns:p14="http://schemas.microsoft.com/office/powerpoint/2010/main" val="17554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5D01-353E-3636-CE79-CBF85669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features (parts of the pool)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2760B1-93F0-D432-6174-1ADB811EE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17" y="1658144"/>
            <a:ext cx="5459693" cy="4722184"/>
          </a:xfrm>
        </p:spPr>
      </p:pic>
    </p:spTree>
    <p:extLst>
      <p:ext uri="{BB962C8B-B14F-4D97-AF65-F5344CB8AC3E}">
        <p14:creationId xmlns:p14="http://schemas.microsoft.com/office/powerpoint/2010/main" val="348177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BF8-6065-1454-B738-06CE40B7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1C5A02-F7ED-EC27-85C8-2174B8AF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71" y="1658144"/>
            <a:ext cx="5563309" cy="4681780"/>
          </a:xfrm>
        </p:spPr>
      </p:pic>
    </p:spTree>
    <p:extLst>
      <p:ext uri="{BB962C8B-B14F-4D97-AF65-F5344CB8AC3E}">
        <p14:creationId xmlns:p14="http://schemas.microsoft.com/office/powerpoint/2010/main" val="379864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901-DA81-2FDF-B759-2BEBB9A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unsupervised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1DB3-B8C8-415F-4B80-21892833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high-dimensional datasets.</a:t>
            </a:r>
          </a:p>
          <a:p>
            <a:r>
              <a:rPr lang="en-US" dirty="0"/>
              <a:t>Understand the importance of features.</a:t>
            </a:r>
          </a:p>
          <a:p>
            <a:r>
              <a:rPr lang="en-US" dirty="0"/>
              <a:t>Capture trends that are existed in the datasets.</a:t>
            </a:r>
          </a:p>
          <a:p>
            <a:r>
              <a:rPr lang="en-US" dirty="0"/>
              <a:t>First, we should scale these features into equal range from 0-1 to ensure that the bigger values features don’t dominate smaller values features.</a:t>
            </a:r>
          </a:p>
        </p:txBody>
      </p:sp>
    </p:spTree>
    <p:extLst>
      <p:ext uri="{BB962C8B-B14F-4D97-AF65-F5344CB8AC3E}">
        <p14:creationId xmlns:p14="http://schemas.microsoft.com/office/powerpoint/2010/main" val="88513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CCFD-CCA4-E4A8-0FA1-8ABF11F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 max scaler?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9FD962B-AF12-FF97-AB6F-58509C7A8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61599"/>
            <a:ext cx="9194804" cy="4483707"/>
          </a:xfrm>
        </p:spPr>
      </p:pic>
    </p:spTree>
    <p:extLst>
      <p:ext uri="{BB962C8B-B14F-4D97-AF65-F5344CB8AC3E}">
        <p14:creationId xmlns:p14="http://schemas.microsoft.com/office/powerpoint/2010/main" val="188670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E9E3-91F1-022E-FC50-546F9A5F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InCREASE</a:t>
            </a:r>
            <a:r>
              <a:rPr lang="en-US" dirty="0"/>
              <a:t> the range (5 to 10)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172AA9-3474-35A7-370D-6C6171B6B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05" y="1655641"/>
            <a:ext cx="9144001" cy="4445480"/>
          </a:xfrm>
        </p:spPr>
      </p:pic>
    </p:spTree>
    <p:extLst>
      <p:ext uri="{BB962C8B-B14F-4D97-AF65-F5344CB8AC3E}">
        <p14:creationId xmlns:p14="http://schemas.microsoft.com/office/powerpoint/2010/main" val="183793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656D-8967-5B76-B39D-C0C0BDDB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THE RANGE (10 TO 25)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36B7EEA-69DE-6E07-673D-CCD862D8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8" y="1668442"/>
            <a:ext cx="9121231" cy="4497033"/>
          </a:xfrm>
        </p:spPr>
      </p:pic>
    </p:spTree>
    <p:extLst>
      <p:ext uri="{BB962C8B-B14F-4D97-AF65-F5344CB8AC3E}">
        <p14:creationId xmlns:p14="http://schemas.microsoft.com/office/powerpoint/2010/main" val="304592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2DB6-813F-FB7E-C0A4-5C917CA2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unsupervised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0AE5-6C49-73D5-17A3-5E1B627A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885161"/>
          </a:xfrm>
        </p:spPr>
        <p:txBody>
          <a:bodyPr>
            <a:normAutofit fontScale="92500"/>
          </a:bodyPr>
          <a:lstStyle/>
          <a:p>
            <a:r>
              <a:rPr lang="en-US" dirty="0"/>
              <a:t>Project the data on a 2D plane.</a:t>
            </a:r>
          </a:p>
          <a:p>
            <a:r>
              <a:rPr lang="en-US" dirty="0"/>
              <a:t>TSNE: Convert affinities of data points to probabilities and minimize the KL divergence of the Joint probabilities.</a:t>
            </a:r>
          </a:p>
          <a:p>
            <a:r>
              <a:rPr lang="en-US" dirty="0"/>
              <a:t>PCA: Decompose a multivariate dataset in a set of successive orthogonal components that explain a maximum amount of the variance.</a:t>
            </a:r>
          </a:p>
          <a:p>
            <a:r>
              <a:rPr lang="en-US" dirty="0"/>
              <a:t>Kernel PCA: Use kernels on PCA to achieve non-linear dimensionality reduction.</a:t>
            </a:r>
          </a:p>
          <a:p>
            <a:r>
              <a:rPr lang="en-US" dirty="0"/>
              <a:t>Spectral Embedding: Use Laplacian Eigenmaps to find a low dimensional representation of the data using a spectral decomposition of the graph Laplacian.</a:t>
            </a:r>
          </a:p>
          <a:p>
            <a:r>
              <a:rPr lang="en-US" dirty="0"/>
              <a:t>UMAP: Make use of some basic Riemannian geometry to bring real world data a little closer to the underlying assumptions of the topological data analysis algorithm.</a:t>
            </a:r>
          </a:p>
        </p:txBody>
      </p:sp>
    </p:spTree>
    <p:extLst>
      <p:ext uri="{BB962C8B-B14F-4D97-AF65-F5344CB8AC3E}">
        <p14:creationId xmlns:p14="http://schemas.microsoft.com/office/powerpoint/2010/main" val="27021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777-E89E-5F4E-DE9E-4D7DF9C6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this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83E4-7981-E61B-84B4-D9D21F5F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Financial market has been a hot topic since 2021due to extreme </a:t>
            </a:r>
            <a:r>
              <a:rPr lang="en-US" dirty="0" err="1"/>
              <a:t>votality</a:t>
            </a:r>
            <a:r>
              <a:rPr lang="en-US" dirty="0"/>
              <a:t> that has never been seen before.</a:t>
            </a:r>
          </a:p>
          <a:p>
            <a:r>
              <a:rPr lang="en-US" dirty="0"/>
              <a:t>A single-family house price can be $450K in June and then just dropped to $399K in August.</a:t>
            </a:r>
          </a:p>
          <a:p>
            <a:r>
              <a:rPr lang="en-US" dirty="0"/>
              <a:t>This ends up with people don’t know what would be the right time that they can invest or simply buy on for living.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 we create a unique ML model that solve this problem?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8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F336-802A-5A65-388B-A3075407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when all features stay in range 0-1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C876D07-A66C-C9C8-3542-BA1191751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31" y="1658143"/>
            <a:ext cx="5349846" cy="4468337"/>
          </a:xfrm>
        </p:spPr>
      </p:pic>
    </p:spTree>
    <p:extLst>
      <p:ext uri="{BB962C8B-B14F-4D97-AF65-F5344CB8AC3E}">
        <p14:creationId xmlns:p14="http://schemas.microsoft.com/office/powerpoint/2010/main" val="225580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1AB0-F743-86EA-25F7-0ACC4D9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WHEN ALL Features stay in range 0-1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1C94E9A-8C91-4709-C6F5-9E3F6C5A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8" y="1658144"/>
            <a:ext cx="5292763" cy="4581338"/>
          </a:xfrm>
        </p:spPr>
      </p:pic>
    </p:spTree>
    <p:extLst>
      <p:ext uri="{BB962C8B-B14F-4D97-AF65-F5344CB8AC3E}">
        <p14:creationId xmlns:p14="http://schemas.microsoft.com/office/powerpoint/2010/main" val="336384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5FEE-49C9-F3D5-4C49-A53CC5BB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WHEN ALL FEATURES STAY IN RANGE 0-1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14E3896-8CFB-24BB-7D70-4BA67657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83" y="1658143"/>
            <a:ext cx="5505063" cy="4675279"/>
          </a:xfrm>
        </p:spPr>
      </p:pic>
    </p:spTree>
    <p:extLst>
      <p:ext uri="{BB962C8B-B14F-4D97-AF65-F5344CB8AC3E}">
        <p14:creationId xmlns:p14="http://schemas.microsoft.com/office/powerpoint/2010/main" val="202339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245F-1561-6048-BCB5-F0BF8B82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scale more important features into a bigger range?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3085-BB2E-7613-4D6A-EF79C1AA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numerical features: </a:t>
            </a:r>
            <a:r>
              <a:rPr lang="en-US" dirty="0" err="1"/>
              <a:t>monthlyHoaFee</a:t>
            </a:r>
            <a:r>
              <a:rPr lang="en-US" dirty="0"/>
              <a:t>, </a:t>
            </a:r>
            <a:r>
              <a:rPr lang="en-US" dirty="0" err="1"/>
              <a:t>livingAreaValue</a:t>
            </a:r>
            <a:r>
              <a:rPr lang="en-US" dirty="0"/>
              <a:t>, bedrooms, longitude, latitude, </a:t>
            </a:r>
            <a:r>
              <a:rPr lang="en-US" dirty="0" err="1"/>
              <a:t>mortgageRates.fifteenYearFixedRate</a:t>
            </a:r>
            <a:r>
              <a:rPr lang="en-US" dirty="0"/>
              <a:t>, </a:t>
            </a:r>
            <a:r>
              <a:rPr lang="en-US" dirty="0" err="1"/>
              <a:t>garageSpaces</a:t>
            </a:r>
            <a:r>
              <a:rPr lang="en-US" dirty="0"/>
              <a:t>, parking, </a:t>
            </a:r>
            <a:r>
              <a:rPr lang="en-US" dirty="0" err="1"/>
              <a:t>coveredSpaces</a:t>
            </a:r>
            <a:r>
              <a:rPr lang="en-US" dirty="0"/>
              <a:t>, bathrooms, </a:t>
            </a:r>
            <a:r>
              <a:rPr lang="en-US" dirty="0" err="1"/>
              <a:t>bathroomsHalf</a:t>
            </a:r>
            <a:r>
              <a:rPr lang="en-US" dirty="0"/>
              <a:t>, </a:t>
            </a:r>
            <a:r>
              <a:rPr lang="en-US" dirty="0" err="1"/>
              <a:t>bathroomsFull</a:t>
            </a:r>
            <a:r>
              <a:rPr lang="en-US" dirty="0"/>
              <a:t>, fireplaces</a:t>
            </a:r>
          </a:p>
          <a:p>
            <a:r>
              <a:rPr lang="en-US" dirty="0"/>
              <a:t>These features will have bigger variances. They will be scaled with </a:t>
            </a:r>
            <a:r>
              <a:rPr lang="en-US" dirty="0" err="1"/>
              <a:t>MinMaxScaler</a:t>
            </a:r>
            <a:r>
              <a:rPr lang="en-US" dirty="0"/>
              <a:t> into the range 10-25.</a:t>
            </a:r>
          </a:p>
          <a:p>
            <a:r>
              <a:rPr lang="en-US" dirty="0"/>
              <a:t>They will also “dominate” the projections. The projections will be more influenced by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399445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195B-DF49-3107-348C-3E9BDDFB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TSNE</a:t>
            </a:r>
          </a:p>
        </p:txBody>
      </p:sp>
      <p:pic>
        <p:nvPicPr>
          <p:cNvPr id="13" name="Content Placeholder 1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EE8CD8B8-15E4-4178-62E9-407F8B5F5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5" y="1552266"/>
            <a:ext cx="9898656" cy="4581338"/>
          </a:xfrm>
        </p:spPr>
      </p:pic>
    </p:spTree>
    <p:extLst>
      <p:ext uri="{BB962C8B-B14F-4D97-AF65-F5344CB8AC3E}">
        <p14:creationId xmlns:p14="http://schemas.microsoft.com/office/powerpoint/2010/main" val="318470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1376-7599-D77C-C0BE-72B4289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0537477C-A5DC-3CEC-5DCE-1B1DA5E02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66094"/>
            <a:ext cx="10088607" cy="4594073"/>
          </a:xfrm>
        </p:spPr>
      </p:pic>
    </p:spTree>
    <p:extLst>
      <p:ext uri="{BB962C8B-B14F-4D97-AF65-F5344CB8AC3E}">
        <p14:creationId xmlns:p14="http://schemas.microsoft.com/office/powerpoint/2010/main" val="53181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FE67-DC6F-5137-FE3A-A0539686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pca</a:t>
            </a:r>
            <a:endParaRPr lang="en-US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D492E22-16F8-B22C-5C9E-999D3D1C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16077"/>
            <a:ext cx="10150920" cy="4723405"/>
          </a:xfrm>
        </p:spPr>
      </p:pic>
    </p:spTree>
    <p:extLst>
      <p:ext uri="{BB962C8B-B14F-4D97-AF65-F5344CB8AC3E}">
        <p14:creationId xmlns:p14="http://schemas.microsoft.com/office/powerpoint/2010/main" val="18382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A5A-1A87-DA7D-D6AF-B65DBE68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spectral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B46004F-F8B6-A3CB-F1D7-C3585AD55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3" y="1585345"/>
            <a:ext cx="10025555" cy="4557071"/>
          </a:xfrm>
        </p:spPr>
      </p:pic>
    </p:spTree>
    <p:extLst>
      <p:ext uri="{BB962C8B-B14F-4D97-AF65-F5344CB8AC3E}">
        <p14:creationId xmlns:p14="http://schemas.microsoft.com/office/powerpoint/2010/main" val="308252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E4D-5E03-459C-2BB3-B145F99A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UMAP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FBDA4B-722E-144F-5D11-9C7A032E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56469"/>
            <a:ext cx="10061829" cy="4594073"/>
          </a:xfrm>
        </p:spPr>
      </p:pic>
    </p:spTree>
    <p:extLst>
      <p:ext uri="{BB962C8B-B14F-4D97-AF65-F5344CB8AC3E}">
        <p14:creationId xmlns:p14="http://schemas.microsoft.com/office/powerpoint/2010/main" val="392248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5C1A-ED44-0455-E6D8-8AA89A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the projections represent the data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F9A6-EE6D-C944-9451-4F3C5C90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Visually, it looks better but we need a metric to measure these data visualizations.</a:t>
            </a:r>
          </a:p>
          <a:p>
            <a:r>
              <a:rPr lang="en-US" dirty="0"/>
              <a:t>5-Fold cross validation with KNN (55 nearest neighbors)</a:t>
            </a:r>
          </a:p>
          <a:p>
            <a:r>
              <a:rPr lang="en-US" dirty="0"/>
              <a:t>Metrics: R2, RMSE, MAE</a:t>
            </a:r>
          </a:p>
          <a:p>
            <a:r>
              <a:rPr lang="en-US" dirty="0"/>
              <a:t>R2 higher, RMSE LOWER</a:t>
            </a:r>
          </a:p>
        </p:txBody>
      </p:sp>
    </p:spTree>
    <p:extLst>
      <p:ext uri="{BB962C8B-B14F-4D97-AF65-F5344CB8AC3E}">
        <p14:creationId xmlns:p14="http://schemas.microsoft.com/office/powerpoint/2010/main" val="8773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504-A98C-BD4D-3F57-528DA06F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2906-991F-994B-EB7C-6CEC3183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information from Zillow monthly and curated the datasets.</a:t>
            </a:r>
          </a:p>
          <a:p>
            <a:r>
              <a:rPr lang="en-US" dirty="0"/>
              <a:t>Use statistics and unsupervised learning techniques to analyze the features in the dataset.</a:t>
            </a:r>
          </a:p>
          <a:p>
            <a:r>
              <a:rPr lang="en-US" dirty="0"/>
              <a:t>Create a regression model that predict prices based on monthly prices. </a:t>
            </a:r>
          </a:p>
        </p:txBody>
      </p:sp>
    </p:spTree>
    <p:extLst>
      <p:ext uri="{BB962C8B-B14F-4D97-AF65-F5344CB8AC3E}">
        <p14:creationId xmlns:p14="http://schemas.microsoft.com/office/powerpoint/2010/main" val="364584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B59E-A465-8946-7097-6100CCEE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</a:t>
            </a:r>
            <a:r>
              <a:rPr lang="en-US" dirty="0" err="1"/>
              <a:t>feATURES</a:t>
            </a:r>
            <a:endParaRPr lang="en-US" dirty="0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1FBE8861-87DF-6E88-288F-2AE08AAD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57" y="1664966"/>
            <a:ext cx="10032781" cy="3609678"/>
          </a:xfrm>
        </p:spPr>
      </p:pic>
    </p:spTree>
    <p:extLst>
      <p:ext uri="{BB962C8B-B14F-4D97-AF65-F5344CB8AC3E}">
        <p14:creationId xmlns:p14="http://schemas.microsoft.com/office/powerpoint/2010/main" val="3799810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5FA7-8232-D76D-344E-C7E57AEA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FEATURES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3C13944C-9D9A-7EEB-4334-3042BAE68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67" y="1672748"/>
            <a:ext cx="10075651" cy="3544145"/>
          </a:xfrm>
        </p:spPr>
      </p:pic>
    </p:spTree>
    <p:extLst>
      <p:ext uri="{BB962C8B-B14F-4D97-AF65-F5344CB8AC3E}">
        <p14:creationId xmlns:p14="http://schemas.microsoft.com/office/powerpoint/2010/main" val="62815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7E73-14B5-78FF-6009-EDC0A523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F8ED-4278-F507-BCCC-1034991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shouldn’t always scale all features into the range 0-1 since some numerical features are just way more important than the others.</a:t>
            </a:r>
          </a:p>
          <a:p>
            <a:r>
              <a:rPr lang="en-US" dirty="0"/>
              <a:t>TSNE represents the data better.</a:t>
            </a:r>
          </a:p>
          <a:p>
            <a:r>
              <a:rPr lang="en-US" dirty="0"/>
              <a:t>Notice: Extremely expensive houses form a different cluster.</a:t>
            </a:r>
          </a:p>
        </p:txBody>
      </p:sp>
    </p:spTree>
    <p:extLst>
      <p:ext uri="{BB962C8B-B14F-4D97-AF65-F5344CB8AC3E}">
        <p14:creationId xmlns:p14="http://schemas.microsoft.com/office/powerpoint/2010/main" val="67259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427D-6370-203F-BF86-2FE078AF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results stay consistent for every month?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CADE-1D2C-D392-B8E3-BECFB318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based on the results, we will unequally scale our features for the monthly datasets.</a:t>
            </a:r>
          </a:p>
          <a:p>
            <a:r>
              <a:rPr lang="en-US" dirty="0"/>
              <a:t>Then, we will apply the same TSNE technique and 5-Fold cross validation on all the data collected from July to November.</a:t>
            </a:r>
          </a:p>
          <a:p>
            <a:r>
              <a:rPr lang="en-US" dirty="0"/>
              <a:t>We will use test R2 and RMSE.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254C-1611-EC22-CEBB-6D62DA1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R2-score 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18ECC21-6816-3385-B46B-EBA753B7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12" y="1616204"/>
            <a:ext cx="4952971" cy="2491855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87EA3B3-3518-6A51-BE5F-5AAD2DB08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0" y="1616204"/>
            <a:ext cx="5750643" cy="46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7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AE75-56DF-1E8C-7653-72EBC917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EE85B2C3-2237-7990-7AEE-C6325F6E7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51" y="1623303"/>
            <a:ext cx="6001854" cy="1805697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FA9FAD0-D2D0-27A3-6943-94DB817E0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6" y="1623303"/>
            <a:ext cx="5476511" cy="48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8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0373-E506-5C85-8947-7C479BDF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C235-994C-D587-5BA5-2CD89FEB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TSNE-2D consistently represents the data very well monthly.</a:t>
            </a:r>
          </a:p>
          <a:p>
            <a:r>
              <a:rPr lang="en-US" dirty="0"/>
              <a:t>Unequal scale for numerical features to achieve a more desirable result. </a:t>
            </a:r>
          </a:p>
        </p:txBody>
      </p:sp>
    </p:spTree>
    <p:extLst>
      <p:ext uri="{BB962C8B-B14F-4D97-AF65-F5344CB8AC3E}">
        <p14:creationId xmlns:p14="http://schemas.microsoft.com/office/powerpoint/2010/main" val="1304049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A4F-C8D5-E0E2-834B-2937BDA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PREDICTION 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9D47-FAB5-F3F3-19B5-CB4BD61A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regression techniques to predict housing prices based on monthly datasets.</a:t>
            </a:r>
          </a:p>
          <a:p>
            <a:r>
              <a:rPr lang="en-US" dirty="0"/>
              <a:t>Linear Regression, Decision Tree Regression, Random Forest Regression, AdaBoost Regression, </a:t>
            </a:r>
            <a:r>
              <a:rPr lang="en-US" dirty="0" err="1"/>
              <a:t>HistGradientBoosting</a:t>
            </a:r>
            <a:r>
              <a:rPr lang="en-US" dirty="0"/>
              <a:t> Regression.</a:t>
            </a:r>
          </a:p>
          <a:p>
            <a:r>
              <a:rPr lang="en-US" dirty="0"/>
              <a:t>Metrics: R2, RMSE, MAE</a:t>
            </a:r>
          </a:p>
        </p:txBody>
      </p:sp>
    </p:spTree>
    <p:extLst>
      <p:ext uri="{BB962C8B-B14F-4D97-AF65-F5344CB8AC3E}">
        <p14:creationId xmlns:p14="http://schemas.microsoft.com/office/powerpoint/2010/main" val="122180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8F95EC-F113-0412-0001-DE9100E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R2</a:t>
            </a: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AE9A8F7-5D0C-335C-4ABD-44C6DD9F1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25138"/>
            <a:ext cx="6112382" cy="4202262"/>
          </a:xfrm>
          <a:prstGeom prst="rect">
            <a:avLst/>
          </a:prstGeom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E0406768-B636-6DF6-E2BC-A51E6A48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95" y="2097088"/>
            <a:ext cx="3904143" cy="1666875"/>
          </a:xfrm>
        </p:spPr>
      </p:pic>
    </p:spTree>
    <p:extLst>
      <p:ext uri="{BB962C8B-B14F-4D97-AF65-F5344CB8AC3E}">
        <p14:creationId xmlns:p14="http://schemas.microsoft.com/office/powerpoint/2010/main" val="315032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111F-CE29-9FC7-D093-A75A808A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rmse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85C8A38-A019-1136-AF6B-D1196C7B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09" y="1627094"/>
            <a:ext cx="5561365" cy="180190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EC0AD4C-9544-A133-7F68-7F205EF6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7" y="1627094"/>
            <a:ext cx="6241496" cy="42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E47C5-01D7-6B3B-B4B4-2133CA65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Extraction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65B-DB97-F55B-DCFA-408FFD2E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We use Zillow.com API (on RapidAPI) to get the data.</a:t>
            </a:r>
          </a:p>
          <a:p>
            <a:pPr>
              <a:lnSpc>
                <a:spcPct val="110000"/>
              </a:lnSpc>
            </a:pPr>
            <a:r>
              <a:rPr lang="en-US" sz="2000"/>
              <a:t>This is the step that took months to be done.</a:t>
            </a:r>
          </a:p>
          <a:p>
            <a:pPr>
              <a:lnSpc>
                <a:spcPct val="110000"/>
              </a:lnSpc>
            </a:pPr>
            <a:r>
              <a:rPr lang="en-US" sz="2000"/>
              <a:t>Reasons: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+ Have to understand and learn how to use API.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+ The descriptions are out of the place. Some providers don’t list the features of the house carefully.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9C37CB-C9EE-40B3-C7C9-825BC40D3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1023"/>
            <a:ext cx="5456279" cy="26710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00221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41BD-A6DB-3332-C7FD-D818682C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1D53CE3-AC5F-F768-2353-2C135E88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82" y="1569073"/>
            <a:ext cx="5592433" cy="185992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A1BDCD-CD71-81E1-7465-F6D8A93D6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" y="1569073"/>
            <a:ext cx="5889877" cy="51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9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7356-2322-A3B8-1815-049C9AEA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035-9A61-F1F3-3C0B-90E251B8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vs. Hist Gradient Boosting.</a:t>
            </a:r>
          </a:p>
          <a:p>
            <a:r>
              <a:rPr lang="en-US" dirty="0"/>
              <a:t>HGB achieved better result as month goes on.</a:t>
            </a:r>
          </a:p>
          <a:p>
            <a:r>
              <a:rPr lang="en-US" dirty="0"/>
              <a:t>Application: We can fit monthly data into HGB and predict prices based on current price distribution.</a:t>
            </a:r>
          </a:p>
          <a:p>
            <a:r>
              <a:rPr lang="en-US" dirty="0"/>
              <a:t>However, the dimensions for each month dataset are different due to different category values.</a:t>
            </a:r>
          </a:p>
        </p:txBody>
      </p:sp>
    </p:spTree>
    <p:extLst>
      <p:ext uri="{BB962C8B-B14F-4D97-AF65-F5344CB8AC3E}">
        <p14:creationId xmlns:p14="http://schemas.microsoft.com/office/powerpoint/2010/main" val="2765158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3F5F-5BF8-C9DE-93F7-DB603B7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16D0-D27D-1E51-71F4-2746E9D2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Unequally scale the numerical features.</a:t>
            </a:r>
          </a:p>
          <a:p>
            <a:pPr marL="457200" indent="-457200">
              <a:buAutoNum type="arabicPeriod"/>
            </a:pPr>
            <a:r>
              <a:rPr lang="en-US" dirty="0"/>
              <a:t>Use Kernel PCA to scale the data to 100-D with 5-Fold.</a:t>
            </a:r>
          </a:p>
          <a:p>
            <a:pPr marL="457200" indent="-457200">
              <a:buAutoNum type="arabicPeriod"/>
            </a:pPr>
            <a:r>
              <a:rPr lang="en-US" dirty="0"/>
              <a:t>Run a Random Forest Regression on the new dataset.</a:t>
            </a:r>
          </a:p>
          <a:p>
            <a:pPr marL="0" indent="0">
              <a:buNone/>
            </a:pPr>
            <a:r>
              <a:rPr lang="en-US" dirty="0"/>
              <a:t>We will use K-Fold again to measure the performance of the regression model.</a:t>
            </a:r>
          </a:p>
          <a:p>
            <a:pPr marL="0" indent="0">
              <a:buNone/>
            </a:pPr>
            <a:r>
              <a:rPr lang="en-US" dirty="0"/>
              <a:t>Why not TSNE? TSNE technically is not a </a:t>
            </a:r>
            <a:r>
              <a:rPr lang="en-US" dirty="0">
                <a:solidFill>
                  <a:srgbClr val="FF0000"/>
                </a:solidFill>
              </a:rPr>
              <a:t>dimensionality reduction technique.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751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70C3-580C-E23E-E960-44321BDC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and November results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D9F8CF-6C78-990C-7FE5-B740E8A9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43" y="3290916"/>
            <a:ext cx="4746665" cy="139292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F366760-FBF6-FEB9-AA4B-4ED3934B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43" y="1812346"/>
            <a:ext cx="4746665" cy="13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4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230C-32F0-4C19-A668-33DF98FF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8C79-084B-3705-F8E4-C6C566F6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Analysis for housing prices:</a:t>
            </a:r>
          </a:p>
          <a:p>
            <a:pPr marL="0" indent="0">
              <a:buNone/>
            </a:pPr>
            <a:r>
              <a:rPr lang="en-US" dirty="0"/>
              <a:t>+ Understand the housing prices timeline (past-present-future).</a:t>
            </a:r>
          </a:p>
          <a:p>
            <a:pPr marL="0" indent="0">
              <a:buNone/>
            </a:pPr>
            <a:r>
              <a:rPr lang="en-US" dirty="0"/>
              <a:t>+ Forecast the housing prices distribution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804591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B7D1-6C29-1DD9-325E-8E485FF8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timeline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877FAA-EF72-7FBF-EE79-85F4D3BE1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73" y="1583859"/>
            <a:ext cx="5033798" cy="4733108"/>
          </a:xfrm>
        </p:spPr>
      </p:pic>
    </p:spTree>
    <p:extLst>
      <p:ext uri="{BB962C8B-B14F-4D97-AF65-F5344CB8AC3E}">
        <p14:creationId xmlns:p14="http://schemas.microsoft.com/office/powerpoint/2010/main" val="1913088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566E-10D8-A11A-5419-AC08BDFE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1DAE-D22B-2680-4936-FBDAB9B0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3.8</a:t>
            </a:r>
          </a:p>
          <a:p>
            <a:r>
              <a:rPr lang="en-US" dirty="0"/>
              <a:t>Libraries: Matplotlib, Pandas, </a:t>
            </a:r>
            <a:r>
              <a:rPr lang="en-US" dirty="0" err="1"/>
              <a:t>Sklearn</a:t>
            </a:r>
            <a:r>
              <a:rPr lang="en-US" dirty="0"/>
              <a:t>, Seaborn.</a:t>
            </a:r>
          </a:p>
        </p:txBody>
      </p:sp>
    </p:spTree>
    <p:extLst>
      <p:ext uri="{BB962C8B-B14F-4D97-AF65-F5344CB8AC3E}">
        <p14:creationId xmlns:p14="http://schemas.microsoft.com/office/powerpoint/2010/main" val="6947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4B64-6145-7E39-881B-F57F817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9840-B4DF-B30C-94DF-8C9C790A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features: </a:t>
            </a:r>
            <a:r>
              <a:rPr lang="en-US" dirty="0" err="1"/>
              <a:t>Zipcode</a:t>
            </a:r>
            <a:r>
              <a:rPr lang="en-US" dirty="0"/>
              <a:t>, City, County, </a:t>
            </a:r>
            <a:r>
              <a:rPr lang="en-US" dirty="0" err="1"/>
              <a:t>SchoolDistrict</a:t>
            </a:r>
            <a:r>
              <a:rPr lang="en-US" dirty="0"/>
              <a:t>, </a:t>
            </a:r>
            <a:r>
              <a:rPr lang="en-US" dirty="0" err="1"/>
              <a:t>hasGarage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Numerical features: living Area square feet, bedrooms, longitude, latitude, bathrooms, monthly Home Owner Association Fee,…</a:t>
            </a:r>
          </a:p>
          <a:p>
            <a:r>
              <a:rPr lang="en-US" dirty="0"/>
              <a:t>There are around 215 to 225 features in total after One-Hot encoding.</a:t>
            </a:r>
          </a:p>
          <a:p>
            <a:r>
              <a:rPr lang="en-US" dirty="0"/>
              <a:t>Fluctuation in Features: Some Category features in one month have more categories than in the other month.</a:t>
            </a:r>
          </a:p>
        </p:txBody>
      </p:sp>
    </p:spTree>
    <p:extLst>
      <p:ext uri="{BB962C8B-B14F-4D97-AF65-F5344CB8AC3E}">
        <p14:creationId xmlns:p14="http://schemas.microsoft.com/office/powerpoint/2010/main" val="17391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D59B-0096-A029-E7BB-28511CA9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 vs price (September)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99015CD-966A-DE4B-56A4-EB6840FF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6" y="1658143"/>
            <a:ext cx="4500673" cy="4245115"/>
          </a:xfrm>
        </p:spPr>
      </p:pic>
    </p:spTree>
    <p:extLst>
      <p:ext uri="{BB962C8B-B14F-4D97-AF65-F5344CB8AC3E}">
        <p14:creationId xmlns:p14="http://schemas.microsoft.com/office/powerpoint/2010/main" val="10290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BE01-148D-13D8-7A51-DF2C64D6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099D-F3BF-4077-2974-C9B79DD5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box plots and other descriptive statistics to understand the distribution of prices better.</a:t>
            </a:r>
          </a:p>
          <a:p>
            <a:r>
              <a:rPr lang="en-US" dirty="0"/>
              <a:t>Metrics: Mean, standard deviation, median, mode, skewness, kurtosis.</a:t>
            </a:r>
          </a:p>
          <a:p>
            <a:r>
              <a:rPr lang="en-US" dirty="0"/>
              <a:t>Skewness: How long/short the tail of the distribution is.</a:t>
            </a:r>
          </a:p>
          <a:p>
            <a:r>
              <a:rPr lang="en-US" dirty="0"/>
              <a:t>Kurtosis: How fat/thin the tail of the distribution is.</a:t>
            </a:r>
          </a:p>
        </p:txBody>
      </p:sp>
    </p:spTree>
    <p:extLst>
      <p:ext uri="{BB962C8B-B14F-4D97-AF65-F5344CB8AC3E}">
        <p14:creationId xmlns:p14="http://schemas.microsoft.com/office/powerpoint/2010/main" val="42383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D158B-E5EF-7A2C-3C16-A618A582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Pool feature (Outliers are not shown)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29D8B9E-BA3F-42DD-7ED2-409D21D3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31" y="1849437"/>
            <a:ext cx="3935547" cy="4105275"/>
          </a:xfr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5FCC04-E719-5687-4C0D-566765966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1044772"/>
            <a:ext cx="4935381" cy="46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AFDDC-61F3-76C0-4C1B-320A06B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 FEATURE (Outliers are not shown)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FE7A2D2-BA74-B20E-9CB9-2E17B91E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34" y="1928812"/>
            <a:ext cx="3994787" cy="4047213"/>
          </a:xfr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B24949-57A6-BE27-84F4-A735CAC83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142860"/>
            <a:ext cx="4877132" cy="45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1208</TotalTime>
  <Words>1069</Words>
  <Application>Microsoft Office PowerPoint</Application>
  <PresentationFormat>Widescreen</PresentationFormat>
  <Paragraphs>112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Tw Cen MT</vt:lpstr>
      <vt:lpstr>Circuit</vt:lpstr>
      <vt:lpstr>Houses in dallas-fortworth metropolitan area</vt:lpstr>
      <vt:lpstr>Motivation For this capstone project</vt:lpstr>
      <vt:lpstr>Milestones this semester</vt:lpstr>
      <vt:lpstr>Extraction and curation</vt:lpstr>
      <vt:lpstr>Features in the dataset</vt:lpstr>
      <vt:lpstr>Numerical features vs price (September)</vt:lpstr>
      <vt:lpstr>Binary categorical features</vt:lpstr>
      <vt:lpstr>Pool feature (Outliers are not shown)</vt:lpstr>
      <vt:lpstr>SPA FEATURE (Outliers are not shown)</vt:lpstr>
      <vt:lpstr>Non-binary categorical features</vt:lpstr>
      <vt:lpstr>Rooftype</vt:lpstr>
      <vt:lpstr>Lot features</vt:lpstr>
      <vt:lpstr>Pool features (parts of the pool)</vt:lpstr>
      <vt:lpstr>Levels</vt:lpstr>
      <vt:lpstr>Why use unsupervised learning?</vt:lpstr>
      <vt:lpstr>Why min max scaler? Distribution</vt:lpstr>
      <vt:lpstr>InCREASE the range (5 to 10)</vt:lpstr>
      <vt:lpstr>INCREASE THE RANGE (10 TO 25)</vt:lpstr>
      <vt:lpstr>Different unsupervised learning techniques</vt:lpstr>
      <vt:lpstr>TSNE when all features stay in range 0-1</vt:lpstr>
      <vt:lpstr>PCA WHEN ALL Features stay in range 0-1</vt:lpstr>
      <vt:lpstr>SPECTRAL WHEN ALL FEATURES STAY IN RANGE 0-1</vt:lpstr>
      <vt:lpstr>What Happens if we scale more important features into a bigger range?</vt:lpstr>
      <vt:lpstr>TSNE</vt:lpstr>
      <vt:lpstr>PCA</vt:lpstr>
      <vt:lpstr>Kernel pca</vt:lpstr>
      <vt:lpstr>spectral</vt:lpstr>
      <vt:lpstr>UMAP</vt:lpstr>
      <vt:lpstr>HOW well the projections represent the data set?</vt:lpstr>
      <vt:lpstr>EQUAL feATURES</vt:lpstr>
      <vt:lpstr>UNEQUAL FEATURES</vt:lpstr>
      <vt:lpstr>Conclusions</vt:lpstr>
      <vt:lpstr>Does the results stay consistent for every month?</vt:lpstr>
      <vt:lpstr>R2-score </vt:lpstr>
      <vt:lpstr>RMSE</vt:lpstr>
      <vt:lpstr>Conclusions</vt:lpstr>
      <vt:lpstr>PRICE PREDICTION (Supervised learning)</vt:lpstr>
      <vt:lpstr>R2</vt:lpstr>
      <vt:lpstr>rmse</vt:lpstr>
      <vt:lpstr>MAE</vt:lpstr>
      <vt:lpstr>Conclusions</vt:lpstr>
      <vt:lpstr>How can we fix the issue?</vt:lpstr>
      <vt:lpstr>October and November results</vt:lpstr>
      <vt:lpstr>Next Semester</vt:lpstr>
      <vt:lpstr>Price timeline</vt:lpstr>
      <vt:lpstr>Software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Khoa</dc:creator>
  <cp:lastModifiedBy>Truong, Khoa</cp:lastModifiedBy>
  <cp:revision>40</cp:revision>
  <dcterms:created xsi:type="dcterms:W3CDTF">2022-12-11T17:38:01Z</dcterms:created>
  <dcterms:modified xsi:type="dcterms:W3CDTF">2022-12-13T22:15:51Z</dcterms:modified>
</cp:coreProperties>
</file>