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4" r:id="rId8"/>
    <p:sldId id="263" r:id="rId9"/>
    <p:sldId id="272" r:id="rId10"/>
    <p:sldId id="270" r:id="rId11"/>
    <p:sldId id="271" r:id="rId12"/>
    <p:sldId id="265" r:id="rId13"/>
    <p:sldId id="268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7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92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CA2D7B-F555-41AF-84F5-AFD31B9B0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833993-A03D-44AE-9852-46061D05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3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0232-9D39-C64F-8349-79EFA80B7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 err="1"/>
              <a:t>eda</a:t>
            </a:r>
            <a:r>
              <a:rPr lang="en-US" dirty="0"/>
              <a:t> and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2285-061D-6FA5-D120-0A10D6140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Khoa Truong</a:t>
            </a:r>
          </a:p>
        </p:txBody>
      </p:sp>
    </p:spTree>
    <p:extLst>
      <p:ext uri="{BB962C8B-B14F-4D97-AF65-F5344CB8AC3E}">
        <p14:creationId xmlns:p14="http://schemas.microsoft.com/office/powerpoint/2010/main" val="73938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FF742-B481-14CC-007B-94964A0713E2}"/>
              </a:ext>
            </a:extLst>
          </p:cNvPr>
          <p:cNvSpPr/>
          <p:nvPr/>
        </p:nvSpPr>
        <p:spPr>
          <a:xfrm>
            <a:off x="3647768" y="1485154"/>
            <a:ext cx="570271" cy="5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10EE3-1DE0-6277-F603-36FE5DE0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96" y="1485154"/>
            <a:ext cx="591363" cy="579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985C41-416F-7579-6047-DC52B32B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4" y="4217878"/>
            <a:ext cx="591363" cy="579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1A029-83D7-F587-584B-C89F29A9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73" y="2293391"/>
            <a:ext cx="591363" cy="57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DB3A0-2C38-4C84-3CEE-81860F79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73" y="3302869"/>
            <a:ext cx="591363" cy="57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11FC7-EE0A-F9B1-4602-950A8BF9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71" y="1485154"/>
            <a:ext cx="591363" cy="579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39DE9-4867-D821-BCB4-78B05E16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6" y="4218985"/>
            <a:ext cx="591363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9BB5B-0E8F-2B91-767E-46AF2F1D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68" y="3302869"/>
            <a:ext cx="591363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E2A81-C619-63B9-747A-5BD1B92C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21" y="2293391"/>
            <a:ext cx="591363" cy="579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E10F7-C97B-ACC1-8DA5-85A8A3FE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66" y="2293391"/>
            <a:ext cx="591363" cy="579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77313-5DBE-D7F1-2379-B3F38B6F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66" y="1485154"/>
            <a:ext cx="591363" cy="579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4428E-565B-2437-4F0D-C10669CE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98" y="4209608"/>
            <a:ext cx="591363" cy="57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3D1907-ABFA-6DF0-D95F-EB3D8694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6" y="3273165"/>
            <a:ext cx="591363" cy="579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59E447-EABE-B87B-1866-D2B5A8B2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6" y="2343125"/>
            <a:ext cx="591363" cy="579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BB411A-8E8C-CEFD-F1FB-A78E627D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520" y="4209608"/>
            <a:ext cx="591363" cy="5791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199562-6F01-D1A9-9DDE-B85E3200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60" y="3292527"/>
            <a:ext cx="591363" cy="579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46D4DB-D8A0-0438-72A8-C36F0AF4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39" y="2726044"/>
            <a:ext cx="591363" cy="579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1CFDC1-EB77-7233-6BF2-27324C73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37" y="913022"/>
            <a:ext cx="591363" cy="579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CA311E-90C5-8DAF-061E-5BA2EDDD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37" y="5015216"/>
            <a:ext cx="591363" cy="579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D9BCB3-9D8D-4A1C-CCF3-693B4D5B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37" y="4063853"/>
            <a:ext cx="591363" cy="5791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0A23BE-12BD-216D-278F-66D64EA4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37" y="2966736"/>
            <a:ext cx="591363" cy="579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C3CE0-E2B1-F204-7BB7-99430AD9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89" y="1939879"/>
            <a:ext cx="591363" cy="57917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0A16E0-5986-71C0-0A7D-106E2EE1C89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3712" y="1338416"/>
            <a:ext cx="636184" cy="43632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0CBE4D-81CB-FDDA-81DB-43A841D1C22D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642700" y="4353438"/>
            <a:ext cx="599054" cy="15402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0B07B3-805B-E688-2283-3FFFB54F6D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42700" y="3281988"/>
            <a:ext cx="608173" cy="3104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5CDB75-5A8E-B831-9339-7E18B2B3C6C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00655" y="2206177"/>
            <a:ext cx="650218" cy="3767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D6D318-FEDA-31D8-1F7E-76E851EB6FBE}"/>
              </a:ext>
            </a:extLst>
          </p:cNvPr>
          <p:cNvCxnSpPr>
            <a:cxnSpLocks/>
          </p:cNvCxnSpPr>
          <p:nvPr/>
        </p:nvCxnSpPr>
        <p:spPr>
          <a:xfrm>
            <a:off x="2773251" y="3764839"/>
            <a:ext cx="932598" cy="63649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F28500-E255-ED2B-5495-D1F071E60489}"/>
              </a:ext>
            </a:extLst>
          </p:cNvPr>
          <p:cNvCxnSpPr>
            <a:cxnSpLocks/>
          </p:cNvCxnSpPr>
          <p:nvPr/>
        </p:nvCxnSpPr>
        <p:spPr>
          <a:xfrm>
            <a:off x="2771824" y="2757685"/>
            <a:ext cx="928832" cy="67953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2D1DEF-10E4-C5B7-D2B3-8D2B60B630BB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823956" y="1766192"/>
            <a:ext cx="823812" cy="76716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7061AE-A1F1-298D-E1EF-157F7D691A2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78563" y="1921717"/>
            <a:ext cx="858658" cy="66125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00102A-0D85-CE18-9209-BE8F161B88E9}"/>
              </a:ext>
            </a:extLst>
          </p:cNvPr>
          <p:cNvCxnSpPr>
            <a:cxnSpLocks/>
          </p:cNvCxnSpPr>
          <p:nvPr/>
        </p:nvCxnSpPr>
        <p:spPr>
          <a:xfrm>
            <a:off x="5602961" y="1837400"/>
            <a:ext cx="817505" cy="62151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CC2F56-3CCB-F4FC-644A-253B58E2EE84}"/>
              </a:ext>
            </a:extLst>
          </p:cNvPr>
          <p:cNvCxnSpPr>
            <a:cxnSpLocks/>
          </p:cNvCxnSpPr>
          <p:nvPr/>
        </p:nvCxnSpPr>
        <p:spPr>
          <a:xfrm>
            <a:off x="5562129" y="2774982"/>
            <a:ext cx="888703" cy="66223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E0D2C1-8216-8DA4-D825-97D3B5B620F6}"/>
              </a:ext>
            </a:extLst>
          </p:cNvPr>
          <p:cNvCxnSpPr>
            <a:cxnSpLocks/>
          </p:cNvCxnSpPr>
          <p:nvPr/>
        </p:nvCxnSpPr>
        <p:spPr>
          <a:xfrm flipV="1">
            <a:off x="4165345" y="3689345"/>
            <a:ext cx="879318" cy="81811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E409D-8AC0-00D7-8B47-B4987C7B3552}"/>
              </a:ext>
            </a:extLst>
          </p:cNvPr>
          <p:cNvCxnSpPr>
            <a:cxnSpLocks/>
          </p:cNvCxnSpPr>
          <p:nvPr/>
        </p:nvCxnSpPr>
        <p:spPr>
          <a:xfrm>
            <a:off x="4186243" y="3713783"/>
            <a:ext cx="858420" cy="63965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3ABFE1-39FD-F054-5A99-1D7C57E1D3BD}"/>
              </a:ext>
            </a:extLst>
          </p:cNvPr>
          <p:cNvCxnSpPr>
            <a:cxnSpLocks/>
          </p:cNvCxnSpPr>
          <p:nvPr/>
        </p:nvCxnSpPr>
        <p:spPr>
          <a:xfrm>
            <a:off x="4164436" y="2698742"/>
            <a:ext cx="880227" cy="73025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58D7A5-B5D9-CCD2-D40F-1A16E693460F}"/>
              </a:ext>
            </a:extLst>
          </p:cNvPr>
          <p:cNvCxnSpPr>
            <a:cxnSpLocks/>
          </p:cNvCxnSpPr>
          <p:nvPr/>
        </p:nvCxnSpPr>
        <p:spPr>
          <a:xfrm>
            <a:off x="4169392" y="1831345"/>
            <a:ext cx="905701" cy="63585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4968EB-177B-6AA7-4454-9B46ACE0C220}"/>
              </a:ext>
            </a:extLst>
          </p:cNvPr>
          <p:cNvCxnSpPr>
            <a:cxnSpLocks/>
          </p:cNvCxnSpPr>
          <p:nvPr/>
        </p:nvCxnSpPr>
        <p:spPr>
          <a:xfrm>
            <a:off x="5497983" y="3735887"/>
            <a:ext cx="952849" cy="6654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AA6395-4283-5FB1-A44F-863C5FCE52B9}"/>
              </a:ext>
            </a:extLst>
          </p:cNvPr>
          <p:cNvCxnSpPr>
            <a:cxnSpLocks/>
          </p:cNvCxnSpPr>
          <p:nvPr/>
        </p:nvCxnSpPr>
        <p:spPr>
          <a:xfrm flipV="1">
            <a:off x="6948334" y="3251557"/>
            <a:ext cx="960366" cy="122705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BFDEA7-8781-6F2E-6C9A-E4E885A68495}"/>
              </a:ext>
            </a:extLst>
          </p:cNvPr>
          <p:cNvCxnSpPr>
            <a:cxnSpLocks/>
          </p:cNvCxnSpPr>
          <p:nvPr/>
        </p:nvCxnSpPr>
        <p:spPr>
          <a:xfrm flipV="1">
            <a:off x="6953886" y="3182810"/>
            <a:ext cx="891642" cy="29809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CC63FD-DFDD-1A53-ABFA-EC10A17A72A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76385" y="2732751"/>
            <a:ext cx="818454" cy="28287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8EDD80-94D7-91A3-57D2-C95353346A73}"/>
              </a:ext>
            </a:extLst>
          </p:cNvPr>
          <p:cNvCxnSpPr>
            <a:cxnSpLocks/>
          </p:cNvCxnSpPr>
          <p:nvPr/>
        </p:nvCxnSpPr>
        <p:spPr>
          <a:xfrm>
            <a:off x="6948334" y="1902160"/>
            <a:ext cx="986298" cy="90165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FE2FDF-C8ED-D175-7C5F-7F13579F2EB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160197" y="1774739"/>
            <a:ext cx="863374" cy="68088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E20AF1-484F-0B2F-C799-699FF117A26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05351" y="2632710"/>
            <a:ext cx="817505" cy="84928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080602-9529-6F53-22C6-6E5FA12DF05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76006" y="3582112"/>
            <a:ext cx="831654" cy="91744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08630C-6001-401B-5584-6C724FD4C6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571826" y="1774739"/>
            <a:ext cx="848640" cy="74431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F49A94-1913-9945-29A8-9A7E2389578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74977" y="2582976"/>
            <a:ext cx="845489" cy="83514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5503EB-E9C3-90CC-E2AA-1BAA30F1998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19442" y="2582976"/>
            <a:ext cx="817779" cy="93151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4E1A4D-CB17-80FB-E56F-AA45FDFA68C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23956" y="3592454"/>
            <a:ext cx="823812" cy="84835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3E8238-E2AD-7FE8-8248-1CFDBB31A6C4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>
            <a:off x="1642700" y="3256321"/>
            <a:ext cx="599054" cy="12511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DC9D29-ACC7-D2EF-F187-4EDDDDADC8F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2494" y="1343181"/>
            <a:ext cx="668379" cy="123979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680478-B814-F45C-ED9A-C5BC67863D6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05644" y="2227225"/>
            <a:ext cx="645229" cy="136522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7C4EF6-DEAC-53BE-30FB-AD6A860D28B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72157" y="3592454"/>
            <a:ext cx="778716" cy="144927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4BD489-A5E5-4C4E-A802-E5D7DC8D46F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91264" y="4507463"/>
            <a:ext cx="650490" cy="75580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B66F4A-C5E0-764E-98CE-C68D81EFF215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1642700" y="3592454"/>
            <a:ext cx="608173" cy="76098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BC116E-525E-0819-C57E-74A2A5E6E88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591010" y="1774739"/>
            <a:ext cx="618886" cy="41121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DBE87B-F7D5-49A2-CDB2-AAA4386C781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05533" y="2582976"/>
            <a:ext cx="645340" cy="62921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A337858-89C1-EDAE-1C35-24E73DA2F2E5}"/>
              </a:ext>
            </a:extLst>
          </p:cNvPr>
          <p:cNvSpPr/>
          <p:nvPr/>
        </p:nvSpPr>
        <p:spPr>
          <a:xfrm rot="16200000">
            <a:off x="4207794" y="-1263867"/>
            <a:ext cx="767159" cy="4699240"/>
          </a:xfrm>
          <a:prstGeom prst="rightBrace">
            <a:avLst>
              <a:gd name="adj1" fmla="val 8333"/>
              <a:gd name="adj2" fmla="val 48954"/>
            </a:avLst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20DA7A-F9C0-BA19-8B43-9A2CF2AE8214}"/>
              </a:ext>
            </a:extLst>
          </p:cNvPr>
          <p:cNvSpPr txBox="1"/>
          <p:nvPr/>
        </p:nvSpPr>
        <p:spPr>
          <a:xfrm>
            <a:off x="1031989" y="55121"/>
            <a:ext cx="779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final layers have 2000 neurons each layer, with the final 2 layers with dropouts =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-&gt; </a:t>
            </a:r>
            <a:r>
              <a:rPr lang="en-US" dirty="0" err="1"/>
              <a:t>ReLu</a:t>
            </a:r>
            <a:r>
              <a:rPr lang="en-US" dirty="0"/>
              <a:t> -&gt; Dropout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BF7BE3-C7EE-B03E-3A1A-FD932677CB71}"/>
              </a:ext>
            </a:extLst>
          </p:cNvPr>
          <p:cNvSpPr txBox="1"/>
          <p:nvPr/>
        </p:nvSpPr>
        <p:spPr>
          <a:xfrm>
            <a:off x="1873188" y="5263266"/>
            <a:ext cx="557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ANN ARCHITECTURE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0A5F17-0281-499E-49B5-3DF581C0EAA8}"/>
              </a:ext>
            </a:extLst>
          </p:cNvPr>
          <p:cNvSpPr txBox="1"/>
          <p:nvPr/>
        </p:nvSpPr>
        <p:spPr>
          <a:xfrm>
            <a:off x="8664606" y="14700"/>
            <a:ext cx="347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layer: 80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layer: 60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layer: 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Activation: ‘</a:t>
            </a:r>
            <a:r>
              <a:rPr lang="en-US" dirty="0" err="1"/>
              <a:t>relu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1259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22AE-65C0-CED1-811F-F7CD6B5F6033}"/>
              </a:ext>
            </a:extLst>
          </p:cNvPr>
          <p:cNvSpPr txBox="1">
            <a:spLocks/>
          </p:cNvSpPr>
          <p:nvPr/>
        </p:nvSpPr>
        <p:spPr>
          <a:xfrm>
            <a:off x="684212" y="68580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ANN Performance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CDF36-8C47-F69C-EAF3-AB70C48D989D}"/>
              </a:ext>
            </a:extLst>
          </p:cNvPr>
          <p:cNvSpPr txBox="1"/>
          <p:nvPr/>
        </p:nvSpPr>
        <p:spPr>
          <a:xfrm>
            <a:off x="684211" y="1759974"/>
            <a:ext cx="607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Numerical Features with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target with np.log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model with </a:t>
            </a:r>
            <a:r>
              <a:rPr lang="en-US" dirty="0" err="1"/>
              <a:t>np.exp</a:t>
            </a:r>
            <a:r>
              <a:rPr lang="en-US" dirty="0"/>
              <a:t>(predictions)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4CCE6-A3FC-B84B-13E4-E49BF4CE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9" y="3062926"/>
            <a:ext cx="9141324" cy="22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034-B64F-EE6E-C487-0BA27D22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8978"/>
            <a:ext cx="8534400" cy="1507067"/>
          </a:xfrm>
        </p:spPr>
        <p:txBody>
          <a:bodyPr/>
          <a:lstStyle/>
          <a:p>
            <a:r>
              <a:rPr lang="en-US" dirty="0"/>
              <a:t>HGBR vs. ANN (Adjusted r2)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837D-216D-40B1-1CE0-AEF7C924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5" y="1528705"/>
            <a:ext cx="5265608" cy="4388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FED6F-2C5C-3A91-5902-FF376842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53" y="1528706"/>
            <a:ext cx="5365102" cy="2215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A2E3A-3572-CE1C-05ED-42D4E7EE0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253" y="3743520"/>
            <a:ext cx="5365102" cy="21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034-B64F-EE6E-C487-0BA27D22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8978"/>
            <a:ext cx="8534400" cy="1507067"/>
          </a:xfrm>
        </p:spPr>
        <p:txBody>
          <a:bodyPr/>
          <a:lstStyle/>
          <a:p>
            <a:r>
              <a:rPr lang="en-US" dirty="0"/>
              <a:t>HGBR vs. ANN (RMSE)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180BA-26B4-B8B1-447F-CF11D99C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3" y="1592539"/>
            <a:ext cx="5365103" cy="44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A586F-870F-EFB0-7A47-E1DB4728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75" y="1590868"/>
            <a:ext cx="5421581" cy="2239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CA9E7-40A5-EA77-6949-7DD7B5F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76" y="3807230"/>
            <a:ext cx="5421580" cy="21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034-B64F-EE6E-C487-0BA27D22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8978"/>
            <a:ext cx="10202814" cy="1507067"/>
          </a:xfrm>
        </p:spPr>
        <p:txBody>
          <a:bodyPr>
            <a:normAutofit/>
          </a:bodyPr>
          <a:lstStyle/>
          <a:p>
            <a:r>
              <a:rPr lang="en-US" sz="2400" dirty="0" err="1"/>
              <a:t>Hgbr</a:t>
            </a:r>
            <a:r>
              <a:rPr lang="en-US" sz="2400" dirty="0"/>
              <a:t> vs. ANN (</a:t>
            </a:r>
            <a:r>
              <a:rPr lang="en-US" sz="2400" dirty="0" err="1"/>
              <a:t>Dif</a:t>
            </a:r>
            <a:r>
              <a:rPr lang="en-US" sz="2400" dirty="0"/>
              <a:t> = Abs(Test r-squared – Train R-squared))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E9436-D5F6-D876-5D2C-B33BA920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19" y="1550893"/>
            <a:ext cx="5335797" cy="2203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1B53F-C752-74B7-58C8-9504FDAB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20" y="3754704"/>
            <a:ext cx="5334122" cy="2161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DE7BC-2AA0-89CC-1648-E990C42B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1550892"/>
            <a:ext cx="5106003" cy="43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864-AEA9-1997-2F3F-CE236FA8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007"/>
            <a:ext cx="8534400" cy="1507067"/>
          </a:xfrm>
        </p:spPr>
        <p:txBody>
          <a:bodyPr/>
          <a:lstStyle/>
          <a:p>
            <a:r>
              <a:rPr lang="en-US" dirty="0"/>
              <a:t>HGBR VS. ANN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397291-0E01-0ECE-40A5-5DB026EF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92074"/>
            <a:ext cx="8534400" cy="3615267"/>
          </a:xfrm>
        </p:spPr>
        <p:txBody>
          <a:bodyPr/>
          <a:lstStyle/>
          <a:p>
            <a:r>
              <a:rPr lang="en-US" dirty="0"/>
              <a:t>ANN has higher R-squared and lower RMSE.</a:t>
            </a:r>
          </a:p>
          <a:p>
            <a:r>
              <a:rPr lang="en-US" dirty="0"/>
              <a:t>ANN generalized better.</a:t>
            </a:r>
          </a:p>
          <a:p>
            <a:r>
              <a:rPr lang="en-US" dirty="0"/>
              <a:t>=&gt; ANN performs better with properties data.</a:t>
            </a:r>
          </a:p>
        </p:txBody>
      </p:sp>
    </p:spTree>
    <p:extLst>
      <p:ext uri="{BB962C8B-B14F-4D97-AF65-F5344CB8AC3E}">
        <p14:creationId xmlns:p14="http://schemas.microsoft.com/office/powerpoint/2010/main" val="24737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874-CAEB-C7DF-BD81-CB52C36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39" y="252269"/>
            <a:ext cx="3861530" cy="1920898"/>
          </a:xfrm>
        </p:spPr>
        <p:txBody>
          <a:bodyPr>
            <a:normAutofit/>
          </a:bodyPr>
          <a:lstStyle/>
          <a:p>
            <a:r>
              <a:rPr lang="en-US" dirty="0"/>
              <a:t>Number of features for this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54568-7652-6884-B74C-395D9AC4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352675"/>
            <a:ext cx="5554901" cy="1225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54FEA-A848-A74B-C9CF-04AAF9BA1254}"/>
              </a:ext>
            </a:extLst>
          </p:cNvPr>
          <p:cNvSpPr txBox="1"/>
          <p:nvPr/>
        </p:nvSpPr>
        <p:spPr>
          <a:xfrm>
            <a:off x="522514" y="3816220"/>
            <a:ext cx="1135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True_False</a:t>
            </a:r>
            <a:r>
              <a:rPr lang="en-US" dirty="0"/>
              <a:t> features: '</a:t>
            </a:r>
            <a:r>
              <a:rPr lang="en-US" dirty="0" err="1"/>
              <a:t>isSeniorCommunity</a:t>
            </a:r>
            <a:r>
              <a:rPr lang="en-US" dirty="0"/>
              <a:t>', '</a:t>
            </a:r>
            <a:r>
              <a:rPr lang="en-US" dirty="0" err="1"/>
              <a:t>hasAssociation</a:t>
            </a:r>
            <a:r>
              <a:rPr lang="en-US" dirty="0"/>
              <a:t>', '</a:t>
            </a:r>
            <a:r>
              <a:rPr lang="en-US" dirty="0" err="1"/>
              <a:t>hasPrivatePool</a:t>
            </a:r>
            <a:r>
              <a:rPr lang="en-US" dirty="0"/>
              <a:t>', '</a:t>
            </a:r>
            <a:r>
              <a:rPr lang="en-US" dirty="0" err="1"/>
              <a:t>hasGarage</a:t>
            </a:r>
            <a:r>
              <a:rPr lang="en-US" dirty="0"/>
              <a:t>','</a:t>
            </a:r>
            <a:r>
              <a:rPr lang="en-US" dirty="0" err="1"/>
              <a:t>hasAttachedGarage</a:t>
            </a:r>
            <a:r>
              <a:rPr lang="en-US" dirty="0"/>
              <a:t>', '</a:t>
            </a:r>
            <a:r>
              <a:rPr lang="en-US" dirty="0" err="1"/>
              <a:t>hasCarport</a:t>
            </a:r>
            <a:r>
              <a:rPr lang="en-US" dirty="0"/>
              <a:t>', '</a:t>
            </a:r>
            <a:r>
              <a:rPr lang="en-US" dirty="0" err="1"/>
              <a:t>hasSpa</a:t>
            </a:r>
            <a:r>
              <a:rPr lang="en-US" dirty="0"/>
              <a:t>', '</a:t>
            </a:r>
            <a:r>
              <a:rPr lang="en-US" dirty="0" err="1"/>
              <a:t>hasFireplace</a:t>
            </a:r>
            <a:r>
              <a:rPr lang="en-US" dirty="0"/>
              <a:t>', '</a:t>
            </a:r>
            <a:r>
              <a:rPr lang="en-US" dirty="0" err="1"/>
              <a:t>isNewConstruction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features: '</a:t>
            </a:r>
            <a:r>
              <a:rPr lang="en-US" dirty="0" err="1"/>
              <a:t>monthlyHoaFee</a:t>
            </a:r>
            <a:r>
              <a:rPr lang="en-US" dirty="0"/>
              <a:t>', 'liv/lot_ratio', 'bedrooms', '</a:t>
            </a:r>
            <a:r>
              <a:rPr lang="en-US" dirty="0" err="1"/>
              <a:t>carportSpaces</a:t>
            </a:r>
            <a:r>
              <a:rPr lang="en-US" dirty="0"/>
              <a:t>', '</a:t>
            </a:r>
            <a:r>
              <a:rPr lang="en-US" dirty="0" err="1"/>
              <a:t>garageSpaces</a:t>
            </a:r>
            <a:r>
              <a:rPr lang="en-US" dirty="0"/>
              <a:t>', '</a:t>
            </a:r>
            <a:r>
              <a:rPr lang="en-US" dirty="0" err="1"/>
              <a:t>coveredSpaces</a:t>
            </a:r>
            <a:r>
              <a:rPr lang="en-US" dirty="0"/>
              <a:t>', 'parking', '</a:t>
            </a:r>
            <a:r>
              <a:rPr lang="en-US" dirty="0" err="1"/>
              <a:t>bathroomsHalf</a:t>
            </a:r>
            <a:r>
              <a:rPr lang="en-US" dirty="0"/>
              <a:t>', '</a:t>
            </a:r>
            <a:r>
              <a:rPr lang="en-US" dirty="0" err="1"/>
              <a:t>bathroomsFull</a:t>
            </a:r>
            <a:r>
              <a:rPr lang="en-US" dirty="0"/>
              <a:t>', 'fireplaces’.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features: levels, laundry, flooring, construction, exterior, interior, appliances, foundations, lot, security Features, sewer of the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one-hot encoding with categorical features, we have 117 features for ML/DL</a:t>
            </a:r>
          </a:p>
        </p:txBody>
      </p:sp>
    </p:spTree>
    <p:extLst>
      <p:ext uri="{BB962C8B-B14F-4D97-AF65-F5344CB8AC3E}">
        <p14:creationId xmlns:p14="http://schemas.microsoft.com/office/powerpoint/2010/main" val="2418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874-CAEB-C7DF-BD81-CB52C36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39" y="252269"/>
            <a:ext cx="3861530" cy="1920898"/>
          </a:xfrm>
        </p:spPr>
        <p:txBody>
          <a:bodyPr/>
          <a:lstStyle/>
          <a:p>
            <a:r>
              <a:rPr lang="en-US" dirty="0"/>
              <a:t>Living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559D6-5DD8-8C31-3078-833A1CD49565}"/>
              </a:ext>
            </a:extLst>
          </p:cNvPr>
          <p:cNvSpPr txBox="1"/>
          <p:nvPr/>
        </p:nvSpPr>
        <p:spPr>
          <a:xfrm>
            <a:off x="526273" y="1697232"/>
            <a:ext cx="888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define living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living/</a:t>
            </a:r>
            <a:r>
              <a:rPr lang="en-US" dirty="0" err="1"/>
              <a:t>lot_area</a:t>
            </a:r>
            <a:r>
              <a:rPr lang="en-US" dirty="0"/>
              <a:t> ratio &lt; 1, then living price = living/</a:t>
            </a:r>
            <a:r>
              <a:rPr lang="en-US" dirty="0" err="1"/>
              <a:t>lot_area</a:t>
            </a:r>
            <a:r>
              <a:rPr lang="en-US" dirty="0"/>
              <a:t> ratio *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living/</a:t>
            </a:r>
            <a:r>
              <a:rPr lang="en-US" dirty="0" err="1"/>
              <a:t>lot_area</a:t>
            </a:r>
            <a:r>
              <a:rPr lang="en-US" dirty="0"/>
              <a:t> ratio &gt;= 1, then living price =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target variable for this model</a:t>
            </a:r>
          </a:p>
        </p:txBody>
      </p:sp>
    </p:spTree>
    <p:extLst>
      <p:ext uri="{BB962C8B-B14F-4D97-AF65-F5344CB8AC3E}">
        <p14:creationId xmlns:p14="http://schemas.microsoft.com/office/powerpoint/2010/main" val="40362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874-CAEB-C7DF-BD81-CB52C36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39" y="252269"/>
            <a:ext cx="3861530" cy="1920898"/>
          </a:xfrm>
        </p:spPr>
        <p:txBody>
          <a:bodyPr/>
          <a:lstStyle/>
          <a:p>
            <a:r>
              <a:rPr lang="en-US" dirty="0"/>
              <a:t>Living Area vs. Price in </a:t>
            </a:r>
            <a:r>
              <a:rPr lang="en-US" dirty="0" err="1"/>
              <a:t>february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50117-4852-AD35-3E23-0B508CB0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6" y="2131121"/>
            <a:ext cx="5563474" cy="4339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6B887-C4EB-8BD4-53DD-F7793EDB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7" y="2131121"/>
            <a:ext cx="3915255" cy="11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9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874-CAEB-C7DF-BD81-CB52C36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39" y="252269"/>
            <a:ext cx="3861530" cy="1920898"/>
          </a:xfrm>
        </p:spPr>
        <p:txBody>
          <a:bodyPr/>
          <a:lstStyle/>
          <a:p>
            <a:r>
              <a:rPr lang="en-US" dirty="0"/>
              <a:t>Liv/</a:t>
            </a:r>
            <a:r>
              <a:rPr lang="en-US" dirty="0" err="1"/>
              <a:t>lot_ratio</a:t>
            </a:r>
            <a:r>
              <a:rPr lang="en-US" dirty="0"/>
              <a:t> vs. living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F8116-9CF1-ABCC-827D-BFB9D233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8" y="1847740"/>
            <a:ext cx="5317930" cy="4043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9DC56-5CDF-99F2-33E6-929279F8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21" y="1847740"/>
            <a:ext cx="2982865" cy="40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D05B-CE17-21DC-A4BB-14DD213F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Random forest (raw features)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250D1-639F-0633-94AB-4F4548AC2010}"/>
              </a:ext>
            </a:extLst>
          </p:cNvPr>
          <p:cNvSpPr txBox="1"/>
          <p:nvPr/>
        </p:nvSpPr>
        <p:spPr>
          <a:xfrm>
            <a:off x="817562" y="1802486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7B669-6351-6E52-0AE5-755BA0BD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603478"/>
            <a:ext cx="8450748" cy="20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4A8-0877-17F6-5220-70A05EA0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0627"/>
            <a:ext cx="8534400" cy="1507067"/>
          </a:xfrm>
        </p:spPr>
        <p:txBody>
          <a:bodyPr/>
          <a:lstStyle/>
          <a:p>
            <a:r>
              <a:rPr lang="en-US" dirty="0"/>
              <a:t>XGB Regressor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0539D-7603-3B5D-B2AF-8E76ABB2D866}"/>
              </a:ext>
            </a:extLst>
          </p:cNvPr>
          <p:cNvSpPr txBox="1"/>
          <p:nvPr/>
        </p:nvSpPr>
        <p:spPr>
          <a:xfrm>
            <a:off x="684212" y="1770669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CD41A-8DC0-5F2E-00A7-08B2BD7A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560086"/>
            <a:ext cx="8777029" cy="2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9529-492F-75F4-5E56-9768F1D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30" y="1231015"/>
            <a:ext cx="8534400" cy="1507067"/>
          </a:xfrm>
        </p:spPr>
        <p:txBody>
          <a:bodyPr/>
          <a:lstStyle/>
          <a:p>
            <a:r>
              <a:rPr lang="en-US" dirty="0"/>
              <a:t>HistGradientboostingregressor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751C-3AA2-E33C-717A-E9AADC678533}"/>
              </a:ext>
            </a:extLst>
          </p:cNvPr>
          <p:cNvSpPr txBox="1"/>
          <p:nvPr/>
        </p:nvSpPr>
        <p:spPr>
          <a:xfrm>
            <a:off x="644330" y="2349882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57909-1C0F-41F7-EBFC-E09E59080167}"/>
              </a:ext>
            </a:extLst>
          </p:cNvPr>
          <p:cNvSpPr txBox="1"/>
          <p:nvPr/>
        </p:nvSpPr>
        <p:spPr>
          <a:xfrm>
            <a:off x="644330" y="2349882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C97B93-C1CE-E89A-2B27-AF672A6C8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06" y="2996213"/>
            <a:ext cx="8867126" cy="2230381"/>
          </a:xfrm>
        </p:spPr>
      </p:pic>
    </p:spTree>
    <p:extLst>
      <p:ext uri="{BB962C8B-B14F-4D97-AF65-F5344CB8AC3E}">
        <p14:creationId xmlns:p14="http://schemas.microsoft.com/office/powerpoint/2010/main" val="300311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9529-492F-75F4-5E56-9768F1D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30" y="123101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HistGradientboostingregressor</a:t>
            </a:r>
            <a:r>
              <a:rPr lang="en-US" dirty="0"/>
              <a:t> (Tuned)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751C-3AA2-E33C-717A-E9AADC678533}"/>
              </a:ext>
            </a:extLst>
          </p:cNvPr>
          <p:cNvSpPr txBox="1"/>
          <p:nvPr/>
        </p:nvSpPr>
        <p:spPr>
          <a:xfrm>
            <a:off x="644330" y="2349882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57909-1C0F-41F7-EBFC-E09E59080167}"/>
              </a:ext>
            </a:extLst>
          </p:cNvPr>
          <p:cNvSpPr txBox="1"/>
          <p:nvPr/>
        </p:nvSpPr>
        <p:spPr>
          <a:xfrm>
            <a:off x="644330" y="2349882"/>
            <a:ext cx="54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scaled features or target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E3FE0-3D84-ABD8-DA46-88CC5954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7" y="2996213"/>
            <a:ext cx="9123762" cy="23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364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Properties eda and ml</vt:lpstr>
      <vt:lpstr>Number of features for this dataset</vt:lpstr>
      <vt:lpstr>Living price</vt:lpstr>
      <vt:lpstr>Living Area vs. Price in february</vt:lpstr>
      <vt:lpstr>Liv/lot_ratio vs. living price</vt:lpstr>
      <vt:lpstr>Random forest (raw features)</vt:lpstr>
      <vt:lpstr>XGB Regressor</vt:lpstr>
      <vt:lpstr>HistGradientboostingregressor</vt:lpstr>
      <vt:lpstr>HistGradientboostingregressor (Tuned) </vt:lpstr>
      <vt:lpstr>PowerPoint Presentation</vt:lpstr>
      <vt:lpstr>PowerPoint Presentation</vt:lpstr>
      <vt:lpstr>HGBR vs. ANN (Adjusted r2)</vt:lpstr>
      <vt:lpstr>HGBR vs. ANN (RMSE)</vt:lpstr>
      <vt:lpstr>Hgbr vs. ANN (Dif = Abs(Test r-squared – Train R-squared))</vt:lpstr>
      <vt:lpstr>HGBR VS. 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Khoa</dc:creator>
  <cp:lastModifiedBy>Truong, Khoa</cp:lastModifiedBy>
  <cp:revision>18</cp:revision>
  <dcterms:created xsi:type="dcterms:W3CDTF">2023-04-10T17:16:54Z</dcterms:created>
  <dcterms:modified xsi:type="dcterms:W3CDTF">2023-04-17T22:44:56Z</dcterms:modified>
</cp:coreProperties>
</file>