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89" r:id="rId5"/>
    <p:sldId id="268" r:id="rId6"/>
    <p:sldId id="278" r:id="rId7"/>
    <p:sldId id="270" r:id="rId8"/>
    <p:sldId id="271" r:id="rId9"/>
    <p:sldId id="280" r:id="rId10"/>
    <p:sldId id="279" r:id="rId11"/>
    <p:sldId id="281" r:id="rId12"/>
    <p:sldId id="290" r:id="rId13"/>
    <p:sldId id="272" r:id="rId14"/>
    <p:sldId id="273" r:id="rId15"/>
    <p:sldId id="274" r:id="rId16"/>
    <p:sldId id="275" r:id="rId17"/>
    <p:sldId id="276" r:id="rId18"/>
    <p:sldId id="260" r:id="rId19"/>
    <p:sldId id="277" r:id="rId20"/>
    <p:sldId id="286" r:id="rId21"/>
    <p:sldId id="287" r:id="rId22"/>
    <p:sldId id="291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" initials="M" lastIdx="1" clrIdx="0">
    <p:extLst>
      <p:ext uri="{19B8F6BF-5375-455C-9EA6-DF929625EA0E}">
        <p15:presenceInfo xmlns:p15="http://schemas.microsoft.com/office/powerpoint/2012/main" userId="Marc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912" y="7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1,'0'52,"0"891,0-711,0-215,0-1,0 1,0-1,0-1,0-884,0 828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0,'0'47,"0"1646,0-1683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1,'0'2124,"0"-2138,0-2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4197,'0'-1326,"0"-1306,0 2621,0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1130,0-1446,0 610,0-1113,0 738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4T18:14:02.4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4T18:14:02.4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emf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emf"/><Relationship Id="rId84" Type="http://schemas.openxmlformats.org/officeDocument/2006/relationships/image" Target="../media/image48.emf"/><Relationship Id="rId89" Type="http://schemas.openxmlformats.org/officeDocument/2006/relationships/customXml" Target="../ink/ink44.xml"/><Relationship Id="rId112" Type="http://schemas.openxmlformats.org/officeDocument/2006/relationships/image" Target="../media/image62.emf"/><Relationship Id="rId16" Type="http://schemas.openxmlformats.org/officeDocument/2006/relationships/image" Target="../media/image14.emf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5.emf"/><Relationship Id="rId74" Type="http://schemas.openxmlformats.org/officeDocument/2006/relationships/image" Target="../media/image43.emf"/><Relationship Id="rId79" Type="http://schemas.openxmlformats.org/officeDocument/2006/relationships/customXml" Target="../ink/ink39.xml"/><Relationship Id="rId102" Type="http://schemas.openxmlformats.org/officeDocument/2006/relationships/image" Target="../media/image57.emf"/><Relationship Id="rId123" Type="http://schemas.openxmlformats.org/officeDocument/2006/relationships/customXml" Target="../ink/ink61.xml"/><Relationship Id="rId128" Type="http://schemas.openxmlformats.org/officeDocument/2006/relationships/image" Target="../media/image70.emf"/><Relationship Id="rId5" Type="http://schemas.openxmlformats.org/officeDocument/2006/relationships/customXml" Target="../ink/ink2.xml"/><Relationship Id="rId90" Type="http://schemas.openxmlformats.org/officeDocument/2006/relationships/image" Target="../media/image51.emf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56" Type="http://schemas.openxmlformats.org/officeDocument/2006/relationships/image" Target="../media/image34.emf"/><Relationship Id="rId64" Type="http://schemas.openxmlformats.org/officeDocument/2006/relationships/image" Target="../media/image38.emf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6.emf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5.emf"/><Relationship Id="rId126" Type="http://schemas.openxmlformats.org/officeDocument/2006/relationships/image" Target="../media/image69.emf"/><Relationship Id="rId8" Type="http://schemas.openxmlformats.org/officeDocument/2006/relationships/image" Target="../media/image10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80" Type="http://schemas.openxmlformats.org/officeDocument/2006/relationships/image" Target="../media/image46.emf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55.emf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60.emf"/><Relationship Id="rId116" Type="http://schemas.openxmlformats.org/officeDocument/2006/relationships/image" Target="../media/image64.emf"/><Relationship Id="rId124" Type="http://schemas.openxmlformats.org/officeDocument/2006/relationships/image" Target="../media/image68.emf"/><Relationship Id="rId129" Type="http://schemas.openxmlformats.org/officeDocument/2006/relationships/customXml" Target="../ink/ink64.xml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54" Type="http://schemas.openxmlformats.org/officeDocument/2006/relationships/image" Target="../media/image33.emf"/><Relationship Id="rId62" Type="http://schemas.openxmlformats.org/officeDocument/2006/relationships/image" Target="../media/image37.emf"/><Relationship Id="rId70" Type="http://schemas.openxmlformats.org/officeDocument/2006/relationships/image" Target="../media/image41.emf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50.emf"/><Relationship Id="rId91" Type="http://schemas.openxmlformats.org/officeDocument/2006/relationships/customXml" Target="../ink/ink45.xml"/><Relationship Id="rId96" Type="http://schemas.openxmlformats.org/officeDocument/2006/relationships/image" Target="../media/image54.emf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9.emf"/><Relationship Id="rId114" Type="http://schemas.openxmlformats.org/officeDocument/2006/relationships/image" Target="../media/image63.emf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11.emf"/><Relationship Id="rId31" Type="http://schemas.openxmlformats.org/officeDocument/2006/relationships/customXml" Target="../ink/ink15.xml"/><Relationship Id="rId44" Type="http://schemas.openxmlformats.org/officeDocument/2006/relationships/image" Target="../media/image28.emf"/><Relationship Id="rId52" Type="http://schemas.openxmlformats.org/officeDocument/2006/relationships/image" Target="../media/image32.emf"/><Relationship Id="rId60" Type="http://schemas.openxmlformats.org/officeDocument/2006/relationships/image" Target="../media/image36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5.emf"/><Relationship Id="rId81" Type="http://schemas.openxmlformats.org/officeDocument/2006/relationships/customXml" Target="../ink/ink40.xml"/><Relationship Id="rId86" Type="http://schemas.openxmlformats.org/officeDocument/2006/relationships/image" Target="../media/image49.emf"/><Relationship Id="rId94" Type="http://schemas.openxmlformats.org/officeDocument/2006/relationships/image" Target="../media/image53.emf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emf"/><Relationship Id="rId130" Type="http://schemas.openxmlformats.org/officeDocument/2006/relationships/image" Target="../media/image71.emf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3.emf"/><Relationship Id="rId50" Type="http://schemas.openxmlformats.org/officeDocument/2006/relationships/image" Target="../media/image31.emf"/><Relationship Id="rId55" Type="http://schemas.openxmlformats.org/officeDocument/2006/relationships/customXml" Target="../ink/ink27.xml"/><Relationship Id="rId76" Type="http://schemas.openxmlformats.org/officeDocument/2006/relationships/image" Target="../media/image44.emf"/><Relationship Id="rId97" Type="http://schemas.openxmlformats.org/officeDocument/2006/relationships/customXml" Target="../ink/ink48.xml"/><Relationship Id="rId104" Type="http://schemas.openxmlformats.org/officeDocument/2006/relationships/image" Target="../media/image58.emf"/><Relationship Id="rId120" Type="http://schemas.openxmlformats.org/officeDocument/2006/relationships/image" Target="../media/image66.emf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2.emf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4" Type="http://schemas.openxmlformats.org/officeDocument/2006/relationships/image" Target="../media/image18.emf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66" Type="http://schemas.openxmlformats.org/officeDocument/2006/relationships/image" Target="../media/image39.emf"/><Relationship Id="rId87" Type="http://schemas.openxmlformats.org/officeDocument/2006/relationships/customXml" Target="../ink/ink43.xml"/><Relationship Id="rId110" Type="http://schemas.openxmlformats.org/officeDocument/2006/relationships/image" Target="../media/image61.emf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5716068" cy="9097417"/>
          </a:xfrm>
          <a:prstGeom prst="rect">
            <a:avLst/>
          </a:prstGeom>
          <a:effectLst/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 dirty="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Abschlusspräsentation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2.4. 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10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B338126-8575-4D86-BA1C-AB18A8574040}"/>
              </a:ext>
            </a:extLst>
          </p:cNvPr>
          <p:cNvSpPr txBox="1"/>
          <p:nvPr/>
        </p:nvSpPr>
        <p:spPr>
          <a:xfrm>
            <a:off x="581443" y="1874601"/>
            <a:ext cx="2247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Dieses Konzept wurde jedoch aufgegeben, da die Steuerung einfacher über einen Webserver mit Sockets</a:t>
            </a:r>
            <a:br>
              <a:rPr lang="de-DE" dirty="0"/>
            </a:br>
            <a:r>
              <a:rPr lang="de-DE" dirty="0"/>
              <a:t>realisiert werden kann: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ED6005-07DF-4F5F-A7BE-FA9625D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84" y="1535272"/>
            <a:ext cx="8553872" cy="48115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2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2.4. 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11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B338126-8575-4D86-BA1C-AB18A8574040}"/>
              </a:ext>
            </a:extLst>
          </p:cNvPr>
          <p:cNvSpPr txBox="1"/>
          <p:nvPr/>
        </p:nvSpPr>
        <p:spPr>
          <a:xfrm>
            <a:off x="581444" y="1874601"/>
            <a:ext cx="21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Werten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BCC2C0-03FE-49C5-B1DB-5D987BE7F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13" y="1959958"/>
            <a:ext cx="6279424" cy="1226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71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22F5DE1-9B06-4849-82ED-EBBFCA7BAAD2}"/>
              </a:ext>
            </a:extLst>
          </p:cNvPr>
          <p:cNvSpPr/>
          <p:nvPr/>
        </p:nvSpPr>
        <p:spPr>
          <a:xfrm>
            <a:off x="446532" y="320041"/>
            <a:ext cx="11423904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58918C-FE39-4077-9C9E-1E8974CDADBF}"/>
              </a:ext>
            </a:extLst>
          </p:cNvPr>
          <p:cNvSpPr txBox="1"/>
          <p:nvPr/>
        </p:nvSpPr>
        <p:spPr>
          <a:xfrm>
            <a:off x="762000" y="782192"/>
            <a:ext cx="9982200" cy="369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3. Entwicklungsprozess (via V-Modell)</a:t>
            </a:r>
          </a:p>
          <a:p>
            <a:endParaRPr lang="de-DE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de-DE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>
              <a:lnSpc>
                <a:spcPct val="170000"/>
              </a:lnSpc>
            </a:pPr>
            <a:r>
              <a:rPr lang="de-DE" sz="2400" dirty="0">
                <a:solidFill>
                  <a:srgbClr val="0070C0"/>
                </a:solidFill>
              </a:rPr>
              <a:t>3.1 Planung</a:t>
            </a:r>
          </a:p>
          <a:p>
            <a:pPr lvl="1">
              <a:lnSpc>
                <a:spcPct val="170000"/>
              </a:lnSpc>
            </a:pPr>
            <a:r>
              <a:rPr lang="de-DE" sz="2400" dirty="0">
                <a:solidFill>
                  <a:srgbClr val="0070C0"/>
                </a:solidFill>
              </a:rPr>
              <a:t>3.2 Anforderungsermittlung</a:t>
            </a:r>
          </a:p>
          <a:p>
            <a:pPr lvl="1">
              <a:lnSpc>
                <a:spcPct val="170000"/>
              </a:lnSpc>
            </a:pPr>
            <a:r>
              <a:rPr lang="de-DE" sz="2400" dirty="0">
                <a:solidFill>
                  <a:srgbClr val="0070C0"/>
                </a:solidFill>
              </a:rPr>
              <a:t>3.3 Systementwurf</a:t>
            </a:r>
          </a:p>
          <a:p>
            <a:pPr lvl="1">
              <a:lnSpc>
                <a:spcPct val="170000"/>
              </a:lnSpc>
            </a:pPr>
            <a:r>
              <a:rPr lang="de-DE" sz="2400" dirty="0">
                <a:solidFill>
                  <a:srgbClr val="0070C0"/>
                </a:solidFill>
              </a:rPr>
              <a:t>3.4 </a:t>
            </a:r>
            <a:r>
              <a:rPr lang="de-DE" sz="2400" dirty="0" err="1">
                <a:solidFill>
                  <a:srgbClr val="0070C0"/>
                </a:solidFill>
              </a:rPr>
              <a:t>OmniMove</a:t>
            </a:r>
            <a:r>
              <a:rPr lang="de-DE" sz="2400" dirty="0">
                <a:solidFill>
                  <a:srgbClr val="0070C0"/>
                </a:solidFill>
              </a:rPr>
              <a:t> Test &amp; Validierung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F3BA21B-AA43-4A89-A44B-E0BB69B2C800}"/>
              </a:ext>
            </a:extLst>
          </p:cNvPr>
          <p:cNvCxnSpPr/>
          <p:nvPr/>
        </p:nvCxnSpPr>
        <p:spPr>
          <a:xfrm>
            <a:off x="571500" y="1466850"/>
            <a:ext cx="6619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8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13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3.1 Planung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1159682" y="1708060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6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14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88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3.1 Planung 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FA7D-BB88-4DED-A9F3-AE3EE02B0A6D}"/>
              </a:ext>
            </a:extLst>
          </p:cNvPr>
          <p:cNvSpPr txBox="1"/>
          <p:nvPr/>
        </p:nvSpPr>
        <p:spPr>
          <a:xfrm>
            <a:off x="9890108" y="2850801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05DE88-D359-4C67-BC96-118FE61F5D3D}"/>
              </a:ext>
            </a:extLst>
          </p:cNvPr>
          <p:cNvSpPr txBox="1"/>
          <p:nvPr/>
        </p:nvSpPr>
        <p:spPr>
          <a:xfrm>
            <a:off x="9878318" y="3486793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5970ED-2712-445D-A308-42B76C943036}"/>
              </a:ext>
            </a:extLst>
          </p:cNvPr>
          <p:cNvSpPr txBox="1"/>
          <p:nvPr/>
        </p:nvSpPr>
        <p:spPr>
          <a:xfrm>
            <a:off x="9856400" y="4194156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2A670F71-F61A-4665-ACD1-9A42F9490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586227"/>
              </p:ext>
            </p:extLst>
          </p:nvPr>
        </p:nvGraphicFramePr>
        <p:xfrm>
          <a:off x="838200" y="1484562"/>
          <a:ext cx="871535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Gearbox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LiPo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LiPo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48FE838-0BAC-421B-A95D-CC10AD92CA3F}"/>
                  </a:ext>
                </a:extLst>
              </p14:cNvPr>
              <p14:cNvContentPartPr/>
              <p14:nvPr/>
            </p14:nvContentPartPr>
            <p14:xfrm>
              <a:off x="5401165" y="4352749"/>
              <a:ext cx="4320" cy="5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48FE838-0BAC-421B-A95D-CC10AD92C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165" y="4343749"/>
                <a:ext cx="21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C7E4FCF-A50A-43A0-B9EA-3B9A51643E1F}"/>
                  </a:ext>
                </a:extLst>
              </p14:cNvPr>
              <p14:cNvContentPartPr/>
              <p14:nvPr/>
            </p14:nvContentPartPr>
            <p14:xfrm>
              <a:off x="6109243" y="1877854"/>
              <a:ext cx="360" cy="630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C7E4FCF-A50A-43A0-B9EA-3B9A51643E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1243" y="1841854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6BF2FC0C-D2B1-4847-948F-24969BAC5911}"/>
                  </a:ext>
                </a:extLst>
              </p14:cNvPr>
              <p14:cNvContentPartPr/>
              <p14:nvPr/>
            </p14:nvContentPartPr>
            <p14:xfrm>
              <a:off x="3161923" y="2657254"/>
              <a:ext cx="2953800" cy="5212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6BF2FC0C-D2B1-4847-948F-24969BAC59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3921" y="2621229"/>
                <a:ext cx="2989444" cy="59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C7F93766-80E0-425E-B13A-420A971BAF73}"/>
                  </a:ext>
                </a:extLst>
              </p14:cNvPr>
              <p14:cNvContentPartPr/>
              <p14:nvPr/>
            </p14:nvContentPartPr>
            <p14:xfrm>
              <a:off x="6106723" y="2522254"/>
              <a:ext cx="13320" cy="11700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C7F93766-80E0-425E-B13A-420A971BAF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8223" y="2486254"/>
                <a:ext cx="4995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F39CA898-C5AE-43B7-9B45-101F8C00190B}"/>
                  </a:ext>
                </a:extLst>
              </p14:cNvPr>
              <p14:cNvContentPartPr/>
              <p14:nvPr/>
            </p14:nvContentPartPr>
            <p14:xfrm>
              <a:off x="6049123" y="1981534"/>
              <a:ext cx="117360" cy="10008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F39CA898-C5AE-43B7-9B45-101F8C0019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1123" y="1945534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9ACBAB1-85F4-474A-A008-54ADFB380788}"/>
                  </a:ext>
                </a:extLst>
              </p14:cNvPr>
              <p14:cNvContentPartPr/>
              <p14:nvPr/>
            </p14:nvContentPartPr>
            <p14:xfrm>
              <a:off x="6025723" y="2346214"/>
              <a:ext cx="201600" cy="1044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9ACBAB1-85F4-474A-A008-54ADFB3807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7723" y="2310214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A35350A4-53EF-4CBA-BC7F-A9C7EFD73621}"/>
                  </a:ext>
                </a:extLst>
              </p14:cNvPr>
              <p14:cNvContentPartPr/>
              <p14:nvPr/>
            </p14:nvContentPartPr>
            <p14:xfrm>
              <a:off x="6008803" y="2668054"/>
              <a:ext cx="149040" cy="1220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A35350A4-53EF-4CBA-BC7F-A9C7EFD736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0759" y="2632160"/>
                <a:ext cx="184766" cy="19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F93AAC8-1FC5-4A56-8A15-BA66BDFE9C92}"/>
                  </a:ext>
                </a:extLst>
              </p14:cNvPr>
              <p14:cNvContentPartPr/>
              <p14:nvPr/>
            </p14:nvContentPartPr>
            <p14:xfrm>
              <a:off x="3178938" y="3173515"/>
              <a:ext cx="2043720" cy="324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F93AAC8-1FC5-4A56-8A15-BA66BDFE9C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60941" y="3137515"/>
                <a:ext cx="207935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F568D1D8-2E1C-434C-A2CD-70F3B6B8D128}"/>
                  </a:ext>
                </a:extLst>
              </p14:cNvPr>
              <p14:cNvContentPartPr/>
              <p14:nvPr/>
            </p14:nvContentPartPr>
            <p14:xfrm>
              <a:off x="3189378" y="3515515"/>
              <a:ext cx="2020680" cy="39312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F568D1D8-2E1C-434C-A2CD-70F3B6B8D1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71378" y="3479515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DC889D7-1390-49BA-830D-EF19D73C7EDF}"/>
                  </a:ext>
                </a:extLst>
              </p14:cNvPr>
              <p14:cNvContentPartPr/>
              <p14:nvPr/>
            </p14:nvContentPartPr>
            <p14:xfrm>
              <a:off x="3191178" y="3899635"/>
              <a:ext cx="360" cy="4708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DC889D7-1390-49BA-830D-EF19D73C7E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3178" y="3863663"/>
                <a:ext cx="36000" cy="542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CC3B1824-5F71-49B2-9C5A-09309CB33C48}"/>
                  </a:ext>
                </a:extLst>
              </p14:cNvPr>
              <p14:cNvContentPartPr/>
              <p14:nvPr/>
            </p14:nvContentPartPr>
            <p14:xfrm>
              <a:off x="3182898" y="4311475"/>
              <a:ext cx="1841760" cy="32508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CC3B1824-5F71-49B2-9C5A-09309CB33C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64902" y="4275475"/>
                <a:ext cx="1877393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BFDA8A87-517C-4411-A04B-52E6F77CEFF8}"/>
                  </a:ext>
                </a:extLst>
              </p14:cNvPr>
              <p14:cNvContentPartPr/>
              <p14:nvPr/>
            </p14:nvContentPartPr>
            <p14:xfrm>
              <a:off x="3073818" y="3115915"/>
              <a:ext cx="168120" cy="12816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BFDA8A87-517C-4411-A04B-52E6F77CEF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55818" y="3079915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5C199883-708C-4ADF-B5AD-3B581FD61D94}"/>
                  </a:ext>
                </a:extLst>
              </p14:cNvPr>
              <p14:cNvContentPartPr/>
              <p14:nvPr/>
            </p14:nvContentPartPr>
            <p14:xfrm>
              <a:off x="5111058" y="3437395"/>
              <a:ext cx="143640" cy="11700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5C199883-708C-4ADF-B5AD-3B581FD61D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93058" y="3401395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142D730F-9B08-4FC5-8C5F-0CDD09406B54}"/>
                  </a:ext>
                </a:extLst>
              </p14:cNvPr>
              <p14:cNvContentPartPr/>
              <p14:nvPr/>
            </p14:nvContentPartPr>
            <p14:xfrm>
              <a:off x="3123858" y="3841315"/>
              <a:ext cx="163440" cy="1069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142D730F-9B08-4FC5-8C5F-0CDD09406B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05858" y="3805436"/>
                <a:ext cx="199080" cy="1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679954B4-7744-4336-8889-CEB273F7E42F}"/>
                  </a:ext>
                </a:extLst>
              </p14:cNvPr>
              <p14:cNvContentPartPr/>
              <p14:nvPr/>
            </p14:nvContentPartPr>
            <p14:xfrm>
              <a:off x="3141969" y="4248807"/>
              <a:ext cx="104760" cy="11448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679954B4-7744-4336-8889-CEB273F7E4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3969" y="4212807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8DF0848-9341-4607-8BCB-F2055294CE53}"/>
                  </a:ext>
                </a:extLst>
              </p14:cNvPr>
              <p14:cNvContentPartPr/>
              <p14:nvPr/>
            </p14:nvContentPartPr>
            <p14:xfrm>
              <a:off x="4926849" y="4583247"/>
              <a:ext cx="112320" cy="1141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8DF0848-9341-4607-8BCB-F2055294CE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08849" y="4547360"/>
                <a:ext cx="147960" cy="185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FEDA90C4-B036-4274-905C-EF2D6E64EBAD}"/>
                  </a:ext>
                </a:extLst>
              </p14:cNvPr>
              <p14:cNvContentPartPr/>
              <p14:nvPr/>
            </p14:nvContentPartPr>
            <p14:xfrm>
              <a:off x="3248529" y="4653087"/>
              <a:ext cx="1701000" cy="33084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FEDA90C4-B036-4274-905C-EF2D6E64EB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30529" y="4617087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535949B-AA5E-4182-A22F-05EAF2AA1B1D}"/>
                  </a:ext>
                </a:extLst>
              </p14:cNvPr>
              <p14:cNvContentPartPr/>
              <p14:nvPr/>
            </p14:nvContentPartPr>
            <p14:xfrm>
              <a:off x="3162489" y="4928847"/>
              <a:ext cx="108360" cy="1062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535949B-AA5E-4182-A22F-05EAF2AA1B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44489" y="4892725"/>
                <a:ext cx="144000" cy="178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E89E01CE-1A0D-4DBA-80AD-783E2B636E89}"/>
                  </a:ext>
                </a:extLst>
              </p14:cNvPr>
              <p14:cNvContentPartPr/>
              <p14:nvPr/>
            </p14:nvContentPartPr>
            <p14:xfrm>
              <a:off x="3218649" y="4971327"/>
              <a:ext cx="2116080" cy="41148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E89E01CE-1A0D-4DBA-80AD-783E2B636E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00649" y="4935327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80FB60C7-351A-45B6-B1CB-BF570740CE31}"/>
                  </a:ext>
                </a:extLst>
              </p14:cNvPr>
              <p14:cNvContentPartPr/>
              <p14:nvPr/>
            </p14:nvContentPartPr>
            <p14:xfrm>
              <a:off x="3259689" y="5376327"/>
              <a:ext cx="2055600" cy="3999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80FB60C7-351A-45B6-B1CB-BF570740CE3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41686" y="5340327"/>
                <a:ext cx="2091246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8B708B5D-63D0-4427-97B9-1DCE524358A9}"/>
                  </a:ext>
                </a:extLst>
              </p14:cNvPr>
              <p14:cNvContentPartPr/>
              <p14:nvPr/>
            </p14:nvContentPartPr>
            <p14:xfrm>
              <a:off x="3229449" y="5744247"/>
              <a:ext cx="360" cy="4453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8B708B5D-63D0-4427-97B9-1DCE524358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11449" y="5708276"/>
                <a:ext cx="36000" cy="51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8B0838ED-3209-4E73-AEDB-4E36F2C6EE6D}"/>
                  </a:ext>
                </a:extLst>
              </p14:cNvPr>
              <p14:cNvContentPartPr/>
              <p14:nvPr/>
            </p14:nvContentPartPr>
            <p14:xfrm>
              <a:off x="3156009" y="5675487"/>
              <a:ext cx="120240" cy="12924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8B0838ED-3209-4E73-AEDB-4E36F2C6EE6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38009" y="5639487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0FF2B6BF-FC11-4500-9E4A-39C564298328}"/>
                  </a:ext>
                </a:extLst>
              </p14:cNvPr>
              <p14:cNvContentPartPr/>
              <p14:nvPr/>
            </p14:nvContentPartPr>
            <p14:xfrm>
              <a:off x="5175609" y="5312247"/>
              <a:ext cx="149760" cy="1224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0FF2B6BF-FC11-4500-9E4A-39C56429832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57609" y="5276247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BC6F7F6E-21B2-4B18-9CED-59BCF32F1F4D}"/>
                  </a:ext>
                </a:extLst>
              </p14:cNvPr>
              <p14:cNvContentPartPr/>
              <p14:nvPr/>
            </p14:nvContentPartPr>
            <p14:xfrm>
              <a:off x="3123249" y="6089127"/>
              <a:ext cx="144720" cy="1249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BC6F7F6E-21B2-4B18-9CED-59BCF32F1F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05294" y="6053127"/>
                <a:ext cx="180272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D10DB602-B15A-4BBC-A23E-8DE41BB29CC6}"/>
                  </a:ext>
                </a:extLst>
              </p14:cNvPr>
              <p14:cNvContentPartPr/>
              <p14:nvPr/>
            </p14:nvContentPartPr>
            <p14:xfrm>
              <a:off x="5235834" y="1972815"/>
              <a:ext cx="360" cy="50400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D10DB602-B15A-4BBC-A23E-8DE41BB29CC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17834" y="1936815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352CEB10-6EE8-4FE0-B035-797E3F4558C0}"/>
                  </a:ext>
                </a:extLst>
              </p14:cNvPr>
              <p14:cNvContentPartPr/>
              <p14:nvPr/>
            </p14:nvContentPartPr>
            <p14:xfrm>
              <a:off x="3776395" y="3484336"/>
              <a:ext cx="360" cy="4312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352CEB10-6EE8-4FE0-B035-797E3F4558C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58395" y="3448366"/>
                <a:ext cx="36000" cy="50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3B28129A-DC49-4896-B76F-D7F6B6477CD4}"/>
                  </a:ext>
                </a:extLst>
              </p14:cNvPr>
              <p14:cNvContentPartPr/>
              <p14:nvPr/>
            </p14:nvContentPartPr>
            <p14:xfrm>
              <a:off x="5664362" y="4232713"/>
              <a:ext cx="360" cy="7650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3B28129A-DC49-4896-B76F-D7F6B6477CD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46362" y="4196713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0035F18-D3A7-4DA2-AF7E-454437689259}"/>
                  </a:ext>
                </a:extLst>
              </p14:cNvPr>
              <p14:cNvContentPartPr/>
              <p14:nvPr/>
            </p14:nvContentPartPr>
            <p14:xfrm>
              <a:off x="5617202" y="4216873"/>
              <a:ext cx="78840" cy="6588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0035F18-D3A7-4DA2-AF7E-4544376892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99202" y="4181069"/>
                <a:ext cx="114480" cy="137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7BD6F9A0-BA83-46BA-858F-8813F3F3EB9B}"/>
                  </a:ext>
                </a:extLst>
              </p14:cNvPr>
              <p14:cNvContentPartPr/>
              <p14:nvPr/>
            </p14:nvContentPartPr>
            <p14:xfrm>
              <a:off x="5617562" y="4593793"/>
              <a:ext cx="84600" cy="7452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7BD6F9A0-BA83-46BA-858F-8813F3F3EB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99562" y="4557793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A7C469A1-0042-455A-BB5D-6997FF794746}"/>
                  </a:ext>
                </a:extLst>
              </p14:cNvPr>
              <p14:cNvContentPartPr/>
              <p14:nvPr/>
            </p14:nvContentPartPr>
            <p14:xfrm>
              <a:off x="5608562" y="4958833"/>
              <a:ext cx="95040" cy="910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A7C469A1-0042-455A-BB5D-6997FF7947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590562" y="4922833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F62B561D-2EAF-46E3-A919-03C02C59617C}"/>
                  </a:ext>
                </a:extLst>
              </p14:cNvPr>
              <p14:cNvContentPartPr/>
              <p14:nvPr/>
            </p14:nvContentPartPr>
            <p14:xfrm>
              <a:off x="3822374" y="3912626"/>
              <a:ext cx="1865880" cy="32940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F62B561D-2EAF-46E3-A919-03C02C5961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04374" y="3876626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4A8244D1-F033-45AF-A6F3-17ABDE2BF398}"/>
                  </a:ext>
                </a:extLst>
              </p14:cNvPr>
              <p14:cNvContentPartPr/>
              <p14:nvPr/>
            </p14:nvContentPartPr>
            <p14:xfrm>
              <a:off x="5701574" y="4965266"/>
              <a:ext cx="2376360" cy="41940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4A8244D1-F033-45AF-A6F3-17ABDE2BF3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83574" y="4929235"/>
                <a:ext cx="2412000" cy="491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D58B3718-A89E-4D83-AE89-C51BF7D0EA07}"/>
                  </a:ext>
                </a:extLst>
              </p14:cNvPr>
              <p14:cNvContentPartPr/>
              <p14:nvPr/>
            </p14:nvContentPartPr>
            <p14:xfrm>
              <a:off x="5339081" y="5410763"/>
              <a:ext cx="2711160" cy="3333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D58B3718-A89E-4D83-AE89-C51BF7D0EA0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21081" y="5374763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AF7ECAC1-A10F-46B4-98D8-84567AD8FA77}"/>
                  </a:ext>
                </a:extLst>
              </p14:cNvPr>
              <p14:cNvContentPartPr/>
              <p14:nvPr/>
            </p14:nvContentPartPr>
            <p14:xfrm>
              <a:off x="3675881" y="5724323"/>
              <a:ext cx="1607040" cy="43092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AF7ECAC1-A10F-46B4-98D8-84567AD8FA7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57881" y="5688323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FBDD68F1-1659-4EE6-9AA6-54D1B2089BB6}"/>
                  </a:ext>
                </a:extLst>
              </p14:cNvPr>
              <p14:cNvContentPartPr/>
              <p14:nvPr/>
            </p14:nvContentPartPr>
            <p14:xfrm>
              <a:off x="3769895" y="3151043"/>
              <a:ext cx="1408320" cy="32544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FBDD68F1-1659-4EE6-9AA6-54D1B2089BB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51895" y="3115043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5BE205D3-7FC3-451D-AA11-ECCBE60E90A2}"/>
                  </a:ext>
                </a:extLst>
              </p14:cNvPr>
              <p14:cNvContentPartPr/>
              <p14:nvPr/>
            </p14:nvContentPartPr>
            <p14:xfrm>
              <a:off x="3697895" y="2809403"/>
              <a:ext cx="1499400" cy="31896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5BE205D3-7FC3-451D-AA11-ECCBE60E90A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79895" y="2773403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6AF2960E-8ED0-4360-A118-E761CFA5FB71}"/>
                  </a:ext>
                </a:extLst>
              </p14:cNvPr>
              <p14:cNvContentPartPr/>
              <p14:nvPr/>
            </p14:nvContentPartPr>
            <p14:xfrm>
              <a:off x="3686015" y="2465963"/>
              <a:ext cx="1624680" cy="316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6AF2960E-8ED0-4360-A118-E761CFA5FB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68015" y="2430004"/>
                <a:ext cx="1660320" cy="38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B476F13B-19EE-402B-BD12-E53BA3D205A7}"/>
                  </a:ext>
                </a:extLst>
              </p14:cNvPr>
              <p14:cNvContentPartPr/>
              <p14:nvPr/>
            </p14:nvContentPartPr>
            <p14:xfrm>
              <a:off x="5162735" y="2388203"/>
              <a:ext cx="127800" cy="925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B476F13B-19EE-402B-BD12-E53BA3D205A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44735" y="2352203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E3B84F0D-E44E-4D4D-9236-63E4D1D729FF}"/>
                  </a:ext>
                </a:extLst>
              </p14:cNvPr>
              <p14:cNvContentPartPr/>
              <p14:nvPr/>
            </p14:nvContentPartPr>
            <p14:xfrm>
              <a:off x="5167415" y="1955123"/>
              <a:ext cx="110160" cy="10008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E3B84F0D-E44E-4D4D-9236-63E4D1D729F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49474" y="1919123"/>
                <a:ext cx="145684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249EB8D0-2553-4823-BC56-8BFC0D57E0BA}"/>
                  </a:ext>
                </a:extLst>
              </p14:cNvPr>
              <p14:cNvContentPartPr/>
              <p14:nvPr/>
            </p14:nvContentPartPr>
            <p14:xfrm>
              <a:off x="3632015" y="2710763"/>
              <a:ext cx="148320" cy="1249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249EB8D0-2553-4823-BC56-8BFC0D57E0B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14015" y="2674763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476081BC-C097-4102-BBC0-668C883EF5A0}"/>
                  </a:ext>
                </a:extLst>
              </p14:cNvPr>
              <p14:cNvContentPartPr/>
              <p14:nvPr/>
            </p14:nvContentPartPr>
            <p14:xfrm>
              <a:off x="5051855" y="3077963"/>
              <a:ext cx="172440" cy="1317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476081BC-C097-4102-BBC0-668C883EF5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33855" y="3041963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8AD42121-B943-44FD-9F01-254968E77C39}"/>
                  </a:ext>
                </a:extLst>
              </p14:cNvPr>
              <p14:cNvContentPartPr/>
              <p14:nvPr/>
            </p14:nvContentPartPr>
            <p14:xfrm>
              <a:off x="3722015" y="3441203"/>
              <a:ext cx="103320" cy="9180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8AD42121-B943-44FD-9F01-254968E77C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04015" y="3405203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F47060CF-1AF1-4454-9E4B-8C44A3D55F0C}"/>
                  </a:ext>
                </a:extLst>
              </p14:cNvPr>
              <p14:cNvContentPartPr/>
              <p14:nvPr/>
            </p14:nvContentPartPr>
            <p14:xfrm>
              <a:off x="3716975" y="3893723"/>
              <a:ext cx="124200" cy="1008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F47060CF-1AF1-4454-9E4B-8C44A3D55F0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98975" y="3857723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773DB592-C777-4C3B-980F-FBBE74B34CFB}"/>
                  </a:ext>
                </a:extLst>
              </p14:cNvPr>
              <p14:cNvContentPartPr/>
              <p14:nvPr/>
            </p14:nvContentPartPr>
            <p14:xfrm>
              <a:off x="7946615" y="5338763"/>
              <a:ext cx="138240" cy="1548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773DB592-C777-4C3B-980F-FBBE74B34C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28568" y="5302763"/>
                <a:ext cx="173973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17A09353-252A-4F04-A285-176CBA078548}"/>
                  </a:ext>
                </a:extLst>
              </p14:cNvPr>
              <p14:cNvContentPartPr/>
              <p14:nvPr/>
            </p14:nvContentPartPr>
            <p14:xfrm>
              <a:off x="5267855" y="5656283"/>
              <a:ext cx="111960" cy="14364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17A09353-252A-4F04-A285-176CBA0785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49855" y="5620283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EB86CC12-ED8C-4F63-9CBE-EE3A751B2F26}"/>
                  </a:ext>
                </a:extLst>
              </p14:cNvPr>
              <p14:cNvContentPartPr/>
              <p14:nvPr/>
            </p14:nvContentPartPr>
            <p14:xfrm>
              <a:off x="3633815" y="6086843"/>
              <a:ext cx="116640" cy="1321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EB86CC12-ED8C-4F63-9CBE-EE3A751B2F2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15759" y="6050843"/>
                <a:ext cx="15239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C8B3B9B-E602-4683-BB3E-4033307D0B4F}"/>
                  </a:ext>
                </a:extLst>
              </p14:cNvPr>
              <p14:cNvContentPartPr/>
              <p14:nvPr/>
            </p14:nvContentPartPr>
            <p14:xfrm>
              <a:off x="5668535" y="2024243"/>
              <a:ext cx="360" cy="151128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C8B3B9B-E602-4683-BB3E-4033307D0B4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0535" y="1988243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6AFBF64A-2E59-426E-AD39-6E7C2E2FCB84}"/>
                  </a:ext>
                </a:extLst>
              </p14:cNvPr>
              <p14:cNvContentPartPr/>
              <p14:nvPr/>
            </p14:nvContentPartPr>
            <p14:xfrm>
              <a:off x="4309338" y="3853915"/>
              <a:ext cx="360" cy="43668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6AFBF64A-2E59-426E-AD39-6E7C2E2FCB8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91338" y="3817915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99B86C9-AF80-4B2C-938D-DB46C0A127B6}"/>
                  </a:ext>
                </a:extLst>
              </p14:cNvPr>
              <p14:cNvContentPartPr/>
              <p14:nvPr/>
            </p14:nvContentPartPr>
            <p14:xfrm>
              <a:off x="4301778" y="4270435"/>
              <a:ext cx="1101600" cy="35820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99B86C9-AF80-4B2C-938D-DB46C0A127B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283778" y="4234435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9CF583B8-F434-4BAF-B4D3-35A4B8DD9A71}"/>
                  </a:ext>
                </a:extLst>
              </p14:cNvPr>
              <p14:cNvContentPartPr/>
              <p14:nvPr/>
            </p14:nvContentPartPr>
            <p14:xfrm>
              <a:off x="4307898" y="3549715"/>
              <a:ext cx="1392840" cy="29628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9CF583B8-F434-4BAF-B4D3-35A4B8DD9A7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89898" y="3513759"/>
                <a:ext cx="1428480" cy="367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9D16B60-E5EC-41E9-9FB6-824EE6483B0D}"/>
                  </a:ext>
                </a:extLst>
              </p14:cNvPr>
              <p14:cNvContentPartPr/>
              <p14:nvPr/>
            </p14:nvContentPartPr>
            <p14:xfrm>
              <a:off x="4433898" y="5048395"/>
              <a:ext cx="360" cy="10468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9D16B60-E5EC-41E9-9FB6-824EE6483B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15898" y="5012407"/>
                <a:ext cx="36000" cy="111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CBC914E0-8E70-46DE-A4C5-10DED809E83D}"/>
                  </a:ext>
                </a:extLst>
              </p14:cNvPr>
              <p14:cNvContentPartPr/>
              <p14:nvPr/>
            </p14:nvContentPartPr>
            <p14:xfrm>
              <a:off x="4469178" y="4663555"/>
              <a:ext cx="929880" cy="37584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CBC914E0-8E70-46DE-A4C5-10DED809E83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51178" y="4627555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A2D0C1BB-06EC-40DE-BBEA-0F64A0210856}"/>
                  </a:ext>
                </a:extLst>
              </p14:cNvPr>
              <p14:cNvContentPartPr/>
              <p14:nvPr/>
            </p14:nvContentPartPr>
            <p14:xfrm>
              <a:off x="4322658" y="6126955"/>
              <a:ext cx="148680" cy="9756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A2D0C1BB-06EC-40DE-BBEA-0F64A02108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04658" y="6090955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A79C7FD2-D92E-4411-83B6-44A4F3C608F5}"/>
                  </a:ext>
                </a:extLst>
              </p14:cNvPr>
              <p14:cNvContentPartPr/>
              <p14:nvPr/>
            </p14:nvContentPartPr>
            <p14:xfrm>
              <a:off x="4363338" y="5697475"/>
              <a:ext cx="119520" cy="10944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A79C7FD2-D92E-4411-83B6-44A4F3C608F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45338" y="5661475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45C302E-31AB-45E8-AD89-2B10D30F495F}"/>
                  </a:ext>
                </a:extLst>
              </p14:cNvPr>
              <p14:cNvContentPartPr/>
              <p14:nvPr/>
            </p14:nvContentPartPr>
            <p14:xfrm>
              <a:off x="4377018" y="5344675"/>
              <a:ext cx="116640" cy="9108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45C302E-31AB-45E8-AD89-2B10D30F495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59018" y="5308675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D8E5928C-C13D-4530-A70E-EDFECB9DD8C7}"/>
                  </a:ext>
                </a:extLst>
              </p14:cNvPr>
              <p14:cNvContentPartPr/>
              <p14:nvPr/>
            </p14:nvContentPartPr>
            <p14:xfrm>
              <a:off x="4388538" y="4968835"/>
              <a:ext cx="115200" cy="9036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D8E5928C-C13D-4530-A70E-EDFECB9DD8C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70538" y="4932835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44B3FF4C-BDC3-41AD-A33F-ECA503062CF9}"/>
                  </a:ext>
                </a:extLst>
              </p14:cNvPr>
              <p14:cNvContentPartPr/>
              <p14:nvPr/>
            </p14:nvContentPartPr>
            <p14:xfrm>
              <a:off x="5361618" y="4603795"/>
              <a:ext cx="107280" cy="10548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44B3FF4C-BDC3-41AD-A33F-ECA503062CF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43618" y="4567795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35417956-B843-411F-A860-5E7F2743CCAB}"/>
                  </a:ext>
                </a:extLst>
              </p14:cNvPr>
              <p14:cNvContentPartPr/>
              <p14:nvPr/>
            </p14:nvContentPartPr>
            <p14:xfrm>
              <a:off x="4245618" y="4213195"/>
              <a:ext cx="79920" cy="10332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35417956-B843-411F-A860-5E7F2743CC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27618" y="4177195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A6CD1790-D40E-4344-ADBA-CBC3FD26469D}"/>
                  </a:ext>
                </a:extLst>
              </p14:cNvPr>
              <p14:cNvContentPartPr/>
              <p14:nvPr/>
            </p14:nvContentPartPr>
            <p14:xfrm>
              <a:off x="4276938" y="3810355"/>
              <a:ext cx="91080" cy="11340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A6CD1790-D40E-4344-ADBA-CBC3FD26469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58938" y="3774355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7E2CC53F-E557-4226-9EB6-A81C790FEA06}"/>
                  </a:ext>
                </a:extLst>
              </p14:cNvPr>
              <p14:cNvContentPartPr/>
              <p14:nvPr/>
            </p14:nvContentPartPr>
            <p14:xfrm>
              <a:off x="5629818" y="3477355"/>
              <a:ext cx="108360" cy="1213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7E2CC53F-E557-4226-9EB6-A81C790FEA0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611818" y="3441355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2A869026-43A5-40D7-B49F-C98728D01B10}"/>
                  </a:ext>
                </a:extLst>
              </p14:cNvPr>
              <p14:cNvContentPartPr/>
              <p14:nvPr/>
            </p14:nvContentPartPr>
            <p14:xfrm>
              <a:off x="5615418" y="3111595"/>
              <a:ext cx="116280" cy="11052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2A869026-43A5-40D7-B49F-C98728D01B1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97418" y="3075595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4DA0E5BF-A459-4463-A542-D695F88A3440}"/>
                  </a:ext>
                </a:extLst>
              </p14:cNvPr>
              <p14:cNvContentPartPr/>
              <p14:nvPr/>
            </p14:nvContentPartPr>
            <p14:xfrm>
              <a:off x="5627298" y="2777155"/>
              <a:ext cx="118440" cy="6984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4DA0E5BF-A459-4463-A542-D695F88A344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609298" y="2741155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4CE55123-F45A-47FE-BC8C-A89F8CFC2BAC}"/>
                  </a:ext>
                </a:extLst>
              </p14:cNvPr>
              <p14:cNvContentPartPr/>
              <p14:nvPr/>
            </p14:nvContentPartPr>
            <p14:xfrm>
              <a:off x="5611098" y="2360995"/>
              <a:ext cx="122400" cy="8460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4CE55123-F45A-47FE-BC8C-A89F8CFC2BA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93151" y="2324995"/>
                <a:ext cx="15793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CB33DE70-840C-4876-B360-1192A520FA6D}"/>
                  </a:ext>
                </a:extLst>
              </p14:cNvPr>
              <p14:cNvContentPartPr/>
              <p14:nvPr/>
            </p14:nvContentPartPr>
            <p14:xfrm>
              <a:off x="5586258" y="1958515"/>
              <a:ext cx="130680" cy="11736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CB33DE70-840C-4876-B360-1192A520FA6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8258" y="1922404"/>
                <a:ext cx="166320" cy="18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4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15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3.2 Anforderungsermittlung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2740832" y="2536735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33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16</a:t>
              </a:fld>
              <a:endParaRPr lang="de-DE"/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3FE3F9BF-4542-4908-878B-7C7C9BD6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688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3.2 Anforderungsermittlung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879B2A-200A-49A0-A59C-A97575229512}"/>
              </a:ext>
            </a:extLst>
          </p:cNvPr>
          <p:cNvSpPr/>
          <p:nvPr/>
        </p:nvSpPr>
        <p:spPr>
          <a:xfrm>
            <a:off x="304800" y="19240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93F6A84-8BF2-4D9E-8915-E4C0D0A09A7E}"/>
              </a:ext>
            </a:extLst>
          </p:cNvPr>
          <p:cNvSpPr/>
          <p:nvPr/>
        </p:nvSpPr>
        <p:spPr>
          <a:xfrm>
            <a:off x="304800" y="50863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84EE75-B1A3-4A19-B98F-54C6F17C3D48}"/>
              </a:ext>
            </a:extLst>
          </p:cNvPr>
          <p:cNvSpPr/>
          <p:nvPr/>
        </p:nvSpPr>
        <p:spPr>
          <a:xfrm>
            <a:off x="2752725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Fahren (F)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C85AAF-D0B1-4052-B711-C68F1CE77EDF}"/>
              </a:ext>
            </a:extLst>
          </p:cNvPr>
          <p:cNvSpPr/>
          <p:nvPr/>
        </p:nvSpPr>
        <p:spPr>
          <a:xfrm>
            <a:off x="6477000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Lenken können (F)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56E643-5E00-414B-A897-4514636143E4}"/>
              </a:ext>
            </a:extLst>
          </p:cNvPr>
          <p:cNvSpPr/>
          <p:nvPr/>
        </p:nvSpPr>
        <p:spPr>
          <a:xfrm>
            <a:off x="2752725" y="2970211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Mindestdistanz 4 Meter (F)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7A78B49-3137-44EE-9F9C-36A29BD8B7D5}"/>
              </a:ext>
            </a:extLst>
          </p:cNvPr>
          <p:cNvSpPr/>
          <p:nvPr/>
        </p:nvSpPr>
        <p:spPr>
          <a:xfrm>
            <a:off x="6477000" y="2760660"/>
            <a:ext cx="2743200" cy="91599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 Transport (F)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4796811-4940-4554-B01A-7E445E592BE9}"/>
              </a:ext>
            </a:extLst>
          </p:cNvPr>
          <p:cNvCxnSpPr/>
          <p:nvPr/>
        </p:nvCxnSpPr>
        <p:spPr>
          <a:xfrm>
            <a:off x="304800" y="3943350"/>
            <a:ext cx="11410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B572C7D-A241-4B00-ADCB-85068BFB6048}"/>
              </a:ext>
            </a:extLst>
          </p:cNvPr>
          <p:cNvSpPr/>
          <p:nvPr/>
        </p:nvSpPr>
        <p:spPr>
          <a:xfrm>
            <a:off x="2752725" y="4280689"/>
            <a:ext cx="2743200" cy="77946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Omnidirektionales</a:t>
            </a:r>
            <a:br>
              <a:rPr lang="de-DE" dirty="0"/>
            </a:br>
            <a:r>
              <a:rPr lang="de-DE" dirty="0"/>
              <a:t>Fahren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41D760-0457-4868-9065-085126054100}"/>
              </a:ext>
            </a:extLst>
          </p:cNvPr>
          <p:cNvSpPr/>
          <p:nvPr/>
        </p:nvSpPr>
        <p:spPr>
          <a:xfrm>
            <a:off x="6477000" y="4267590"/>
            <a:ext cx="2743200" cy="805661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Steuerung via XBOX Controller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A55BA3-4CB3-4E24-B04A-F3E3A549E446}"/>
              </a:ext>
            </a:extLst>
          </p:cNvPr>
          <p:cNvSpPr/>
          <p:nvPr/>
        </p:nvSpPr>
        <p:spPr>
          <a:xfrm>
            <a:off x="2752725" y="5322548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Reichweite lediglich durch WLAN &amp; Akku begrenzt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A06B14E-0F25-4C39-9704-B0CA083DF55B}"/>
              </a:ext>
            </a:extLst>
          </p:cNvPr>
          <p:cNvSpPr/>
          <p:nvPr/>
        </p:nvSpPr>
        <p:spPr>
          <a:xfrm>
            <a:off x="6477000" y="5310187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Eihalterung</a:t>
            </a:r>
            <a:br>
              <a:rPr lang="de-DE" dirty="0"/>
            </a:br>
            <a:r>
              <a:rPr lang="de-DE" dirty="0"/>
              <a:t>(Chassis + Federung)</a:t>
            </a:r>
          </a:p>
        </p:txBody>
      </p:sp>
    </p:spTree>
    <p:extLst>
      <p:ext uri="{BB962C8B-B14F-4D97-AF65-F5344CB8AC3E}">
        <p14:creationId xmlns:p14="http://schemas.microsoft.com/office/powerpoint/2010/main" val="408539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17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3.3 Systementwurf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3060932" y="3455796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2">
            <a:extLst>
              <a:ext uri="{FF2B5EF4-FFF2-40B4-BE49-F238E27FC236}">
                <a16:creationId xmlns:a16="http://schemas.microsoft.com/office/drawing/2014/main" id="{F0DFCCC8-4A03-42FD-9176-DDB19F4B702C}"/>
              </a:ext>
            </a:extLst>
          </p:cNvPr>
          <p:cNvSpPr/>
          <p:nvPr/>
        </p:nvSpPr>
        <p:spPr>
          <a:xfrm>
            <a:off x="3299057" y="4324129"/>
            <a:ext cx="1530118" cy="9742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9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OmniMove: Gesamt- und Teilfunktionen </a:t>
            </a:r>
            <a:r>
              <a:rPr lang="de-DE" sz="2000" b="1" dirty="0">
                <a:solidFill>
                  <a:srgbClr val="0070C0"/>
                </a:solidFill>
              </a:rPr>
              <a:t>(wichtigste Subsysteme)</a:t>
            </a:r>
            <a:endParaRPr lang="de-DE" sz="2400" b="1" dirty="0">
              <a:solidFill>
                <a:srgbClr val="0070C0"/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19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3.4 Test &amp; Validierung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2E4943-F3EE-449A-84E7-92AA3AB7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2" y="1423576"/>
            <a:ext cx="10206135" cy="4753542"/>
          </a:xfrm>
          <a:prstGeom prst="rect">
            <a:avLst/>
          </a:prstGeom>
        </p:spPr>
      </p:pic>
      <p:sp>
        <p:nvSpPr>
          <p:cNvPr id="10" name="Ellipse 2">
            <a:extLst>
              <a:ext uri="{FF2B5EF4-FFF2-40B4-BE49-F238E27FC236}">
                <a16:creationId xmlns:a16="http://schemas.microsoft.com/office/drawing/2014/main" id="{95837C21-C59C-408A-A48C-64E7A16067F3}"/>
              </a:ext>
            </a:extLst>
          </p:cNvPr>
          <p:cNvSpPr/>
          <p:nvPr/>
        </p:nvSpPr>
        <p:spPr>
          <a:xfrm>
            <a:off x="6537557" y="3526362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2">
            <a:extLst>
              <a:ext uri="{FF2B5EF4-FFF2-40B4-BE49-F238E27FC236}">
                <a16:creationId xmlns:a16="http://schemas.microsoft.com/office/drawing/2014/main" id="{F0DFCCC8-4A03-42FD-9176-DDB19F4B702C}"/>
              </a:ext>
            </a:extLst>
          </p:cNvPr>
          <p:cNvSpPr/>
          <p:nvPr/>
        </p:nvSpPr>
        <p:spPr>
          <a:xfrm>
            <a:off x="6095999" y="4305079"/>
            <a:ext cx="1530118" cy="9742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2">
            <a:extLst>
              <a:ext uri="{FF2B5EF4-FFF2-40B4-BE49-F238E27FC236}">
                <a16:creationId xmlns:a16="http://schemas.microsoft.com/office/drawing/2014/main" id="{7FD3284A-C20D-4D05-ABDC-B14CD7296583}"/>
              </a:ext>
            </a:extLst>
          </p:cNvPr>
          <p:cNvSpPr/>
          <p:nvPr/>
        </p:nvSpPr>
        <p:spPr>
          <a:xfrm>
            <a:off x="6861058" y="2545287"/>
            <a:ext cx="1322262" cy="6891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6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42" y="984325"/>
            <a:ext cx="6377769" cy="5178350"/>
          </a:xfrm>
        </p:spPr>
        <p:txBody>
          <a:bodyPr anchor="ctr"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2200" dirty="0"/>
              <a:t>Vorführung mit </a:t>
            </a:r>
            <a:r>
              <a:rPr lang="de-DE" sz="2200" dirty="0" err="1"/>
              <a:t>OmniMove</a:t>
            </a:r>
            <a:endParaRPr lang="de-DE" sz="22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2200" dirty="0"/>
              <a:t>Merkmale und Schlüsseltechnologien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2200" dirty="0"/>
              <a:t>Entwicklungsprozess (via V-Modell)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2200" dirty="0" err="1"/>
              <a:t>Erweiterungs</a:t>
            </a:r>
            <a:r>
              <a:rPr lang="de-DE" sz="2200" dirty="0"/>
              <a:t> – und Verbesserungsmöglichkeiten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de-DE" sz="2200" dirty="0"/>
              <a:t>Quellen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20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3.4 Test &amp; Validierung (Video)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8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21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4. Erweiterungsmöglichkeiten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3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22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4. Verbesserungsvorschläge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D08059-8049-414A-B958-7A9841F3CD9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3ABE0E0F-DB90-43F7-9B5F-C51CEB17F6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DB8FE8DA-BE41-429E-B7D1-4850CF5B4A7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8B045B-D202-4ECB-9910-D6EF3E5EE0D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23</a:t>
              </a:fld>
              <a:endParaRPr lang="de-DE"/>
            </a:p>
          </p:txBody>
        </p:sp>
      </p:grp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5 Quellen</a:t>
            </a:r>
            <a:endParaRPr lang="de-DE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0070C0"/>
                </a:solidFill>
              </a:rPr>
              <a:t>1. Vorführung des </a:t>
            </a:r>
            <a:r>
              <a:rPr lang="de-DE" sz="3200" b="1" dirty="0" err="1">
                <a:solidFill>
                  <a:srgbClr val="0070C0"/>
                </a:solidFill>
              </a:rPr>
              <a:t>OmniMove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BD63928-B21D-4FC0-87DE-29FB1447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76" y="1735773"/>
            <a:ext cx="5233922" cy="3702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D559384-1B7C-4BF5-B51E-5CF555B2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58" y="1489840"/>
            <a:ext cx="3371081" cy="4194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34282E0-7DB9-4A87-81A4-5509ADD1375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20" name="Datumsplatzhalter 3">
              <a:extLst>
                <a:ext uri="{FF2B5EF4-FFF2-40B4-BE49-F238E27FC236}">
                  <a16:creationId xmlns:a16="http://schemas.microsoft.com/office/drawing/2014/main" id="{F45B1C01-94D8-4B4D-977B-D5D4BC494E5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21" name="Fußzeilenplatzhalter 4">
              <a:extLst>
                <a:ext uri="{FF2B5EF4-FFF2-40B4-BE49-F238E27FC236}">
                  <a16:creationId xmlns:a16="http://schemas.microsoft.com/office/drawing/2014/main" id="{3B9B68B7-C952-4C7C-B2D1-E97F5C0E334C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2" name="Foliennummernplatzhalter 5">
              <a:extLst>
                <a:ext uri="{FF2B5EF4-FFF2-40B4-BE49-F238E27FC236}">
                  <a16:creationId xmlns:a16="http://schemas.microsoft.com/office/drawing/2014/main" id="{EAFE8AB1-76CF-464B-AED8-CCB3DB99CC4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88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22F5DE1-9B06-4849-82ED-EBBFCA7BAAD2}"/>
              </a:ext>
            </a:extLst>
          </p:cNvPr>
          <p:cNvSpPr/>
          <p:nvPr/>
        </p:nvSpPr>
        <p:spPr>
          <a:xfrm>
            <a:off x="446532" y="320041"/>
            <a:ext cx="11423904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58918C-FE39-4077-9C9E-1E8974CDADBF}"/>
              </a:ext>
            </a:extLst>
          </p:cNvPr>
          <p:cNvSpPr txBox="1"/>
          <p:nvPr/>
        </p:nvSpPr>
        <p:spPr>
          <a:xfrm>
            <a:off x="762000" y="782192"/>
            <a:ext cx="9982200" cy="342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2. Merkmale und Schlüsseltechnologien</a:t>
            </a:r>
          </a:p>
          <a:p>
            <a:endParaRPr lang="de-DE" sz="24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de-DE" sz="2400" b="1" dirty="0">
              <a:solidFill>
                <a:srgbClr val="0070C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rgbClr val="0070C0"/>
                </a:solidFill>
              </a:rPr>
              <a:t>2.1 Gesamtübersicht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rgbClr val="0070C0"/>
                </a:solidFill>
              </a:rPr>
              <a:t>2.2 </a:t>
            </a:r>
            <a:r>
              <a:rPr lang="de-DE" sz="2400" dirty="0" err="1">
                <a:solidFill>
                  <a:srgbClr val="0070C0"/>
                </a:solidFill>
              </a:rPr>
              <a:t>Mecanum</a:t>
            </a:r>
            <a:r>
              <a:rPr lang="de-DE" sz="2400" dirty="0">
                <a:solidFill>
                  <a:srgbClr val="0070C0"/>
                </a:solidFill>
              </a:rPr>
              <a:t> Räder &amp; Planetengetriebe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rgbClr val="0070C0"/>
                </a:solidFill>
              </a:rPr>
              <a:t>2.3 Planetengetriebe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olidFill>
                  <a:srgbClr val="0070C0"/>
                </a:solidFill>
              </a:rPr>
              <a:t>2.4 Kommunikation und Steuerung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F3BA21B-AA43-4A89-A44B-E0BB69B2C800}"/>
              </a:ext>
            </a:extLst>
          </p:cNvPr>
          <p:cNvCxnSpPr/>
          <p:nvPr/>
        </p:nvCxnSpPr>
        <p:spPr>
          <a:xfrm>
            <a:off x="571500" y="1466850"/>
            <a:ext cx="6619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5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2.1 Gesamtübersicht</a:t>
            </a: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91F1CD9-A08E-42A6-B7DF-374A785D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78" y="1464341"/>
            <a:ext cx="6562843" cy="46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6CE76FA-3A41-4957-8A08-036AF22E86A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8" name="Datumsplatzhalter 3">
              <a:extLst>
                <a:ext uri="{FF2B5EF4-FFF2-40B4-BE49-F238E27FC236}">
                  <a16:creationId xmlns:a16="http://schemas.microsoft.com/office/drawing/2014/main" id="{96123A9F-86E9-4EFD-94FF-CBF438CF1FE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9" name="Fußzeilenplatzhalter 4">
              <a:extLst>
                <a:ext uri="{FF2B5EF4-FFF2-40B4-BE49-F238E27FC236}">
                  <a16:creationId xmlns:a16="http://schemas.microsoft.com/office/drawing/2014/main" id="{BF3C76ED-BAB0-4601-981A-F1E7461A8768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0" name="Foliennummernplatzhalter 5">
              <a:extLst>
                <a:ext uri="{FF2B5EF4-FFF2-40B4-BE49-F238E27FC236}">
                  <a16:creationId xmlns:a16="http://schemas.microsoft.com/office/drawing/2014/main" id="{0C757C53-EF2A-4A90-A33B-1B4CAC01CB1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5</a:t>
              </a:fld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CB753E4-7CA5-42DB-9505-893C3841701B}"/>
              </a:ext>
            </a:extLst>
          </p:cNvPr>
          <p:cNvSpPr txBox="1"/>
          <p:nvPr/>
        </p:nvSpPr>
        <p:spPr>
          <a:xfrm>
            <a:off x="7772400" y="1816766"/>
            <a:ext cx="4098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Stückliste:</a:t>
            </a:r>
          </a:p>
          <a:p>
            <a:r>
              <a:rPr lang="de-DE" dirty="0"/>
              <a:t>1x Hauptträger</a:t>
            </a:r>
            <a:br>
              <a:rPr lang="de-DE" dirty="0"/>
            </a:br>
            <a:r>
              <a:rPr lang="de-DE" dirty="0"/>
              <a:t>2x Motorträger</a:t>
            </a:r>
            <a:br>
              <a:rPr lang="de-DE" dirty="0"/>
            </a:br>
            <a:r>
              <a:rPr lang="de-DE" dirty="0"/>
              <a:t>4x Motorhalterung oben</a:t>
            </a:r>
          </a:p>
          <a:p>
            <a:r>
              <a:rPr lang="de-DE" dirty="0"/>
              <a:t>4x Motorhalterung unten</a:t>
            </a:r>
          </a:p>
          <a:p>
            <a:r>
              <a:rPr lang="de-DE" dirty="0"/>
              <a:t>4x Innenfelge &amp; Felge</a:t>
            </a:r>
            <a:br>
              <a:rPr lang="de-DE" dirty="0"/>
            </a:br>
            <a:r>
              <a:rPr lang="de-DE" dirty="0"/>
              <a:t>8x Sigma</a:t>
            </a:r>
            <a:br>
              <a:rPr lang="de-DE" dirty="0"/>
            </a:br>
            <a:r>
              <a:rPr lang="de-DE" dirty="0"/>
              <a:t>4x H-Brücken Halterung</a:t>
            </a:r>
          </a:p>
          <a:p>
            <a:r>
              <a:rPr lang="de-DE" dirty="0"/>
              <a:t>2x Akku Halterung</a:t>
            </a:r>
          </a:p>
          <a:p>
            <a:r>
              <a:rPr lang="de-DE" dirty="0"/>
              <a:t>1x Eierhalter Base</a:t>
            </a:r>
          </a:p>
          <a:p>
            <a:r>
              <a:rPr lang="de-DE" dirty="0"/>
              <a:t>8x </a:t>
            </a:r>
            <a:r>
              <a:rPr lang="de-DE" dirty="0" err="1"/>
              <a:t>Eihalter</a:t>
            </a:r>
            <a:r>
              <a:rPr lang="de-DE" dirty="0"/>
              <a:t> Segmente</a:t>
            </a:r>
          </a:p>
          <a:p>
            <a:r>
              <a:rPr lang="de-DE" dirty="0"/>
              <a:t>4x </a:t>
            </a:r>
            <a:r>
              <a:rPr lang="de-DE" dirty="0" err="1"/>
              <a:t>Mecanum</a:t>
            </a:r>
            <a:r>
              <a:rPr lang="de-DE" dirty="0"/>
              <a:t> Räder</a:t>
            </a:r>
          </a:p>
        </p:txBody>
      </p:sp>
    </p:spTree>
    <p:extLst>
      <p:ext uri="{BB962C8B-B14F-4D97-AF65-F5344CB8AC3E}">
        <p14:creationId xmlns:p14="http://schemas.microsoft.com/office/powerpoint/2010/main" val="17906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FD9B-E7D7-42D2-8865-1193D147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2.2   PLA </a:t>
            </a:r>
            <a:r>
              <a:rPr lang="de-DE" sz="2800" b="1" dirty="0" err="1">
                <a:solidFill>
                  <a:srgbClr val="0070C0"/>
                </a:solidFill>
              </a:rPr>
              <a:t>vs</a:t>
            </a:r>
            <a:r>
              <a:rPr lang="de-DE" sz="2800" b="1" dirty="0">
                <a:solidFill>
                  <a:srgbClr val="0070C0"/>
                </a:solidFill>
              </a:rPr>
              <a:t> TPU</a:t>
            </a:r>
          </a:p>
        </p:txBody>
      </p:sp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6CE76FA-3A41-4957-8A08-036AF22E86A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8" name="Datumsplatzhalter 3">
              <a:extLst>
                <a:ext uri="{FF2B5EF4-FFF2-40B4-BE49-F238E27FC236}">
                  <a16:creationId xmlns:a16="http://schemas.microsoft.com/office/drawing/2014/main" id="{96123A9F-86E9-4EFD-94FF-CBF438CF1FE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9" name="Fußzeilenplatzhalter 4">
              <a:extLst>
                <a:ext uri="{FF2B5EF4-FFF2-40B4-BE49-F238E27FC236}">
                  <a16:creationId xmlns:a16="http://schemas.microsoft.com/office/drawing/2014/main" id="{BF3C76ED-BAB0-4601-981A-F1E7461A8768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20" name="Foliennummernplatzhalter 5">
              <a:extLst>
                <a:ext uri="{FF2B5EF4-FFF2-40B4-BE49-F238E27FC236}">
                  <a16:creationId xmlns:a16="http://schemas.microsoft.com/office/drawing/2014/main" id="{0C757C53-EF2A-4A90-A33B-1B4CAC01CB1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6</a:t>
              </a:fld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DCF668EF-CEDB-461C-90F2-EBFCECD085BF}"/>
              </a:ext>
            </a:extLst>
          </p:cNvPr>
          <p:cNvSpPr txBox="1"/>
          <p:nvPr/>
        </p:nvSpPr>
        <p:spPr>
          <a:xfrm>
            <a:off x="1038225" y="1690688"/>
            <a:ext cx="1040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alle Teile wurden mit dem PLA (=Polyactide) Filament gedruckt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Folgende Teile wurden mit dem TPU (=thermoplastisches Elastometer) Filament gedruckt:</a:t>
            </a:r>
          </a:p>
          <a:p>
            <a:r>
              <a:rPr lang="de-DE" dirty="0"/>
              <a:t>	1) Motorhalterung und 2) Sigma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DEB9F6A-F71C-4FB1-93AC-C5A72AD4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09559"/>
              </p:ext>
            </p:extLst>
          </p:nvPr>
        </p:nvGraphicFramePr>
        <p:xfrm>
          <a:off x="1761355" y="3388412"/>
          <a:ext cx="84169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463">
                  <a:extLst>
                    <a:ext uri="{9D8B030D-6E8A-4147-A177-3AD203B41FA5}">
                      <a16:colId xmlns:a16="http://schemas.microsoft.com/office/drawing/2014/main" val="2500357209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3561101413"/>
                    </a:ext>
                  </a:extLst>
                </a:gridCol>
              </a:tblGrid>
              <a:tr h="54838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89798"/>
                  </a:ext>
                </a:extLst>
              </a:tr>
              <a:tr h="548386">
                <a:tc>
                  <a:txBody>
                    <a:bodyPr/>
                    <a:lstStyle/>
                    <a:p>
                      <a:r>
                        <a:rPr lang="de-DE" dirty="0"/>
                        <a:t>Hohes E-Modul(=Zugfestigkeit) und Steifigkeit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 Flexibilität und Elastizität als PLA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37450"/>
                  </a:ext>
                </a:extLst>
              </a:tr>
              <a:tr h="548386">
                <a:tc>
                  <a:txBody>
                    <a:bodyPr/>
                    <a:lstStyle/>
                    <a:p>
                      <a:r>
                        <a:rPr lang="de-DE" dirty="0"/>
                        <a:t>Sehr einfache Verarbeitung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Deutlich teurer als PLA Filament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6716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B589BCE-E02D-4D58-9914-073C5B2F4FA9}"/>
              </a:ext>
            </a:extLst>
          </p:cNvPr>
          <p:cNvSpPr txBox="1"/>
          <p:nvPr/>
        </p:nvSpPr>
        <p:spPr>
          <a:xfrm>
            <a:off x="1685925" y="2995603"/>
            <a:ext cx="479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Wesentliche Unterschiede zwischen PLA und TPU</a:t>
            </a:r>
          </a:p>
        </p:txBody>
      </p:sp>
    </p:spTree>
    <p:extLst>
      <p:ext uri="{BB962C8B-B14F-4D97-AF65-F5344CB8AC3E}">
        <p14:creationId xmlns:p14="http://schemas.microsoft.com/office/powerpoint/2010/main" val="345845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9713BF2-94BF-49BF-8264-1A277962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6695"/>
            <a:ext cx="6632649" cy="4315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2C0B4BE-EC2B-4D55-8FBE-75BC6517DB5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>
                <a:solidFill>
                  <a:srgbClr val="0070C0"/>
                </a:solidFill>
              </a:rPr>
              <a:t>2.3. </a:t>
            </a:r>
            <a:r>
              <a:rPr lang="de-DE" sz="2800" b="1" dirty="0" err="1">
                <a:solidFill>
                  <a:srgbClr val="0070C0"/>
                </a:solidFill>
              </a:rPr>
              <a:t>Mecanum</a:t>
            </a:r>
            <a:r>
              <a:rPr lang="de-DE" sz="2800" b="1" dirty="0">
                <a:solidFill>
                  <a:srgbClr val="0070C0"/>
                </a:solidFill>
              </a:rPr>
              <a:t> Räder &amp; Planetengetriebe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ECC06A-18BA-4F9B-A2E5-E79960E75D9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6" name="Datumsplatzhalter 3">
              <a:extLst>
                <a:ext uri="{FF2B5EF4-FFF2-40B4-BE49-F238E27FC236}">
                  <a16:creationId xmlns:a16="http://schemas.microsoft.com/office/drawing/2014/main" id="{F11502C5-6E51-4AA6-AF2D-F77707C137D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428BDA58-B404-47EE-8E9A-28C321C9AA91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8" name="Foliennummernplatzhalter 5">
              <a:extLst>
                <a:ext uri="{FF2B5EF4-FFF2-40B4-BE49-F238E27FC236}">
                  <a16:creationId xmlns:a16="http://schemas.microsoft.com/office/drawing/2014/main" id="{E78E1215-2FF7-473E-B24F-E360CF78F0C7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7</a:t>
              </a:fld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917DBB0-5DF8-409B-A303-CD10F86B4FBE}"/>
              </a:ext>
            </a:extLst>
          </p:cNvPr>
          <p:cNvSpPr txBox="1"/>
          <p:nvPr/>
        </p:nvSpPr>
        <p:spPr>
          <a:xfrm>
            <a:off x="8004619" y="2566583"/>
            <a:ext cx="3955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Planetengetriebe via 3D-Druck anzufertigen war sehr schwierig</a:t>
            </a:r>
          </a:p>
          <a:p>
            <a:r>
              <a:rPr lang="de-DE" dirty="0"/>
              <a:t>      (aufgrund der Drucker-</a:t>
            </a:r>
            <a:br>
              <a:rPr lang="de-DE" dirty="0"/>
            </a:br>
            <a:r>
              <a:rPr lang="de-DE" dirty="0"/>
              <a:t>        </a:t>
            </a:r>
            <a:r>
              <a:rPr lang="de-DE" dirty="0" err="1"/>
              <a:t>ungenauigkeiten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Viele Versuche nötig, bis die richtigen Verhältnisse gefunden wurden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Wir haben einige Beispiele für Fehldrucke dabei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2.4. 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8</a:t>
              </a:fld>
              <a:endParaRPr lang="de-DE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9407F43-233A-4BE2-B13C-A3A1AD965899}"/>
              </a:ext>
            </a:extLst>
          </p:cNvPr>
          <p:cNvSpPr txBox="1"/>
          <p:nvPr/>
        </p:nvSpPr>
        <p:spPr>
          <a:xfrm>
            <a:off x="381000" y="1885950"/>
            <a:ext cx="253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über Java bauen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Lediglich mit Java JWT und Java Swing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Ziel: Zwei Teile der UI</a:t>
            </a:r>
          </a:p>
          <a:p>
            <a:r>
              <a:rPr lang="de-DE" dirty="0">
                <a:sym typeface="Wingdings" panose="05000000000000000000" pitchFamily="2" charset="2"/>
              </a:rPr>
              <a:t>1) „Login“ mit Eingabe der IP Adresse und Port</a:t>
            </a:r>
          </a:p>
          <a:p>
            <a:r>
              <a:rPr lang="de-DE" dirty="0">
                <a:sym typeface="Wingdings" panose="05000000000000000000" pitchFamily="2" charset="2"/>
              </a:rPr>
              <a:t>2) Eigentlicher Steuerungsdialog, Akkuanzeige etc.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6FF15-CCD5-4ED1-B491-A83ECBBF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37337"/>
            <a:ext cx="7572375" cy="37528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DE723C2-6B02-42C7-A78D-AF1EFDDA498E}"/>
              </a:ext>
            </a:extLst>
          </p:cNvPr>
          <p:cNvSpPr txBox="1"/>
          <p:nvPr/>
        </p:nvSpPr>
        <p:spPr>
          <a:xfrm>
            <a:off x="3209182" y="19373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96219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Logo Ingenieursinformatik">
            <a:extLst>
              <a:ext uri="{FF2B5EF4-FFF2-40B4-BE49-F238E27FC236}">
                <a16:creationId xmlns:a16="http://schemas.microsoft.com/office/drawing/2014/main" id="{F5868D2B-F5D2-47E8-8FD9-6D9B298608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000FD21-03A8-4523-B088-D596EF4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0070C0"/>
                </a:solidFill>
              </a:rPr>
              <a:t>2.4. Kommunikation und Steuerung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E9CAB0-63D1-45A7-B4CA-97F3F7F95C02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C9244B5A-2431-4CAE-A98D-55C698A9930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22.07.2019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F6EA4FBD-918A-4CA8-A607-25EE6F85F4F9}"/>
                </a:ext>
              </a:extLst>
            </p:cNvPr>
            <p:cNvSpPr txBox="1">
              <a:spLocks/>
            </p:cNvSpPr>
            <p:nvPr/>
          </p:nvSpPr>
          <p:spPr>
            <a:xfrm>
              <a:off x="3060932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Produktionstechnik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9EFEF7BB-69E5-46D8-AE1D-218A2CD8B30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9</a:t>
              </a:fld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D0A7A02F-C674-4BFA-8AD1-B313FA08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43" y="1598379"/>
            <a:ext cx="5343514" cy="46054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023D1D-ABAF-4526-B583-61D16AB7E03A}"/>
              </a:ext>
            </a:extLst>
          </p:cNvPr>
          <p:cNvSpPr txBox="1"/>
          <p:nvPr/>
        </p:nvSpPr>
        <p:spPr>
          <a:xfrm>
            <a:off x="4565525" y="1598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A35D22-F2A6-47EA-AEB4-A8A51110C869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568869-5AC4-4434-9FC5-28F42B77051B}"/>
              </a:ext>
            </a:extLst>
          </p:cNvPr>
          <p:cNvSpPr txBox="1"/>
          <p:nvPr/>
        </p:nvSpPr>
        <p:spPr>
          <a:xfrm>
            <a:off x="987719" y="3200965"/>
            <a:ext cx="414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Ca. 1000 Zeilen Quellcode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Interaktive Anzeige von Geschwindigkeit und Akkustand</a:t>
            </a:r>
          </a:p>
        </p:txBody>
      </p:sp>
    </p:spTree>
    <p:extLst>
      <p:ext uri="{BB962C8B-B14F-4D97-AF65-F5344CB8AC3E}">
        <p14:creationId xmlns:p14="http://schemas.microsoft.com/office/powerpoint/2010/main" val="243826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Breitbild</PresentationFormat>
  <Paragraphs>204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 Emoji</vt:lpstr>
      <vt:lpstr>Wingdings</vt:lpstr>
      <vt:lpstr>Office</vt:lpstr>
      <vt:lpstr>Praktikum Produktionstechnik</vt:lpstr>
      <vt:lpstr>Gliederung</vt:lpstr>
      <vt:lpstr>1. Vorführung des OmniMove</vt:lpstr>
      <vt:lpstr>PowerPoint-Präsentation</vt:lpstr>
      <vt:lpstr>2.1 Gesamtübersicht</vt:lpstr>
      <vt:lpstr>2.2   PLA vs TPU</vt:lpstr>
      <vt:lpstr>PowerPoint-Präsentation</vt:lpstr>
      <vt:lpstr>2.4. Kommunikation und Steuerung</vt:lpstr>
      <vt:lpstr>2.4. Kommunikation und Steuerung</vt:lpstr>
      <vt:lpstr>2.4. Kommunikation und Steuerung</vt:lpstr>
      <vt:lpstr>2.4. Kommunikation und Steuerung</vt:lpstr>
      <vt:lpstr>PowerPoint-Präsentation</vt:lpstr>
      <vt:lpstr>3.1 Planung</vt:lpstr>
      <vt:lpstr>3.1 Planung </vt:lpstr>
      <vt:lpstr>3.2 Anforderungsermittlung</vt:lpstr>
      <vt:lpstr>3.2 Anforderungsermittlung</vt:lpstr>
      <vt:lpstr>3.3 Systementwurf</vt:lpstr>
      <vt:lpstr>OmniMove: Gesamt- und Teilfunktionen (wichtigste Subsysteme)</vt:lpstr>
      <vt:lpstr>3.4 Test &amp; Validierung</vt:lpstr>
      <vt:lpstr>3.4 Test &amp; Validierung (Video)</vt:lpstr>
      <vt:lpstr>4. Erweiterungsmöglichkeiten</vt:lpstr>
      <vt:lpstr>4. Verbesserungsvorschläge</vt:lpstr>
      <vt:lpstr>5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16</cp:revision>
  <dcterms:created xsi:type="dcterms:W3CDTF">2019-07-14T17:52:51Z</dcterms:created>
  <dcterms:modified xsi:type="dcterms:W3CDTF">2019-07-22T09:33:48Z</dcterms:modified>
</cp:coreProperties>
</file>