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7" r:id="rId4"/>
    <p:sldId id="282" r:id="rId5"/>
    <p:sldId id="288" r:id="rId6"/>
    <p:sldId id="258" r:id="rId7"/>
    <p:sldId id="289" r:id="rId8"/>
    <p:sldId id="260" r:id="rId9"/>
    <p:sldId id="269" r:id="rId1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BF"/>
    <a:srgbClr val="D1C74C"/>
    <a:srgbClr val="F8EB74"/>
    <a:srgbClr val="E04F0B"/>
    <a:srgbClr val="9F040B"/>
    <a:srgbClr val="EBA427"/>
    <a:srgbClr val="EB5900"/>
    <a:srgbClr val="009EC7"/>
    <a:srgbClr val="004FC7"/>
    <a:srgbClr val="00D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05"/>
  </p:normalViewPr>
  <p:slideViewPr>
    <p:cSldViewPr>
      <p:cViewPr varScale="1">
        <p:scale>
          <a:sx n="62" d="100"/>
          <a:sy n="62" d="100"/>
        </p:scale>
        <p:origin x="84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C489F-F03E-48F3-83EE-96C4A1603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754F-10FF-4D92-AF7B-15E1CB5812A9}">
      <dgm:prSet/>
      <dgm:spPr/>
      <dgm:t>
        <a:bodyPr/>
        <a:lstStyle/>
        <a:p>
          <a:r>
            <a:rPr lang="en-US" b="1"/>
            <a:t>Gaming market projected to be around $384.9B in 2023</a:t>
          </a:r>
          <a:endParaRPr lang="en-US"/>
        </a:p>
      </dgm:t>
    </dgm:pt>
    <dgm:pt modelId="{E68EE556-4756-4BF4-9514-A3B40A514B6C}" type="parTrans" cxnId="{ED2795F3-C3BF-474B-964C-F3A3A9F0E3C1}">
      <dgm:prSet/>
      <dgm:spPr/>
      <dgm:t>
        <a:bodyPr/>
        <a:lstStyle/>
        <a:p>
          <a:endParaRPr lang="en-US"/>
        </a:p>
      </dgm:t>
    </dgm:pt>
    <dgm:pt modelId="{68E33F07-EEC4-4CD4-8419-987B1027A771}" type="sibTrans" cxnId="{ED2795F3-C3BF-474B-964C-F3A3A9F0E3C1}">
      <dgm:prSet/>
      <dgm:spPr/>
      <dgm:t>
        <a:bodyPr/>
        <a:lstStyle/>
        <a:p>
          <a:endParaRPr lang="en-US"/>
        </a:p>
      </dgm:t>
    </dgm:pt>
    <dgm:pt modelId="{7C304C12-0D7B-4520-A75A-ED2E2F4C1206}">
      <dgm:prSet/>
      <dgm:spPr/>
      <dgm:t>
        <a:bodyPr/>
        <a:lstStyle/>
        <a:p>
          <a:r>
            <a:rPr lang="en-US" b="1"/>
            <a:t>Number of gamers projected to reach 3.1B by 2027</a:t>
          </a:r>
          <a:endParaRPr lang="en-US"/>
        </a:p>
      </dgm:t>
    </dgm:pt>
    <dgm:pt modelId="{F823CA25-EF66-44E1-B65B-C6037FAE4B2A}" type="parTrans" cxnId="{570D1D33-249E-46F6-8ED9-6C41DDDB4AA7}">
      <dgm:prSet/>
      <dgm:spPr/>
      <dgm:t>
        <a:bodyPr/>
        <a:lstStyle/>
        <a:p>
          <a:endParaRPr lang="en-US"/>
        </a:p>
      </dgm:t>
    </dgm:pt>
    <dgm:pt modelId="{FB28E430-CA3C-47BD-AEA3-A6F04157D790}" type="sibTrans" cxnId="{570D1D33-249E-46F6-8ED9-6C41DDDB4AA7}">
      <dgm:prSet/>
      <dgm:spPr/>
      <dgm:t>
        <a:bodyPr/>
        <a:lstStyle/>
        <a:p>
          <a:endParaRPr lang="en-US"/>
        </a:p>
      </dgm:t>
    </dgm:pt>
    <dgm:pt modelId="{06A9358C-5353-4A7C-8466-B8BED2DEC432}">
      <dgm:prSet/>
      <dgm:spPr/>
      <dgm:t>
        <a:bodyPr/>
        <a:lstStyle/>
        <a:p>
          <a:r>
            <a:rPr lang="en-US" b="1"/>
            <a:t>Estimated to be 3,552 gaming studios by end of 2023</a:t>
          </a:r>
          <a:endParaRPr lang="en-US"/>
        </a:p>
      </dgm:t>
    </dgm:pt>
    <dgm:pt modelId="{96FB268A-063B-48E3-9966-68B65D526971}" type="parTrans" cxnId="{7A52CFC5-CC88-49B6-B301-B9EB607FAD09}">
      <dgm:prSet/>
      <dgm:spPr/>
      <dgm:t>
        <a:bodyPr/>
        <a:lstStyle/>
        <a:p>
          <a:endParaRPr lang="en-US"/>
        </a:p>
      </dgm:t>
    </dgm:pt>
    <dgm:pt modelId="{0E34289A-DE24-4CD2-8E54-A2806AF93083}" type="sibTrans" cxnId="{7A52CFC5-CC88-49B6-B301-B9EB607FAD09}">
      <dgm:prSet/>
      <dgm:spPr/>
      <dgm:t>
        <a:bodyPr/>
        <a:lstStyle/>
        <a:p>
          <a:endParaRPr lang="en-US"/>
        </a:p>
      </dgm:t>
    </dgm:pt>
    <dgm:pt modelId="{391CDC76-CA27-40CE-9D43-08A2D9409D7F}">
      <dgm:prSet/>
      <dgm:spPr/>
      <dgm:t>
        <a:bodyPr/>
        <a:lstStyle/>
        <a:p>
          <a:r>
            <a:rPr lang="en-US" b="1"/>
            <a:t>There were 10,963 newly released games in 2023</a:t>
          </a:r>
          <a:endParaRPr lang="en-US"/>
        </a:p>
      </dgm:t>
    </dgm:pt>
    <dgm:pt modelId="{F6910385-B6EE-4CA6-A371-CBBC61290C16}" type="parTrans" cxnId="{07F78668-0D88-4247-A925-CEE81A46F83A}">
      <dgm:prSet/>
      <dgm:spPr/>
      <dgm:t>
        <a:bodyPr/>
        <a:lstStyle/>
        <a:p>
          <a:endParaRPr lang="en-US"/>
        </a:p>
      </dgm:t>
    </dgm:pt>
    <dgm:pt modelId="{D5E3035E-D7C5-40BD-A61D-910BA0599B67}" type="sibTrans" cxnId="{07F78668-0D88-4247-A925-CEE81A46F83A}">
      <dgm:prSet/>
      <dgm:spPr/>
      <dgm:t>
        <a:bodyPr/>
        <a:lstStyle/>
        <a:p>
          <a:endParaRPr lang="en-US"/>
        </a:p>
      </dgm:t>
    </dgm:pt>
    <dgm:pt modelId="{B2EDF884-48A5-40CB-AADB-6A39CFC7F14C}" type="pres">
      <dgm:prSet presAssocID="{712C489F-F03E-48F3-83EE-96C4A1603C99}" presName="linear" presStyleCnt="0">
        <dgm:presLayoutVars>
          <dgm:animLvl val="lvl"/>
          <dgm:resizeHandles val="exact"/>
        </dgm:presLayoutVars>
      </dgm:prSet>
      <dgm:spPr/>
    </dgm:pt>
    <dgm:pt modelId="{47A92D45-3590-48C3-8DC6-E4CF792FD560}" type="pres">
      <dgm:prSet presAssocID="{DC45754F-10FF-4D92-AF7B-15E1CB581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7DE19B-8F76-4940-BD8A-52CECCB7FE46}" type="pres">
      <dgm:prSet presAssocID="{68E33F07-EEC4-4CD4-8419-987B1027A771}" presName="spacer" presStyleCnt="0"/>
      <dgm:spPr/>
    </dgm:pt>
    <dgm:pt modelId="{1C33B2CE-C46A-4F86-A1CF-E25DC7C24783}" type="pres">
      <dgm:prSet presAssocID="{7C304C12-0D7B-4520-A75A-ED2E2F4C12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9996B3-2EC6-4120-9D68-79265FEFD5B5}" type="pres">
      <dgm:prSet presAssocID="{FB28E430-CA3C-47BD-AEA3-A6F04157D790}" presName="spacer" presStyleCnt="0"/>
      <dgm:spPr/>
    </dgm:pt>
    <dgm:pt modelId="{35AD930C-9AD6-4537-A3E3-CB96547F0682}" type="pres">
      <dgm:prSet presAssocID="{06A9358C-5353-4A7C-8466-B8BED2DEC4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365BC7-6702-4296-944D-C2CE119C3635}" type="pres">
      <dgm:prSet presAssocID="{0E34289A-DE24-4CD2-8E54-A2806AF93083}" presName="spacer" presStyleCnt="0"/>
      <dgm:spPr/>
    </dgm:pt>
    <dgm:pt modelId="{EC607F3F-40AB-4843-8242-A441430776EC}" type="pres">
      <dgm:prSet presAssocID="{391CDC76-CA27-40CE-9D43-08A2D9409D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0D1D33-249E-46F6-8ED9-6C41DDDB4AA7}" srcId="{712C489F-F03E-48F3-83EE-96C4A1603C99}" destId="{7C304C12-0D7B-4520-A75A-ED2E2F4C1206}" srcOrd="1" destOrd="0" parTransId="{F823CA25-EF66-44E1-B65B-C6037FAE4B2A}" sibTransId="{FB28E430-CA3C-47BD-AEA3-A6F04157D790}"/>
    <dgm:cxn modelId="{19F1EE3D-EAB5-4E4E-A57D-71769FC8157A}" type="presOf" srcId="{DC45754F-10FF-4D92-AF7B-15E1CB5812A9}" destId="{47A92D45-3590-48C3-8DC6-E4CF792FD560}" srcOrd="0" destOrd="0" presId="urn:microsoft.com/office/officeart/2005/8/layout/vList2"/>
    <dgm:cxn modelId="{07F78668-0D88-4247-A925-CEE81A46F83A}" srcId="{712C489F-F03E-48F3-83EE-96C4A1603C99}" destId="{391CDC76-CA27-40CE-9D43-08A2D9409D7F}" srcOrd="3" destOrd="0" parTransId="{F6910385-B6EE-4CA6-A371-CBBC61290C16}" sibTransId="{D5E3035E-D7C5-40BD-A61D-910BA0599B67}"/>
    <dgm:cxn modelId="{717BBE69-7B7F-4779-922B-3BBB99FCF595}" type="presOf" srcId="{06A9358C-5353-4A7C-8466-B8BED2DEC432}" destId="{35AD930C-9AD6-4537-A3E3-CB96547F0682}" srcOrd="0" destOrd="0" presId="urn:microsoft.com/office/officeart/2005/8/layout/vList2"/>
    <dgm:cxn modelId="{0F07D24A-0450-4C35-9DC1-5834D32E6441}" type="presOf" srcId="{712C489F-F03E-48F3-83EE-96C4A1603C99}" destId="{B2EDF884-48A5-40CB-AADB-6A39CFC7F14C}" srcOrd="0" destOrd="0" presId="urn:microsoft.com/office/officeart/2005/8/layout/vList2"/>
    <dgm:cxn modelId="{27DB948F-89EB-4553-9F3C-85540FC42642}" type="presOf" srcId="{7C304C12-0D7B-4520-A75A-ED2E2F4C1206}" destId="{1C33B2CE-C46A-4F86-A1CF-E25DC7C24783}" srcOrd="0" destOrd="0" presId="urn:microsoft.com/office/officeart/2005/8/layout/vList2"/>
    <dgm:cxn modelId="{7A52CFC5-CC88-49B6-B301-B9EB607FAD09}" srcId="{712C489F-F03E-48F3-83EE-96C4A1603C99}" destId="{06A9358C-5353-4A7C-8466-B8BED2DEC432}" srcOrd="2" destOrd="0" parTransId="{96FB268A-063B-48E3-9966-68B65D526971}" sibTransId="{0E34289A-DE24-4CD2-8E54-A2806AF93083}"/>
    <dgm:cxn modelId="{C9A49EEF-754C-4A23-ADB4-663D1E7C1058}" type="presOf" srcId="{391CDC76-CA27-40CE-9D43-08A2D9409D7F}" destId="{EC607F3F-40AB-4843-8242-A441430776EC}" srcOrd="0" destOrd="0" presId="urn:microsoft.com/office/officeart/2005/8/layout/vList2"/>
    <dgm:cxn modelId="{ED2795F3-C3BF-474B-964C-F3A3A9F0E3C1}" srcId="{712C489F-F03E-48F3-83EE-96C4A1603C99}" destId="{DC45754F-10FF-4D92-AF7B-15E1CB5812A9}" srcOrd="0" destOrd="0" parTransId="{E68EE556-4756-4BF4-9514-A3B40A514B6C}" sibTransId="{68E33F07-EEC4-4CD4-8419-987B1027A771}"/>
    <dgm:cxn modelId="{C400DED4-C300-4319-848B-BA3D169EC7F4}" type="presParOf" srcId="{B2EDF884-48A5-40CB-AADB-6A39CFC7F14C}" destId="{47A92D45-3590-48C3-8DC6-E4CF792FD560}" srcOrd="0" destOrd="0" presId="urn:microsoft.com/office/officeart/2005/8/layout/vList2"/>
    <dgm:cxn modelId="{277DCCCE-C0DD-429F-9997-6EAB267E68E5}" type="presParOf" srcId="{B2EDF884-48A5-40CB-AADB-6A39CFC7F14C}" destId="{9B7DE19B-8F76-4940-BD8A-52CECCB7FE46}" srcOrd="1" destOrd="0" presId="urn:microsoft.com/office/officeart/2005/8/layout/vList2"/>
    <dgm:cxn modelId="{09798CFA-3C60-4FD7-B4F1-D0544F1BE709}" type="presParOf" srcId="{B2EDF884-48A5-40CB-AADB-6A39CFC7F14C}" destId="{1C33B2CE-C46A-4F86-A1CF-E25DC7C24783}" srcOrd="2" destOrd="0" presId="urn:microsoft.com/office/officeart/2005/8/layout/vList2"/>
    <dgm:cxn modelId="{9793D8DD-9EDF-4C33-AA94-872060135E60}" type="presParOf" srcId="{B2EDF884-48A5-40CB-AADB-6A39CFC7F14C}" destId="{769996B3-2EC6-4120-9D68-79265FEFD5B5}" srcOrd="3" destOrd="0" presId="urn:microsoft.com/office/officeart/2005/8/layout/vList2"/>
    <dgm:cxn modelId="{D5C64E75-D764-48B9-AB5A-1CB42AC68A81}" type="presParOf" srcId="{B2EDF884-48A5-40CB-AADB-6A39CFC7F14C}" destId="{35AD930C-9AD6-4537-A3E3-CB96547F0682}" srcOrd="4" destOrd="0" presId="urn:microsoft.com/office/officeart/2005/8/layout/vList2"/>
    <dgm:cxn modelId="{DD173871-AC29-4479-A969-B0EEC68ED4B1}" type="presParOf" srcId="{B2EDF884-48A5-40CB-AADB-6A39CFC7F14C}" destId="{2C365BC7-6702-4296-944D-C2CE119C3635}" srcOrd="5" destOrd="0" presId="urn:microsoft.com/office/officeart/2005/8/layout/vList2"/>
    <dgm:cxn modelId="{37F4E62F-A90A-4986-9516-9801F64F471A}" type="presParOf" srcId="{B2EDF884-48A5-40CB-AADB-6A39CFC7F14C}" destId="{EC607F3F-40AB-4843-8242-A441430776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2D45-3590-48C3-8DC6-E4CF792FD560}">
      <dsp:nvSpPr>
        <dsp:cNvPr id="0" name=""/>
        <dsp:cNvSpPr/>
      </dsp:nvSpPr>
      <dsp:spPr>
        <a:xfrm>
          <a:off x="0" y="6500"/>
          <a:ext cx="7302499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Gaming market projected to be around $384.9B in 2023</a:t>
          </a:r>
          <a:endParaRPr lang="en-US" sz="3900" kern="1200"/>
        </a:p>
      </dsp:txBody>
      <dsp:txXfrm>
        <a:off x="75734" y="82234"/>
        <a:ext cx="7151031" cy="1399952"/>
      </dsp:txXfrm>
    </dsp:sp>
    <dsp:sp modelId="{1C33B2CE-C46A-4F86-A1CF-E25DC7C24783}">
      <dsp:nvSpPr>
        <dsp:cNvPr id="0" name=""/>
        <dsp:cNvSpPr/>
      </dsp:nvSpPr>
      <dsp:spPr>
        <a:xfrm>
          <a:off x="0" y="1670240"/>
          <a:ext cx="7302499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Number of gamers projected to reach 3.1B by 2027</a:t>
          </a:r>
          <a:endParaRPr lang="en-US" sz="3900" kern="1200"/>
        </a:p>
      </dsp:txBody>
      <dsp:txXfrm>
        <a:off x="75734" y="1745974"/>
        <a:ext cx="7151031" cy="1399952"/>
      </dsp:txXfrm>
    </dsp:sp>
    <dsp:sp modelId="{35AD930C-9AD6-4537-A3E3-CB96547F0682}">
      <dsp:nvSpPr>
        <dsp:cNvPr id="0" name=""/>
        <dsp:cNvSpPr/>
      </dsp:nvSpPr>
      <dsp:spPr>
        <a:xfrm>
          <a:off x="0" y="3333980"/>
          <a:ext cx="7302499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Estimated to be 3,552 gaming studios by end of 2023</a:t>
          </a:r>
          <a:endParaRPr lang="en-US" sz="3900" kern="1200"/>
        </a:p>
      </dsp:txBody>
      <dsp:txXfrm>
        <a:off x="75734" y="3409714"/>
        <a:ext cx="7151031" cy="1399952"/>
      </dsp:txXfrm>
    </dsp:sp>
    <dsp:sp modelId="{EC607F3F-40AB-4843-8242-A441430776EC}">
      <dsp:nvSpPr>
        <dsp:cNvPr id="0" name=""/>
        <dsp:cNvSpPr/>
      </dsp:nvSpPr>
      <dsp:spPr>
        <a:xfrm>
          <a:off x="0" y="4997720"/>
          <a:ext cx="7302499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There were 10,963 newly released games in 2023</a:t>
          </a:r>
          <a:endParaRPr lang="en-US" sz="3900" kern="1200"/>
        </a:p>
      </dsp:txBody>
      <dsp:txXfrm>
        <a:off x="75734" y="5073454"/>
        <a:ext cx="7151031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20E72-0A04-0D47-8171-5EE6B4A68D71}" type="datetimeFigureOut">
              <a:rPr lang="es-ES_tradnl" smtClean="0"/>
              <a:t>19/05/2023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D5EF-5842-8148-B9A0-669CD48AE16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30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CD5EF-5842-8148-B9A0-669CD48AE16F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793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"/>
          <a:stretch/>
        </p:blipFill>
        <p:spPr>
          <a:xfrm>
            <a:off x="-22645" y="0"/>
            <a:ext cx="16278645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533400"/>
            <a:ext cx="8737600" cy="841375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Press Start 2P" charset="0"/>
                <a:ea typeface="Press Start 2P" charset="0"/>
                <a:cs typeface="Press Start 2P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7B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6800" y="8458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6256000" cy="91368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4557" y="3454400"/>
            <a:ext cx="6052940" cy="10770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8500"/>
              </a:lnSpc>
              <a:tabLst/>
            </a:pPr>
            <a:r>
              <a:rPr lang="en-US" altLang="zh-CN" sz="6300" b="1" dirty="0">
                <a:latin typeface="Press Start 2P" charset="0"/>
                <a:ea typeface="Press Start 2P" charset="0"/>
                <a:cs typeface="Press Start 2P" charset="0"/>
              </a:rPr>
              <a:t>Video Game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2CA76-7939-0065-B00B-00B6518F18D1}"/>
              </a:ext>
            </a:extLst>
          </p:cNvPr>
          <p:cNvSpPr txBox="1"/>
          <p:nvPr/>
        </p:nvSpPr>
        <p:spPr>
          <a:xfrm>
            <a:off x="7110093" y="4953000"/>
            <a:ext cx="2035814" cy="9753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8500"/>
              </a:lnSpc>
              <a:tabLst/>
            </a:pPr>
            <a:r>
              <a:rPr lang="en-US" altLang="zh-CN" sz="3300" b="1" dirty="0">
                <a:latin typeface="Press Start 2P" charset="0"/>
                <a:ea typeface="Press Start 2P" charset="0"/>
                <a:cs typeface="Press Start 2P" charset="0"/>
              </a:rPr>
              <a:t>Khoi Duong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825500" y="1054100"/>
            <a:ext cx="9618915" cy="13388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76200" algn="l"/>
              </a:tabLst>
            </a:pPr>
            <a:r>
              <a:rPr lang="en-US" altLang="zh-CN" sz="4800" b="1" dirty="0">
                <a:solidFill>
                  <a:srgbClr val="1E120D"/>
                </a:solidFill>
                <a:latin typeface="Press Start 2P" charset="0"/>
                <a:ea typeface="Press Start 2P" charset="0"/>
                <a:cs typeface="Press Start 2P" charset="0"/>
              </a:rPr>
              <a:t>Video Games Sales: Basic Information</a:t>
            </a:r>
          </a:p>
          <a:p>
            <a:endParaRPr lang="en-US" altLang="zh-CN" dirty="0">
              <a:latin typeface="Press Start 2P" charset="0"/>
              <a:ea typeface="Press Start 2P" charset="0"/>
              <a:cs typeface="Press Start 2P" charset="0"/>
            </a:endParaRPr>
          </a:p>
          <a:p>
            <a:endParaRPr lang="en-US" altLang="zh-CN" dirty="0"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1026" name="Picture 2" descr="Video Game transparent background PNG cliparts free download | HiClipart">
            <a:extLst>
              <a:ext uri="{FF2B5EF4-FFF2-40B4-BE49-F238E27FC236}">
                <a16:creationId xmlns:a16="http://schemas.microsoft.com/office/drawing/2014/main" id="{F1CCF3CD-FA5D-2967-4910-5E7D9082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37" y="2546946"/>
            <a:ext cx="5791845" cy="57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extBox 1">
            <a:extLst>
              <a:ext uri="{FF2B5EF4-FFF2-40B4-BE49-F238E27FC236}">
                <a16:creationId xmlns:a16="http://schemas.microsoft.com/office/drawing/2014/main" id="{EDDF7F8B-9EF0-526F-ECA9-83FE3AA48232}"/>
              </a:ext>
            </a:extLst>
          </p:cNvPr>
          <p:cNvGraphicFramePr/>
          <p:nvPr/>
        </p:nvGraphicFramePr>
        <p:xfrm>
          <a:off x="825501" y="2180721"/>
          <a:ext cx="7302499" cy="655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479" y="940955"/>
            <a:ext cx="74295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Process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3995160"/>
            <a:ext cx="3467100" cy="46346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b="1" i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Prepping The Data: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Find data sources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Cleaning/Testing data in Jupyter Notebook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Creating ERD Diagrams &amp; merging tables/databases</a:t>
            </a:r>
            <a:endParaRPr lang="en-US" altLang="zh-CN" sz="2500" b="1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178300" y="4065236"/>
            <a:ext cx="3924300" cy="41217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b="1" i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Planning The Visualizations: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Identifying research questions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Selecting Visualizations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Selection additional JS library (Google Charts)</a:t>
            </a:r>
            <a:endParaRPr lang="en-US" altLang="zh-CN" sz="2500" b="1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150386" y="4065236"/>
            <a:ext cx="3911600" cy="359207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b="1" i="1" dirty="0">
                <a:solidFill>
                  <a:srgbClr val="FFFFFF"/>
                </a:solidFill>
                <a:latin typeface="Press Start 2P"/>
                <a:ea typeface="Press Start 2P" charset="0"/>
                <a:cs typeface="Press Start 2P" charset="0"/>
              </a:rPr>
              <a:t>Creating The SQL Queries</a:t>
            </a:r>
            <a:r>
              <a:rPr lang="en-US" altLang="zh-CN" sz="3000" b="1" i="1" dirty="0">
                <a:solidFill>
                  <a:srgbClr val="FFFFFF"/>
                </a:solidFill>
                <a:latin typeface="Press Start 2P"/>
                <a:ea typeface="Roboto Mono" charset="0"/>
                <a:cs typeface="Press Start 2P" charset="0"/>
              </a:rPr>
              <a:t>: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/>
                <a:ea typeface="Roboto Mono" charset="0"/>
                <a:cs typeface="Press Start 2P" charset="0"/>
              </a:rPr>
              <a:t>Creating Flask APIs (150+ routes)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/>
                <a:ea typeface="Roboto Mono" charset="0"/>
                <a:cs typeface="Press Start 2P" charset="0"/>
              </a:rPr>
              <a:t>Querying merged database to create various charts</a:t>
            </a:r>
            <a:endParaRPr lang="en-US" altLang="zh-CN" sz="3000" b="1" dirty="0">
              <a:solidFill>
                <a:srgbClr val="FFFFFF"/>
              </a:solidFill>
              <a:latin typeface="Press Start 2P"/>
              <a:ea typeface="Press Start 2P" charset="0"/>
              <a:cs typeface="Press Start 2P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400" y="2453037"/>
            <a:ext cx="1028700" cy="11557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912" y="2523210"/>
            <a:ext cx="1016000" cy="10160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6200" y="2484787"/>
            <a:ext cx="1079500" cy="109220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587CDEB2-276A-2217-FB97-332B81975ADD}"/>
              </a:ext>
            </a:extLst>
          </p:cNvPr>
          <p:cNvSpPr txBox="1"/>
          <p:nvPr/>
        </p:nvSpPr>
        <p:spPr>
          <a:xfrm>
            <a:off x="11967121" y="4065236"/>
            <a:ext cx="3924300" cy="41217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b="1" i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Designing The Dashboard: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Creating Visualizations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Creating HTML &amp; CSS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Creating views for each genre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3000" b="1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Creating additional site pages</a:t>
            </a:r>
            <a:endParaRPr lang="en-US" altLang="zh-CN" sz="2500" b="1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541E6015-07B6-E597-AE24-7450FA3E7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8988" y="2488554"/>
            <a:ext cx="1358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" t="681" r="466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44800" y="8407400"/>
            <a:ext cx="38472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27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84200" y="228600"/>
            <a:ext cx="4635500" cy="46969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4800" b="1" i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Data: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 marL="342900" indent="-342900">
              <a:lnSpc>
                <a:spcPts val="3700"/>
              </a:lnSpc>
              <a:buFont typeface="Wingdings" panose="05000000000000000000" pitchFamily="2" charset="2"/>
              <a:buChar char="q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Dataset provides global video game ratings/sales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q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Columns include </a:t>
            </a:r>
            <a:r>
              <a:rPr lang="en-US" altLang="zh-CN" sz="2500" b="1" i="1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genre, publisher, and rating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q"/>
              <a:tabLst/>
            </a:pPr>
            <a:r>
              <a:rPr lang="en-US" altLang="zh-CN" sz="2500" b="1" i="1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Relationship certain features can be seen</a:t>
            </a:r>
            <a:endParaRPr lang="en-US" altLang="zh-CN" sz="2500" b="1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EFDB7A4-F52F-C8F7-35A7-031293C7B934}"/>
              </a:ext>
            </a:extLst>
          </p:cNvPr>
          <p:cNvSpPr txBox="1"/>
          <p:nvPr/>
        </p:nvSpPr>
        <p:spPr>
          <a:xfrm>
            <a:off x="11294021" y="228600"/>
            <a:ext cx="4635500" cy="31965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4800" b="1" i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Cleaning: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 marL="342900" indent="-342900">
              <a:lnSpc>
                <a:spcPts val="3700"/>
              </a:lnSpc>
              <a:buFont typeface="Wingdings" panose="05000000000000000000" pitchFamily="2" charset="2"/>
              <a:buChar char="q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Data was cleaned in order to be imported into postgres for SQL querying</a:t>
            </a: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F4427B8-06F5-4B79-4BA9-664071589809}"/>
              </a:ext>
            </a:extLst>
          </p:cNvPr>
          <p:cNvSpPr txBox="1"/>
          <p:nvPr/>
        </p:nvSpPr>
        <p:spPr>
          <a:xfrm>
            <a:off x="5810250" y="6096000"/>
            <a:ext cx="4635500" cy="14268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4800" b="1" i="1" dirty="0">
                <a:latin typeface="Press Start 2P" charset="0"/>
                <a:ea typeface="Press Start 2P" charset="0"/>
                <a:cs typeface="Press Start 2P" charset="0"/>
              </a:rPr>
              <a:t>Datasets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3352800"/>
            <a:ext cx="5981700" cy="3959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Original dataset normalized to create 3 CSV files then imported into pgAdmin</a:t>
            </a:r>
          </a:p>
          <a:p>
            <a:pPr>
              <a:lnSpc>
                <a:spcPts val="3200"/>
              </a:lnSpc>
              <a:tabLst/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Database schema is depicted on the ERD diagram; tables are linked with </a:t>
            </a:r>
            <a:r>
              <a:rPr lang="en-US" altLang="zh-CN" sz="2500" i="1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uniqueid 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&amp; join queries from database were ran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25134" y="1844505"/>
            <a:ext cx="67437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b="1" i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ERD-Database Schema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AE6DE2-CDBF-55A8-C193-D878BAB7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90" y="0"/>
            <a:ext cx="723451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113129" y="4773168"/>
            <a:ext cx="1187310" cy="13639"/>
          </a:xfrm>
          <a:custGeom>
            <a:avLst/>
            <a:gdLst>
              <a:gd name="connsiteX0" fmla="*/ 6819 w 1187310"/>
              <a:gd name="connsiteY0" fmla="*/ 6819 h 13639"/>
              <a:gd name="connsiteX1" fmla="*/ 6819 w 1187310"/>
              <a:gd name="connsiteY1" fmla="*/ 6819 h 13639"/>
              <a:gd name="connsiteX2" fmla="*/ 1180490 w 1187310"/>
              <a:gd name="connsiteY2" fmla="*/ 6819 h 13639"/>
              <a:gd name="connsiteX3" fmla="*/ 6819 w 1187310"/>
              <a:gd name="connsiteY3" fmla="*/ 6819 h 13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87310" h="13639">
                <a:moveTo>
                  <a:pt x="6819" y="6819"/>
                </a:moveTo>
                <a:lnTo>
                  <a:pt x="6819" y="6819"/>
                </a:lnTo>
                <a:lnTo>
                  <a:pt x="1180490" y="6819"/>
                </a:lnTo>
                <a:lnTo>
                  <a:pt x="6819" y="68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91428" y="5154168"/>
            <a:ext cx="1522641" cy="13639"/>
          </a:xfrm>
          <a:custGeom>
            <a:avLst/>
            <a:gdLst>
              <a:gd name="connsiteX0" fmla="*/ 6819 w 1522641"/>
              <a:gd name="connsiteY0" fmla="*/ 6819 h 13639"/>
              <a:gd name="connsiteX1" fmla="*/ 6819 w 1522641"/>
              <a:gd name="connsiteY1" fmla="*/ 6819 h 13639"/>
              <a:gd name="connsiteX2" fmla="*/ 1515821 w 1522641"/>
              <a:gd name="connsiteY2" fmla="*/ 6819 h 13639"/>
              <a:gd name="connsiteX3" fmla="*/ 6819 w 1522641"/>
              <a:gd name="connsiteY3" fmla="*/ 6819 h 13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22641" h="13639">
                <a:moveTo>
                  <a:pt x="6819" y="6819"/>
                </a:moveTo>
                <a:lnTo>
                  <a:pt x="6819" y="6819"/>
                </a:lnTo>
                <a:lnTo>
                  <a:pt x="1515821" y="6819"/>
                </a:lnTo>
                <a:lnTo>
                  <a:pt x="6819" y="68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901700" y="914400"/>
            <a:ext cx="7129516" cy="8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b="1" dirty="0">
                <a:latin typeface="Press Start 2P" charset="0"/>
                <a:ea typeface="Press Start 2P" charset="0"/>
                <a:cs typeface="Press Start 2P" charset="0"/>
              </a:rPr>
              <a:t>Guiding Research Questions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8883" y="2095512"/>
            <a:ext cx="7249117" cy="63248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genre generates the most sales?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genre gets the best reviews?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country generates the most sales?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publishers are the most successful in each genre?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publishers generate the most revenue?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Are certain genres more popular in certain countries?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Do certain genres on average generate more revenue?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are the most popular games in each genre (based on sales or user/critic reviews)?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years had the most sales?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What years had the most popular games (based on user/critic reviews)?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Gross sales overall by Genre, Publisher, and Country?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Do certain Ratings get better reviews (Mature, Everyone, Teen, etc.)?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ess Start 2P"/>
              </a:rPr>
              <a:t>Top Developers by Genre?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43CBE7D0-EAF0-3A55-F601-5815E998A7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5354" y="0"/>
            <a:ext cx="7270646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8" t="1295" r="618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8600" y="1144583"/>
            <a:ext cx="1905000" cy="3012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6200" y="246612"/>
            <a:ext cx="4926676" cy="71120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07DAC55-DBE0-18BB-2D84-7C2737A83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5555" cy="914400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F0D0103-FCFD-6ECB-E920-BE0733206E76}"/>
              </a:ext>
            </a:extLst>
          </p:cNvPr>
          <p:cNvSpPr txBox="1"/>
          <p:nvPr/>
        </p:nvSpPr>
        <p:spPr>
          <a:xfrm>
            <a:off x="8966200" y="1713996"/>
            <a:ext cx="67437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b="1" i="1" dirty="0">
                <a:latin typeface="Press Start 2P" charset="0"/>
                <a:ea typeface="Press Start 2P" charset="0"/>
                <a:cs typeface="Press Start 2P" charset="0"/>
              </a:rPr>
              <a:t>Dashboard Preview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CE133-0057-B9BB-76F3-C77807078E60}"/>
              </a:ext>
            </a:extLst>
          </p:cNvPr>
          <p:cNvSpPr txBox="1"/>
          <p:nvPr/>
        </p:nvSpPr>
        <p:spPr>
          <a:xfrm>
            <a:off x="8813800" y="2806391"/>
            <a:ext cx="5981700" cy="42673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Separate HTML links are used for each genre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Each HTML provides brief overview of </a:t>
            </a:r>
            <a:r>
              <a:rPr lang="en-US" altLang="zh-CN" sz="2500" i="1" dirty="0">
                <a:latin typeface="Roboto Mono" charset="0"/>
                <a:ea typeface="Roboto Mono" charset="0"/>
                <a:cs typeface="Roboto Mono" charset="0"/>
              </a:rPr>
              <a:t>“Total Games”</a:t>
            </a: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,</a:t>
            </a:r>
            <a:r>
              <a:rPr lang="en-US" altLang="zh-CN" sz="2500" i="1" dirty="0">
                <a:latin typeface="Roboto Mono" charset="0"/>
                <a:ea typeface="Roboto Mono" charset="0"/>
                <a:cs typeface="Roboto Mono" charset="0"/>
              </a:rPr>
              <a:t> “Total Sales”</a:t>
            </a: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altLang="zh-CN" sz="2500" i="1" dirty="0">
                <a:latin typeface="Roboto Mono" charset="0"/>
                <a:ea typeface="Roboto Mono" charset="0"/>
                <a:cs typeface="Roboto Mono" charset="0"/>
              </a:rPr>
              <a:t>“Top Game”</a:t>
            </a: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,</a:t>
            </a:r>
            <a:r>
              <a:rPr lang="en-US" altLang="zh-CN" sz="2500" i="1" dirty="0">
                <a:latin typeface="Roboto Mono" charset="0"/>
                <a:ea typeface="Roboto Mono" charset="0"/>
                <a:cs typeface="Roboto Mono" charset="0"/>
              </a:rPr>
              <a:t> “Top Publisher”</a:t>
            </a: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, &amp; </a:t>
            </a:r>
            <a:r>
              <a:rPr lang="en-US" altLang="zh-CN" sz="2500" i="1" dirty="0">
                <a:latin typeface="Roboto Mono" charset="0"/>
                <a:ea typeface="Roboto Mono" charset="0"/>
                <a:cs typeface="Roboto Mono" charset="0"/>
              </a:rPr>
              <a:t>“Top Developer”</a:t>
            </a:r>
            <a:endParaRPr lang="en-US" altLang="zh-CN" sz="2500" dirty="0">
              <a:latin typeface="Roboto Mono" charset="0"/>
              <a:ea typeface="Roboto Mono" charset="0"/>
              <a:cs typeface="Roboto Mono" charset="0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zh-CN" sz="2500" dirty="0">
                <a:latin typeface="Roboto Mono" charset="0"/>
                <a:ea typeface="Roboto Mono" charset="0"/>
                <a:cs typeface="Roboto Mono" charset="0"/>
              </a:rPr>
              <a:t>There are multiple visualizations such as Gauges, Bar/Bubble Charts, etc.</a:t>
            </a:r>
          </a:p>
        </p:txBody>
      </p:sp>
    </p:spTree>
    <p:extLst>
      <p:ext uri="{BB962C8B-B14F-4D97-AF65-F5344CB8AC3E}">
        <p14:creationId xmlns:p14="http://schemas.microsoft.com/office/powerpoint/2010/main" val="37061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6222770" y="1700873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11252200" y="1670050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1580805" y="1700873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1"/>
          <p:cNvSpPr txBox="1"/>
          <p:nvPr/>
        </p:nvSpPr>
        <p:spPr>
          <a:xfrm>
            <a:off x="1294501" y="4980809"/>
            <a:ext cx="3906004" cy="298395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Action Games Are Popular:</a:t>
            </a:r>
          </a:p>
          <a:p>
            <a:pPr marL="457200" indent="-4572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4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Receives highest reviews from users &amp; critics</a:t>
            </a:r>
          </a:p>
          <a:p>
            <a:pPr marL="457200" indent="-4572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4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Action genre generates most sales in 2/3 regions</a:t>
            </a:r>
          </a:p>
          <a:p>
            <a:pPr marL="457200" indent="-4572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4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Action genre has most games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077129" y="4947199"/>
            <a:ext cx="3906005" cy="29873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Sport Games Dominate The Top 10:</a:t>
            </a: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Sport games make up majority of revenue</a:t>
            </a: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Receives high critic scores</a:t>
            </a: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Second highest grossing genre is FPS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055496" y="4866492"/>
            <a:ext cx="3721100" cy="38337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Puzzle &amp; Strategy Games Mixed Results:</a:t>
            </a: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Puzzle &amp; Strategy genres were bottom performers in terms of global sales</a:t>
            </a: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v"/>
              <a:tabLst/>
            </a:pPr>
            <a:r>
              <a:rPr lang="en-US" altLang="zh-CN" sz="25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Puzzle &amp; Strategy genres ranked amongst the top in terms of critic &amp; user scores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36700" y="647700"/>
            <a:ext cx="121539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>
                <a:tab pos="88900" algn="l"/>
              </a:tabLst>
            </a:pPr>
            <a:r>
              <a:rPr lang="en-US" altLang="zh-CN" sz="48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Analysis Findings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805" y="2014432"/>
            <a:ext cx="1879600" cy="2476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720" y="1976332"/>
            <a:ext cx="1460500" cy="2552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9447" y="2028059"/>
            <a:ext cx="17145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6256000" cy="9144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94000" y="8407400"/>
            <a:ext cx="38472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14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556000" y="6099938"/>
            <a:ext cx="5486400" cy="274075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800"/>
              </a:lnSpc>
              <a:tabLst>
                <a:tab pos="63500" algn="l"/>
              </a:tabLst>
            </a:pPr>
            <a:r>
              <a:rPr lang="en-US" altLang="zh-CN" sz="80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Thank You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478</Words>
  <Application>Microsoft Office PowerPoint</Application>
  <PresentationFormat>Custom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Press Start 2P</vt:lpstr>
      <vt:lpstr>Roboto</vt:lpstr>
      <vt:lpstr>Roboto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Khoi Duong</cp:lastModifiedBy>
  <cp:revision>54</cp:revision>
  <dcterms:created xsi:type="dcterms:W3CDTF">2006-08-16T00:00:00Z</dcterms:created>
  <dcterms:modified xsi:type="dcterms:W3CDTF">2023-05-20T03:10:34Z</dcterms:modified>
</cp:coreProperties>
</file>