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3"/>
  </p:notesMasterIdLst>
  <p:sldIdLst>
    <p:sldId id="256" r:id="rId2"/>
    <p:sldId id="294"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Lst>
  <p:sldSz cx="9144000" cy="5143500" type="screen16x9"/>
  <p:notesSz cx="6858000" cy="9144000"/>
  <p:embeddedFontLst>
    <p:embeddedFont>
      <p:font typeface="Barlow" panose="00000500000000000000" pitchFamily="2" charset="0"/>
      <p:regular r:id="rId54"/>
      <p:bold r:id="rId55"/>
      <p:italic r:id="rId56"/>
      <p:boldItalic r:id="rId57"/>
    </p:embeddedFont>
    <p:embeddedFont>
      <p:font typeface="Barlow Condensed" panose="00000506000000000000" pitchFamily="2" charset="0"/>
      <p:regular r:id="rId58"/>
      <p:bold r:id="rId59"/>
      <p:italic r:id="rId60"/>
      <p:boldItalic r:id="rId61"/>
    </p:embeddedFont>
    <p:embeddedFont>
      <p:font typeface="Barlow Condensed SemiBold" panose="00000706000000000000" pitchFamily="2" charset="0"/>
      <p:regular r:id="rId62"/>
      <p:bold r:id="rId63"/>
      <p:italic r:id="rId64"/>
      <p:boldItalic r:id="rId65"/>
    </p:embeddedFont>
    <p:embeddedFont>
      <p:font typeface="Consolas" panose="020B0609020204030204" pitchFamily="49" charset="0"/>
      <p:regular r:id="rId66"/>
      <p:bold r:id="rId67"/>
      <p:italic r:id="rId68"/>
      <p:boldItalic r:id="rId69"/>
    </p:embeddedFont>
    <p:embeddedFont>
      <p:font typeface="Montserrat" panose="00000500000000000000" pitchFamily="2"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3" autoAdjust="0"/>
    <p:restoredTop sz="95165" autoAdjust="0"/>
  </p:normalViewPr>
  <p:slideViewPr>
    <p:cSldViewPr snapToGrid="0">
      <p:cViewPr varScale="1">
        <p:scale>
          <a:sx n="197" d="100"/>
          <a:sy n="197" d="100"/>
        </p:scale>
        <p:origin x="70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77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597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910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753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268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494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89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340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742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68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334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220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329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107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366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878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145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663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687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27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0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076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428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778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999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09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3107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809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932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508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88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11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762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36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2095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105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17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2229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525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7899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7776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90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6457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7491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91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61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16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31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11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a:latin typeface="Barlow Condensed SemiBold"/>
                <a:ea typeface="Barlow Condensed SemiBold"/>
                <a:cs typeface="Barlow Condensed SemiBold"/>
                <a:sym typeface="Barlow Condensed SemiBold"/>
              </a:rPr>
              <a:t>KHÓA HỌC FRONT-END</a:t>
            </a:r>
            <a:br>
              <a:rPr lang="en"/>
            </a:br>
            <a:br>
              <a:rPr lang="en"/>
            </a:br>
            <a:r>
              <a:rPr lang="en" sz="4000" b="0">
                <a:solidFill>
                  <a:schemeClr val="lt1"/>
                </a:solidFill>
                <a:latin typeface="Barlow Condensed"/>
                <a:ea typeface="Barlow Condensed"/>
                <a:cs typeface="Barlow Condensed"/>
                <a:sym typeface="Barlow Condensed"/>
              </a:rPr>
              <a:t>Bài 15: </a:t>
            </a:r>
            <a:r>
              <a:rPr lang="vi-VN" sz="4000" b="0">
                <a:solidFill>
                  <a:schemeClr val="lt1"/>
                </a:solidFill>
                <a:latin typeface="Barlow Condensed"/>
                <a:ea typeface="Barlow Condensed"/>
                <a:cs typeface="Barlow Condensed"/>
                <a:sym typeface="Barlow Condensed"/>
              </a:rPr>
              <a:t>Javascript cơ bản (Tiết 1)</a:t>
            </a:r>
            <a:endParaRPr/>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Operators (Toán tử)</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 Arithmetic (Toán tử số học)</a:t>
            </a:r>
          </a:p>
        </p:txBody>
      </p:sp>
      <p:sp>
        <p:nvSpPr>
          <p:cNvPr id="8" name="Google Shape;1488;p40">
            <a:extLst>
              <a:ext uri="{FF2B5EF4-FFF2-40B4-BE49-F238E27FC236}">
                <a16:creationId xmlns:a16="http://schemas.microsoft.com/office/drawing/2014/main" id="{89F38AAF-6C5B-E04B-8B0C-47F47B255504}"/>
              </a:ext>
            </a:extLst>
          </p:cNvPr>
          <p:cNvSpPr txBox="1">
            <a:spLocks/>
          </p:cNvSpPr>
          <p:nvPr/>
        </p:nvSpPr>
        <p:spPr>
          <a:xfrm>
            <a:off x="720000" y="995885"/>
            <a:ext cx="7425031" cy="41476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Toán tử </a:t>
            </a:r>
            <a:r>
              <a:rPr lang="en-US" sz="1200" b="1">
                <a:solidFill>
                  <a:schemeClr val="bg1"/>
                </a:solidFill>
              </a:rPr>
              <a:t>++</a:t>
            </a:r>
            <a:endParaRPr lang="en-US" sz="1200" b="1">
              <a:solidFill>
                <a:schemeClr val="tx1"/>
              </a:solidFill>
            </a:endParaRPr>
          </a:p>
          <a:p>
            <a:pPr lvl="1" algn="l">
              <a:lnSpc>
                <a:spcPct val="150000"/>
              </a:lnSpc>
              <a:buFont typeface="Arial"/>
              <a:buChar char="●"/>
            </a:pPr>
            <a:r>
              <a:rPr lang="vi-VN" sz="1200">
                <a:solidFill>
                  <a:schemeClr val="tx1"/>
                </a:solidFill>
              </a:rPr>
              <a:t>Phép </a:t>
            </a:r>
            <a:r>
              <a:rPr lang="vi-VN" sz="1200" b="1">
                <a:solidFill>
                  <a:schemeClr val="bg1"/>
                </a:solidFill>
              </a:rPr>
              <a:t>tăng</a:t>
            </a:r>
            <a:r>
              <a:rPr lang="vi-VN" sz="1200">
                <a:solidFill>
                  <a:schemeClr val="tx1"/>
                </a:solidFill>
              </a:rPr>
              <a:t> giá trị hiện tại lên </a:t>
            </a:r>
            <a:r>
              <a:rPr lang="vi-VN" sz="1200" b="1">
                <a:solidFill>
                  <a:schemeClr val="bg1"/>
                </a:solidFill>
              </a:rPr>
              <a:t>1 đơn vị</a:t>
            </a:r>
            <a:endParaRPr lang="en-US" sz="1200" b="1">
              <a:solidFill>
                <a:schemeClr val="bg1"/>
              </a:solidFill>
            </a:endParaRPr>
          </a:p>
          <a:p>
            <a:pPr lvl="1" algn="l">
              <a:lnSpc>
                <a:spcPct val="150000"/>
              </a:lnSpc>
              <a:buFont typeface="Arial"/>
              <a:buChar char="●"/>
            </a:pPr>
            <a:r>
              <a:rPr lang="en-US" sz="1200">
                <a:solidFill>
                  <a:schemeClr val="tx1"/>
                </a:solidFill>
              </a:rPr>
              <a:t>H</a:t>
            </a:r>
            <a:r>
              <a:rPr lang="vi-VN" sz="1200">
                <a:solidFill>
                  <a:schemeClr val="tx1"/>
                </a:solidFill>
              </a:rPr>
              <a:t>ai cách sử dụng</a:t>
            </a:r>
            <a:r>
              <a:rPr lang="en-US" sz="1200">
                <a:solidFill>
                  <a:schemeClr val="tx1"/>
                </a:solidFill>
              </a:rPr>
              <a:t>:</a:t>
            </a:r>
          </a:p>
          <a:p>
            <a:pPr lvl="2" algn="l">
              <a:lnSpc>
                <a:spcPct val="150000"/>
              </a:lnSpc>
              <a:buFont typeface="Arial"/>
              <a:buChar char="●"/>
            </a:pPr>
            <a:r>
              <a:rPr lang="en-US" sz="1200">
                <a:solidFill>
                  <a:schemeClr val="tx1"/>
                </a:solidFill>
              </a:rPr>
              <a:t>Đặt</a:t>
            </a:r>
            <a:r>
              <a:rPr lang="vi-VN" sz="1200">
                <a:solidFill>
                  <a:schemeClr val="tx1"/>
                </a:solidFill>
              </a:rPr>
              <a:t> trước biến (prefix - tiền tố)</a:t>
            </a:r>
            <a:r>
              <a:rPr lang="en-US" sz="1200">
                <a:solidFill>
                  <a:schemeClr val="tx1"/>
                </a:solidFill>
              </a:rPr>
              <a:t>:</a:t>
            </a:r>
            <a:r>
              <a:rPr lang="vi-VN" sz="1200">
                <a:solidFill>
                  <a:schemeClr val="tx1"/>
                </a:solidFill>
              </a:rPr>
              <a:t> nó sẽ tăng trước khi lấy giá trị</a:t>
            </a:r>
            <a:endParaRPr lang="en-US" sz="1200">
              <a:solidFill>
                <a:schemeClr val="tx1"/>
              </a:solidFill>
            </a:endParaRPr>
          </a:p>
          <a:p>
            <a:pPr lvl="2" algn="l">
              <a:lnSpc>
                <a:spcPct val="150000"/>
              </a:lnSpc>
              <a:buFont typeface="Arial"/>
              <a:buChar char="●"/>
            </a:pPr>
            <a:r>
              <a:rPr lang="en-US" sz="1200">
                <a:solidFill>
                  <a:schemeClr val="tx1"/>
                </a:solidFill>
              </a:rPr>
              <a:t>Đặt</a:t>
            </a:r>
            <a:r>
              <a:rPr lang="vi-VN" sz="1200">
                <a:solidFill>
                  <a:schemeClr val="tx1"/>
                </a:solidFill>
              </a:rPr>
              <a:t> sau biến (postfix - hậu tố)</a:t>
            </a:r>
            <a:r>
              <a:rPr lang="en-US" sz="1200">
                <a:solidFill>
                  <a:schemeClr val="tx1"/>
                </a:solidFill>
              </a:rPr>
              <a:t>: nó sẽ lấy giá trị rồi mới tăng lên</a:t>
            </a:r>
          </a:p>
          <a:p>
            <a:pPr>
              <a:lnSpc>
                <a:spcPct val="150000"/>
              </a:lnSpc>
            </a:pPr>
            <a:r>
              <a:rPr lang="en-US" sz="1200">
                <a:solidFill>
                  <a:schemeClr val="tx1"/>
                </a:solidFill>
              </a:rPr>
              <a:t>Toán tử </a:t>
            </a:r>
            <a:r>
              <a:rPr lang="en-US" sz="1200" b="1">
                <a:solidFill>
                  <a:schemeClr val="bg1"/>
                </a:solidFill>
              </a:rPr>
              <a:t>--</a:t>
            </a:r>
            <a:endParaRPr lang="en-US" sz="1200" b="1">
              <a:solidFill>
                <a:schemeClr val="tx1"/>
              </a:solidFill>
            </a:endParaRPr>
          </a:p>
          <a:p>
            <a:pPr lvl="1" algn="l">
              <a:lnSpc>
                <a:spcPct val="150000"/>
              </a:lnSpc>
              <a:buFont typeface="Arial"/>
              <a:buChar char="●"/>
            </a:pPr>
            <a:r>
              <a:rPr lang="vi-VN" sz="1200">
                <a:solidFill>
                  <a:schemeClr val="tx1"/>
                </a:solidFill>
              </a:rPr>
              <a:t>Phép </a:t>
            </a:r>
            <a:r>
              <a:rPr lang="en-US" sz="1200" b="1">
                <a:solidFill>
                  <a:schemeClr val="bg1"/>
                </a:solidFill>
              </a:rPr>
              <a:t>giảm</a:t>
            </a:r>
            <a:r>
              <a:rPr lang="vi-VN" sz="1200">
                <a:solidFill>
                  <a:schemeClr val="tx1"/>
                </a:solidFill>
              </a:rPr>
              <a:t> giá trị hiện tại </a:t>
            </a:r>
            <a:r>
              <a:rPr lang="en-US" sz="1200">
                <a:solidFill>
                  <a:schemeClr val="tx1"/>
                </a:solidFill>
              </a:rPr>
              <a:t>xuống</a:t>
            </a:r>
            <a:r>
              <a:rPr lang="vi-VN" sz="1200">
                <a:solidFill>
                  <a:schemeClr val="tx1"/>
                </a:solidFill>
              </a:rPr>
              <a:t> </a:t>
            </a:r>
            <a:r>
              <a:rPr lang="vi-VN" sz="1200" b="1">
                <a:solidFill>
                  <a:schemeClr val="bg1"/>
                </a:solidFill>
              </a:rPr>
              <a:t>1 đơn vị</a:t>
            </a:r>
            <a:endParaRPr lang="en-US" sz="1200" b="1">
              <a:solidFill>
                <a:schemeClr val="bg1"/>
              </a:solidFill>
            </a:endParaRPr>
          </a:p>
          <a:p>
            <a:pPr lvl="1" algn="l">
              <a:lnSpc>
                <a:spcPct val="150000"/>
              </a:lnSpc>
              <a:buFont typeface="Arial"/>
              <a:buChar char="●"/>
            </a:pPr>
            <a:r>
              <a:rPr lang="en-US" sz="1200">
                <a:solidFill>
                  <a:schemeClr val="tx1"/>
                </a:solidFill>
              </a:rPr>
              <a:t>H</a:t>
            </a:r>
            <a:r>
              <a:rPr lang="vi-VN" sz="1200">
                <a:solidFill>
                  <a:schemeClr val="tx1"/>
                </a:solidFill>
              </a:rPr>
              <a:t>ai cách sử dụng</a:t>
            </a:r>
            <a:r>
              <a:rPr lang="en-US" sz="1200">
                <a:solidFill>
                  <a:schemeClr val="tx1"/>
                </a:solidFill>
              </a:rPr>
              <a:t>:</a:t>
            </a:r>
          </a:p>
          <a:p>
            <a:pPr lvl="2" algn="l">
              <a:lnSpc>
                <a:spcPct val="150000"/>
              </a:lnSpc>
              <a:buFont typeface="Arial"/>
              <a:buChar char="●"/>
            </a:pPr>
            <a:r>
              <a:rPr lang="en-US" sz="1200">
                <a:solidFill>
                  <a:schemeClr val="tx1"/>
                </a:solidFill>
              </a:rPr>
              <a:t>Đặt</a:t>
            </a:r>
            <a:r>
              <a:rPr lang="vi-VN" sz="1200">
                <a:solidFill>
                  <a:schemeClr val="tx1"/>
                </a:solidFill>
              </a:rPr>
              <a:t> trước biến (prefix - tiền tố)</a:t>
            </a:r>
            <a:r>
              <a:rPr lang="en-US" sz="1200">
                <a:solidFill>
                  <a:schemeClr val="tx1"/>
                </a:solidFill>
              </a:rPr>
              <a:t>:</a:t>
            </a:r>
            <a:r>
              <a:rPr lang="vi-VN" sz="1200">
                <a:solidFill>
                  <a:schemeClr val="tx1"/>
                </a:solidFill>
              </a:rPr>
              <a:t> nó sẽ </a:t>
            </a:r>
            <a:r>
              <a:rPr lang="en-US" sz="1200">
                <a:solidFill>
                  <a:schemeClr val="tx1"/>
                </a:solidFill>
              </a:rPr>
              <a:t>giảm</a:t>
            </a:r>
            <a:r>
              <a:rPr lang="vi-VN" sz="1200">
                <a:solidFill>
                  <a:schemeClr val="tx1"/>
                </a:solidFill>
              </a:rPr>
              <a:t> trước khi lấy giá trị</a:t>
            </a:r>
            <a:endParaRPr lang="en-US" sz="1200">
              <a:solidFill>
                <a:schemeClr val="tx1"/>
              </a:solidFill>
            </a:endParaRPr>
          </a:p>
          <a:p>
            <a:pPr lvl="2" algn="l">
              <a:lnSpc>
                <a:spcPct val="150000"/>
              </a:lnSpc>
              <a:buFont typeface="Arial"/>
              <a:buChar char="●"/>
            </a:pPr>
            <a:r>
              <a:rPr lang="en-US" sz="1200">
                <a:solidFill>
                  <a:schemeClr val="tx1"/>
                </a:solidFill>
              </a:rPr>
              <a:t>Đặt</a:t>
            </a:r>
            <a:r>
              <a:rPr lang="vi-VN" sz="1200">
                <a:solidFill>
                  <a:schemeClr val="tx1"/>
                </a:solidFill>
              </a:rPr>
              <a:t> sau biến (postfix - hậu tố)</a:t>
            </a:r>
            <a:r>
              <a:rPr lang="en-US" sz="1200">
                <a:solidFill>
                  <a:schemeClr val="tx1"/>
                </a:solidFill>
              </a:rPr>
              <a:t>: nó sẽ lấy giá trị rồi mới giảm xuống</a:t>
            </a:r>
          </a:p>
        </p:txBody>
      </p:sp>
    </p:spTree>
    <p:extLst>
      <p:ext uri="{BB962C8B-B14F-4D97-AF65-F5344CB8AC3E}">
        <p14:creationId xmlns:p14="http://schemas.microsoft.com/office/powerpoint/2010/main" val="13837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75891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bg1"/>
                </a:solidFill>
              </a:rPr>
              <a:t>Toán tử gán </a:t>
            </a:r>
            <a:r>
              <a:rPr lang="en-US" sz="1200">
                <a:solidFill>
                  <a:schemeClr val="tx1"/>
                </a:solidFill>
              </a:rPr>
              <a:t>dùng để </a:t>
            </a:r>
            <a:r>
              <a:rPr lang="en-US" sz="1200" b="1">
                <a:solidFill>
                  <a:schemeClr val="bg1"/>
                </a:solidFill>
              </a:rPr>
              <a:t>gán giá trị cho một biến</a:t>
            </a:r>
            <a:r>
              <a:rPr lang="en-US" sz="1200">
                <a:solidFill>
                  <a:schemeClr val="tx1"/>
                </a:solidFill>
              </a:rPr>
              <a:t>.</a:t>
            </a:r>
          </a:p>
          <a:p>
            <a:pPr marL="457200" lvl="0" indent="-317500" algn="l" rtl="0">
              <a:lnSpc>
                <a:spcPct val="150000"/>
              </a:lnSpc>
              <a:spcBef>
                <a:spcPts val="0"/>
              </a:spcBef>
              <a:spcAft>
                <a:spcPts val="0"/>
              </a:spcAft>
              <a:buSzPts val="1400"/>
              <a:buChar char="●"/>
            </a:pPr>
            <a:r>
              <a:rPr lang="vi-VN" sz="1200">
                <a:solidFill>
                  <a:schemeClr val="tx1"/>
                </a:solidFill>
              </a:rPr>
              <a:t>Danh sách các toán tử </a:t>
            </a:r>
            <a:r>
              <a:rPr lang="en-US" sz="1200">
                <a:solidFill>
                  <a:schemeClr val="tx1"/>
                </a:solidFill>
              </a:rPr>
              <a:t>gán</a:t>
            </a:r>
            <a:r>
              <a:rPr lang="vi-VN" sz="1200">
                <a:solidFill>
                  <a:schemeClr val="tx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Operators (Toán tử)</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3.2. Assignment (Toán tử gán)</a:t>
            </a:r>
          </a:p>
        </p:txBody>
      </p:sp>
      <p:graphicFrame>
        <p:nvGraphicFramePr>
          <p:cNvPr id="4" name="Table 4">
            <a:extLst>
              <a:ext uri="{FF2B5EF4-FFF2-40B4-BE49-F238E27FC236}">
                <a16:creationId xmlns:a16="http://schemas.microsoft.com/office/drawing/2014/main" id="{6A30EF8F-5AF9-A83B-668D-E200C3043586}"/>
              </a:ext>
            </a:extLst>
          </p:cNvPr>
          <p:cNvGraphicFramePr>
            <a:graphicFrameLocks noGrp="1"/>
          </p:cNvGraphicFramePr>
          <p:nvPr>
            <p:extLst>
              <p:ext uri="{D42A27DB-BD31-4B8C-83A1-F6EECF244321}">
                <p14:modId xmlns:p14="http://schemas.microsoft.com/office/powerpoint/2010/main" val="827896742"/>
              </p:ext>
            </p:extLst>
          </p:nvPr>
        </p:nvGraphicFramePr>
        <p:xfrm>
          <a:off x="1001222" y="1861136"/>
          <a:ext cx="7466228" cy="2107392"/>
        </p:xfrm>
        <a:graphic>
          <a:graphicData uri="http://schemas.openxmlformats.org/drawingml/2006/table">
            <a:tbl>
              <a:tblPr firstRow="1" bandRow="1">
                <a:tableStyleId>{8DEA0BB4-F227-4FE3-9A87-D9DB8C6481EC}</a:tableStyleId>
              </a:tblPr>
              <a:tblGrid>
                <a:gridCol w="1132496">
                  <a:extLst>
                    <a:ext uri="{9D8B030D-6E8A-4147-A177-3AD203B41FA5}">
                      <a16:colId xmlns:a16="http://schemas.microsoft.com/office/drawing/2014/main" val="877837623"/>
                    </a:ext>
                  </a:extLst>
                </a:gridCol>
                <a:gridCol w="1132496">
                  <a:extLst>
                    <a:ext uri="{9D8B030D-6E8A-4147-A177-3AD203B41FA5}">
                      <a16:colId xmlns:a16="http://schemas.microsoft.com/office/drawing/2014/main" val="298307740"/>
                    </a:ext>
                  </a:extLst>
                </a:gridCol>
                <a:gridCol w="5201236">
                  <a:extLst>
                    <a:ext uri="{9D8B030D-6E8A-4147-A177-3AD203B41FA5}">
                      <a16:colId xmlns:a16="http://schemas.microsoft.com/office/drawing/2014/main" val="3787873663"/>
                    </a:ext>
                  </a:extLst>
                </a:gridCol>
              </a:tblGrid>
              <a:tr h="194587">
                <a:tc>
                  <a:txBody>
                    <a:bodyPr/>
                    <a:lstStyle/>
                    <a:p>
                      <a:pPr algn="ctr"/>
                      <a:r>
                        <a:rPr lang="en-US" sz="1100">
                          <a:solidFill>
                            <a:schemeClr val="tx1"/>
                          </a:solidFill>
                          <a:latin typeface="Barlow" panose="00000500000000000000" pitchFamily="2" charset="0"/>
                        </a:rPr>
                        <a:t>Toán tử</a:t>
                      </a:r>
                    </a:p>
                  </a:txBody>
                  <a:tcPr anchor="ctr"/>
                </a:tc>
                <a:tc>
                  <a:txBody>
                    <a:bodyPr/>
                    <a:lstStyle/>
                    <a:p>
                      <a:pPr algn="ctr"/>
                      <a:r>
                        <a:rPr lang="en-US" sz="1100">
                          <a:solidFill>
                            <a:schemeClr val="tx1"/>
                          </a:solidFill>
                          <a:latin typeface="Barlow" panose="00000500000000000000" pitchFamily="2" charset="0"/>
                        </a:rPr>
                        <a:t>Ví dụ</a:t>
                      </a:r>
                    </a:p>
                  </a:txBody>
                  <a:tcPr anchor="ctr"/>
                </a:tc>
                <a:tc>
                  <a:txBody>
                    <a:bodyPr/>
                    <a:lstStyle/>
                    <a:p>
                      <a:pPr algn="ctr"/>
                      <a:r>
                        <a:rPr lang="en-US" sz="1100">
                          <a:solidFill>
                            <a:schemeClr val="tx1"/>
                          </a:solidFill>
                          <a:latin typeface="Barlow" panose="00000500000000000000" pitchFamily="2" charset="0"/>
                        </a:rPr>
                        <a:t>Mô tả</a:t>
                      </a:r>
                    </a:p>
                  </a:txBody>
                  <a:tcPr anchor="ctr"/>
                </a:tc>
                <a:extLst>
                  <a:ext uri="{0D108BD9-81ED-4DB2-BD59-A6C34878D82A}">
                    <a16:rowId xmlns:a16="http://schemas.microsoft.com/office/drawing/2014/main" val="3493747361"/>
                  </a:ext>
                </a:extLst>
              </a:tr>
              <a:tr h="324312">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en-US" sz="1100" b="0">
                          <a:solidFill>
                            <a:schemeClr val="tx1"/>
                          </a:solidFill>
                          <a:latin typeface="Barlow" panose="00000500000000000000" pitchFamily="2" charset="0"/>
                        </a:rPr>
                        <a:t>Gán giá trị của biến a bằng giá trị của biến b</a:t>
                      </a:r>
                      <a:endParaRPr lang="en-US" sz="1100" b="0" i="1">
                        <a:solidFill>
                          <a:schemeClr val="tx1"/>
                        </a:solidFill>
                        <a:latin typeface="Barlow" panose="00000500000000000000" pitchFamily="2" charset="0"/>
                      </a:endParaRPr>
                    </a:p>
                  </a:txBody>
                  <a:tcPr anchor="ctr"/>
                </a:tc>
                <a:extLst>
                  <a:ext uri="{0D108BD9-81ED-4DB2-BD59-A6C34878D82A}">
                    <a16:rowId xmlns:a16="http://schemas.microsoft.com/office/drawing/2014/main" val="4289251891"/>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pt-BR" sz="1100" b="0">
                          <a:solidFill>
                            <a:schemeClr val="tx1"/>
                          </a:solidFill>
                          <a:latin typeface="Barlow" panose="00000500000000000000" pitchFamily="2" charset="0"/>
                        </a:rPr>
                        <a:t>Tương đương với a = a + b</a:t>
                      </a:r>
                      <a:endParaRPr lang="en-US" sz="1100" b="0">
                        <a:solidFill>
                          <a:schemeClr val="tx1"/>
                        </a:solidFill>
                        <a:latin typeface="Barlow" panose="00000500000000000000" pitchFamily="2" charset="0"/>
                      </a:endParaRPr>
                    </a:p>
                  </a:txBody>
                  <a:tcPr anchor="ctr"/>
                </a:tc>
                <a:extLst>
                  <a:ext uri="{0D108BD9-81ED-4DB2-BD59-A6C34878D82A}">
                    <a16:rowId xmlns:a16="http://schemas.microsoft.com/office/drawing/2014/main" val="4099639828"/>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pt-BR" sz="1100">
                          <a:solidFill>
                            <a:schemeClr val="tx1"/>
                          </a:solidFill>
                          <a:latin typeface="Barlow" panose="00000500000000000000" pitchFamily="2" charset="0"/>
                        </a:rPr>
                        <a:t>Tương đương với a = a - b</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592562573"/>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pt-BR" sz="1100">
                          <a:solidFill>
                            <a:schemeClr val="tx1"/>
                          </a:solidFill>
                          <a:latin typeface="Barlow" panose="00000500000000000000" pitchFamily="2" charset="0"/>
                        </a:rPr>
                        <a:t>Tương đương với a = a * b</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3196796120"/>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pt-BR" sz="1100">
                          <a:solidFill>
                            <a:schemeClr val="tx1"/>
                          </a:solidFill>
                          <a:latin typeface="Barlow" panose="00000500000000000000" pitchFamily="2" charset="0"/>
                        </a:rPr>
                        <a:t>Tương đương với a = a / b</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3799494428"/>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vi-VN" sz="1100">
                          <a:solidFill>
                            <a:schemeClr val="tx1"/>
                          </a:solidFill>
                          <a:latin typeface="Barlow" panose="00000500000000000000" pitchFamily="2" charset="0"/>
                        </a:rPr>
                        <a:t>Tương đương với x = x % y</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3986409777"/>
                  </a:ext>
                </a:extLst>
              </a:tr>
            </a:tbl>
          </a:graphicData>
        </a:graphic>
      </p:graphicFrame>
    </p:spTree>
    <p:extLst>
      <p:ext uri="{BB962C8B-B14F-4D97-AF65-F5344CB8AC3E}">
        <p14:creationId xmlns:p14="http://schemas.microsoft.com/office/powerpoint/2010/main" val="209031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75891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bg1"/>
                </a:solidFill>
              </a:rPr>
              <a:t>Toán tử so sánh</a:t>
            </a:r>
            <a:r>
              <a:rPr lang="en-US" sz="1200">
                <a:solidFill>
                  <a:schemeClr val="tx1"/>
                </a:solidFill>
              </a:rPr>
              <a:t> là toán tử hai ngôi dùng để so sánh giá trị của hai toán hạng với nhau.</a:t>
            </a:r>
          </a:p>
          <a:p>
            <a:pPr marL="457200" lvl="0" indent="-317500" algn="l" rtl="0">
              <a:lnSpc>
                <a:spcPct val="150000"/>
              </a:lnSpc>
              <a:spcBef>
                <a:spcPts val="0"/>
              </a:spcBef>
              <a:spcAft>
                <a:spcPts val="0"/>
              </a:spcAft>
              <a:buSzPts val="1400"/>
              <a:buChar char="●"/>
            </a:pPr>
            <a:r>
              <a:rPr lang="vi-VN" sz="1200">
                <a:solidFill>
                  <a:schemeClr val="tx1"/>
                </a:solidFill>
              </a:rPr>
              <a:t>Danh sách các toán tử </a:t>
            </a:r>
            <a:r>
              <a:rPr lang="en-US" sz="1200">
                <a:solidFill>
                  <a:schemeClr val="tx1"/>
                </a:solidFill>
              </a:rPr>
              <a:t>so sánh</a:t>
            </a:r>
            <a:r>
              <a:rPr lang="vi-VN" sz="1200">
                <a:solidFill>
                  <a:schemeClr val="tx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Operators (Toán tử)</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3.3. Comparison (Toán tử so sánh)</a:t>
            </a:r>
          </a:p>
        </p:txBody>
      </p:sp>
      <p:graphicFrame>
        <p:nvGraphicFramePr>
          <p:cNvPr id="4" name="Table 4">
            <a:extLst>
              <a:ext uri="{FF2B5EF4-FFF2-40B4-BE49-F238E27FC236}">
                <a16:creationId xmlns:a16="http://schemas.microsoft.com/office/drawing/2014/main" id="{6A30EF8F-5AF9-A83B-668D-E200C3043586}"/>
              </a:ext>
            </a:extLst>
          </p:cNvPr>
          <p:cNvGraphicFramePr>
            <a:graphicFrameLocks noGrp="1"/>
          </p:cNvGraphicFramePr>
          <p:nvPr>
            <p:extLst>
              <p:ext uri="{D42A27DB-BD31-4B8C-83A1-F6EECF244321}">
                <p14:modId xmlns:p14="http://schemas.microsoft.com/office/powerpoint/2010/main" val="3928487367"/>
              </p:ext>
            </p:extLst>
          </p:nvPr>
        </p:nvGraphicFramePr>
        <p:xfrm>
          <a:off x="1001222" y="1861136"/>
          <a:ext cx="7466228" cy="1965960"/>
        </p:xfrm>
        <a:graphic>
          <a:graphicData uri="http://schemas.openxmlformats.org/drawingml/2006/table">
            <a:tbl>
              <a:tblPr firstRow="1" bandRow="1">
                <a:tableStyleId>{8DEA0BB4-F227-4FE3-9A87-D9DB8C6481EC}</a:tableStyleId>
              </a:tblPr>
              <a:tblGrid>
                <a:gridCol w="1132496">
                  <a:extLst>
                    <a:ext uri="{9D8B030D-6E8A-4147-A177-3AD203B41FA5}">
                      <a16:colId xmlns:a16="http://schemas.microsoft.com/office/drawing/2014/main" val="877837623"/>
                    </a:ext>
                  </a:extLst>
                </a:gridCol>
                <a:gridCol w="1132496">
                  <a:extLst>
                    <a:ext uri="{9D8B030D-6E8A-4147-A177-3AD203B41FA5}">
                      <a16:colId xmlns:a16="http://schemas.microsoft.com/office/drawing/2014/main" val="298307740"/>
                    </a:ext>
                  </a:extLst>
                </a:gridCol>
                <a:gridCol w="5201236">
                  <a:extLst>
                    <a:ext uri="{9D8B030D-6E8A-4147-A177-3AD203B41FA5}">
                      <a16:colId xmlns:a16="http://schemas.microsoft.com/office/drawing/2014/main" val="3787873663"/>
                    </a:ext>
                  </a:extLst>
                </a:gridCol>
              </a:tblGrid>
              <a:tr h="194587">
                <a:tc>
                  <a:txBody>
                    <a:bodyPr/>
                    <a:lstStyle/>
                    <a:p>
                      <a:pPr algn="ctr"/>
                      <a:r>
                        <a:rPr lang="en-US" sz="1100">
                          <a:solidFill>
                            <a:schemeClr val="tx1"/>
                          </a:solidFill>
                          <a:latin typeface="Barlow" panose="00000500000000000000" pitchFamily="2" charset="0"/>
                        </a:rPr>
                        <a:t>Toán tử</a:t>
                      </a:r>
                    </a:p>
                  </a:txBody>
                  <a:tcPr anchor="ctr"/>
                </a:tc>
                <a:tc>
                  <a:txBody>
                    <a:bodyPr/>
                    <a:lstStyle/>
                    <a:p>
                      <a:pPr algn="ctr"/>
                      <a:r>
                        <a:rPr lang="en-US" sz="1100">
                          <a:solidFill>
                            <a:schemeClr val="tx1"/>
                          </a:solidFill>
                          <a:latin typeface="Barlow" panose="00000500000000000000" pitchFamily="2" charset="0"/>
                        </a:rPr>
                        <a:t>Ví dụ</a:t>
                      </a:r>
                    </a:p>
                  </a:txBody>
                  <a:tcPr anchor="ctr"/>
                </a:tc>
                <a:tc>
                  <a:txBody>
                    <a:bodyPr/>
                    <a:lstStyle/>
                    <a:p>
                      <a:pPr algn="ctr"/>
                      <a:r>
                        <a:rPr lang="en-US" sz="1100">
                          <a:solidFill>
                            <a:schemeClr val="tx1"/>
                          </a:solidFill>
                          <a:latin typeface="Barlow" panose="00000500000000000000" pitchFamily="2" charset="0"/>
                        </a:rPr>
                        <a:t>Mô tả</a:t>
                      </a:r>
                    </a:p>
                  </a:txBody>
                  <a:tcPr anchor="ctr"/>
                </a:tc>
                <a:extLst>
                  <a:ext uri="{0D108BD9-81ED-4DB2-BD59-A6C34878D82A}">
                    <a16:rowId xmlns:a16="http://schemas.microsoft.com/office/drawing/2014/main" val="3493747361"/>
                  </a:ext>
                </a:extLst>
              </a:tr>
              <a:tr h="324312">
                <a:tc>
                  <a:txBody>
                    <a:bodyPr/>
                    <a:lstStyle/>
                    <a:p>
                      <a:pPr algn="ctr"/>
                      <a:r>
                        <a:rPr lang="en-US" sz="1400" b="1">
                          <a:solidFill>
                            <a:schemeClr val="bg1"/>
                          </a:solidFill>
                          <a:latin typeface="Barlow" panose="00000500000000000000" pitchFamily="2" charset="0"/>
                        </a:rPr>
                        <a:t>&gt;</a:t>
                      </a:r>
                    </a:p>
                  </a:txBody>
                  <a:tcPr anchor="ctr"/>
                </a:tc>
                <a:tc>
                  <a:txBody>
                    <a:bodyPr/>
                    <a:lstStyle/>
                    <a:p>
                      <a:pPr algn="ctr"/>
                      <a:r>
                        <a:rPr lang="en-US" sz="1400" b="1">
                          <a:solidFill>
                            <a:schemeClr val="bg1"/>
                          </a:solidFill>
                          <a:latin typeface="Barlow" panose="00000500000000000000" pitchFamily="2" charset="0"/>
                        </a:rPr>
                        <a:t>a &gt; b</a:t>
                      </a:r>
                    </a:p>
                  </a:txBody>
                  <a:tcPr anchor="ctr"/>
                </a:tc>
                <a:tc>
                  <a:txBody>
                    <a:bodyPr/>
                    <a:lstStyle/>
                    <a:p>
                      <a:r>
                        <a:rPr lang="vi-VN" sz="1100" b="0">
                          <a:solidFill>
                            <a:schemeClr val="tx1"/>
                          </a:solidFill>
                          <a:latin typeface="Barlow" panose="00000500000000000000" pitchFamily="2" charset="0"/>
                        </a:rPr>
                        <a:t>Trả về true nếu a lớn hơn b.</a:t>
                      </a:r>
                      <a:endParaRPr lang="en-US" sz="1100" b="0">
                        <a:solidFill>
                          <a:schemeClr val="tx1"/>
                        </a:solidFill>
                        <a:latin typeface="Barlow" panose="00000500000000000000" pitchFamily="2" charset="0"/>
                      </a:endParaRPr>
                    </a:p>
                    <a:p>
                      <a:r>
                        <a:rPr lang="vi-VN" sz="1100" b="0" i="0">
                          <a:solidFill>
                            <a:schemeClr val="tx1"/>
                          </a:solidFill>
                          <a:latin typeface="Barlow" panose="00000500000000000000" pitchFamily="2" charset="0"/>
                        </a:rPr>
                        <a:t>Trả về  false nếu b lớn hơn</a:t>
                      </a:r>
                      <a:r>
                        <a:rPr lang="en-US" sz="1100" b="0" i="0">
                          <a:solidFill>
                            <a:schemeClr val="tx1"/>
                          </a:solidFill>
                          <a:latin typeface="Barlow" panose="00000500000000000000" pitchFamily="2" charset="0"/>
                        </a:rPr>
                        <a:t> hoặc bằng</a:t>
                      </a:r>
                      <a:r>
                        <a:rPr lang="vi-VN" sz="1100" b="0" i="0">
                          <a:solidFill>
                            <a:schemeClr val="tx1"/>
                          </a:solidFill>
                          <a:latin typeface="Barlow" panose="00000500000000000000" pitchFamily="2" charset="0"/>
                        </a:rPr>
                        <a:t> a.</a:t>
                      </a:r>
                      <a:endParaRPr lang="en-US" sz="1100" b="0" i="0">
                        <a:solidFill>
                          <a:schemeClr val="tx1"/>
                        </a:solidFill>
                        <a:latin typeface="Barlow" panose="00000500000000000000" pitchFamily="2" charset="0"/>
                      </a:endParaRPr>
                    </a:p>
                  </a:txBody>
                  <a:tcPr anchor="ctr"/>
                </a:tc>
                <a:extLst>
                  <a:ext uri="{0D108BD9-81ED-4DB2-BD59-A6C34878D82A}">
                    <a16:rowId xmlns:a16="http://schemas.microsoft.com/office/drawing/2014/main" val="4289251891"/>
                  </a:ext>
                </a:extLst>
              </a:tr>
              <a:tr h="281071">
                <a:tc>
                  <a:txBody>
                    <a:bodyPr/>
                    <a:lstStyle/>
                    <a:p>
                      <a:pPr algn="ctr"/>
                      <a:r>
                        <a:rPr lang="en-US" sz="1400" b="1">
                          <a:solidFill>
                            <a:schemeClr val="bg1"/>
                          </a:solidFill>
                          <a:latin typeface="Barlow" panose="00000500000000000000" pitchFamily="2" charset="0"/>
                        </a:rPr>
                        <a:t>&lt;</a:t>
                      </a:r>
                    </a:p>
                  </a:txBody>
                  <a:tcPr anchor="ctr"/>
                </a:tc>
                <a:tc>
                  <a:txBody>
                    <a:bodyPr/>
                    <a:lstStyle/>
                    <a:p>
                      <a:pPr algn="ctr"/>
                      <a:r>
                        <a:rPr lang="en-US" sz="1400" b="1">
                          <a:solidFill>
                            <a:schemeClr val="bg1"/>
                          </a:solidFill>
                          <a:latin typeface="Barlow" panose="00000500000000000000" pitchFamily="2" charset="0"/>
                        </a:rPr>
                        <a:t>a &lt; b</a:t>
                      </a:r>
                    </a:p>
                  </a:txBody>
                  <a:tcPr anchor="ctr"/>
                </a:tc>
                <a:tc>
                  <a:txBody>
                    <a:bodyPr/>
                    <a:lstStyle/>
                    <a:p>
                      <a:r>
                        <a:rPr lang="vi-VN" sz="1100" b="0">
                          <a:solidFill>
                            <a:schemeClr val="tx1"/>
                          </a:solidFill>
                          <a:latin typeface="Barlow" panose="00000500000000000000" pitchFamily="2" charset="0"/>
                        </a:rPr>
                        <a:t>Trả về true nếu a nhỏ hơn b.</a:t>
                      </a:r>
                    </a:p>
                    <a:p>
                      <a:r>
                        <a:rPr lang="vi-VN" sz="1100" b="0">
                          <a:solidFill>
                            <a:schemeClr val="tx1"/>
                          </a:solidFill>
                          <a:latin typeface="Barlow" panose="00000500000000000000" pitchFamily="2" charset="0"/>
                        </a:rPr>
                        <a:t>Trả về  false nếu b nhỏ hơn</a:t>
                      </a:r>
                      <a:r>
                        <a:rPr lang="en-US" sz="1100" b="0">
                          <a:solidFill>
                            <a:schemeClr val="tx1"/>
                          </a:solidFill>
                          <a:latin typeface="Barlow" panose="00000500000000000000" pitchFamily="2" charset="0"/>
                        </a:rPr>
                        <a:t> hoặc bằng</a:t>
                      </a:r>
                      <a:r>
                        <a:rPr lang="vi-VN" sz="1100" b="0">
                          <a:solidFill>
                            <a:schemeClr val="tx1"/>
                          </a:solidFill>
                          <a:latin typeface="Barlow" panose="00000500000000000000" pitchFamily="2" charset="0"/>
                        </a:rPr>
                        <a:t> a.</a:t>
                      </a:r>
                      <a:endParaRPr lang="en-US" sz="1100" b="0">
                        <a:solidFill>
                          <a:schemeClr val="tx1"/>
                        </a:solidFill>
                        <a:latin typeface="Barlow" panose="00000500000000000000" pitchFamily="2" charset="0"/>
                      </a:endParaRPr>
                    </a:p>
                  </a:txBody>
                  <a:tcPr anchor="ctr"/>
                </a:tc>
                <a:extLst>
                  <a:ext uri="{0D108BD9-81ED-4DB2-BD59-A6C34878D82A}">
                    <a16:rowId xmlns:a16="http://schemas.microsoft.com/office/drawing/2014/main" val="4099639828"/>
                  </a:ext>
                </a:extLst>
              </a:tr>
              <a:tr h="281071">
                <a:tc>
                  <a:txBody>
                    <a:bodyPr/>
                    <a:lstStyle/>
                    <a:p>
                      <a:pPr algn="ctr"/>
                      <a:r>
                        <a:rPr lang="en-US" sz="1400" b="1">
                          <a:solidFill>
                            <a:schemeClr val="bg1"/>
                          </a:solidFill>
                          <a:latin typeface="Barlow" panose="00000500000000000000" pitchFamily="2" charset="0"/>
                        </a:rPr>
                        <a:t>&gt;=</a:t>
                      </a:r>
                    </a:p>
                  </a:txBody>
                  <a:tcPr anchor="ctr"/>
                </a:tc>
                <a:tc>
                  <a:txBody>
                    <a:bodyPr/>
                    <a:lstStyle/>
                    <a:p>
                      <a:pPr algn="ctr"/>
                      <a:r>
                        <a:rPr lang="en-US" sz="1400" b="1">
                          <a:solidFill>
                            <a:schemeClr val="bg1"/>
                          </a:solidFill>
                          <a:latin typeface="Barlow" panose="00000500000000000000" pitchFamily="2" charset="0"/>
                        </a:rPr>
                        <a:t>a &gt;= b</a:t>
                      </a:r>
                    </a:p>
                  </a:txBody>
                  <a:tcPr anchor="ctr"/>
                </a:tc>
                <a:tc>
                  <a:txBody>
                    <a:bodyPr/>
                    <a:lstStyle/>
                    <a:p>
                      <a:r>
                        <a:rPr lang="vi-VN" sz="1100">
                          <a:solidFill>
                            <a:schemeClr val="tx1"/>
                          </a:solidFill>
                          <a:latin typeface="Barlow" panose="00000500000000000000" pitchFamily="2" charset="0"/>
                        </a:rPr>
                        <a:t>Trả về true nếu a lớn hơn hoặc bằng b.</a:t>
                      </a:r>
                    </a:p>
                    <a:p>
                      <a:r>
                        <a:rPr lang="vi-VN" sz="1100">
                          <a:solidFill>
                            <a:schemeClr val="tx1"/>
                          </a:solidFill>
                          <a:latin typeface="Barlow" panose="00000500000000000000" pitchFamily="2" charset="0"/>
                        </a:rPr>
                        <a:t>Trả về false nếu a nhỏ hơn b.</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592562573"/>
                  </a:ext>
                </a:extLst>
              </a:tr>
              <a:tr h="281071">
                <a:tc>
                  <a:txBody>
                    <a:bodyPr/>
                    <a:lstStyle/>
                    <a:p>
                      <a:pPr algn="ctr"/>
                      <a:r>
                        <a:rPr lang="en-US" sz="1400" b="1">
                          <a:solidFill>
                            <a:schemeClr val="bg1"/>
                          </a:solidFill>
                          <a:latin typeface="Barlow" panose="00000500000000000000" pitchFamily="2" charset="0"/>
                        </a:rPr>
                        <a:t>&lt;=</a:t>
                      </a:r>
                    </a:p>
                  </a:txBody>
                  <a:tcPr anchor="ctr"/>
                </a:tc>
                <a:tc>
                  <a:txBody>
                    <a:bodyPr/>
                    <a:lstStyle/>
                    <a:p>
                      <a:pPr algn="ctr"/>
                      <a:r>
                        <a:rPr lang="en-US" sz="1400" b="1">
                          <a:solidFill>
                            <a:schemeClr val="bg1"/>
                          </a:solidFill>
                          <a:latin typeface="Barlow" panose="00000500000000000000" pitchFamily="2" charset="0"/>
                        </a:rPr>
                        <a:t>a &lt;= b</a:t>
                      </a:r>
                    </a:p>
                  </a:txBody>
                  <a:tcPr anchor="ctr"/>
                </a:tc>
                <a:tc>
                  <a:txBody>
                    <a:bodyPr/>
                    <a:lstStyle/>
                    <a:p>
                      <a:r>
                        <a:rPr lang="vi-VN" sz="1100">
                          <a:solidFill>
                            <a:schemeClr val="tx1"/>
                          </a:solidFill>
                          <a:latin typeface="Barlow" panose="00000500000000000000" pitchFamily="2" charset="0"/>
                        </a:rPr>
                        <a:t>Trả về true nếu a nhỏ hơn hoặc bằng b.</a:t>
                      </a:r>
                    </a:p>
                    <a:p>
                      <a:r>
                        <a:rPr lang="vi-VN" sz="1100">
                          <a:solidFill>
                            <a:schemeClr val="tx1"/>
                          </a:solidFill>
                          <a:latin typeface="Barlow" panose="00000500000000000000" pitchFamily="2" charset="0"/>
                        </a:rPr>
                        <a:t>Trả về false nếu a lớn hơn b.</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3196796120"/>
                  </a:ext>
                </a:extLst>
              </a:tr>
            </a:tbl>
          </a:graphicData>
        </a:graphic>
      </p:graphicFrame>
    </p:spTree>
    <p:extLst>
      <p:ext uri="{BB962C8B-B14F-4D97-AF65-F5344CB8AC3E}">
        <p14:creationId xmlns:p14="http://schemas.microsoft.com/office/powerpoint/2010/main" val="233902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75891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bg1"/>
                </a:solidFill>
              </a:rPr>
              <a:t>Toán tử so sánh</a:t>
            </a:r>
            <a:r>
              <a:rPr lang="en-US" sz="1200">
                <a:solidFill>
                  <a:schemeClr val="tx1"/>
                </a:solidFill>
              </a:rPr>
              <a:t> là toán tử hai ngôi dùng để so sánh giá trị của hai toán hạng với nhau.</a:t>
            </a:r>
          </a:p>
          <a:p>
            <a:pPr marL="457200" lvl="0" indent="-317500" algn="l" rtl="0">
              <a:lnSpc>
                <a:spcPct val="150000"/>
              </a:lnSpc>
              <a:spcBef>
                <a:spcPts val="0"/>
              </a:spcBef>
              <a:spcAft>
                <a:spcPts val="0"/>
              </a:spcAft>
              <a:buSzPts val="1400"/>
              <a:buChar char="●"/>
            </a:pPr>
            <a:r>
              <a:rPr lang="vi-VN" sz="1200">
                <a:solidFill>
                  <a:schemeClr val="tx1"/>
                </a:solidFill>
              </a:rPr>
              <a:t>Danh sách các toán tử </a:t>
            </a:r>
            <a:r>
              <a:rPr lang="en-US" sz="1200">
                <a:solidFill>
                  <a:schemeClr val="tx1"/>
                </a:solidFill>
              </a:rPr>
              <a:t>so sánh</a:t>
            </a:r>
            <a:r>
              <a:rPr lang="vi-VN" sz="1200">
                <a:solidFill>
                  <a:schemeClr val="tx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Operators (Toán tử)</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3.3. Comparison (Toán tử so sánh)</a:t>
            </a:r>
          </a:p>
        </p:txBody>
      </p:sp>
      <p:graphicFrame>
        <p:nvGraphicFramePr>
          <p:cNvPr id="4" name="Table 4">
            <a:extLst>
              <a:ext uri="{FF2B5EF4-FFF2-40B4-BE49-F238E27FC236}">
                <a16:creationId xmlns:a16="http://schemas.microsoft.com/office/drawing/2014/main" id="{6A30EF8F-5AF9-A83B-668D-E200C3043586}"/>
              </a:ext>
            </a:extLst>
          </p:cNvPr>
          <p:cNvGraphicFramePr>
            <a:graphicFrameLocks noGrp="1"/>
          </p:cNvGraphicFramePr>
          <p:nvPr>
            <p:extLst>
              <p:ext uri="{D42A27DB-BD31-4B8C-83A1-F6EECF244321}">
                <p14:modId xmlns:p14="http://schemas.microsoft.com/office/powerpoint/2010/main" val="1393475236"/>
              </p:ext>
            </p:extLst>
          </p:nvPr>
        </p:nvGraphicFramePr>
        <p:xfrm>
          <a:off x="1001222" y="1861136"/>
          <a:ext cx="7466228" cy="2636520"/>
        </p:xfrm>
        <a:graphic>
          <a:graphicData uri="http://schemas.openxmlformats.org/drawingml/2006/table">
            <a:tbl>
              <a:tblPr firstRow="1" bandRow="1">
                <a:tableStyleId>{8DEA0BB4-F227-4FE3-9A87-D9DB8C6481EC}</a:tableStyleId>
              </a:tblPr>
              <a:tblGrid>
                <a:gridCol w="1132496">
                  <a:extLst>
                    <a:ext uri="{9D8B030D-6E8A-4147-A177-3AD203B41FA5}">
                      <a16:colId xmlns:a16="http://schemas.microsoft.com/office/drawing/2014/main" val="877837623"/>
                    </a:ext>
                  </a:extLst>
                </a:gridCol>
                <a:gridCol w="1132496">
                  <a:extLst>
                    <a:ext uri="{9D8B030D-6E8A-4147-A177-3AD203B41FA5}">
                      <a16:colId xmlns:a16="http://schemas.microsoft.com/office/drawing/2014/main" val="298307740"/>
                    </a:ext>
                  </a:extLst>
                </a:gridCol>
                <a:gridCol w="5201236">
                  <a:extLst>
                    <a:ext uri="{9D8B030D-6E8A-4147-A177-3AD203B41FA5}">
                      <a16:colId xmlns:a16="http://schemas.microsoft.com/office/drawing/2014/main" val="3787873663"/>
                    </a:ext>
                  </a:extLst>
                </a:gridCol>
              </a:tblGrid>
              <a:tr h="194587">
                <a:tc>
                  <a:txBody>
                    <a:bodyPr/>
                    <a:lstStyle/>
                    <a:p>
                      <a:pPr algn="ctr"/>
                      <a:r>
                        <a:rPr lang="en-US" sz="1100">
                          <a:solidFill>
                            <a:schemeClr val="tx1"/>
                          </a:solidFill>
                          <a:latin typeface="Barlow" panose="00000500000000000000" pitchFamily="2" charset="0"/>
                        </a:rPr>
                        <a:t>Toán tử</a:t>
                      </a:r>
                    </a:p>
                  </a:txBody>
                  <a:tcPr anchor="ctr"/>
                </a:tc>
                <a:tc>
                  <a:txBody>
                    <a:bodyPr/>
                    <a:lstStyle/>
                    <a:p>
                      <a:pPr algn="ctr"/>
                      <a:r>
                        <a:rPr lang="en-US" sz="1100">
                          <a:solidFill>
                            <a:schemeClr val="tx1"/>
                          </a:solidFill>
                          <a:latin typeface="Barlow" panose="00000500000000000000" pitchFamily="2" charset="0"/>
                        </a:rPr>
                        <a:t>Ví dụ</a:t>
                      </a:r>
                    </a:p>
                  </a:txBody>
                  <a:tcPr anchor="ctr"/>
                </a:tc>
                <a:tc>
                  <a:txBody>
                    <a:bodyPr/>
                    <a:lstStyle/>
                    <a:p>
                      <a:pPr algn="ctr"/>
                      <a:r>
                        <a:rPr lang="en-US" sz="1100">
                          <a:solidFill>
                            <a:schemeClr val="tx1"/>
                          </a:solidFill>
                          <a:latin typeface="Barlow" panose="00000500000000000000" pitchFamily="2" charset="0"/>
                        </a:rPr>
                        <a:t>Mô tả</a:t>
                      </a:r>
                    </a:p>
                  </a:txBody>
                  <a:tcPr anchor="ctr"/>
                </a:tc>
                <a:extLst>
                  <a:ext uri="{0D108BD9-81ED-4DB2-BD59-A6C34878D82A}">
                    <a16:rowId xmlns:a16="http://schemas.microsoft.com/office/drawing/2014/main" val="3493747361"/>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pt-BR" sz="1100">
                          <a:solidFill>
                            <a:schemeClr val="tx1"/>
                          </a:solidFill>
                          <a:latin typeface="Barlow" panose="00000500000000000000" pitchFamily="2" charset="0"/>
                        </a:rPr>
                        <a:t>Trả về true nếu a bằng b.</a:t>
                      </a:r>
                    </a:p>
                    <a:p>
                      <a:r>
                        <a:rPr lang="pt-BR" sz="1100">
                          <a:solidFill>
                            <a:schemeClr val="tx1"/>
                          </a:solidFill>
                          <a:latin typeface="Barlow" panose="00000500000000000000" pitchFamily="2" charset="0"/>
                        </a:rPr>
                        <a:t>Trả về  false nếu a khác b.</a:t>
                      </a:r>
                    </a:p>
                    <a:p>
                      <a:r>
                        <a:rPr lang="pt-BR" sz="1100">
                          <a:solidFill>
                            <a:schemeClr val="tx1"/>
                          </a:solidFill>
                          <a:latin typeface="Barlow" panose="00000500000000000000" pitchFamily="2" charset="0"/>
                        </a:rPr>
                        <a:t>Không nghiêm ngặt.</a:t>
                      </a:r>
                    </a:p>
                  </a:txBody>
                  <a:tcPr anchor="ctr"/>
                </a:tc>
                <a:extLst>
                  <a:ext uri="{0D108BD9-81ED-4DB2-BD59-A6C34878D82A}">
                    <a16:rowId xmlns:a16="http://schemas.microsoft.com/office/drawing/2014/main" val="3799494428"/>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vi-VN" sz="1100">
                          <a:solidFill>
                            <a:schemeClr val="tx1"/>
                          </a:solidFill>
                          <a:latin typeface="Barlow" panose="00000500000000000000" pitchFamily="2" charset="0"/>
                        </a:rPr>
                        <a:t>Trả về true nếu giá trị của a bằng giá trị của b</a:t>
                      </a:r>
                      <a:r>
                        <a:rPr lang="en-US" sz="1100">
                          <a:solidFill>
                            <a:schemeClr val="tx1"/>
                          </a:solidFill>
                          <a:latin typeface="Barlow" panose="00000500000000000000" pitchFamily="2" charset="0"/>
                        </a:rPr>
                        <a:t>.</a:t>
                      </a:r>
                    </a:p>
                    <a:p>
                      <a:r>
                        <a:rPr lang="en-US" sz="1100">
                          <a:solidFill>
                            <a:schemeClr val="tx1"/>
                          </a:solidFill>
                          <a:latin typeface="Barlow" panose="00000500000000000000" pitchFamily="2" charset="0"/>
                        </a:rPr>
                        <a:t>Với </a:t>
                      </a:r>
                      <a:r>
                        <a:rPr lang="vi-VN" sz="1100">
                          <a:solidFill>
                            <a:schemeClr val="tx1"/>
                          </a:solidFill>
                          <a:latin typeface="Barlow" panose="00000500000000000000" pitchFamily="2" charset="0"/>
                        </a:rPr>
                        <a:t>a, b phải cùng kiểu dữ liệu.</a:t>
                      </a:r>
                    </a:p>
                    <a:p>
                      <a:r>
                        <a:rPr lang="vi-VN" sz="1100">
                          <a:solidFill>
                            <a:schemeClr val="tx1"/>
                          </a:solidFill>
                          <a:latin typeface="Barlow" panose="00000500000000000000" pitchFamily="2" charset="0"/>
                        </a:rPr>
                        <a:t>Nghiêm ngặt.</a:t>
                      </a:r>
                    </a:p>
                  </a:txBody>
                  <a:tcPr anchor="ctr"/>
                </a:tc>
                <a:extLst>
                  <a:ext uri="{0D108BD9-81ED-4DB2-BD59-A6C34878D82A}">
                    <a16:rowId xmlns:a16="http://schemas.microsoft.com/office/drawing/2014/main" val="3986409777"/>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en-US" sz="1100">
                          <a:solidFill>
                            <a:schemeClr val="tx1"/>
                          </a:solidFill>
                          <a:latin typeface="Barlow" panose="00000500000000000000" pitchFamily="2" charset="0"/>
                        </a:rPr>
                        <a:t>Trả về true nếu a khác b.</a:t>
                      </a:r>
                    </a:p>
                    <a:p>
                      <a:r>
                        <a:rPr lang="en-US" sz="1100">
                          <a:solidFill>
                            <a:schemeClr val="tx1"/>
                          </a:solidFill>
                          <a:latin typeface="Barlow" panose="00000500000000000000" pitchFamily="2" charset="0"/>
                        </a:rPr>
                        <a:t>Trả về false nếu a bằng b.</a:t>
                      </a:r>
                    </a:p>
                    <a:p>
                      <a:r>
                        <a:rPr lang="en-US" sz="1100">
                          <a:solidFill>
                            <a:schemeClr val="tx1"/>
                          </a:solidFill>
                          <a:latin typeface="Barlow" panose="00000500000000000000" pitchFamily="2" charset="0"/>
                        </a:rPr>
                        <a:t>Không nghiêm ngặt.</a:t>
                      </a:r>
                    </a:p>
                  </a:txBody>
                  <a:tcPr anchor="ctr"/>
                </a:tc>
                <a:extLst>
                  <a:ext uri="{0D108BD9-81ED-4DB2-BD59-A6C34878D82A}">
                    <a16:rowId xmlns:a16="http://schemas.microsoft.com/office/drawing/2014/main" val="2171702506"/>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pPr algn="ctr"/>
                      <a:r>
                        <a:rPr lang="en-US" sz="1400" b="1">
                          <a:solidFill>
                            <a:schemeClr val="bg1"/>
                          </a:solidFill>
                          <a:latin typeface="Barlow" panose="00000500000000000000" pitchFamily="2" charset="0"/>
                        </a:rPr>
                        <a:t>a !== b</a:t>
                      </a:r>
                    </a:p>
                  </a:txBody>
                  <a:tcPr anchor="ctr"/>
                </a:tc>
                <a:tc>
                  <a:txBody>
                    <a:bodyPr/>
                    <a:lstStyle/>
                    <a:p>
                      <a:r>
                        <a:rPr lang="en-US" sz="1100">
                          <a:solidFill>
                            <a:schemeClr val="tx1"/>
                          </a:solidFill>
                          <a:latin typeface="Barlow" panose="00000500000000000000" pitchFamily="2" charset="0"/>
                        </a:rPr>
                        <a:t>Trả về true nếu giá trị của a khác giá trị của b</a:t>
                      </a:r>
                    </a:p>
                    <a:p>
                      <a:r>
                        <a:rPr lang="en-US" sz="1100">
                          <a:solidFill>
                            <a:schemeClr val="tx1"/>
                          </a:solidFill>
                          <a:latin typeface="Barlow" panose="00000500000000000000" pitchFamily="2" charset="0"/>
                        </a:rPr>
                        <a:t>Với a, b phải khác kiểu dữ liệu.</a:t>
                      </a:r>
                    </a:p>
                    <a:p>
                      <a:r>
                        <a:rPr lang="en-US" sz="1100">
                          <a:solidFill>
                            <a:schemeClr val="tx1"/>
                          </a:solidFill>
                          <a:latin typeface="Barlow" panose="00000500000000000000" pitchFamily="2" charset="0"/>
                        </a:rPr>
                        <a:t>Nghiêm ngặt.</a:t>
                      </a:r>
                    </a:p>
                  </a:txBody>
                  <a:tcPr anchor="ctr"/>
                </a:tc>
                <a:extLst>
                  <a:ext uri="{0D108BD9-81ED-4DB2-BD59-A6C34878D82A}">
                    <a16:rowId xmlns:a16="http://schemas.microsoft.com/office/drawing/2014/main" val="925562471"/>
                  </a:ext>
                </a:extLst>
              </a:tr>
            </a:tbl>
          </a:graphicData>
        </a:graphic>
      </p:graphicFrame>
    </p:spTree>
    <p:extLst>
      <p:ext uri="{BB962C8B-B14F-4D97-AF65-F5344CB8AC3E}">
        <p14:creationId xmlns:p14="http://schemas.microsoft.com/office/powerpoint/2010/main" val="3328803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99271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bg1"/>
                </a:solidFill>
              </a:rPr>
              <a:t>Toán tử logic </a:t>
            </a:r>
            <a:r>
              <a:rPr lang="en-US" sz="1200">
                <a:solidFill>
                  <a:schemeClr val="tx1"/>
                </a:solidFill>
              </a:rPr>
              <a:t>là toán tử </a:t>
            </a:r>
            <a:r>
              <a:rPr lang="en-US" sz="1200" b="1">
                <a:solidFill>
                  <a:schemeClr val="bg1"/>
                </a:solidFill>
              </a:rPr>
              <a:t>kết nối </a:t>
            </a:r>
            <a:r>
              <a:rPr lang="en-US" sz="1200">
                <a:solidFill>
                  <a:schemeClr val="tx1"/>
                </a:solidFill>
              </a:rPr>
              <a:t>hai hay nhiều </a:t>
            </a:r>
            <a:r>
              <a:rPr lang="en-US" sz="1200" b="1">
                <a:solidFill>
                  <a:schemeClr val="bg1"/>
                </a:solidFill>
              </a:rPr>
              <a:t>biểu thức</a:t>
            </a:r>
            <a:r>
              <a:rPr lang="en-US" sz="1200">
                <a:solidFill>
                  <a:schemeClr val="tx1"/>
                </a:solidFill>
              </a:rPr>
              <a:t>, dùng để kiểm tra mối quan hệ logic giữa các biểu thức. Kết quả cuối cùng phụ thuộc vào giá trị của từng biểu thức và loại toán tử logic.</a:t>
            </a:r>
          </a:p>
          <a:p>
            <a:pPr marL="457200" lvl="0" indent="-317500" algn="l" rtl="0">
              <a:lnSpc>
                <a:spcPct val="150000"/>
              </a:lnSpc>
              <a:spcBef>
                <a:spcPts val="0"/>
              </a:spcBef>
              <a:spcAft>
                <a:spcPts val="0"/>
              </a:spcAft>
              <a:buSzPts val="1400"/>
              <a:buChar char="●"/>
            </a:pPr>
            <a:r>
              <a:rPr lang="vi-VN" sz="1200">
                <a:solidFill>
                  <a:schemeClr val="tx1"/>
                </a:solidFill>
              </a:rPr>
              <a:t>Danh sách các toán tử </a:t>
            </a:r>
            <a:r>
              <a:rPr lang="en-US" sz="1200">
                <a:solidFill>
                  <a:schemeClr val="tx1"/>
                </a:solidFill>
              </a:rPr>
              <a:t>logic</a:t>
            </a:r>
            <a:r>
              <a:rPr lang="vi-VN" sz="1200">
                <a:solidFill>
                  <a:schemeClr val="tx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Operators (Toán tử)</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3.4. Logical (Toán tử logic)</a:t>
            </a:r>
          </a:p>
        </p:txBody>
      </p:sp>
      <p:graphicFrame>
        <p:nvGraphicFramePr>
          <p:cNvPr id="4" name="Table 4">
            <a:extLst>
              <a:ext uri="{FF2B5EF4-FFF2-40B4-BE49-F238E27FC236}">
                <a16:creationId xmlns:a16="http://schemas.microsoft.com/office/drawing/2014/main" id="{6A30EF8F-5AF9-A83B-668D-E200C3043586}"/>
              </a:ext>
            </a:extLst>
          </p:cNvPr>
          <p:cNvGraphicFramePr>
            <a:graphicFrameLocks noGrp="1"/>
          </p:cNvGraphicFramePr>
          <p:nvPr>
            <p:extLst>
              <p:ext uri="{D42A27DB-BD31-4B8C-83A1-F6EECF244321}">
                <p14:modId xmlns:p14="http://schemas.microsoft.com/office/powerpoint/2010/main" val="892835319"/>
              </p:ext>
            </p:extLst>
          </p:nvPr>
        </p:nvGraphicFramePr>
        <p:xfrm>
          <a:off x="1001222" y="2070439"/>
          <a:ext cx="7422778" cy="1173480"/>
        </p:xfrm>
        <a:graphic>
          <a:graphicData uri="http://schemas.openxmlformats.org/drawingml/2006/table">
            <a:tbl>
              <a:tblPr firstRow="1" bandRow="1">
                <a:tableStyleId>{8DEA0BB4-F227-4FE3-9A87-D9DB8C6481EC}</a:tableStyleId>
              </a:tblPr>
              <a:tblGrid>
                <a:gridCol w="1327222">
                  <a:extLst>
                    <a:ext uri="{9D8B030D-6E8A-4147-A177-3AD203B41FA5}">
                      <a16:colId xmlns:a16="http://schemas.microsoft.com/office/drawing/2014/main" val="877837623"/>
                    </a:ext>
                  </a:extLst>
                </a:gridCol>
                <a:gridCol w="6095556">
                  <a:extLst>
                    <a:ext uri="{9D8B030D-6E8A-4147-A177-3AD203B41FA5}">
                      <a16:colId xmlns:a16="http://schemas.microsoft.com/office/drawing/2014/main" val="3787873663"/>
                    </a:ext>
                  </a:extLst>
                </a:gridCol>
              </a:tblGrid>
              <a:tr h="194587">
                <a:tc>
                  <a:txBody>
                    <a:bodyPr/>
                    <a:lstStyle/>
                    <a:p>
                      <a:pPr algn="ctr"/>
                      <a:r>
                        <a:rPr lang="en-US" sz="1100">
                          <a:solidFill>
                            <a:schemeClr val="tx1"/>
                          </a:solidFill>
                          <a:latin typeface="Barlow" panose="00000500000000000000" pitchFamily="2" charset="0"/>
                        </a:rPr>
                        <a:t>Toán tử</a:t>
                      </a:r>
                    </a:p>
                  </a:txBody>
                  <a:tcPr anchor="ctr"/>
                </a:tc>
                <a:tc>
                  <a:txBody>
                    <a:bodyPr/>
                    <a:lstStyle/>
                    <a:p>
                      <a:pPr algn="ctr"/>
                      <a:r>
                        <a:rPr lang="en-US" sz="1100">
                          <a:solidFill>
                            <a:schemeClr val="tx1"/>
                          </a:solidFill>
                          <a:latin typeface="Barlow" panose="00000500000000000000" pitchFamily="2" charset="0"/>
                        </a:rPr>
                        <a:t>Mô tả</a:t>
                      </a:r>
                    </a:p>
                  </a:txBody>
                  <a:tcPr anchor="ctr"/>
                </a:tc>
                <a:extLst>
                  <a:ext uri="{0D108BD9-81ED-4DB2-BD59-A6C34878D82A}">
                    <a16:rowId xmlns:a16="http://schemas.microsoft.com/office/drawing/2014/main" val="3493747361"/>
                  </a:ext>
                </a:extLst>
              </a:tr>
              <a:tr h="281071">
                <a:tc>
                  <a:txBody>
                    <a:bodyPr/>
                    <a:lstStyle/>
                    <a:p>
                      <a:pPr algn="ctr"/>
                      <a:r>
                        <a:rPr lang="en-US" sz="1400" b="1">
                          <a:solidFill>
                            <a:schemeClr val="bg1"/>
                          </a:solidFill>
                          <a:latin typeface="Barlow" panose="00000500000000000000" pitchFamily="2" charset="0"/>
                        </a:rPr>
                        <a:t>&amp;&amp;</a:t>
                      </a:r>
                    </a:p>
                  </a:txBody>
                  <a:tcPr anchor="ctr"/>
                </a:tc>
                <a:tc>
                  <a:txBody>
                    <a:bodyPr/>
                    <a:lstStyle/>
                    <a:p>
                      <a:r>
                        <a:rPr lang="pt-BR" sz="1100" b="1">
                          <a:solidFill>
                            <a:schemeClr val="bg1"/>
                          </a:solidFill>
                          <a:latin typeface="Barlow" panose="00000500000000000000" pitchFamily="2" charset="0"/>
                        </a:rPr>
                        <a:t>AND</a:t>
                      </a:r>
                      <a:r>
                        <a:rPr lang="pt-BR" sz="1100">
                          <a:solidFill>
                            <a:schemeClr val="tx1"/>
                          </a:solidFill>
                          <a:latin typeface="Barlow" panose="00000500000000000000" pitchFamily="2" charset="0"/>
                        </a:rPr>
                        <a:t>: trả về kết quả là true khi cả hai toán hạng đều true.</a:t>
                      </a:r>
                    </a:p>
                  </a:txBody>
                  <a:tcPr anchor="ctr"/>
                </a:tc>
                <a:extLst>
                  <a:ext uri="{0D108BD9-81ED-4DB2-BD59-A6C34878D82A}">
                    <a16:rowId xmlns:a16="http://schemas.microsoft.com/office/drawing/2014/main" val="3799494428"/>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r>
                        <a:rPr lang="vi-VN" sz="1100" b="1">
                          <a:solidFill>
                            <a:schemeClr val="bg1"/>
                          </a:solidFill>
                          <a:latin typeface="Barlow" panose="00000500000000000000" pitchFamily="2" charset="0"/>
                        </a:rPr>
                        <a:t>OR</a:t>
                      </a:r>
                      <a:r>
                        <a:rPr lang="vi-VN" sz="1100">
                          <a:solidFill>
                            <a:schemeClr val="tx1"/>
                          </a:solidFill>
                          <a:latin typeface="Barlow" panose="00000500000000000000" pitchFamily="2" charset="0"/>
                        </a:rPr>
                        <a:t>: trả về kết quả là true khi cả hai hoặc một trong hai toán hạng là true.</a:t>
                      </a:r>
                    </a:p>
                  </a:txBody>
                  <a:tcPr anchor="ctr"/>
                </a:tc>
                <a:extLst>
                  <a:ext uri="{0D108BD9-81ED-4DB2-BD59-A6C34878D82A}">
                    <a16:rowId xmlns:a16="http://schemas.microsoft.com/office/drawing/2014/main" val="3986409777"/>
                  </a:ext>
                </a:extLst>
              </a:tr>
              <a:tr h="281071">
                <a:tc>
                  <a:txBody>
                    <a:bodyPr/>
                    <a:lstStyle/>
                    <a:p>
                      <a:pPr algn="ctr"/>
                      <a:r>
                        <a:rPr lang="en-US" sz="1400" b="1">
                          <a:solidFill>
                            <a:schemeClr val="bg1"/>
                          </a:solidFill>
                          <a:latin typeface="Barlow" panose="00000500000000000000" pitchFamily="2" charset="0"/>
                        </a:rPr>
                        <a:t>!</a:t>
                      </a:r>
                    </a:p>
                  </a:txBody>
                  <a:tcPr anchor="ctr"/>
                </a:tc>
                <a:tc>
                  <a:txBody>
                    <a:bodyPr/>
                    <a:lstStyle/>
                    <a:p>
                      <a:r>
                        <a:rPr lang="en-US" sz="1100" b="1">
                          <a:solidFill>
                            <a:schemeClr val="bg1"/>
                          </a:solidFill>
                          <a:latin typeface="Barlow" panose="00000500000000000000" pitchFamily="2" charset="0"/>
                        </a:rPr>
                        <a:t>NOT</a:t>
                      </a:r>
                      <a:r>
                        <a:rPr lang="en-US" sz="1100">
                          <a:solidFill>
                            <a:schemeClr val="tx1"/>
                          </a:solidFill>
                          <a:latin typeface="Barlow" panose="00000500000000000000" pitchFamily="2" charset="0"/>
                        </a:rPr>
                        <a:t>: Chuyển đổi giá trị của toán hạng từ true sang false hoặc từ false sang true.</a:t>
                      </a:r>
                    </a:p>
                  </a:txBody>
                  <a:tcPr anchor="ctr"/>
                </a:tc>
                <a:extLst>
                  <a:ext uri="{0D108BD9-81ED-4DB2-BD59-A6C34878D82A}">
                    <a16:rowId xmlns:a16="http://schemas.microsoft.com/office/drawing/2014/main" val="2171702506"/>
                  </a:ext>
                </a:extLst>
              </a:tr>
            </a:tbl>
          </a:graphicData>
        </a:graphic>
      </p:graphicFrame>
    </p:spTree>
    <p:extLst>
      <p:ext uri="{BB962C8B-B14F-4D97-AF65-F5344CB8AC3E}">
        <p14:creationId xmlns:p14="http://schemas.microsoft.com/office/powerpoint/2010/main" val="268536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3372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100">
                <a:solidFill>
                  <a:schemeClr val="tx1"/>
                </a:solidFill>
              </a:rPr>
              <a:t>Khái niệm: </a:t>
            </a:r>
            <a:r>
              <a:rPr lang="en-US" sz="1100" b="1">
                <a:solidFill>
                  <a:schemeClr val="bg1"/>
                </a:solidFill>
              </a:rPr>
              <a:t>Kiểu dữ liệu nguyên thủy</a:t>
            </a:r>
            <a:r>
              <a:rPr lang="en-US" sz="1100">
                <a:solidFill>
                  <a:schemeClr val="tx1"/>
                </a:solidFill>
              </a:rPr>
              <a:t> l</a:t>
            </a:r>
            <a:r>
              <a:rPr lang="vi-VN" sz="1100">
                <a:solidFill>
                  <a:schemeClr val="tx1"/>
                </a:solidFill>
              </a:rPr>
              <a:t>à kiểu dữ liệu mà </a:t>
            </a:r>
            <a:r>
              <a:rPr lang="vi-VN" sz="1100" b="1">
                <a:solidFill>
                  <a:schemeClr val="bg1"/>
                </a:solidFill>
              </a:rPr>
              <a:t>giá trị không thể thay đổi </a:t>
            </a:r>
            <a:r>
              <a:rPr lang="vi-VN" sz="1100">
                <a:solidFill>
                  <a:schemeClr val="tx1"/>
                </a:solidFill>
              </a:rPr>
              <a:t>được.</a:t>
            </a:r>
            <a:endParaRPr lang="en-US" sz="1100">
              <a:solidFill>
                <a:schemeClr val="tx1"/>
              </a:solidFill>
            </a:endParaRPr>
          </a:p>
          <a:p>
            <a:pPr marL="457200" lvl="0" indent="-317500" algn="l" rtl="0">
              <a:lnSpc>
                <a:spcPct val="150000"/>
              </a:lnSpc>
              <a:spcBef>
                <a:spcPts val="0"/>
              </a:spcBef>
              <a:spcAft>
                <a:spcPts val="0"/>
              </a:spcAft>
              <a:buSzPts val="1400"/>
              <a:buChar char="●"/>
            </a:pPr>
            <a:r>
              <a:rPr lang="en-US" sz="1100">
                <a:solidFill>
                  <a:schemeClr val="tx1"/>
                </a:solidFill>
              </a:rPr>
              <a:t>Có </a:t>
            </a:r>
            <a:r>
              <a:rPr lang="en-US" sz="1100" b="1">
                <a:solidFill>
                  <a:schemeClr val="bg1"/>
                </a:solidFill>
              </a:rPr>
              <a:t>6 kiểu</a:t>
            </a:r>
            <a:r>
              <a:rPr lang="en-US" sz="1100">
                <a:solidFill>
                  <a:schemeClr val="tx1"/>
                </a:solidFill>
              </a:rPr>
              <a:t>: Number, String, Boolean, Undefined, Null, Symbol</a:t>
            </a:r>
          </a:p>
          <a:p>
            <a:pPr marL="457200" lvl="0" indent="-317500" algn="l" rtl="0">
              <a:lnSpc>
                <a:spcPct val="150000"/>
              </a:lnSpc>
              <a:spcBef>
                <a:spcPts val="0"/>
              </a:spcBef>
              <a:spcAft>
                <a:spcPts val="0"/>
              </a:spcAft>
              <a:buSzPts val="1400"/>
              <a:buChar char="●"/>
            </a:pPr>
            <a:r>
              <a:rPr lang="en-US" sz="1100">
                <a:solidFill>
                  <a:schemeClr val="tx1"/>
                </a:solidFill>
              </a:rPr>
              <a:t>Kiểu </a:t>
            </a:r>
            <a:r>
              <a:rPr lang="en-US" sz="1100" b="1">
                <a:solidFill>
                  <a:schemeClr val="bg1"/>
                </a:solidFill>
              </a:rPr>
              <a:t>Number</a:t>
            </a:r>
          </a:p>
          <a:p>
            <a:pPr lvl="1" algn="l">
              <a:lnSpc>
                <a:spcPct val="150000"/>
              </a:lnSpc>
              <a:buChar char="●"/>
            </a:pPr>
            <a:r>
              <a:rPr lang="vi-VN" sz="1100">
                <a:solidFill>
                  <a:schemeClr val="tx1"/>
                </a:solidFill>
              </a:rPr>
              <a:t>Kiểu dữ liệu number là kiểu dữ liệu </a:t>
            </a:r>
            <a:r>
              <a:rPr lang="vi-VN" sz="1100" b="1">
                <a:solidFill>
                  <a:schemeClr val="bg1"/>
                </a:solidFill>
              </a:rPr>
              <a:t>dạng số </a:t>
            </a:r>
            <a:r>
              <a:rPr lang="vi-VN" sz="1100">
                <a:solidFill>
                  <a:schemeClr val="tx1"/>
                </a:solidFill>
              </a:rPr>
              <a:t>(tương tự trong toán học).</a:t>
            </a:r>
          </a:p>
          <a:p>
            <a:pPr lvl="1" algn="l">
              <a:lnSpc>
                <a:spcPct val="150000"/>
              </a:lnSpc>
              <a:buChar char="●"/>
            </a:pPr>
            <a:r>
              <a:rPr lang="vi-VN" sz="1100">
                <a:solidFill>
                  <a:schemeClr val="tx1"/>
                </a:solidFill>
              </a:rPr>
              <a:t>JavaScript có hai loại số là: </a:t>
            </a:r>
            <a:r>
              <a:rPr lang="vi-VN" sz="1100" b="1">
                <a:solidFill>
                  <a:schemeClr val="bg1"/>
                </a:solidFill>
              </a:rPr>
              <a:t>số nguyên </a:t>
            </a:r>
            <a:r>
              <a:rPr lang="vi-VN" sz="1100">
                <a:solidFill>
                  <a:schemeClr val="tx1"/>
                </a:solidFill>
              </a:rPr>
              <a:t>và </a:t>
            </a:r>
            <a:r>
              <a:rPr lang="vi-VN" sz="1100" b="1">
                <a:solidFill>
                  <a:schemeClr val="bg1"/>
                </a:solidFill>
              </a:rPr>
              <a:t>số thực</a:t>
            </a:r>
            <a:r>
              <a:rPr lang="vi-VN" sz="1100">
                <a:solidFill>
                  <a:schemeClr val="tx1"/>
                </a:solidFill>
              </a:rPr>
              <a:t>.</a:t>
            </a:r>
          </a:p>
          <a:p>
            <a:pPr lvl="1" algn="l">
              <a:lnSpc>
                <a:spcPct val="150000"/>
              </a:lnSpc>
              <a:buChar char="●"/>
            </a:pPr>
            <a:r>
              <a:rPr lang="vi-VN" sz="1100">
                <a:solidFill>
                  <a:schemeClr val="tx1"/>
                </a:solidFill>
              </a:rPr>
              <a:t>Ngoài những loại số trên, JavaScript còn có </a:t>
            </a:r>
            <a:r>
              <a:rPr lang="vi-VN" sz="1100" b="1">
                <a:solidFill>
                  <a:schemeClr val="bg1"/>
                </a:solidFill>
              </a:rPr>
              <a:t>3 số đặc biệt </a:t>
            </a:r>
            <a:r>
              <a:rPr lang="vi-VN" sz="1100">
                <a:solidFill>
                  <a:schemeClr val="tx1"/>
                </a:solidFill>
              </a:rPr>
              <a:t>là:</a:t>
            </a:r>
          </a:p>
          <a:p>
            <a:pPr lvl="2" algn="l">
              <a:lnSpc>
                <a:spcPct val="150000"/>
              </a:lnSpc>
              <a:buChar char="●"/>
            </a:pPr>
            <a:r>
              <a:rPr lang="vi-VN" sz="1100" b="1">
                <a:solidFill>
                  <a:schemeClr val="bg1"/>
                </a:solidFill>
              </a:rPr>
              <a:t>Infinity</a:t>
            </a:r>
            <a:r>
              <a:rPr lang="vi-VN" sz="1100">
                <a:solidFill>
                  <a:schemeClr val="tx1"/>
                </a:solidFill>
              </a:rPr>
              <a:t>: là số dương vô cùng.</a:t>
            </a:r>
          </a:p>
          <a:p>
            <a:pPr lvl="2" algn="l">
              <a:lnSpc>
                <a:spcPct val="150000"/>
              </a:lnSpc>
              <a:buChar char="●"/>
            </a:pPr>
            <a:r>
              <a:rPr lang="vi-VN" sz="1100" b="1">
                <a:solidFill>
                  <a:schemeClr val="bg1"/>
                </a:solidFill>
              </a:rPr>
              <a:t>-Infinity</a:t>
            </a:r>
            <a:r>
              <a:rPr lang="vi-VN" sz="1100">
                <a:solidFill>
                  <a:schemeClr val="tx1"/>
                </a:solidFill>
              </a:rPr>
              <a:t>: là số âm vô cùng.</a:t>
            </a:r>
          </a:p>
          <a:p>
            <a:pPr lvl="2" algn="l">
              <a:lnSpc>
                <a:spcPct val="150000"/>
              </a:lnSpc>
              <a:buChar char="●"/>
            </a:pPr>
            <a:r>
              <a:rPr lang="vi-VN" sz="1100" b="1">
                <a:solidFill>
                  <a:schemeClr val="bg1"/>
                </a:solidFill>
              </a:rPr>
              <a:t>NaN</a:t>
            </a:r>
            <a:r>
              <a:rPr lang="vi-VN" sz="1100">
                <a:solidFill>
                  <a:schemeClr val="tx1"/>
                </a:solidFill>
              </a:rPr>
              <a:t>: là viết tắt của Not a Number, được sử dụng để đại diện cho những trường hợp tính toán sai hoặc kết quả của một phép tính không xác định.</a:t>
            </a:r>
            <a:endParaRPr lang="en-US" sz="1100">
              <a:solidFill>
                <a:schemeClr val="tx1"/>
              </a:solidFill>
            </a:endParaRPr>
          </a:p>
          <a:p>
            <a:pPr lvl="1" algn="l">
              <a:lnSpc>
                <a:spcPct val="150000"/>
              </a:lnSpc>
              <a:buChar char="●"/>
            </a:pPr>
            <a:r>
              <a:rPr lang="vi-VN" sz="1100">
                <a:solidFill>
                  <a:schemeClr val="tx1"/>
                </a:solidFill>
              </a:rPr>
              <a:t>Ví dụ:</a:t>
            </a:r>
            <a:endParaRPr lang="en-US" sz="1100">
              <a:solidFill>
                <a:schemeClr val="tx1"/>
              </a:solidFill>
            </a:endParaRPr>
          </a:p>
          <a:p>
            <a:pPr lvl="2" algn="l">
              <a:lnSpc>
                <a:spcPct val="150000"/>
              </a:lnSpc>
              <a:buChar char="●"/>
            </a:pPr>
            <a:r>
              <a:rPr lang="vi-VN" sz="1100">
                <a:solidFill>
                  <a:schemeClr val="tx1"/>
                </a:solidFill>
              </a:rPr>
              <a:t>var a = 10; // Số nguyên</a:t>
            </a:r>
            <a:endParaRPr lang="en-US" sz="1100">
              <a:solidFill>
                <a:schemeClr val="tx1"/>
              </a:solidFill>
            </a:endParaRPr>
          </a:p>
          <a:p>
            <a:pPr lvl="2" algn="l">
              <a:lnSpc>
                <a:spcPct val="150000"/>
              </a:lnSpc>
              <a:buChar char="●"/>
            </a:pPr>
            <a:r>
              <a:rPr lang="vi-VN" sz="1100">
                <a:solidFill>
                  <a:schemeClr val="tx1"/>
                </a:solidFill>
              </a:rPr>
              <a:t>var b = 10.5; // Số thực</a:t>
            </a:r>
            <a:endParaRPr lang="en-US" sz="1100">
              <a:solidFill>
                <a:schemeClr val="tx1"/>
              </a:solidFill>
            </a:endParaRPr>
          </a:p>
          <a:p>
            <a:pPr lvl="2" algn="l">
              <a:lnSpc>
                <a:spcPct val="150000"/>
              </a:lnSpc>
              <a:buChar char="●"/>
            </a:pPr>
            <a:r>
              <a:rPr lang="vi-VN" sz="1100">
                <a:solidFill>
                  <a:schemeClr val="tx1"/>
                </a:solidFill>
              </a:rPr>
              <a:t>var </a:t>
            </a:r>
            <a:r>
              <a:rPr lang="en-US" sz="1100">
                <a:solidFill>
                  <a:schemeClr val="tx1"/>
                </a:solidFill>
              </a:rPr>
              <a:t>c</a:t>
            </a:r>
            <a:r>
              <a:rPr lang="vi-VN" sz="1100">
                <a:solidFill>
                  <a:schemeClr val="tx1"/>
                </a:solidFill>
              </a:rPr>
              <a:t> = Infinity; // Số </a:t>
            </a:r>
            <a:r>
              <a:rPr lang="en-US" sz="1100">
                <a:solidFill>
                  <a:schemeClr val="tx1"/>
                </a:solidFill>
              </a:rPr>
              <a:t>dương vô cùng</a:t>
            </a:r>
          </a:p>
          <a:p>
            <a:pPr lvl="2" algn="l">
              <a:lnSpc>
                <a:spcPct val="150000"/>
              </a:lnSpc>
              <a:buChar char="●"/>
            </a:pPr>
            <a:r>
              <a:rPr lang="vi-VN" sz="1100">
                <a:solidFill>
                  <a:schemeClr val="tx1"/>
                </a:solidFill>
              </a:rPr>
              <a:t>var </a:t>
            </a:r>
            <a:r>
              <a:rPr lang="en-US" sz="1100">
                <a:solidFill>
                  <a:schemeClr val="tx1"/>
                </a:solidFill>
              </a:rPr>
              <a:t>d</a:t>
            </a:r>
            <a:r>
              <a:rPr lang="vi-VN" sz="1100">
                <a:solidFill>
                  <a:schemeClr val="tx1"/>
                </a:solidFill>
              </a:rPr>
              <a:t> = -Infinity; // Số </a:t>
            </a:r>
            <a:r>
              <a:rPr lang="en-US" sz="1100">
                <a:solidFill>
                  <a:schemeClr val="tx1"/>
                </a:solidFill>
              </a:rPr>
              <a:t>âm vô cùng</a:t>
            </a:r>
          </a:p>
          <a:p>
            <a:pPr lvl="2" algn="l">
              <a:lnSpc>
                <a:spcPct val="150000"/>
              </a:lnSpc>
              <a:buChar char="●"/>
            </a:pPr>
            <a:r>
              <a:rPr lang="vi-VN" sz="1100">
                <a:solidFill>
                  <a:schemeClr val="tx1"/>
                </a:solidFill>
              </a:rPr>
              <a:t>var </a:t>
            </a:r>
            <a:r>
              <a:rPr lang="en-US" sz="1100">
                <a:solidFill>
                  <a:schemeClr val="tx1"/>
                </a:solidFill>
              </a:rPr>
              <a:t>e</a:t>
            </a:r>
            <a:r>
              <a:rPr lang="vi-VN" sz="1100">
                <a:solidFill>
                  <a:schemeClr val="tx1"/>
                </a:solidFill>
              </a:rPr>
              <a:t> =</a:t>
            </a:r>
            <a:r>
              <a:rPr lang="en-US" sz="1100">
                <a:solidFill>
                  <a:schemeClr val="tx1"/>
                </a:solidFill>
              </a:rPr>
              <a:t> 10/"a"</a:t>
            </a:r>
            <a:r>
              <a:rPr lang="vi-VN" sz="1100">
                <a:solidFill>
                  <a:schemeClr val="tx1"/>
                </a:solidFill>
              </a:rPr>
              <a:t>; // </a:t>
            </a:r>
            <a:r>
              <a:rPr lang="en-US" sz="1100">
                <a:solidFill>
                  <a:schemeClr val="tx1"/>
                </a:solidFill>
              </a:rPr>
              <a:t>NaN</a:t>
            </a:r>
            <a:endParaRPr lang="vi-VN" sz="1100" b="1">
              <a:solidFill>
                <a:schemeClr val="tx1"/>
              </a:solidFill>
            </a:endParaRPr>
          </a:p>
          <a:p>
            <a:pPr lvl="1" algn="l">
              <a:lnSpc>
                <a:spcPct val="150000"/>
              </a:lnSpc>
              <a:buChar char="●"/>
            </a:pPr>
            <a:endParaRPr lang="vi-VN" sz="1100">
              <a:solidFill>
                <a:schemeClr val="tx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Kiểu dữ liệu nguyên thủy (Primitive Data)</a:t>
            </a:r>
          </a:p>
        </p:txBody>
      </p:sp>
    </p:spTree>
    <p:extLst>
      <p:ext uri="{BB962C8B-B14F-4D97-AF65-F5344CB8AC3E}">
        <p14:creationId xmlns:p14="http://schemas.microsoft.com/office/powerpoint/2010/main" val="257897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3372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a:solidFill>
                  <a:schemeClr val="tx1"/>
                </a:solidFill>
              </a:rPr>
              <a:t>Kiểu </a:t>
            </a:r>
            <a:r>
              <a:rPr lang="en-US" sz="1200" b="1">
                <a:solidFill>
                  <a:schemeClr val="bg1"/>
                </a:solidFill>
              </a:rPr>
              <a:t>String</a:t>
            </a:r>
          </a:p>
          <a:p>
            <a:pPr lvl="1" algn="l">
              <a:lnSpc>
                <a:spcPct val="150000"/>
              </a:lnSpc>
              <a:buChar char="●"/>
            </a:pPr>
            <a:r>
              <a:rPr lang="vi-VN" sz="1200">
                <a:solidFill>
                  <a:schemeClr val="tx1"/>
                </a:solidFill>
              </a:rPr>
              <a:t>String là kiểu dữ liệu dùng để </a:t>
            </a:r>
            <a:r>
              <a:rPr lang="vi-VN" sz="1200" b="1">
                <a:solidFill>
                  <a:schemeClr val="bg1"/>
                </a:solidFill>
              </a:rPr>
              <a:t>biểu diễn chữ, văn bản, đoạn văn bản,...</a:t>
            </a:r>
          </a:p>
          <a:p>
            <a:pPr lvl="1" algn="l">
              <a:lnSpc>
                <a:spcPct val="150000"/>
              </a:lnSpc>
              <a:buChar char="●"/>
            </a:pPr>
            <a:r>
              <a:rPr lang="vi-VN" sz="1200">
                <a:solidFill>
                  <a:schemeClr val="tx1"/>
                </a:solidFill>
              </a:rPr>
              <a:t>Có </a:t>
            </a:r>
            <a:r>
              <a:rPr lang="en-US" sz="1200" b="1">
                <a:solidFill>
                  <a:schemeClr val="bg1"/>
                </a:solidFill>
              </a:rPr>
              <a:t>3</a:t>
            </a:r>
            <a:r>
              <a:rPr lang="vi-VN" sz="1200" b="1">
                <a:solidFill>
                  <a:schemeClr val="bg1"/>
                </a:solidFill>
              </a:rPr>
              <a:t> cách </a:t>
            </a:r>
            <a:r>
              <a:rPr lang="vi-VN" sz="1200">
                <a:solidFill>
                  <a:schemeClr val="tx1"/>
                </a:solidFill>
              </a:rPr>
              <a:t>để biểu diễn string trong JavaScript:</a:t>
            </a:r>
          </a:p>
          <a:p>
            <a:pPr lvl="2" algn="l">
              <a:lnSpc>
                <a:spcPct val="150000"/>
              </a:lnSpc>
              <a:buChar char="●"/>
            </a:pPr>
            <a:r>
              <a:rPr lang="vi-VN" sz="1200">
                <a:solidFill>
                  <a:schemeClr val="tx1"/>
                </a:solidFill>
              </a:rPr>
              <a:t>Dùng dấu nháy đơn</a:t>
            </a:r>
            <a:r>
              <a:rPr lang="en-US" sz="1200">
                <a:solidFill>
                  <a:schemeClr val="tx1"/>
                </a:solidFill>
              </a:rPr>
              <a:t>:</a:t>
            </a:r>
            <a:r>
              <a:rPr lang="vi-VN" sz="1200">
                <a:solidFill>
                  <a:schemeClr val="tx1"/>
                </a:solidFill>
              </a:rPr>
              <a:t> </a:t>
            </a:r>
            <a:r>
              <a:rPr lang="vi-VN" sz="1200" b="1">
                <a:solidFill>
                  <a:schemeClr val="bg1"/>
                </a:solidFill>
              </a:rPr>
              <a:t>'</a:t>
            </a:r>
          </a:p>
          <a:p>
            <a:pPr lvl="2" algn="l">
              <a:lnSpc>
                <a:spcPct val="150000"/>
              </a:lnSpc>
              <a:buChar char="●"/>
            </a:pPr>
            <a:r>
              <a:rPr lang="vi-VN" sz="1200">
                <a:solidFill>
                  <a:schemeClr val="tx1"/>
                </a:solidFill>
              </a:rPr>
              <a:t>Dùng dấu nháy kép</a:t>
            </a:r>
            <a:r>
              <a:rPr lang="en-US" sz="1200">
                <a:solidFill>
                  <a:schemeClr val="tx1"/>
                </a:solidFill>
              </a:rPr>
              <a:t>: </a:t>
            </a:r>
            <a:r>
              <a:rPr lang="vi-VN" sz="1200" b="1">
                <a:solidFill>
                  <a:schemeClr val="bg1"/>
                </a:solidFill>
              </a:rPr>
              <a:t>"</a:t>
            </a:r>
          </a:p>
          <a:p>
            <a:pPr lvl="2" algn="l">
              <a:lnSpc>
                <a:spcPct val="150000"/>
              </a:lnSpc>
              <a:buChar char="●"/>
            </a:pPr>
            <a:r>
              <a:rPr lang="vi-VN" sz="1200">
                <a:solidFill>
                  <a:schemeClr val="tx1"/>
                </a:solidFill>
              </a:rPr>
              <a:t>Dùng dấu "backtick“</a:t>
            </a:r>
            <a:r>
              <a:rPr lang="en-US" sz="1200">
                <a:solidFill>
                  <a:schemeClr val="tx1"/>
                </a:solidFill>
              </a:rPr>
              <a:t>: </a:t>
            </a:r>
            <a:r>
              <a:rPr lang="vi-VN" sz="1200">
                <a:solidFill>
                  <a:schemeClr val="tx1"/>
                </a:solidFill>
              </a:rPr>
              <a:t> </a:t>
            </a:r>
            <a:r>
              <a:rPr lang="vi-VN" sz="1200" b="1">
                <a:solidFill>
                  <a:schemeClr val="bg1"/>
                </a:solidFill>
              </a:rPr>
              <a:t>`</a:t>
            </a:r>
          </a:p>
          <a:p>
            <a:pPr lvl="1" algn="l">
              <a:lnSpc>
                <a:spcPct val="150000"/>
              </a:lnSpc>
              <a:buChar char="●"/>
            </a:pPr>
            <a:r>
              <a:rPr lang="vi-VN" sz="1200">
                <a:solidFill>
                  <a:schemeClr val="tx1"/>
                </a:solidFill>
              </a:rPr>
              <a:t>Ví dụ:</a:t>
            </a:r>
          </a:p>
          <a:p>
            <a:pPr lvl="2" algn="l">
              <a:lnSpc>
                <a:spcPct val="150000"/>
              </a:lnSpc>
              <a:buChar char="●"/>
            </a:pPr>
            <a:r>
              <a:rPr lang="vi-VN" sz="1200">
                <a:solidFill>
                  <a:schemeClr val="tx1"/>
                </a:solidFill>
              </a:rPr>
              <a:t>const msg1 = 'Đây là string dùng dấu nháy đơn';</a:t>
            </a:r>
          </a:p>
          <a:p>
            <a:pPr lvl="2" algn="l">
              <a:lnSpc>
                <a:spcPct val="150000"/>
              </a:lnSpc>
              <a:buChar char="●"/>
            </a:pPr>
            <a:r>
              <a:rPr lang="vi-VN" sz="1200">
                <a:solidFill>
                  <a:schemeClr val="tx1"/>
                </a:solidFill>
              </a:rPr>
              <a:t>const msg2 = "Đây là string dùng dấu nháy kép";</a:t>
            </a:r>
          </a:p>
          <a:p>
            <a:pPr lvl="2" algn="l">
              <a:lnSpc>
                <a:spcPct val="150000"/>
              </a:lnSpc>
              <a:buChar char="●"/>
            </a:pPr>
            <a:r>
              <a:rPr lang="vi-VN" sz="1200">
                <a:solidFill>
                  <a:schemeClr val="tx1"/>
                </a:solidFill>
              </a:rPr>
              <a:t>const msg3 = `Đây là string dùng dấu backtick`; // template string trong ES6</a:t>
            </a:r>
          </a:p>
          <a:p>
            <a:pPr lvl="1" algn="l">
              <a:lnSpc>
                <a:spcPct val="150000"/>
              </a:lnSpc>
              <a:buChar char="●"/>
            </a:pPr>
            <a:endParaRPr lang="vi-VN" sz="1200">
              <a:solidFill>
                <a:schemeClr val="tx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Kiểu dữ liệu nguyên thủy (Primitive Data)</a:t>
            </a:r>
          </a:p>
        </p:txBody>
      </p:sp>
    </p:spTree>
    <p:extLst>
      <p:ext uri="{BB962C8B-B14F-4D97-AF65-F5344CB8AC3E}">
        <p14:creationId xmlns:p14="http://schemas.microsoft.com/office/powerpoint/2010/main" val="368802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3372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a:solidFill>
                  <a:schemeClr val="tx1"/>
                </a:solidFill>
              </a:rPr>
              <a:t>Kiểu </a:t>
            </a:r>
            <a:r>
              <a:rPr lang="en-US" sz="1200" b="1">
                <a:solidFill>
                  <a:schemeClr val="bg1"/>
                </a:solidFill>
              </a:rPr>
              <a:t>Boolean</a:t>
            </a:r>
          </a:p>
          <a:p>
            <a:pPr lvl="1" algn="l">
              <a:lnSpc>
                <a:spcPct val="150000"/>
              </a:lnSpc>
              <a:buChar char="●"/>
            </a:pPr>
            <a:r>
              <a:rPr lang="vi-VN" sz="1200">
                <a:solidFill>
                  <a:schemeClr val="tx1"/>
                </a:solidFill>
              </a:rPr>
              <a:t>Boolean là kiểu dữ liệu </a:t>
            </a:r>
            <a:r>
              <a:rPr lang="vi-VN" sz="1200" b="1">
                <a:solidFill>
                  <a:schemeClr val="bg1"/>
                </a:solidFill>
              </a:rPr>
              <a:t>logic</a:t>
            </a:r>
            <a:r>
              <a:rPr lang="vi-VN" sz="1200">
                <a:solidFill>
                  <a:schemeClr val="tx1"/>
                </a:solidFill>
              </a:rPr>
              <a:t> chỉ bao gồm </a:t>
            </a:r>
            <a:r>
              <a:rPr lang="en-US" sz="1200">
                <a:solidFill>
                  <a:schemeClr val="tx1"/>
                </a:solidFill>
              </a:rPr>
              <a:t>2 </a:t>
            </a:r>
            <a:r>
              <a:rPr lang="vi-VN" sz="1200">
                <a:solidFill>
                  <a:schemeClr val="tx1"/>
                </a:solidFill>
              </a:rPr>
              <a:t>giá trị là </a:t>
            </a:r>
            <a:r>
              <a:rPr lang="vi-VN" sz="1200" b="1">
                <a:solidFill>
                  <a:schemeClr val="bg1"/>
                </a:solidFill>
              </a:rPr>
              <a:t>true</a:t>
            </a:r>
            <a:r>
              <a:rPr lang="vi-VN" sz="1200">
                <a:solidFill>
                  <a:schemeClr val="tx1"/>
                </a:solidFill>
              </a:rPr>
              <a:t> (đúng, chính xác) và </a:t>
            </a:r>
            <a:r>
              <a:rPr lang="vi-VN" sz="1200" b="1">
                <a:solidFill>
                  <a:schemeClr val="bg1"/>
                </a:solidFill>
              </a:rPr>
              <a:t>false</a:t>
            </a:r>
            <a:r>
              <a:rPr lang="vi-VN" sz="1200">
                <a:solidFill>
                  <a:schemeClr val="tx1"/>
                </a:solidFill>
              </a:rPr>
              <a:t> (sai, không chính xác)</a:t>
            </a:r>
          </a:p>
          <a:p>
            <a:pPr lvl="1" algn="l">
              <a:lnSpc>
                <a:spcPct val="150000"/>
              </a:lnSpc>
              <a:buChar char="●"/>
            </a:pPr>
            <a:r>
              <a:rPr lang="vi-VN" sz="1200">
                <a:solidFill>
                  <a:schemeClr val="tx1"/>
                </a:solidFill>
              </a:rPr>
              <a:t>Ví dụ:</a:t>
            </a:r>
          </a:p>
          <a:p>
            <a:pPr lvl="2" algn="l">
              <a:lnSpc>
                <a:spcPct val="150000"/>
              </a:lnSpc>
              <a:buChar char="●"/>
            </a:pPr>
            <a:r>
              <a:rPr lang="vi-VN" sz="1200">
                <a:solidFill>
                  <a:schemeClr val="tx1"/>
                </a:solidFill>
              </a:rPr>
              <a:t>var isDarkMode = true; // Chế độ dark mode</a:t>
            </a:r>
          </a:p>
          <a:p>
            <a:pPr lvl="2" algn="l">
              <a:lnSpc>
                <a:spcPct val="150000"/>
              </a:lnSpc>
              <a:buChar char="●"/>
            </a:pPr>
            <a:r>
              <a:rPr lang="vi-VN" sz="1200">
                <a:solidFill>
                  <a:schemeClr val="tx1"/>
                </a:solidFill>
              </a:rPr>
              <a:t>var isDarkMode = false; // Chế độ light mode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Kiểu dữ liệu nguyên thủy (Primitive Data)</a:t>
            </a:r>
          </a:p>
        </p:txBody>
      </p:sp>
    </p:spTree>
    <p:extLst>
      <p:ext uri="{BB962C8B-B14F-4D97-AF65-F5344CB8AC3E}">
        <p14:creationId xmlns:p14="http://schemas.microsoft.com/office/powerpoint/2010/main" val="52066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3372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a:solidFill>
                  <a:schemeClr val="tx1"/>
                </a:solidFill>
              </a:rPr>
              <a:t>Kiểu </a:t>
            </a:r>
            <a:r>
              <a:rPr lang="en-US" sz="1200" b="1">
                <a:solidFill>
                  <a:schemeClr val="bg1"/>
                </a:solidFill>
              </a:rPr>
              <a:t>Undefined</a:t>
            </a:r>
          </a:p>
          <a:p>
            <a:pPr lvl="1" algn="l">
              <a:lnSpc>
                <a:spcPct val="150000"/>
              </a:lnSpc>
              <a:buChar char="●"/>
            </a:pPr>
            <a:r>
              <a:rPr lang="en-US" sz="1200">
                <a:solidFill>
                  <a:schemeClr val="tx1"/>
                </a:solidFill>
              </a:rPr>
              <a:t>Undefined là một kiểu dữ liệu mà khi </a:t>
            </a:r>
            <a:r>
              <a:rPr lang="en-US" sz="1200" b="1">
                <a:solidFill>
                  <a:schemeClr val="bg1"/>
                </a:solidFill>
              </a:rPr>
              <a:t>khai báo ra một biến</a:t>
            </a:r>
            <a:r>
              <a:rPr lang="en-US" sz="1200">
                <a:solidFill>
                  <a:schemeClr val="tx1"/>
                </a:solidFill>
              </a:rPr>
              <a:t> và </a:t>
            </a:r>
            <a:r>
              <a:rPr lang="en-US" sz="1200" b="1">
                <a:solidFill>
                  <a:schemeClr val="bg1"/>
                </a:solidFill>
              </a:rPr>
              <a:t>không gán giá trị</a:t>
            </a:r>
            <a:r>
              <a:rPr lang="en-US" sz="1200">
                <a:solidFill>
                  <a:schemeClr val="tx1"/>
                </a:solidFill>
              </a:rPr>
              <a:t> thì kết quả trả về là undefined.</a:t>
            </a:r>
          </a:p>
          <a:p>
            <a:pPr lvl="1" algn="l">
              <a:lnSpc>
                <a:spcPct val="150000"/>
              </a:lnSpc>
              <a:buChar char="●"/>
            </a:pPr>
            <a:r>
              <a:rPr lang="en-US" sz="1200">
                <a:solidFill>
                  <a:schemeClr val="tx1"/>
                </a:solidFill>
              </a:rPr>
              <a:t>Ví dụ:</a:t>
            </a:r>
          </a:p>
          <a:p>
            <a:pPr marL="596900" lvl="1" indent="0" algn="l">
              <a:lnSpc>
                <a:spcPct val="150000"/>
              </a:lnSpc>
              <a:buNone/>
            </a:pPr>
            <a:r>
              <a:rPr lang="en-US" sz="1200">
                <a:solidFill>
                  <a:schemeClr val="tx1"/>
                </a:solidFill>
              </a:rPr>
              <a:t>	var a;</a:t>
            </a:r>
          </a:p>
          <a:p>
            <a:pPr marL="139700" lvl="0" indent="0" algn="l" rtl="0">
              <a:lnSpc>
                <a:spcPct val="150000"/>
              </a:lnSpc>
              <a:spcBef>
                <a:spcPts val="0"/>
              </a:spcBef>
              <a:spcAft>
                <a:spcPts val="0"/>
              </a:spcAft>
              <a:buSzPts val="1400"/>
              <a:buNone/>
            </a:pPr>
            <a:r>
              <a:rPr lang="en-US" sz="1200">
                <a:solidFill>
                  <a:schemeClr val="tx1"/>
                </a:solidFill>
              </a:rPr>
              <a:t>	console.log(a) // undefined</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Kiểu dữ liệu nguyên thủy (Primitive Data)</a:t>
            </a:r>
          </a:p>
        </p:txBody>
      </p:sp>
    </p:spTree>
    <p:extLst>
      <p:ext uri="{BB962C8B-B14F-4D97-AF65-F5344CB8AC3E}">
        <p14:creationId xmlns:p14="http://schemas.microsoft.com/office/powerpoint/2010/main" val="77537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3372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a:solidFill>
                  <a:schemeClr val="tx1"/>
                </a:solidFill>
              </a:rPr>
              <a:t>Kiểu </a:t>
            </a:r>
            <a:r>
              <a:rPr lang="en-US" sz="1200" b="1">
                <a:solidFill>
                  <a:schemeClr val="bg1"/>
                </a:solidFill>
              </a:rPr>
              <a:t>Null</a:t>
            </a:r>
          </a:p>
          <a:p>
            <a:pPr lvl="1" algn="l">
              <a:lnSpc>
                <a:spcPct val="150000"/>
              </a:lnSpc>
              <a:buChar char="●"/>
            </a:pPr>
            <a:r>
              <a:rPr lang="en-US" sz="1200">
                <a:solidFill>
                  <a:schemeClr val="tx1"/>
                </a:solidFill>
              </a:rPr>
              <a:t>Kiểu dữ liệu null là một kiểu dữ liệu đặc biệt, chỉ bao gồm một </a:t>
            </a:r>
            <a:r>
              <a:rPr lang="en-US" sz="1200" b="1">
                <a:solidFill>
                  <a:schemeClr val="bg1"/>
                </a:solidFill>
              </a:rPr>
              <a:t>giá trị là null </a:t>
            </a:r>
            <a:r>
              <a:rPr lang="en-US" sz="1200">
                <a:solidFill>
                  <a:schemeClr val="tx1"/>
                </a:solidFill>
              </a:rPr>
              <a:t>(không biết giá trị, không có giá trị).</a:t>
            </a:r>
          </a:p>
          <a:p>
            <a:pPr lvl="1" algn="l">
              <a:lnSpc>
                <a:spcPct val="150000"/>
              </a:lnSpc>
              <a:buChar char="●"/>
            </a:pPr>
            <a:r>
              <a:rPr lang="en-US" sz="1200">
                <a:solidFill>
                  <a:schemeClr val="tx1"/>
                </a:solidFill>
              </a:rPr>
              <a:t>Ví dụ:</a:t>
            </a:r>
          </a:p>
          <a:p>
            <a:pPr marL="596900" lvl="1" indent="0" algn="l">
              <a:lnSpc>
                <a:spcPct val="150000"/>
              </a:lnSpc>
              <a:buNone/>
            </a:pPr>
            <a:r>
              <a:rPr lang="en-US" sz="1200">
                <a:solidFill>
                  <a:schemeClr val="tx1"/>
                </a:solidFill>
              </a:rPr>
              <a:t>	var a = null;</a:t>
            </a:r>
          </a:p>
          <a:p>
            <a:pPr marL="596900" lvl="1" indent="0" algn="l">
              <a:lnSpc>
                <a:spcPct val="150000"/>
              </a:lnSpc>
              <a:buNone/>
            </a:pPr>
            <a:r>
              <a:rPr lang="en-US" sz="1200">
                <a:solidFill>
                  <a:schemeClr val="tx1"/>
                </a:solidFill>
              </a:rPr>
              <a:t>	console.log(a) //  null</a:t>
            </a:r>
          </a:p>
          <a:p>
            <a:pPr marL="457200" lvl="0" indent="-317500" algn="l" rtl="0">
              <a:lnSpc>
                <a:spcPct val="150000"/>
              </a:lnSpc>
              <a:spcBef>
                <a:spcPts val="0"/>
              </a:spcBef>
              <a:spcAft>
                <a:spcPts val="0"/>
              </a:spcAft>
              <a:buSzPts val="1400"/>
              <a:buChar char="●"/>
            </a:pPr>
            <a:r>
              <a:rPr lang="vi-VN" sz="1200" b="1">
                <a:solidFill>
                  <a:schemeClr val="bg1"/>
                </a:solidFill>
              </a:rPr>
              <a:t>Khác nhau </a:t>
            </a:r>
            <a:r>
              <a:rPr lang="vi-VN" sz="1200">
                <a:solidFill>
                  <a:schemeClr val="tx1"/>
                </a:solidFill>
              </a:rPr>
              <a:t>cơ bản giữa </a:t>
            </a:r>
            <a:r>
              <a:rPr lang="vi-VN" sz="1200" b="1">
                <a:solidFill>
                  <a:schemeClr val="bg1"/>
                </a:solidFill>
              </a:rPr>
              <a:t>undefined</a:t>
            </a:r>
            <a:r>
              <a:rPr lang="vi-VN" sz="1200">
                <a:solidFill>
                  <a:schemeClr val="tx1"/>
                </a:solidFill>
              </a:rPr>
              <a:t> và </a:t>
            </a:r>
            <a:r>
              <a:rPr lang="vi-VN" sz="1200" b="1">
                <a:solidFill>
                  <a:schemeClr val="bg1"/>
                </a:solidFill>
              </a:rPr>
              <a:t>null</a:t>
            </a:r>
            <a:endParaRPr lang="en-US" sz="1200" b="1">
              <a:solidFill>
                <a:schemeClr val="bg1"/>
              </a:solidFill>
            </a:endParaRPr>
          </a:p>
          <a:p>
            <a:pPr lvl="1" algn="l">
              <a:lnSpc>
                <a:spcPct val="150000"/>
              </a:lnSpc>
              <a:buChar char="●"/>
            </a:pPr>
            <a:r>
              <a:rPr lang="vi-VN" sz="1200">
                <a:solidFill>
                  <a:schemeClr val="tx1"/>
                </a:solidFill>
              </a:rPr>
              <a:t>Kiểu dữ liệu </a:t>
            </a:r>
            <a:r>
              <a:rPr lang="vi-VN" sz="1200" b="1">
                <a:solidFill>
                  <a:schemeClr val="bg1"/>
                </a:solidFill>
              </a:rPr>
              <a:t>null</a:t>
            </a:r>
            <a:r>
              <a:rPr lang="vi-VN" sz="1200">
                <a:solidFill>
                  <a:schemeClr val="tx1"/>
                </a:solidFill>
              </a:rPr>
              <a:t> là kiểu dữ liệu </a:t>
            </a:r>
            <a:r>
              <a:rPr lang="vi-VN" sz="1200" b="1">
                <a:solidFill>
                  <a:schemeClr val="bg1"/>
                </a:solidFill>
              </a:rPr>
              <a:t>được gán cho biến</a:t>
            </a:r>
            <a:r>
              <a:rPr lang="vi-VN" sz="1200">
                <a:solidFill>
                  <a:schemeClr val="tx1"/>
                </a:solidFill>
              </a:rPr>
              <a:t>, thường được hiểu là </a:t>
            </a:r>
            <a:r>
              <a:rPr lang="vi-VN" sz="1200" b="1">
                <a:solidFill>
                  <a:schemeClr val="bg1"/>
                </a:solidFill>
              </a:rPr>
              <a:t>không biết </a:t>
            </a:r>
            <a:r>
              <a:rPr lang="vi-VN" sz="1200">
                <a:solidFill>
                  <a:schemeClr val="tx1"/>
                </a:solidFill>
              </a:rPr>
              <a:t>(không có).</a:t>
            </a:r>
          </a:p>
          <a:p>
            <a:pPr lvl="1" algn="l">
              <a:lnSpc>
                <a:spcPct val="150000"/>
              </a:lnSpc>
              <a:buChar char="●"/>
            </a:pPr>
            <a:r>
              <a:rPr lang="en-US" sz="1200">
                <a:solidFill>
                  <a:schemeClr val="tx1"/>
                </a:solidFill>
              </a:rPr>
              <a:t>Kiểu </a:t>
            </a:r>
            <a:r>
              <a:rPr lang="vi-VN" sz="1200">
                <a:solidFill>
                  <a:schemeClr val="tx1"/>
                </a:solidFill>
              </a:rPr>
              <a:t>dữ liệu </a:t>
            </a:r>
            <a:r>
              <a:rPr lang="vi-VN" sz="1200" b="1">
                <a:solidFill>
                  <a:schemeClr val="bg1"/>
                </a:solidFill>
              </a:rPr>
              <a:t>undefined</a:t>
            </a:r>
            <a:r>
              <a:rPr lang="vi-VN" sz="1200">
                <a:solidFill>
                  <a:schemeClr val="tx1"/>
                </a:solidFill>
              </a:rPr>
              <a:t> là giá trị </a:t>
            </a:r>
            <a:r>
              <a:rPr lang="vi-VN" sz="1200" b="1">
                <a:solidFill>
                  <a:schemeClr val="bg1"/>
                </a:solidFill>
              </a:rPr>
              <a:t>mặc định </a:t>
            </a:r>
            <a:r>
              <a:rPr lang="vi-VN" sz="1200">
                <a:solidFill>
                  <a:schemeClr val="tx1"/>
                </a:solidFill>
              </a:rPr>
              <a:t>của biến sau khi khai báo mà </a:t>
            </a:r>
            <a:r>
              <a:rPr lang="vi-VN" sz="1200" b="1">
                <a:solidFill>
                  <a:schemeClr val="bg1"/>
                </a:solidFill>
              </a:rPr>
              <a:t>không gán giá trị cho biến</a:t>
            </a:r>
            <a:r>
              <a:rPr lang="vi-VN" sz="1200">
                <a:solidFill>
                  <a:schemeClr val="tx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Kiểu dữ liệu nguyên thủy (Primitive Data)</a:t>
            </a:r>
          </a:p>
        </p:txBody>
      </p:sp>
    </p:spTree>
    <p:extLst>
      <p:ext uri="{BB962C8B-B14F-4D97-AF65-F5344CB8AC3E}">
        <p14:creationId xmlns:p14="http://schemas.microsoft.com/office/powerpoint/2010/main" val="138711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3152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Khái niệm và giới thiệu</a:t>
            </a:r>
            <a:endParaRPr sz="1600"/>
          </a:p>
        </p:txBody>
      </p:sp>
      <p:sp>
        <p:nvSpPr>
          <p:cNvPr id="1127" name="Google Shape;1127;p29"/>
          <p:cNvSpPr txBox="1">
            <a:spLocks noGrp="1"/>
          </p:cNvSpPr>
          <p:nvPr>
            <p:ph type="subTitle" idx="2"/>
          </p:nvPr>
        </p:nvSpPr>
        <p:spPr>
          <a:xfrm>
            <a:off x="5511275" y="1031526"/>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Variables (Biến)</a:t>
            </a:r>
            <a:endParaRPr/>
          </a:p>
        </p:txBody>
      </p:sp>
      <p:sp>
        <p:nvSpPr>
          <p:cNvPr id="1128" name="Google Shape;1128;p29"/>
          <p:cNvSpPr txBox="1">
            <a:spLocks noGrp="1"/>
          </p:cNvSpPr>
          <p:nvPr>
            <p:ph type="subTitle" idx="3"/>
          </p:nvPr>
        </p:nvSpPr>
        <p:spPr>
          <a:xfrm>
            <a:off x="1701987" y="1779330"/>
            <a:ext cx="2907900" cy="696600"/>
          </a:xfrm>
          <a:prstGeom prst="rect">
            <a:avLst/>
          </a:prstGeom>
        </p:spPr>
        <p:txBody>
          <a:bodyPr spcFirstLastPara="1" wrap="square" lIns="91425" tIns="91425" rIns="91425" bIns="91425" anchor="b" anchorCtr="0">
            <a:noAutofit/>
          </a:bodyPr>
          <a:lstStyle/>
          <a:p>
            <a:pPr marL="0" indent="0">
              <a:spcAft>
                <a:spcPts val="1200"/>
              </a:spcAft>
            </a:pPr>
            <a:r>
              <a:rPr lang="en-US" sz="1600"/>
              <a:t>Operators (Toán tử)</a:t>
            </a:r>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Data Types (Kiểu dữ liệu)</a:t>
            </a:r>
            <a:endParaRPr sz="1600"/>
          </a:p>
        </p:txBody>
      </p:sp>
      <p:sp>
        <p:nvSpPr>
          <p:cNvPr id="1130" name="Google Shape;1130;p29"/>
          <p:cNvSpPr txBox="1">
            <a:spLocks noGrp="1"/>
          </p:cNvSpPr>
          <p:nvPr>
            <p:ph type="subTitle" idx="5"/>
          </p:nvPr>
        </p:nvSpPr>
        <p:spPr>
          <a:xfrm>
            <a:off x="1701987" y="2582334"/>
            <a:ext cx="2907900" cy="641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Một số hàm built-in</a:t>
            </a:r>
            <a:endParaRPr sz="1600"/>
          </a:p>
        </p:txBody>
      </p:sp>
      <p:sp>
        <p:nvSpPr>
          <p:cNvPr id="1131" name="Google Shape;1131;p29"/>
          <p:cNvSpPr txBox="1">
            <a:spLocks noGrp="1"/>
          </p:cNvSpPr>
          <p:nvPr>
            <p:ph type="subTitle" idx="6"/>
          </p:nvPr>
        </p:nvSpPr>
        <p:spPr>
          <a:xfrm>
            <a:off x="5511275" y="2530361"/>
            <a:ext cx="2907900" cy="696602"/>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Typeof</a:t>
            </a:r>
            <a:endParaRPr sz="160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3" name="Google Shape;1133;p29"/>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06</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6" name="Google Shape;1136;p29"/>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5" name="Google Shape;1130;p29">
            <a:extLst>
              <a:ext uri="{FF2B5EF4-FFF2-40B4-BE49-F238E27FC236}">
                <a16:creationId xmlns:a16="http://schemas.microsoft.com/office/drawing/2014/main" id="{46C77A5E-71DF-7775-5EB7-9E1B49C0C60B}"/>
              </a:ext>
            </a:extLst>
          </p:cNvPr>
          <p:cNvSpPr txBox="1">
            <a:spLocks/>
          </p:cNvSpPr>
          <p:nvPr/>
        </p:nvSpPr>
        <p:spPr>
          <a:xfrm>
            <a:off x="1701987" y="3388237"/>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Làm việc với String</a:t>
            </a:r>
          </a:p>
        </p:txBody>
      </p:sp>
      <p:sp>
        <p:nvSpPr>
          <p:cNvPr id="16" name="Google Shape;1131;p29">
            <a:extLst>
              <a:ext uri="{FF2B5EF4-FFF2-40B4-BE49-F238E27FC236}">
                <a16:creationId xmlns:a16="http://schemas.microsoft.com/office/drawing/2014/main" id="{DF222272-4B79-C58C-FC18-0C2A89EFAC3D}"/>
              </a:ext>
            </a:extLst>
          </p:cNvPr>
          <p:cNvSpPr txBox="1">
            <a:spLocks/>
          </p:cNvSpPr>
          <p:nvPr/>
        </p:nvSpPr>
        <p:spPr>
          <a:xfrm>
            <a:off x="5511274" y="3333035"/>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vi-VN" sz="1600"/>
              <a:t>Làm việc với Number</a:t>
            </a:r>
            <a:endParaRPr lang="en-US" sz="1600"/>
          </a:p>
        </p:txBody>
      </p:sp>
      <p:sp>
        <p:nvSpPr>
          <p:cNvPr id="17" name="Google Shape;1133;p29">
            <a:extLst>
              <a:ext uri="{FF2B5EF4-FFF2-40B4-BE49-F238E27FC236}">
                <a16:creationId xmlns:a16="http://schemas.microsoft.com/office/drawing/2014/main" id="{E1CA613E-5534-390F-2D8F-9F43EDDCCC4C}"/>
              </a:ext>
            </a:extLst>
          </p:cNvPr>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arlow Condensed SemiBold"/>
                <a:ea typeface="Barlow Condensed SemiBold"/>
                <a:cs typeface="Barlow Condensed SemiBold"/>
                <a:sym typeface="Barlow Condensed SemiBold"/>
              </a:rPr>
              <a:t>08</a:t>
            </a:r>
            <a:endParaRPr dirty="0">
              <a:latin typeface="Barlow Condensed SemiBold"/>
              <a:ea typeface="Barlow Condensed SemiBold"/>
              <a:cs typeface="Barlow Condensed SemiBold"/>
              <a:sym typeface="Barlow Condensed SemiBold"/>
            </a:endParaRPr>
          </a:p>
        </p:txBody>
      </p:sp>
      <p:sp>
        <p:nvSpPr>
          <p:cNvPr id="18" name="Google Shape;1136;p29">
            <a:extLst>
              <a:ext uri="{FF2B5EF4-FFF2-40B4-BE49-F238E27FC236}">
                <a16:creationId xmlns:a16="http://schemas.microsoft.com/office/drawing/2014/main" id="{9A5325F4-C955-3BF0-A9BB-9246B2E56B21}"/>
              </a:ext>
            </a:extLst>
          </p:cNvPr>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07</a:t>
            </a:r>
            <a:endParaRPr>
              <a:latin typeface="Barlow Condensed SemiBold"/>
              <a:ea typeface="Barlow Condensed SemiBold"/>
              <a:cs typeface="Barlow Condensed SemiBold"/>
              <a:sym typeface="Barlow Condensed SemiBold"/>
            </a:endParaRPr>
          </a:p>
        </p:txBody>
      </p:sp>
      <p:sp>
        <p:nvSpPr>
          <p:cNvPr id="19" name="Google Shape;1130;p29">
            <a:extLst>
              <a:ext uri="{FF2B5EF4-FFF2-40B4-BE49-F238E27FC236}">
                <a16:creationId xmlns:a16="http://schemas.microsoft.com/office/drawing/2014/main" id="{F727ED8A-626F-16DD-D02F-FEA5CC91921F}"/>
              </a:ext>
            </a:extLst>
          </p:cNvPr>
          <p:cNvSpPr txBox="1">
            <a:spLocks/>
          </p:cNvSpPr>
          <p:nvPr/>
        </p:nvSpPr>
        <p:spPr>
          <a:xfrm>
            <a:off x="1701987" y="4162317"/>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Làm việc với Array</a:t>
            </a:r>
            <a:endParaRPr lang="en-US" sz="1600" dirty="0"/>
          </a:p>
        </p:txBody>
      </p:sp>
      <p:sp>
        <p:nvSpPr>
          <p:cNvPr id="22" name="Google Shape;1136;p29">
            <a:extLst>
              <a:ext uri="{FF2B5EF4-FFF2-40B4-BE49-F238E27FC236}">
                <a16:creationId xmlns:a16="http://schemas.microsoft.com/office/drawing/2014/main" id="{B4AD175E-7672-6057-87A3-20225744DC7B}"/>
              </a:ext>
            </a:extLst>
          </p:cNvPr>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09</a:t>
            </a:r>
            <a:endParaRPr>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3372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a:solidFill>
                  <a:schemeClr val="tx1"/>
                </a:solidFill>
              </a:rPr>
              <a:t>Kiểu </a:t>
            </a:r>
            <a:r>
              <a:rPr lang="en-US" sz="1200" b="1">
                <a:solidFill>
                  <a:schemeClr val="bg1"/>
                </a:solidFill>
              </a:rPr>
              <a:t>Symbol</a:t>
            </a:r>
          </a:p>
          <a:p>
            <a:pPr lvl="1" algn="l">
              <a:lnSpc>
                <a:spcPct val="150000"/>
              </a:lnSpc>
              <a:buChar char="●"/>
            </a:pPr>
            <a:r>
              <a:rPr lang="vi-VN" sz="1200">
                <a:solidFill>
                  <a:schemeClr val="tx1"/>
                </a:solidFill>
              </a:rPr>
              <a:t>Symbol là một kiểu dữ liệu nguyên thủy dùng để tạo ra các </a:t>
            </a:r>
            <a:r>
              <a:rPr lang="vi-VN" sz="1200" b="1">
                <a:solidFill>
                  <a:schemeClr val="bg1"/>
                </a:solidFill>
              </a:rPr>
              <a:t>giá trị duy nhất </a:t>
            </a:r>
            <a:r>
              <a:rPr lang="vi-VN" sz="1200">
                <a:solidFill>
                  <a:schemeClr val="tx1"/>
                </a:solidFill>
              </a:rPr>
              <a:t>(unique value) và </a:t>
            </a:r>
            <a:r>
              <a:rPr lang="vi-VN" sz="1200" b="1">
                <a:solidFill>
                  <a:schemeClr val="bg1"/>
                </a:solidFill>
              </a:rPr>
              <a:t>bất biến </a:t>
            </a:r>
            <a:r>
              <a:rPr lang="vi-VN" sz="1200">
                <a:solidFill>
                  <a:schemeClr val="tx1"/>
                </a:solidFill>
              </a:rPr>
              <a:t>(immutable).</a:t>
            </a:r>
            <a:endParaRPr lang="en-US" sz="1200">
              <a:solidFill>
                <a:schemeClr val="tx1"/>
              </a:solidFill>
            </a:endParaRPr>
          </a:p>
          <a:p>
            <a:pPr lvl="1" algn="l">
              <a:lnSpc>
                <a:spcPct val="150000"/>
              </a:lnSpc>
              <a:buChar char="●"/>
            </a:pPr>
            <a:r>
              <a:rPr lang="vi-VN" sz="1200">
                <a:solidFill>
                  <a:schemeClr val="tx1"/>
                </a:solidFill>
              </a:rPr>
              <a:t>Symbol thường được dùng làm key cho kiểu dữ liệu object.</a:t>
            </a:r>
            <a:endParaRPr lang="en-US" sz="1200">
              <a:solidFill>
                <a:schemeClr val="tx1"/>
              </a:solidFill>
            </a:endParaRPr>
          </a:p>
          <a:p>
            <a:pPr lvl="1" algn="l">
              <a:lnSpc>
                <a:spcPct val="150000"/>
              </a:lnSpc>
              <a:buChar char="●"/>
            </a:pPr>
            <a:r>
              <a:rPr lang="en-US" sz="1200">
                <a:solidFill>
                  <a:schemeClr val="tx1"/>
                </a:solidFill>
              </a:rPr>
              <a:t>Ví dụ: </a:t>
            </a:r>
            <a:r>
              <a:rPr lang="en-US" sz="1200" b="1">
                <a:solidFill>
                  <a:schemeClr val="bg1"/>
                </a:solidFill>
              </a:rPr>
              <a:t>Tự nghiên cứu thêm</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Kiểu dữ liệu nguyên thủy (Primitive Data)</a:t>
            </a:r>
          </a:p>
        </p:txBody>
      </p:sp>
    </p:spTree>
    <p:extLst>
      <p:ext uri="{BB962C8B-B14F-4D97-AF65-F5344CB8AC3E}">
        <p14:creationId xmlns:p14="http://schemas.microsoft.com/office/powerpoint/2010/main" val="2124427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16809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a:solidFill>
                  <a:schemeClr val="tx1"/>
                </a:solidFill>
              </a:rPr>
              <a:t>Kiểu </a:t>
            </a:r>
            <a:r>
              <a:rPr lang="en-US" sz="1200" b="1">
                <a:solidFill>
                  <a:schemeClr val="bg1"/>
                </a:solidFill>
              </a:rPr>
              <a:t>Function</a:t>
            </a:r>
          </a:p>
          <a:p>
            <a:pPr lvl="1" algn="l">
              <a:lnSpc>
                <a:spcPct val="150000"/>
              </a:lnSpc>
              <a:buChar char="●"/>
            </a:pPr>
            <a:r>
              <a:rPr lang="en-US" sz="1200">
                <a:solidFill>
                  <a:schemeClr val="tx1"/>
                </a:solidFill>
              </a:rPr>
              <a:t>Function (h</a:t>
            </a:r>
            <a:r>
              <a:rPr lang="vi-VN" sz="1200">
                <a:solidFill>
                  <a:schemeClr val="tx1"/>
                </a:solidFill>
              </a:rPr>
              <a:t>àm</a:t>
            </a:r>
            <a:r>
              <a:rPr lang="en-US" sz="1200">
                <a:solidFill>
                  <a:schemeClr val="tx1"/>
                </a:solidFill>
              </a:rPr>
              <a:t>)</a:t>
            </a:r>
            <a:r>
              <a:rPr lang="vi-VN" sz="1200">
                <a:solidFill>
                  <a:schemeClr val="tx1"/>
                </a:solidFill>
              </a:rPr>
              <a:t> trong JavaScript là một </a:t>
            </a:r>
            <a:r>
              <a:rPr lang="vi-VN" sz="1200" b="1">
                <a:solidFill>
                  <a:schemeClr val="bg1"/>
                </a:solidFill>
              </a:rPr>
              <a:t>chương trình con </a:t>
            </a:r>
            <a:r>
              <a:rPr lang="vi-VN" sz="1200">
                <a:solidFill>
                  <a:schemeClr val="tx1"/>
                </a:solidFill>
              </a:rPr>
              <a:t>giúp </a:t>
            </a:r>
            <a:r>
              <a:rPr lang="vi-VN" sz="1200" b="1">
                <a:solidFill>
                  <a:schemeClr val="bg1"/>
                </a:solidFill>
              </a:rPr>
              <a:t>thực thi </a:t>
            </a:r>
            <a:r>
              <a:rPr lang="vi-VN" sz="1200">
                <a:solidFill>
                  <a:schemeClr val="tx1"/>
                </a:solidFill>
              </a:rPr>
              <a:t>một </a:t>
            </a:r>
            <a:r>
              <a:rPr lang="vi-VN" sz="1200" b="1">
                <a:solidFill>
                  <a:schemeClr val="bg1"/>
                </a:solidFill>
              </a:rPr>
              <a:t>công việc cụ thể</a:t>
            </a:r>
            <a:r>
              <a:rPr lang="vi-VN" sz="1200">
                <a:solidFill>
                  <a:schemeClr val="tx1"/>
                </a:solidFill>
              </a:rPr>
              <a:t>.</a:t>
            </a:r>
            <a:endParaRPr lang="en-US" sz="1200">
              <a:solidFill>
                <a:schemeClr val="tx1"/>
              </a:solidFill>
            </a:endParaRPr>
          </a:p>
          <a:p>
            <a:pPr lvl="1" algn="l">
              <a:lnSpc>
                <a:spcPct val="150000"/>
              </a:lnSpc>
              <a:buChar char="●"/>
            </a:pPr>
            <a:r>
              <a:rPr lang="en-US" sz="1200">
                <a:solidFill>
                  <a:schemeClr val="tx1"/>
                </a:solidFill>
              </a:rPr>
              <a:t>Cú pháp:</a:t>
            </a:r>
          </a:p>
          <a:p>
            <a:pPr marL="596900" lvl="1" indent="0" algn="l">
              <a:lnSpc>
                <a:spcPct val="150000"/>
              </a:lnSpc>
              <a:buNone/>
            </a:pPr>
            <a:r>
              <a:rPr lang="en-US" sz="1200">
                <a:solidFill>
                  <a:schemeClr val="tx1"/>
                </a:solidFill>
              </a:rPr>
              <a:t>	</a:t>
            </a:r>
            <a:r>
              <a:rPr lang="en-US" sz="1200" b="1">
                <a:solidFill>
                  <a:schemeClr val="bg1"/>
                </a:solidFill>
              </a:rPr>
              <a:t>function tenHam(thamSo1, thamSo2,…) {</a:t>
            </a:r>
          </a:p>
          <a:p>
            <a:pPr marL="596900" lvl="1" indent="0" algn="l">
              <a:lnSpc>
                <a:spcPct val="150000"/>
              </a:lnSpc>
              <a:buNone/>
            </a:pPr>
            <a:r>
              <a:rPr lang="en-US" sz="1200" b="1">
                <a:solidFill>
                  <a:schemeClr val="bg1"/>
                </a:solidFill>
              </a:rPr>
              <a:t>	    // Code</a:t>
            </a:r>
          </a:p>
          <a:p>
            <a:pPr marL="596900" lvl="1" indent="0" algn="l">
              <a:lnSpc>
                <a:spcPct val="150000"/>
              </a:lnSpc>
              <a:buNone/>
            </a:pPr>
            <a:r>
              <a:rPr lang="en-US" sz="1200" b="1">
                <a:solidFill>
                  <a:schemeClr val="bg1"/>
                </a:solidFill>
              </a:rPr>
              <a:t>	}</a:t>
            </a:r>
            <a:r>
              <a:rPr lang="en-US" sz="1200">
                <a:solidFill>
                  <a:schemeClr val="tx1"/>
                </a:solidFill>
              </a:rPr>
              <a:t> </a:t>
            </a:r>
          </a:p>
          <a:p>
            <a:pPr lvl="1" algn="l">
              <a:lnSpc>
                <a:spcPct val="150000"/>
              </a:lnSpc>
              <a:buChar char="●"/>
            </a:pPr>
            <a:r>
              <a:rPr lang="en-US" sz="1200">
                <a:solidFill>
                  <a:schemeClr val="tx1"/>
                </a:solidFill>
              </a:rPr>
              <a:t>Ví dụ:</a:t>
            </a:r>
          </a:p>
          <a:p>
            <a:pPr marL="139700" indent="0">
              <a:buNone/>
            </a:pPr>
            <a:r>
              <a:rPr lang="en-US" sz="1600" b="0">
                <a:solidFill>
                  <a:srgbClr val="569CD6"/>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D4D4D4"/>
                </a:solidFill>
                <a:effectLst/>
                <a:latin typeface="Consolas" panose="020B0609020204030204" pitchFamily="49" charset="0"/>
              </a:rPr>
              <a:t> </a:t>
            </a:r>
            <a:r>
              <a:rPr lang="en-US" sz="1200" b="0">
                <a:solidFill>
                  <a:srgbClr val="DCDCAA"/>
                </a:solidFill>
                <a:effectLst/>
                <a:latin typeface="Consolas" panose="020B0609020204030204" pitchFamily="49" charset="0"/>
              </a:rPr>
              <a:t>sum</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b</a:t>
            </a:r>
            <a:r>
              <a:rPr lang="en-US" sz="1200" b="0">
                <a:solidFill>
                  <a:srgbClr val="D4D4D4"/>
                </a:solidFill>
                <a:effectLst/>
                <a:latin typeface="Consolas" panose="020B0609020204030204" pitchFamily="49" charset="0"/>
              </a:rPr>
              <a:t>) {</a:t>
            </a:r>
          </a:p>
          <a:p>
            <a:pPr marL="139700" indent="0">
              <a:buNone/>
            </a:pPr>
            <a:r>
              <a:rPr lang="en-US" sz="1200" b="0">
                <a:solidFill>
                  <a:srgbClr val="D4D4D4"/>
                </a:solidFill>
                <a:effectLst/>
                <a:latin typeface="Consolas" panose="020B0609020204030204" pitchFamily="49" charset="0"/>
              </a:rPr>
              <a:t>	   </a:t>
            </a:r>
            <a:r>
              <a:rPr lang="en-US" sz="1200" b="0">
                <a:solidFill>
                  <a:srgbClr val="DCDCAA"/>
                </a:solidFill>
                <a:effectLst/>
                <a:latin typeface="Consolas" panose="020B0609020204030204" pitchFamily="49" charset="0"/>
              </a:rPr>
              <a:t>alert</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 + </a:t>
            </a:r>
            <a:r>
              <a:rPr lang="en-US" sz="1200" b="0">
                <a:solidFill>
                  <a:srgbClr val="9CDCFE"/>
                </a:solidFill>
                <a:effectLst/>
                <a:latin typeface="Consolas" panose="020B0609020204030204" pitchFamily="49" charset="0"/>
              </a:rPr>
              <a:t>b</a:t>
            </a:r>
            <a:r>
              <a:rPr lang="en-US" sz="1200" b="0">
                <a:solidFill>
                  <a:srgbClr val="D4D4D4"/>
                </a:solidFill>
                <a:effectLst/>
                <a:latin typeface="Consolas" panose="020B0609020204030204" pitchFamily="49" charset="0"/>
              </a:rPr>
              <a:t>);</a:t>
            </a:r>
          </a:p>
          <a:p>
            <a:pPr marL="139700" indent="0">
              <a:buNone/>
            </a:pPr>
            <a:r>
              <a:rPr lang="en-US" sz="1200" b="0">
                <a:solidFill>
                  <a:srgbClr val="D4D4D4"/>
                </a:solidFill>
                <a:effectLst/>
                <a:latin typeface="Consolas" panose="020B0609020204030204" pitchFamily="49" charset="0"/>
              </a:rPr>
              <a:t>	}</a:t>
            </a:r>
          </a:p>
          <a:p>
            <a:pPr marL="139700" indent="0">
              <a:buNone/>
            </a:pPr>
            <a:r>
              <a:rPr lang="en-US" sz="1200" b="0">
                <a:solidFill>
                  <a:srgbClr val="DCDCAA"/>
                </a:solidFill>
                <a:effectLst/>
                <a:latin typeface="Consolas" panose="020B0609020204030204" pitchFamily="49" charset="0"/>
              </a:rPr>
              <a:t>	sum</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10</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20</a:t>
            </a:r>
            <a:r>
              <a:rPr lang="en-US" sz="1200" b="0">
                <a:solidFill>
                  <a:srgbClr val="D4D4D4"/>
                </a:solidFill>
                <a:effectLst/>
                <a:latin typeface="Consolas" panose="020B0609020204030204" pitchFamily="49" charset="0"/>
              </a:rPr>
              <a:t>);</a:t>
            </a:r>
          </a:p>
          <a:p>
            <a:pPr marL="596900" lvl="1" indent="0" algn="l">
              <a:lnSpc>
                <a:spcPct val="150000"/>
              </a:lnSpc>
              <a:buNone/>
            </a:pPr>
            <a:endParaRPr lang="en-US" sz="1200">
              <a:solidFill>
                <a:schemeClr val="tx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4.2. Dữ liệu phức tạp (Complex Data) </a:t>
            </a:r>
            <a:r>
              <a:rPr lang="en-US">
                <a:solidFill>
                  <a:srgbClr val="FFFF00"/>
                </a:solidFill>
              </a:rPr>
              <a:t>(Các buổi sau học chi tiết)</a:t>
            </a:r>
          </a:p>
        </p:txBody>
      </p:sp>
    </p:spTree>
    <p:extLst>
      <p:ext uri="{BB962C8B-B14F-4D97-AF65-F5344CB8AC3E}">
        <p14:creationId xmlns:p14="http://schemas.microsoft.com/office/powerpoint/2010/main" val="2042763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16809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a:solidFill>
                  <a:schemeClr val="tx1"/>
                </a:solidFill>
              </a:rPr>
              <a:t>Kiểu </a:t>
            </a:r>
            <a:r>
              <a:rPr lang="en-US" sz="1200" b="1">
                <a:solidFill>
                  <a:schemeClr val="bg1"/>
                </a:solidFill>
              </a:rPr>
              <a:t>Object</a:t>
            </a:r>
          </a:p>
          <a:p>
            <a:pPr lvl="1" algn="l">
              <a:lnSpc>
                <a:spcPct val="150000"/>
              </a:lnSpc>
              <a:buChar char="●"/>
            </a:pPr>
            <a:r>
              <a:rPr lang="en-US" sz="1200">
                <a:solidFill>
                  <a:schemeClr val="tx1"/>
                </a:solidFill>
              </a:rPr>
              <a:t>Object là </a:t>
            </a:r>
            <a:r>
              <a:rPr lang="en-US" sz="1200" b="1">
                <a:solidFill>
                  <a:schemeClr val="bg1"/>
                </a:solidFill>
              </a:rPr>
              <a:t>kiểu dữ liệu tham chiếu</a:t>
            </a:r>
            <a:r>
              <a:rPr lang="en-US" sz="1200">
                <a:solidFill>
                  <a:schemeClr val="tx1"/>
                </a:solidFill>
              </a:rPr>
              <a:t>. Có thể hiểu object là một tập hợp gồm các </a:t>
            </a:r>
            <a:r>
              <a:rPr lang="en-US" sz="1200" b="1">
                <a:solidFill>
                  <a:schemeClr val="bg1"/>
                </a:solidFill>
              </a:rPr>
              <a:t>cặp key - value </a:t>
            </a:r>
            <a:r>
              <a:rPr lang="en-US" sz="1200">
                <a:solidFill>
                  <a:schemeClr val="tx1"/>
                </a:solidFill>
              </a:rPr>
              <a:t>(khóa - giá trị).</a:t>
            </a:r>
          </a:p>
          <a:p>
            <a:pPr lvl="1" algn="l">
              <a:lnSpc>
                <a:spcPct val="150000"/>
              </a:lnSpc>
              <a:buChar char="●"/>
            </a:pPr>
            <a:r>
              <a:rPr lang="en-US" sz="1200">
                <a:solidFill>
                  <a:schemeClr val="tx1"/>
                </a:solidFill>
              </a:rPr>
              <a:t>Kiểu dữ liệu của </a:t>
            </a:r>
            <a:r>
              <a:rPr lang="en-US" sz="1200" b="1">
                <a:solidFill>
                  <a:schemeClr val="bg1"/>
                </a:solidFill>
              </a:rPr>
              <a:t>key</a:t>
            </a:r>
            <a:r>
              <a:rPr lang="en-US" sz="1200">
                <a:solidFill>
                  <a:schemeClr val="tx1"/>
                </a:solidFill>
              </a:rPr>
              <a:t> có thể là </a:t>
            </a:r>
            <a:r>
              <a:rPr lang="en-US" sz="1200" b="1">
                <a:solidFill>
                  <a:schemeClr val="bg1"/>
                </a:solidFill>
              </a:rPr>
              <a:t>string</a:t>
            </a:r>
            <a:r>
              <a:rPr lang="en-US" sz="1200">
                <a:solidFill>
                  <a:schemeClr val="tx1"/>
                </a:solidFill>
              </a:rPr>
              <a:t> hoặc symbol.</a:t>
            </a:r>
          </a:p>
          <a:p>
            <a:pPr lvl="1" algn="l">
              <a:lnSpc>
                <a:spcPct val="150000"/>
              </a:lnSpc>
              <a:buChar char="●"/>
            </a:pPr>
            <a:r>
              <a:rPr lang="en-US" sz="1200" b="1">
                <a:solidFill>
                  <a:schemeClr val="bg1"/>
                </a:solidFill>
              </a:rPr>
              <a:t>Value</a:t>
            </a:r>
            <a:r>
              <a:rPr lang="en-US" sz="1200">
                <a:solidFill>
                  <a:schemeClr val="tx1"/>
                </a:solidFill>
              </a:rPr>
              <a:t> ứng với key có thể là </a:t>
            </a:r>
            <a:r>
              <a:rPr lang="en-US" sz="1200" b="1">
                <a:solidFill>
                  <a:schemeClr val="bg1"/>
                </a:solidFill>
              </a:rPr>
              <a:t>bất kỳ kiểu dữ liệu nào</a:t>
            </a:r>
            <a:r>
              <a:rPr lang="en-US" sz="1200">
                <a:solidFill>
                  <a:schemeClr val="tx1"/>
                </a:solidFill>
              </a:rPr>
              <a:t>.</a:t>
            </a:r>
          </a:p>
          <a:p>
            <a:pPr lvl="1" algn="l">
              <a:lnSpc>
                <a:spcPct val="150000"/>
              </a:lnSpc>
              <a:buChar char="●"/>
            </a:pPr>
            <a:r>
              <a:rPr lang="fr-FR" sz="1200">
                <a:solidFill>
                  <a:schemeClr val="tx1"/>
                </a:solidFill>
              </a:rPr>
              <a:t>Có </a:t>
            </a:r>
            <a:r>
              <a:rPr lang="fr-FR" sz="1200" b="1">
                <a:solidFill>
                  <a:schemeClr val="bg1"/>
                </a:solidFill>
              </a:rPr>
              <a:t>2 loại </a:t>
            </a:r>
            <a:r>
              <a:rPr lang="fr-FR" sz="1200">
                <a:solidFill>
                  <a:schemeClr val="tx1"/>
                </a:solidFill>
              </a:rPr>
              <a:t>là </a:t>
            </a:r>
            <a:r>
              <a:rPr lang="fr-FR" sz="1200" b="1">
                <a:solidFill>
                  <a:schemeClr val="bg1"/>
                </a:solidFill>
              </a:rPr>
              <a:t>Object</a:t>
            </a:r>
            <a:r>
              <a:rPr lang="fr-FR" sz="1200">
                <a:solidFill>
                  <a:schemeClr val="tx1"/>
                </a:solidFill>
              </a:rPr>
              <a:t> và </a:t>
            </a:r>
            <a:r>
              <a:rPr lang="fr-FR" sz="1200" b="1">
                <a:solidFill>
                  <a:schemeClr val="bg1"/>
                </a:solidFill>
              </a:rPr>
              <a:t>Array</a:t>
            </a:r>
            <a:r>
              <a:rPr lang="fr-FR" sz="1200">
                <a:solidFill>
                  <a:schemeClr val="tx1"/>
                </a:solidFill>
              </a:rPr>
              <a:t>.</a:t>
            </a:r>
          </a:p>
          <a:p>
            <a:pPr lvl="1" algn="l">
              <a:lnSpc>
                <a:spcPct val="150000"/>
              </a:lnSpc>
              <a:buChar char="●"/>
            </a:pPr>
            <a:r>
              <a:rPr lang="fr-FR" sz="1200">
                <a:solidFill>
                  <a:schemeClr val="tx1"/>
                </a:solidFill>
              </a:rPr>
              <a:t>Ví dụ về </a:t>
            </a:r>
            <a:r>
              <a:rPr lang="fr-FR" sz="1200" b="1">
                <a:solidFill>
                  <a:schemeClr val="bg1"/>
                </a:solidFill>
              </a:rPr>
              <a:t>Object</a:t>
            </a:r>
          </a:p>
          <a:p>
            <a:pPr marL="139700" indent="0">
              <a:buNone/>
            </a:pPr>
            <a:r>
              <a:rPr lang="en-US" sz="1600" b="0">
                <a:solidFill>
                  <a:srgbClr val="569CD6"/>
                </a:solidFill>
                <a:effectLst/>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infoUser</a:t>
            </a:r>
            <a:r>
              <a:rPr lang="en-US" sz="1200" b="0">
                <a:solidFill>
                  <a:srgbClr val="D4D4D4"/>
                </a:solidFill>
                <a:effectLst/>
                <a:latin typeface="Consolas" panose="020B0609020204030204" pitchFamily="49" charset="0"/>
              </a:rPr>
              <a:t> = {</a:t>
            </a:r>
          </a:p>
          <a:p>
            <a:pPr marL="139700" indent="0">
              <a:buNone/>
            </a:pPr>
            <a:r>
              <a:rPr lang="en-US" sz="1200">
                <a:solidFill>
                  <a:srgbClr val="D4D4D4"/>
                </a:solidFill>
                <a:latin typeface="Consolas" panose="020B0609020204030204" pitchFamily="49" charset="0"/>
              </a:rPr>
              <a:t>	</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name</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"Le Van A"</a:t>
            </a:r>
            <a:r>
              <a:rPr lang="en-US" sz="1200" b="0">
                <a:solidFill>
                  <a:srgbClr val="D4D4D4"/>
                </a:solidFill>
                <a:effectLst/>
                <a:latin typeface="Consolas" panose="020B0609020204030204" pitchFamily="49" charset="0"/>
              </a:rPr>
              <a:t>,</a:t>
            </a:r>
          </a:p>
          <a:p>
            <a:pPr marL="139700" indent="0">
              <a:buNone/>
            </a:pP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age</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18</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email</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"levana@gmail.com"</a:t>
            </a:r>
            <a:r>
              <a:rPr lang="en-US" sz="1200" b="0">
                <a:solidFill>
                  <a:srgbClr val="D4D4D4"/>
                </a:solidFill>
                <a:effectLst/>
                <a:latin typeface="Consolas" panose="020B0609020204030204" pitchFamily="49" charset="0"/>
              </a:rPr>
              <a:t>,</a:t>
            </a:r>
          </a:p>
          <a:p>
            <a:pPr marL="139700" indent="0">
              <a:buNone/>
            </a:pP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phone</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"0987654321"</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infoUser</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age</a:t>
            </a:r>
            <a:r>
              <a:rPr lang="en-US" sz="1200" b="0">
                <a:solidFill>
                  <a:srgbClr val="D4D4D4"/>
                </a:solidFill>
                <a:effectLst/>
                <a:latin typeface="Consolas" panose="020B0609020204030204" pitchFamily="49" charset="0"/>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4.2. Dữ liệu phức tạp (Complex Data) </a:t>
            </a:r>
            <a:r>
              <a:rPr lang="en-US">
                <a:solidFill>
                  <a:srgbClr val="FFFF00"/>
                </a:solidFill>
              </a:rPr>
              <a:t>(Các buổi sau học chi tiết)</a:t>
            </a:r>
          </a:p>
        </p:txBody>
      </p:sp>
    </p:spTree>
    <p:extLst>
      <p:ext uri="{BB962C8B-B14F-4D97-AF65-F5344CB8AC3E}">
        <p14:creationId xmlns:p14="http://schemas.microsoft.com/office/powerpoint/2010/main" val="3830230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0"/>
            <a:ext cx="7425031" cy="416809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a:solidFill>
                  <a:schemeClr val="tx1"/>
                </a:solidFill>
              </a:rPr>
              <a:t>Kiểu </a:t>
            </a:r>
            <a:r>
              <a:rPr lang="en-US" sz="1200" b="1">
                <a:solidFill>
                  <a:schemeClr val="bg1"/>
                </a:solidFill>
              </a:rPr>
              <a:t>Object</a:t>
            </a:r>
          </a:p>
          <a:p>
            <a:pPr lvl="1" algn="l">
              <a:lnSpc>
                <a:spcPct val="150000"/>
              </a:lnSpc>
              <a:buChar char="●"/>
            </a:pPr>
            <a:r>
              <a:rPr lang="en-US" sz="1200">
                <a:solidFill>
                  <a:schemeClr val="tx1"/>
                </a:solidFill>
              </a:rPr>
              <a:t>Object là </a:t>
            </a:r>
            <a:r>
              <a:rPr lang="en-US" sz="1200" b="1">
                <a:solidFill>
                  <a:schemeClr val="bg1"/>
                </a:solidFill>
              </a:rPr>
              <a:t>kiểu dữ liệu tham chiếu</a:t>
            </a:r>
            <a:r>
              <a:rPr lang="en-US" sz="1200">
                <a:solidFill>
                  <a:schemeClr val="tx1"/>
                </a:solidFill>
              </a:rPr>
              <a:t>. Có thể hiểu object là một tập hợp gồm các </a:t>
            </a:r>
            <a:r>
              <a:rPr lang="en-US" sz="1200" b="1">
                <a:solidFill>
                  <a:schemeClr val="bg1"/>
                </a:solidFill>
              </a:rPr>
              <a:t>cặp key - value </a:t>
            </a:r>
            <a:r>
              <a:rPr lang="en-US" sz="1200">
                <a:solidFill>
                  <a:schemeClr val="tx1"/>
                </a:solidFill>
              </a:rPr>
              <a:t>(khóa - giá trị).</a:t>
            </a:r>
          </a:p>
          <a:p>
            <a:pPr lvl="1" algn="l">
              <a:lnSpc>
                <a:spcPct val="150000"/>
              </a:lnSpc>
              <a:buChar char="●"/>
            </a:pPr>
            <a:r>
              <a:rPr lang="en-US" sz="1200">
                <a:solidFill>
                  <a:schemeClr val="tx1"/>
                </a:solidFill>
              </a:rPr>
              <a:t>Kiểu dữ liệu của </a:t>
            </a:r>
            <a:r>
              <a:rPr lang="en-US" sz="1200" b="1">
                <a:solidFill>
                  <a:schemeClr val="bg1"/>
                </a:solidFill>
              </a:rPr>
              <a:t>key</a:t>
            </a:r>
            <a:r>
              <a:rPr lang="en-US" sz="1200">
                <a:solidFill>
                  <a:schemeClr val="tx1"/>
                </a:solidFill>
              </a:rPr>
              <a:t> có thể là </a:t>
            </a:r>
            <a:r>
              <a:rPr lang="en-US" sz="1200" b="1">
                <a:solidFill>
                  <a:schemeClr val="bg1"/>
                </a:solidFill>
              </a:rPr>
              <a:t>string</a:t>
            </a:r>
            <a:r>
              <a:rPr lang="en-US" sz="1200">
                <a:solidFill>
                  <a:schemeClr val="tx1"/>
                </a:solidFill>
              </a:rPr>
              <a:t> hoặc symbol.</a:t>
            </a:r>
          </a:p>
          <a:p>
            <a:pPr lvl="1" algn="l">
              <a:lnSpc>
                <a:spcPct val="150000"/>
              </a:lnSpc>
              <a:buChar char="●"/>
            </a:pPr>
            <a:r>
              <a:rPr lang="en-US" sz="1200" b="1">
                <a:solidFill>
                  <a:schemeClr val="bg1"/>
                </a:solidFill>
              </a:rPr>
              <a:t>Value</a:t>
            </a:r>
            <a:r>
              <a:rPr lang="en-US" sz="1200">
                <a:solidFill>
                  <a:schemeClr val="tx1"/>
                </a:solidFill>
              </a:rPr>
              <a:t> ứng với key có thể là </a:t>
            </a:r>
            <a:r>
              <a:rPr lang="en-US" sz="1200" b="1">
                <a:solidFill>
                  <a:schemeClr val="bg1"/>
                </a:solidFill>
              </a:rPr>
              <a:t>bất kỳ kiểu dữ liệu nào</a:t>
            </a:r>
            <a:r>
              <a:rPr lang="en-US" sz="1200">
                <a:solidFill>
                  <a:schemeClr val="tx1"/>
                </a:solidFill>
              </a:rPr>
              <a:t>.</a:t>
            </a:r>
          </a:p>
          <a:p>
            <a:pPr lvl="1" algn="l">
              <a:lnSpc>
                <a:spcPct val="150000"/>
              </a:lnSpc>
              <a:buChar char="●"/>
            </a:pPr>
            <a:r>
              <a:rPr lang="fr-FR" sz="1200">
                <a:solidFill>
                  <a:schemeClr val="tx1"/>
                </a:solidFill>
              </a:rPr>
              <a:t>Có </a:t>
            </a:r>
            <a:r>
              <a:rPr lang="fr-FR" sz="1200" b="1">
                <a:solidFill>
                  <a:schemeClr val="bg1"/>
                </a:solidFill>
              </a:rPr>
              <a:t>2 loại </a:t>
            </a:r>
            <a:r>
              <a:rPr lang="fr-FR" sz="1200">
                <a:solidFill>
                  <a:schemeClr val="tx1"/>
                </a:solidFill>
              </a:rPr>
              <a:t>là </a:t>
            </a:r>
            <a:r>
              <a:rPr lang="fr-FR" sz="1200" b="1">
                <a:solidFill>
                  <a:schemeClr val="bg1"/>
                </a:solidFill>
              </a:rPr>
              <a:t>Object</a:t>
            </a:r>
            <a:r>
              <a:rPr lang="fr-FR" sz="1200">
                <a:solidFill>
                  <a:schemeClr val="tx1"/>
                </a:solidFill>
              </a:rPr>
              <a:t> và </a:t>
            </a:r>
            <a:r>
              <a:rPr lang="fr-FR" sz="1200" b="1">
                <a:solidFill>
                  <a:schemeClr val="bg1"/>
                </a:solidFill>
              </a:rPr>
              <a:t>Array</a:t>
            </a:r>
            <a:r>
              <a:rPr lang="fr-FR" sz="1200">
                <a:solidFill>
                  <a:schemeClr val="tx1"/>
                </a:solidFill>
              </a:rPr>
              <a:t>.</a:t>
            </a:r>
          </a:p>
          <a:p>
            <a:pPr lvl="1" algn="l">
              <a:lnSpc>
                <a:spcPct val="150000"/>
              </a:lnSpc>
              <a:buChar char="●"/>
            </a:pPr>
            <a:r>
              <a:rPr lang="fr-FR" sz="1200">
                <a:solidFill>
                  <a:schemeClr val="tx1"/>
                </a:solidFill>
              </a:rPr>
              <a:t>Ví dụ về </a:t>
            </a:r>
            <a:r>
              <a:rPr lang="fr-FR" sz="1200" b="1">
                <a:solidFill>
                  <a:schemeClr val="bg1"/>
                </a:solidFill>
              </a:rPr>
              <a:t>Array</a:t>
            </a:r>
          </a:p>
          <a:p>
            <a:pPr marL="139700" indent="0">
              <a:buNone/>
            </a:pPr>
            <a:r>
              <a:rPr lang="en-US" sz="16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listUser</a:t>
            </a:r>
            <a:r>
              <a:rPr lang="en-US" sz="1200" b="0">
                <a:solidFill>
                  <a:srgbClr val="D4D4D4"/>
                </a:solidFill>
                <a:effectLst/>
                <a:latin typeface="Consolas" panose="020B0609020204030204" pitchFamily="49" charset="0"/>
              </a:rPr>
              <a:t> = [</a:t>
            </a:r>
          </a:p>
          <a:p>
            <a:pPr marL="139700" indent="0">
              <a:buNone/>
            </a:pP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"Le Van A"</a:t>
            </a:r>
            <a:r>
              <a:rPr lang="en-US" sz="1200" b="0">
                <a:solidFill>
                  <a:srgbClr val="D4D4D4"/>
                </a:solidFill>
                <a:effectLst/>
                <a:latin typeface="Consolas" panose="020B0609020204030204" pitchFamily="49" charset="0"/>
              </a:rPr>
              <a:t>,</a:t>
            </a:r>
          </a:p>
          <a:p>
            <a:pPr marL="139700" indent="0">
              <a:buNone/>
            </a:pP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"Nguyen Thi B"</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"Do Van C"</a:t>
            </a:r>
            <a:endParaRPr lang="en-US" sz="1200" b="0">
              <a:solidFill>
                <a:srgbClr val="D4D4D4"/>
              </a:solidFill>
              <a:effectLst/>
              <a:latin typeface="Consolas" panose="020B0609020204030204" pitchFamily="49" charset="0"/>
            </a:endParaRPr>
          </a:p>
          <a:p>
            <a:pPr marL="139700" indent="0">
              <a:buNone/>
            </a:pPr>
            <a:r>
              <a:rPr lang="en-US" sz="1200" b="0">
                <a:solidFill>
                  <a:srgbClr val="D4D4D4"/>
                </a:solidFill>
                <a:effectLst/>
                <a:latin typeface="Consolas" panose="020B0609020204030204" pitchFamily="49" charset="0"/>
              </a:rPr>
              <a:t>	]</a:t>
            </a: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listUser</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listUser</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0</a:t>
            </a:r>
            <a:r>
              <a:rPr lang="en-US" sz="1200" b="0">
                <a:solidFill>
                  <a:srgbClr val="D4D4D4"/>
                </a:solidFill>
                <a:effectLst/>
                <a:latin typeface="Consolas" panose="020B0609020204030204" pitchFamily="49" charset="0"/>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Data Types (Kiểu dữ liệu)</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4.2. Dữ liệu phức tạp (Complex Data) </a:t>
            </a:r>
            <a:r>
              <a:rPr lang="en-US">
                <a:solidFill>
                  <a:srgbClr val="FFFF00"/>
                </a:solidFill>
              </a:rPr>
              <a:t>(Các buổi sau học chi tiết)</a:t>
            </a:r>
          </a:p>
        </p:txBody>
      </p:sp>
    </p:spTree>
    <p:extLst>
      <p:ext uri="{BB962C8B-B14F-4D97-AF65-F5344CB8AC3E}">
        <p14:creationId xmlns:p14="http://schemas.microsoft.com/office/powerpoint/2010/main" val="13987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06031"/>
            <a:ext cx="7425031" cy="50521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a:solidFill>
                  <a:schemeClr val="bg1"/>
                </a:solidFill>
              </a:rPr>
              <a:t>Hàm built-in </a:t>
            </a:r>
            <a:r>
              <a:rPr lang="vi-VN" sz="1200">
                <a:solidFill>
                  <a:schemeClr val="tx1"/>
                </a:solidFill>
              </a:rPr>
              <a:t>là những hàm được javascript </a:t>
            </a:r>
            <a:r>
              <a:rPr lang="vi-VN" sz="1200" b="1">
                <a:solidFill>
                  <a:schemeClr val="bg1"/>
                </a:solidFill>
              </a:rPr>
              <a:t>định nghĩa sẵn</a:t>
            </a:r>
            <a:r>
              <a:rPr lang="vi-VN" sz="1200">
                <a:solidFill>
                  <a:schemeClr val="tx1"/>
                </a:solidFill>
              </a:rPr>
              <a:t>, chúng ra </a:t>
            </a:r>
            <a:r>
              <a:rPr lang="vi-VN" sz="1200" b="1">
                <a:solidFill>
                  <a:schemeClr val="bg1"/>
                </a:solidFill>
              </a:rPr>
              <a:t>chỉ việc sử dụng</a:t>
            </a:r>
            <a:r>
              <a:rPr lang="vi-VN" sz="1200">
                <a:solidFill>
                  <a:schemeClr val="tx1"/>
                </a:solidFill>
              </a:rPr>
              <a:t>.</a:t>
            </a:r>
            <a:endParaRPr lang="en-US" sz="1200" b="0">
              <a:solidFill>
                <a:srgbClr val="D4D4D4"/>
              </a:solidFill>
              <a:effectLst/>
              <a:latin typeface="Consolas" panose="020B0609020204030204" pitchFamily="49" charset="0"/>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Một số hàm built-in</a:t>
            </a:r>
            <a:endParaRPr b="0"/>
          </a:p>
        </p:txBody>
      </p:sp>
      <p:sp>
        <p:nvSpPr>
          <p:cNvPr id="1500" name="Google Shape;1500;p40"/>
          <p:cNvSpPr txBox="1">
            <a:spLocks noGrp="1"/>
          </p:cNvSpPr>
          <p:nvPr>
            <p:ph type="subTitle" idx="1"/>
          </p:nvPr>
        </p:nvSpPr>
        <p:spPr>
          <a:xfrm>
            <a:off x="839228" y="766561"/>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5.1. Khái niệm</a:t>
            </a:r>
            <a:endParaRPr lang="en-US">
              <a:solidFill>
                <a:srgbClr val="FFFF00"/>
              </a:solidFill>
            </a:endParaRPr>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720000" y="1690182"/>
            <a:ext cx="7763306" cy="2273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rgbClr val="D4D4D4"/>
                </a:solidFill>
                <a:latin typeface="Barlow" panose="00000500000000000000" pitchFamily="2" charset="0"/>
              </a:rPr>
              <a:t>Hàm </a:t>
            </a:r>
            <a:r>
              <a:rPr lang="en-US" sz="1200" b="1">
                <a:solidFill>
                  <a:schemeClr val="bg1"/>
                </a:solidFill>
                <a:latin typeface="Barlow" panose="00000500000000000000" pitchFamily="2" charset="0"/>
              </a:rPr>
              <a:t>alert()</a:t>
            </a:r>
          </a:p>
          <a:p>
            <a:pPr lvl="1" algn="l">
              <a:lnSpc>
                <a:spcPct val="150000"/>
              </a:lnSpc>
              <a:buChar char="●"/>
            </a:pPr>
            <a:r>
              <a:rPr lang="vi-VN" sz="1200">
                <a:solidFill>
                  <a:schemeClr val="tx1"/>
                </a:solidFill>
              </a:rPr>
              <a:t>Hàm </a:t>
            </a:r>
            <a:r>
              <a:rPr lang="vi-VN" sz="1200" b="1">
                <a:solidFill>
                  <a:schemeClr val="bg1"/>
                </a:solidFill>
              </a:rPr>
              <a:t>alert() </a:t>
            </a:r>
            <a:r>
              <a:rPr lang="vi-VN" sz="1200">
                <a:solidFill>
                  <a:schemeClr val="tx1"/>
                </a:solidFill>
              </a:rPr>
              <a:t>có nhiệm vụ </a:t>
            </a:r>
            <a:r>
              <a:rPr lang="vi-VN" sz="1200" b="1">
                <a:solidFill>
                  <a:schemeClr val="bg1"/>
                </a:solidFill>
              </a:rPr>
              <a:t>in một thông báo popup</a:t>
            </a:r>
            <a:endParaRPr lang="en-US" sz="1200" b="1">
              <a:solidFill>
                <a:schemeClr val="tx1"/>
              </a:solidFill>
            </a:endParaRPr>
          </a:p>
          <a:p>
            <a:pPr lvl="1" algn="l">
              <a:lnSpc>
                <a:spcPct val="150000"/>
              </a:lnSpc>
              <a:buChar char="●"/>
            </a:pPr>
            <a:r>
              <a:rPr lang="en-US" sz="1200" b="1">
                <a:solidFill>
                  <a:schemeClr val="tx1"/>
                </a:solidFill>
              </a:rPr>
              <a:t>N</a:t>
            </a:r>
            <a:r>
              <a:rPr lang="vi-VN" sz="1200">
                <a:solidFill>
                  <a:schemeClr val="tx1"/>
                </a:solidFill>
              </a:rPr>
              <a:t>ó có </a:t>
            </a:r>
            <a:r>
              <a:rPr lang="vi-VN" sz="1200" b="1">
                <a:solidFill>
                  <a:schemeClr val="bg1"/>
                </a:solidFill>
              </a:rPr>
              <a:t>một tham số truyền vào </a:t>
            </a:r>
            <a:r>
              <a:rPr lang="vi-VN" sz="1200">
                <a:solidFill>
                  <a:schemeClr val="tx1"/>
                </a:solidFill>
              </a:rPr>
              <a:t>và tham số này chính là nội dung ta muốn thông báo với người dùng.</a:t>
            </a:r>
          </a:p>
          <a:p>
            <a:pPr lvl="1" algn="l">
              <a:lnSpc>
                <a:spcPct val="150000"/>
              </a:lnSpc>
              <a:buChar char="●"/>
            </a:pPr>
            <a:r>
              <a:rPr lang="vi-VN" sz="1200">
                <a:solidFill>
                  <a:schemeClr val="tx1"/>
                </a:solidFill>
              </a:rPr>
              <a:t>Cú pháp: </a:t>
            </a:r>
            <a:r>
              <a:rPr lang="vi-VN" sz="1200" b="1">
                <a:solidFill>
                  <a:schemeClr val="bg1"/>
                </a:solidFill>
              </a:rPr>
              <a:t>alert(message);</a:t>
            </a:r>
          </a:p>
          <a:p>
            <a:pPr lvl="1" algn="l">
              <a:lnSpc>
                <a:spcPct val="150000"/>
              </a:lnSpc>
              <a:buChar char="●"/>
            </a:pPr>
            <a:r>
              <a:rPr lang="vi-VN" sz="1200">
                <a:solidFill>
                  <a:schemeClr val="tx1"/>
                </a:solidFill>
              </a:rPr>
              <a:t>Ví dụ: alert(</a:t>
            </a:r>
            <a:r>
              <a:rPr lang="en-US" sz="1200">
                <a:solidFill>
                  <a:schemeClr val="tx1"/>
                </a:solidFill>
              </a:rPr>
              <a:t>"</a:t>
            </a:r>
            <a:r>
              <a:rPr lang="vi-VN" sz="1200">
                <a:solidFill>
                  <a:schemeClr val="tx1"/>
                </a:solidFill>
              </a:rPr>
              <a:t>Xin chào!</a:t>
            </a:r>
            <a:r>
              <a:rPr lang="en-US" sz="1200">
                <a:solidFill>
                  <a:schemeClr val="tx1"/>
                </a:solidFill>
              </a:rPr>
              <a:t>"</a:t>
            </a:r>
            <a:r>
              <a:rPr lang="vi-VN" sz="1200">
                <a:solidFill>
                  <a:schemeClr val="tx1"/>
                </a:solidFill>
              </a:rPr>
              <a:t>);</a:t>
            </a: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1550713"/>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5.2. Một số hàm built-in</a:t>
            </a:r>
            <a:endParaRPr lang="en-US">
              <a:solidFill>
                <a:srgbClr val="FFFF00"/>
              </a:solidFill>
            </a:endParaRPr>
          </a:p>
        </p:txBody>
      </p:sp>
    </p:spTree>
    <p:extLst>
      <p:ext uri="{BB962C8B-B14F-4D97-AF65-F5344CB8AC3E}">
        <p14:creationId xmlns:p14="http://schemas.microsoft.com/office/powerpoint/2010/main" val="1015613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Một số hàm built-in</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rgbClr val="D4D4D4"/>
                </a:solidFill>
                <a:latin typeface="Barlow" panose="00000500000000000000" pitchFamily="2" charset="0"/>
              </a:rPr>
              <a:t>Hàm </a:t>
            </a:r>
            <a:r>
              <a:rPr lang="en-US" sz="1200" b="1">
                <a:solidFill>
                  <a:schemeClr val="bg1"/>
                </a:solidFill>
                <a:latin typeface="Barlow" panose="00000500000000000000" pitchFamily="2" charset="0"/>
              </a:rPr>
              <a:t>confirm()</a:t>
            </a:r>
          </a:p>
          <a:p>
            <a:pPr lvl="1" algn="l">
              <a:lnSpc>
                <a:spcPct val="150000"/>
              </a:lnSpc>
              <a:buChar char="●"/>
            </a:pPr>
            <a:r>
              <a:rPr lang="vi-VN" sz="1200">
                <a:solidFill>
                  <a:schemeClr val="tx1"/>
                </a:solidFill>
              </a:rPr>
              <a:t>Hàm </a:t>
            </a:r>
            <a:r>
              <a:rPr lang="vi-VN" sz="1200" b="1">
                <a:solidFill>
                  <a:schemeClr val="bg1"/>
                </a:solidFill>
              </a:rPr>
              <a:t>confirm() </a:t>
            </a:r>
            <a:r>
              <a:rPr lang="vi-VN" sz="1200">
                <a:solidFill>
                  <a:schemeClr val="tx1"/>
                </a:solidFill>
              </a:rPr>
              <a:t>cũng sẽ xuất hiện một </a:t>
            </a:r>
            <a:r>
              <a:rPr lang="vi-VN" sz="1200" b="1">
                <a:solidFill>
                  <a:schemeClr val="bg1"/>
                </a:solidFill>
              </a:rPr>
              <a:t>thông báo popup </a:t>
            </a:r>
            <a:r>
              <a:rPr lang="vi-VN" sz="1200">
                <a:solidFill>
                  <a:schemeClr val="tx1"/>
                </a:solidFill>
              </a:rPr>
              <a:t>nhưng nó </a:t>
            </a:r>
            <a:r>
              <a:rPr lang="vi-VN" sz="1200" b="1">
                <a:solidFill>
                  <a:schemeClr val="bg1"/>
                </a:solidFill>
              </a:rPr>
              <a:t>có thêm hai sự lựa chọn </a:t>
            </a:r>
            <a:r>
              <a:rPr lang="vi-VN" sz="1200">
                <a:solidFill>
                  <a:schemeClr val="tx1"/>
                </a:solidFill>
              </a:rPr>
              <a:t>là </a:t>
            </a:r>
            <a:r>
              <a:rPr lang="vi-VN" sz="1200" b="1">
                <a:solidFill>
                  <a:schemeClr val="bg1"/>
                </a:solidFill>
              </a:rPr>
              <a:t>Yes</a:t>
            </a:r>
            <a:r>
              <a:rPr lang="vi-VN" sz="1200">
                <a:solidFill>
                  <a:schemeClr val="tx1"/>
                </a:solidFill>
              </a:rPr>
              <a:t> và </a:t>
            </a:r>
            <a:r>
              <a:rPr lang="vi-VN" sz="1200" b="1">
                <a:solidFill>
                  <a:schemeClr val="bg1"/>
                </a:solidFill>
              </a:rPr>
              <a:t>No</a:t>
            </a:r>
            <a:r>
              <a:rPr lang="en-US" sz="1200">
                <a:solidFill>
                  <a:schemeClr val="tx1"/>
                </a:solidFill>
              </a:rPr>
              <a:t>.</a:t>
            </a:r>
          </a:p>
          <a:p>
            <a:pPr lvl="1" algn="l">
              <a:lnSpc>
                <a:spcPct val="150000"/>
              </a:lnSpc>
              <a:buChar char="●"/>
            </a:pPr>
            <a:r>
              <a:rPr lang="en-US" sz="1200">
                <a:solidFill>
                  <a:schemeClr val="tx1"/>
                </a:solidFill>
              </a:rPr>
              <a:t>N</a:t>
            </a:r>
            <a:r>
              <a:rPr lang="vi-VN" sz="1200">
                <a:solidFill>
                  <a:schemeClr val="tx1"/>
                </a:solidFill>
              </a:rPr>
              <a:t>ếu người dùng </a:t>
            </a:r>
            <a:r>
              <a:rPr lang="vi-VN" sz="1200" b="1">
                <a:solidFill>
                  <a:schemeClr val="bg1"/>
                </a:solidFill>
              </a:rPr>
              <a:t>chọn Yes </a:t>
            </a:r>
            <a:r>
              <a:rPr lang="vi-VN" sz="1200">
                <a:solidFill>
                  <a:schemeClr val="tx1"/>
                </a:solidFill>
              </a:rPr>
              <a:t>thì nó trả về </a:t>
            </a:r>
            <a:r>
              <a:rPr lang="vi-VN" sz="1200" b="1">
                <a:solidFill>
                  <a:schemeClr val="bg1"/>
                </a:solidFill>
              </a:rPr>
              <a:t>TRUE</a:t>
            </a:r>
            <a:r>
              <a:rPr lang="vi-VN" sz="1200">
                <a:solidFill>
                  <a:schemeClr val="tx1"/>
                </a:solidFill>
              </a:rPr>
              <a:t> và ngược lại nếu </a:t>
            </a:r>
            <a:r>
              <a:rPr lang="vi-VN" sz="1200" b="1">
                <a:solidFill>
                  <a:schemeClr val="bg1"/>
                </a:solidFill>
              </a:rPr>
              <a:t>chọn NO </a:t>
            </a:r>
            <a:r>
              <a:rPr lang="vi-VN" sz="1200">
                <a:solidFill>
                  <a:schemeClr val="tx1"/>
                </a:solidFill>
              </a:rPr>
              <a:t>thì nó sẽ trả về </a:t>
            </a:r>
            <a:r>
              <a:rPr lang="vi-VN" sz="1200" b="1">
                <a:solidFill>
                  <a:schemeClr val="bg1"/>
                </a:solidFill>
              </a:rPr>
              <a:t>FALSE</a:t>
            </a:r>
            <a:r>
              <a:rPr lang="vi-VN" sz="1200">
                <a:solidFill>
                  <a:schemeClr val="tx1"/>
                </a:solidFill>
              </a:rPr>
              <a:t>.</a:t>
            </a:r>
            <a:endParaRPr lang="en-US" sz="1200">
              <a:solidFill>
                <a:schemeClr val="tx1"/>
              </a:solidFill>
            </a:endParaRPr>
          </a:p>
          <a:p>
            <a:pPr lvl="1" algn="l">
              <a:lnSpc>
                <a:spcPct val="150000"/>
              </a:lnSpc>
              <a:buChar char="●"/>
            </a:pPr>
            <a:r>
              <a:rPr lang="vi-VN" sz="1200">
                <a:solidFill>
                  <a:schemeClr val="tx1"/>
                </a:solidFill>
              </a:rPr>
              <a:t>Nó cũng có </a:t>
            </a:r>
            <a:r>
              <a:rPr lang="vi-VN" sz="1200" b="1">
                <a:solidFill>
                  <a:schemeClr val="bg1"/>
                </a:solidFill>
              </a:rPr>
              <a:t>một tham số truyền vào </a:t>
            </a:r>
            <a:r>
              <a:rPr lang="vi-VN" sz="1200">
                <a:solidFill>
                  <a:schemeClr val="tx1"/>
                </a:solidFill>
              </a:rPr>
              <a:t>và tham số này chính là nội dung thông báo.</a:t>
            </a:r>
          </a:p>
          <a:p>
            <a:pPr lvl="1" algn="l">
              <a:lnSpc>
                <a:spcPct val="150000"/>
              </a:lnSpc>
              <a:buChar char="●"/>
            </a:pPr>
            <a:r>
              <a:rPr lang="vi-VN" sz="1200">
                <a:solidFill>
                  <a:schemeClr val="tx1"/>
                </a:solidFill>
              </a:rPr>
              <a:t>Cú pháp: </a:t>
            </a:r>
            <a:r>
              <a:rPr lang="vi-VN" sz="1200" b="1">
                <a:solidFill>
                  <a:schemeClr val="bg1"/>
                </a:solidFill>
              </a:rPr>
              <a:t>confirm(message);</a:t>
            </a:r>
          </a:p>
          <a:p>
            <a:pPr lvl="1" algn="l">
              <a:lnSpc>
                <a:spcPct val="150000"/>
              </a:lnSpc>
              <a:buChar char="●"/>
            </a:pPr>
            <a:r>
              <a:rPr lang="vi-VN" sz="1200">
                <a:solidFill>
                  <a:schemeClr val="tx1"/>
                </a:solidFill>
              </a:rPr>
              <a:t>Ví dụ:</a:t>
            </a:r>
          </a:p>
          <a:p>
            <a:pPr marL="596900" lvl="1" indent="0" algn="l">
              <a:lnSpc>
                <a:spcPct val="150000"/>
              </a:lnSpc>
              <a:buNone/>
            </a:pPr>
            <a:r>
              <a:rPr lang="en-US" sz="1200">
                <a:solidFill>
                  <a:schemeClr val="tx1"/>
                </a:solidFill>
              </a:rPr>
              <a:t>	</a:t>
            </a:r>
            <a:r>
              <a:rPr lang="vi-VN" sz="1200">
                <a:solidFill>
                  <a:schemeClr val="tx1"/>
                </a:solidFill>
              </a:rPr>
              <a:t>var result = confirm("Bạn đã trên 18 tuổi?");</a:t>
            </a:r>
          </a:p>
          <a:p>
            <a:pPr marL="596900" lvl="1" indent="0" algn="l">
              <a:lnSpc>
                <a:spcPct val="150000"/>
              </a:lnSpc>
              <a:buNone/>
            </a:pPr>
            <a:r>
              <a:rPr lang="en-US" sz="1200">
                <a:solidFill>
                  <a:schemeClr val="tx1"/>
                </a:solidFill>
              </a:rPr>
              <a:t>	</a:t>
            </a:r>
            <a:r>
              <a:rPr lang="vi-VN" sz="1200">
                <a:solidFill>
                  <a:schemeClr val="tx1"/>
                </a:solidFill>
              </a:rPr>
              <a:t>alert(result);</a:t>
            </a: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5.2. Một số hàm built-in</a:t>
            </a:r>
            <a:endParaRPr lang="en-US">
              <a:solidFill>
                <a:srgbClr val="FFFF00"/>
              </a:solidFill>
            </a:endParaRPr>
          </a:p>
        </p:txBody>
      </p:sp>
    </p:spTree>
    <p:extLst>
      <p:ext uri="{BB962C8B-B14F-4D97-AF65-F5344CB8AC3E}">
        <p14:creationId xmlns:p14="http://schemas.microsoft.com/office/powerpoint/2010/main" val="91855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Một số hàm built-in</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rgbClr val="D4D4D4"/>
                </a:solidFill>
                <a:latin typeface="Barlow" panose="00000500000000000000" pitchFamily="2" charset="0"/>
              </a:rPr>
              <a:t>Hàm </a:t>
            </a:r>
            <a:r>
              <a:rPr lang="en-US" sz="1200" b="1">
                <a:solidFill>
                  <a:schemeClr val="bg1"/>
                </a:solidFill>
                <a:latin typeface="Barlow" panose="00000500000000000000" pitchFamily="2" charset="0"/>
              </a:rPr>
              <a:t>prompt()</a:t>
            </a:r>
          </a:p>
          <a:p>
            <a:pPr lvl="1" algn="l">
              <a:lnSpc>
                <a:spcPct val="150000"/>
              </a:lnSpc>
              <a:buChar char="●"/>
            </a:pPr>
            <a:r>
              <a:rPr lang="vi-VN" sz="1200">
                <a:solidFill>
                  <a:schemeClr val="tx1"/>
                </a:solidFill>
              </a:rPr>
              <a:t>Hàm </a:t>
            </a:r>
            <a:r>
              <a:rPr lang="vi-VN" sz="1200" b="1">
                <a:solidFill>
                  <a:schemeClr val="bg1"/>
                </a:solidFill>
              </a:rPr>
              <a:t>prompt() </a:t>
            </a:r>
            <a:r>
              <a:rPr lang="vi-VN" sz="1200">
                <a:solidFill>
                  <a:schemeClr val="tx1"/>
                </a:solidFill>
              </a:rPr>
              <a:t>dùng để </a:t>
            </a:r>
            <a:r>
              <a:rPr lang="vi-VN" sz="1200" b="1">
                <a:solidFill>
                  <a:schemeClr val="bg1"/>
                </a:solidFill>
              </a:rPr>
              <a:t>lấy thông tin từ người dùng</a:t>
            </a:r>
            <a:endParaRPr lang="en-US" sz="1200" b="1">
              <a:solidFill>
                <a:schemeClr val="tx1"/>
              </a:solidFill>
            </a:endParaRPr>
          </a:p>
          <a:p>
            <a:pPr lvl="1" algn="l">
              <a:lnSpc>
                <a:spcPct val="150000"/>
              </a:lnSpc>
              <a:buChar char="●"/>
            </a:pPr>
            <a:r>
              <a:rPr lang="en-US" sz="1200" b="1">
                <a:solidFill>
                  <a:schemeClr val="tx1"/>
                </a:solidFill>
              </a:rPr>
              <a:t>G</a:t>
            </a:r>
            <a:r>
              <a:rPr lang="vi-VN" sz="1200">
                <a:solidFill>
                  <a:schemeClr val="tx1"/>
                </a:solidFill>
              </a:rPr>
              <a:t>ồm có </a:t>
            </a:r>
            <a:r>
              <a:rPr lang="vi-VN" sz="1200" b="1">
                <a:solidFill>
                  <a:schemeClr val="bg1"/>
                </a:solidFill>
              </a:rPr>
              <a:t>hai tham số </a:t>
            </a:r>
            <a:r>
              <a:rPr lang="vi-VN" sz="1200">
                <a:solidFill>
                  <a:schemeClr val="tx1"/>
                </a:solidFill>
              </a:rPr>
              <a:t>truyền vào là </a:t>
            </a:r>
            <a:r>
              <a:rPr lang="vi-VN" sz="1200" b="1">
                <a:solidFill>
                  <a:schemeClr val="bg1"/>
                </a:solidFill>
              </a:rPr>
              <a:t>nội dung thông báo </a:t>
            </a:r>
            <a:r>
              <a:rPr lang="vi-VN" sz="1200">
                <a:solidFill>
                  <a:schemeClr val="tx1"/>
                </a:solidFill>
              </a:rPr>
              <a:t>và </a:t>
            </a:r>
            <a:r>
              <a:rPr lang="vi-VN" sz="1200" b="1">
                <a:solidFill>
                  <a:schemeClr val="bg1"/>
                </a:solidFill>
              </a:rPr>
              <a:t>giá trị ban đầu</a:t>
            </a:r>
            <a:r>
              <a:rPr lang="en-US" sz="1200">
                <a:solidFill>
                  <a:schemeClr val="tx1"/>
                </a:solidFill>
              </a:rPr>
              <a:t>.</a:t>
            </a:r>
            <a:endParaRPr lang="vi-VN" sz="1200">
              <a:solidFill>
                <a:schemeClr val="tx1"/>
              </a:solidFill>
            </a:endParaRPr>
          </a:p>
          <a:p>
            <a:pPr lvl="1" algn="l">
              <a:lnSpc>
                <a:spcPct val="150000"/>
              </a:lnSpc>
              <a:buChar char="●"/>
            </a:pPr>
            <a:r>
              <a:rPr lang="vi-VN" sz="1200">
                <a:solidFill>
                  <a:schemeClr val="tx1"/>
                </a:solidFill>
              </a:rPr>
              <a:t>Cú pháp: </a:t>
            </a:r>
            <a:r>
              <a:rPr lang="vi-VN" sz="1200" b="1">
                <a:solidFill>
                  <a:schemeClr val="bg1"/>
                </a:solidFill>
              </a:rPr>
              <a:t>prompt(title, defaultValue);</a:t>
            </a:r>
          </a:p>
          <a:p>
            <a:pPr lvl="1" algn="l">
              <a:lnSpc>
                <a:spcPct val="150000"/>
              </a:lnSpc>
              <a:buChar char="●"/>
            </a:pPr>
            <a:r>
              <a:rPr lang="vi-VN" sz="1200">
                <a:solidFill>
                  <a:schemeClr val="tx1"/>
                </a:solidFill>
              </a:rPr>
              <a:t>Trong đó:</a:t>
            </a:r>
          </a:p>
          <a:p>
            <a:pPr lvl="2" algn="l">
              <a:lnSpc>
                <a:spcPct val="150000"/>
              </a:lnSpc>
              <a:buChar char="●"/>
            </a:pPr>
            <a:r>
              <a:rPr lang="vi-VN" sz="1200" b="1">
                <a:solidFill>
                  <a:schemeClr val="bg1"/>
                </a:solidFill>
              </a:rPr>
              <a:t>title</a:t>
            </a:r>
            <a:r>
              <a:rPr lang="vi-VN" sz="1200">
                <a:solidFill>
                  <a:schemeClr val="tx1"/>
                </a:solidFill>
              </a:rPr>
              <a:t>: nội dung chữ hiển thị tới người dùng.</a:t>
            </a:r>
          </a:p>
          <a:p>
            <a:pPr lvl="2" algn="l">
              <a:lnSpc>
                <a:spcPct val="150000"/>
              </a:lnSpc>
              <a:buChar char="●"/>
            </a:pPr>
            <a:r>
              <a:rPr lang="vi-VN" sz="1200" b="1">
                <a:solidFill>
                  <a:schemeClr val="bg1"/>
                </a:solidFill>
              </a:rPr>
              <a:t>defaultValue</a:t>
            </a:r>
            <a:r>
              <a:rPr lang="vi-VN" sz="1200">
                <a:solidFill>
                  <a:schemeClr val="tx1"/>
                </a:solidFill>
              </a:rPr>
              <a:t>: giá trị mặc định cho ô nhập và đây là giá trị không bắt buộc.</a:t>
            </a:r>
          </a:p>
          <a:p>
            <a:pPr lvl="1" algn="l">
              <a:lnSpc>
                <a:spcPct val="150000"/>
              </a:lnSpc>
              <a:buChar char="●"/>
            </a:pPr>
            <a:r>
              <a:rPr lang="vi-VN" sz="1200">
                <a:solidFill>
                  <a:schemeClr val="tx1"/>
                </a:solidFill>
              </a:rPr>
              <a:t>Ví dụ:</a:t>
            </a:r>
          </a:p>
          <a:p>
            <a:pPr marL="596900" lvl="1" indent="0" algn="l">
              <a:lnSpc>
                <a:spcPct val="150000"/>
              </a:lnSpc>
              <a:buNone/>
            </a:pPr>
            <a:r>
              <a:rPr lang="en-US" sz="1200">
                <a:solidFill>
                  <a:schemeClr val="tx1"/>
                </a:solidFill>
              </a:rPr>
              <a:t>	</a:t>
            </a:r>
            <a:r>
              <a:rPr lang="vi-VN" sz="1200">
                <a:solidFill>
                  <a:schemeClr val="tx1"/>
                </a:solidFill>
              </a:rPr>
              <a:t>const name = prompt("Nhập vào tên của bạn:", "Le Van A");</a:t>
            </a:r>
          </a:p>
          <a:p>
            <a:pPr marL="596900" lvl="1" indent="0" algn="l">
              <a:lnSpc>
                <a:spcPct val="150000"/>
              </a:lnSpc>
              <a:buNone/>
            </a:pPr>
            <a:r>
              <a:rPr lang="en-US" sz="1200">
                <a:solidFill>
                  <a:schemeClr val="tx1"/>
                </a:solidFill>
              </a:rPr>
              <a:t>	</a:t>
            </a:r>
            <a:r>
              <a:rPr lang="vi-VN" sz="1200">
                <a:solidFill>
                  <a:schemeClr val="tx1"/>
                </a:solidFill>
              </a:rPr>
              <a:t>alert(name);</a:t>
            </a: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5.2. Một số hàm built-in</a:t>
            </a:r>
            <a:endParaRPr lang="en-US">
              <a:solidFill>
                <a:srgbClr val="FFFF00"/>
              </a:solidFill>
            </a:endParaRPr>
          </a:p>
        </p:txBody>
      </p:sp>
    </p:spTree>
    <p:extLst>
      <p:ext uri="{BB962C8B-B14F-4D97-AF65-F5344CB8AC3E}">
        <p14:creationId xmlns:p14="http://schemas.microsoft.com/office/powerpoint/2010/main" val="382947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Một số hàm built-in</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rgbClr val="D4D4D4"/>
                </a:solidFill>
                <a:latin typeface="Barlow" panose="00000500000000000000" pitchFamily="2" charset="0"/>
              </a:rPr>
              <a:t>Hàm </a:t>
            </a:r>
            <a:r>
              <a:rPr lang="en-US" sz="1200" b="1">
                <a:solidFill>
                  <a:schemeClr val="bg1"/>
                </a:solidFill>
                <a:latin typeface="Barlow" panose="00000500000000000000" pitchFamily="2" charset="0"/>
              </a:rPr>
              <a:t>console</a:t>
            </a:r>
          </a:p>
          <a:p>
            <a:pPr lvl="1" algn="l">
              <a:lnSpc>
                <a:spcPct val="150000"/>
              </a:lnSpc>
              <a:buChar char="●"/>
            </a:pPr>
            <a:r>
              <a:rPr lang="en-US" sz="1200">
                <a:solidFill>
                  <a:schemeClr val="tx1"/>
                </a:solidFill>
              </a:rPr>
              <a:t>Dùng để </a:t>
            </a:r>
            <a:r>
              <a:rPr lang="vi-VN" sz="1200" b="1">
                <a:solidFill>
                  <a:schemeClr val="bg1"/>
                </a:solidFill>
              </a:rPr>
              <a:t>in ra nội dung ở tab console </a:t>
            </a:r>
            <a:r>
              <a:rPr lang="vi-VN" sz="1200">
                <a:solidFill>
                  <a:schemeClr val="tx1"/>
                </a:solidFill>
              </a:rPr>
              <a:t>trên dev tools.</a:t>
            </a:r>
            <a:endParaRPr lang="en-US" sz="1200">
              <a:solidFill>
                <a:schemeClr val="tx1"/>
              </a:solidFill>
            </a:endParaRPr>
          </a:p>
          <a:p>
            <a:pPr lvl="1" algn="l">
              <a:lnSpc>
                <a:spcPct val="150000"/>
              </a:lnSpc>
              <a:buChar char="●"/>
            </a:pPr>
            <a:r>
              <a:rPr lang="en-US" sz="1200">
                <a:solidFill>
                  <a:schemeClr val="tx1"/>
                </a:solidFill>
              </a:rPr>
              <a:t>Có 3 hàm hay sử dụng là:</a:t>
            </a:r>
          </a:p>
          <a:p>
            <a:pPr lvl="2" algn="l">
              <a:lnSpc>
                <a:spcPct val="150000"/>
              </a:lnSpc>
              <a:buChar char="●"/>
            </a:pPr>
            <a:r>
              <a:rPr lang="en-US" sz="1200">
                <a:solidFill>
                  <a:schemeClr val="tx1"/>
                </a:solidFill>
              </a:rPr>
              <a:t>console.</a:t>
            </a:r>
            <a:r>
              <a:rPr lang="en-US" sz="1200" b="1">
                <a:solidFill>
                  <a:schemeClr val="bg1"/>
                </a:solidFill>
              </a:rPr>
              <a:t>log()</a:t>
            </a:r>
            <a:r>
              <a:rPr lang="en-US" sz="1200">
                <a:solidFill>
                  <a:schemeClr val="tx1"/>
                </a:solidFill>
              </a:rPr>
              <a:t>: in ra </a:t>
            </a:r>
            <a:r>
              <a:rPr lang="en-US" sz="1200" b="1">
                <a:solidFill>
                  <a:schemeClr val="bg1"/>
                </a:solidFill>
              </a:rPr>
              <a:t>thông báo</a:t>
            </a:r>
          </a:p>
          <a:p>
            <a:pPr lvl="2" algn="l">
              <a:lnSpc>
                <a:spcPct val="150000"/>
              </a:lnSpc>
              <a:buChar char="●"/>
            </a:pPr>
            <a:r>
              <a:rPr lang="en-US" sz="1200">
                <a:solidFill>
                  <a:schemeClr val="tx1"/>
                </a:solidFill>
              </a:rPr>
              <a:t>console.</a:t>
            </a:r>
            <a:r>
              <a:rPr lang="en-US" sz="1200" b="1">
                <a:solidFill>
                  <a:schemeClr val="bg1"/>
                </a:solidFill>
              </a:rPr>
              <a:t>warn()</a:t>
            </a:r>
            <a:r>
              <a:rPr lang="en-US" sz="1200">
                <a:solidFill>
                  <a:schemeClr val="tx1"/>
                </a:solidFill>
              </a:rPr>
              <a:t>: in ra </a:t>
            </a:r>
            <a:r>
              <a:rPr lang="en-US" sz="1200" b="1">
                <a:solidFill>
                  <a:schemeClr val="bg1"/>
                </a:solidFill>
              </a:rPr>
              <a:t>cảnh báo</a:t>
            </a:r>
          </a:p>
          <a:p>
            <a:pPr lvl="2" algn="l">
              <a:lnSpc>
                <a:spcPct val="150000"/>
              </a:lnSpc>
              <a:buChar char="●"/>
            </a:pPr>
            <a:r>
              <a:rPr lang="en-US" sz="1200">
                <a:solidFill>
                  <a:schemeClr val="tx1"/>
                </a:solidFill>
              </a:rPr>
              <a:t>console.</a:t>
            </a:r>
            <a:r>
              <a:rPr lang="en-US" sz="1200" b="1">
                <a:solidFill>
                  <a:schemeClr val="bg1"/>
                </a:solidFill>
              </a:rPr>
              <a:t>error()</a:t>
            </a:r>
            <a:r>
              <a:rPr lang="en-US" sz="1200">
                <a:solidFill>
                  <a:schemeClr val="tx1"/>
                </a:solidFill>
              </a:rPr>
              <a:t>: in ra </a:t>
            </a:r>
            <a:r>
              <a:rPr lang="en-US" sz="1200" b="1">
                <a:solidFill>
                  <a:schemeClr val="bg1"/>
                </a:solidFill>
              </a:rPr>
              <a:t>lỗi</a:t>
            </a:r>
          </a:p>
          <a:p>
            <a:pPr lvl="1" algn="l">
              <a:lnSpc>
                <a:spcPct val="150000"/>
              </a:lnSpc>
              <a:buChar char="●"/>
            </a:pPr>
            <a:r>
              <a:rPr lang="en-US" sz="1200">
                <a:solidFill>
                  <a:schemeClr val="tx1"/>
                </a:solidFill>
              </a:rPr>
              <a:t>Nghiên cứu thêm tại: https://developer.mozilla.org/en-US/docs/Web/API/console</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5.2. Một số hàm built-in</a:t>
            </a:r>
            <a:endParaRPr lang="en-US">
              <a:solidFill>
                <a:srgbClr val="FFFF00"/>
              </a:solidFill>
            </a:endParaRPr>
          </a:p>
        </p:txBody>
      </p:sp>
    </p:spTree>
    <p:extLst>
      <p:ext uri="{BB962C8B-B14F-4D97-AF65-F5344CB8AC3E}">
        <p14:creationId xmlns:p14="http://schemas.microsoft.com/office/powerpoint/2010/main" val="393713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Một số hàm built-in</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rgbClr val="D4D4D4"/>
                </a:solidFill>
                <a:latin typeface="Barlow" panose="00000500000000000000" pitchFamily="2" charset="0"/>
              </a:rPr>
              <a:t>Hàm </a:t>
            </a:r>
            <a:r>
              <a:rPr lang="en-US" sz="1200" b="1">
                <a:solidFill>
                  <a:schemeClr val="bg1"/>
                </a:solidFill>
                <a:latin typeface="Barlow" panose="00000500000000000000" pitchFamily="2" charset="0"/>
              </a:rPr>
              <a:t>setTimeout</a:t>
            </a:r>
          </a:p>
          <a:p>
            <a:pPr lvl="1" algn="l">
              <a:lnSpc>
                <a:spcPct val="150000"/>
              </a:lnSpc>
              <a:buChar char="●"/>
            </a:pPr>
            <a:r>
              <a:rPr lang="vi-VN" sz="1200">
                <a:solidFill>
                  <a:schemeClr val="tx1"/>
                </a:solidFill>
              </a:rPr>
              <a:t>Code sẽ </a:t>
            </a:r>
            <a:r>
              <a:rPr lang="vi-VN" sz="1200" b="1">
                <a:solidFill>
                  <a:schemeClr val="bg1"/>
                </a:solidFill>
              </a:rPr>
              <a:t>chạy</a:t>
            </a:r>
            <a:r>
              <a:rPr lang="en-US" sz="1200" b="1">
                <a:solidFill>
                  <a:schemeClr val="bg1"/>
                </a:solidFill>
              </a:rPr>
              <a:t> 1 lần duy nhất</a:t>
            </a:r>
            <a:r>
              <a:rPr lang="vi-VN" sz="1200" b="1">
                <a:solidFill>
                  <a:schemeClr val="bg1"/>
                </a:solidFill>
              </a:rPr>
              <a:t> sau một khoảng thời gian</a:t>
            </a:r>
            <a:r>
              <a:rPr lang="vi-VN" sz="1200">
                <a:solidFill>
                  <a:schemeClr val="tx1"/>
                </a:solidFill>
              </a:rPr>
              <a:t>.</a:t>
            </a:r>
            <a:endParaRPr lang="en-US" sz="1200">
              <a:solidFill>
                <a:schemeClr val="tx1"/>
              </a:solidFill>
            </a:endParaRPr>
          </a:p>
          <a:p>
            <a:pPr lvl="1" algn="l">
              <a:lnSpc>
                <a:spcPct val="150000"/>
              </a:lnSpc>
              <a:buChar char="●"/>
            </a:pPr>
            <a:r>
              <a:rPr lang="en-US" sz="1200">
                <a:solidFill>
                  <a:schemeClr val="tx1"/>
                </a:solidFill>
              </a:rPr>
              <a:t>Cú pháp:</a:t>
            </a:r>
          </a:p>
          <a:p>
            <a:pPr marL="596900" lvl="1" indent="0" algn="l">
              <a:lnSpc>
                <a:spcPct val="150000"/>
              </a:lnSpc>
              <a:buNone/>
            </a:pPr>
            <a:r>
              <a:rPr lang="en-US" sz="1200" b="1">
                <a:solidFill>
                  <a:schemeClr val="bg1"/>
                </a:solidFill>
              </a:rPr>
              <a:t>	setTimeout(function() {</a:t>
            </a:r>
          </a:p>
          <a:p>
            <a:pPr marL="596900" lvl="1" indent="0" algn="l">
              <a:lnSpc>
                <a:spcPct val="150000"/>
              </a:lnSpc>
              <a:buNone/>
            </a:pPr>
            <a:r>
              <a:rPr lang="en-US" sz="1200" b="1">
                <a:solidFill>
                  <a:schemeClr val="bg1"/>
                </a:solidFill>
              </a:rPr>
              <a:t>	    // Code</a:t>
            </a:r>
          </a:p>
          <a:p>
            <a:pPr marL="596900" lvl="1" indent="0" algn="l">
              <a:lnSpc>
                <a:spcPct val="150000"/>
              </a:lnSpc>
              <a:buNone/>
            </a:pPr>
            <a:r>
              <a:rPr lang="en-US" sz="1200" b="1">
                <a:solidFill>
                  <a:schemeClr val="bg1"/>
                </a:solidFill>
              </a:rPr>
              <a:t>	}, time)</a:t>
            </a:r>
          </a:p>
          <a:p>
            <a:pPr lvl="1" algn="l">
              <a:lnSpc>
                <a:spcPct val="150000"/>
              </a:lnSpc>
              <a:buChar char="●"/>
            </a:pPr>
            <a:r>
              <a:rPr lang="en-US" sz="1200">
                <a:solidFill>
                  <a:schemeClr val="tx1"/>
                </a:solidFill>
              </a:rPr>
              <a:t>Ví dụ:</a:t>
            </a:r>
          </a:p>
          <a:p>
            <a:pPr marL="1054100" lvl="2" indent="0" algn="l">
              <a:lnSpc>
                <a:spcPct val="150000"/>
              </a:lnSpc>
              <a:buNone/>
            </a:pPr>
            <a:r>
              <a:rPr lang="vi-VN" sz="1200">
                <a:solidFill>
                  <a:schemeClr val="tx1"/>
                </a:solidFill>
              </a:rPr>
              <a:t>setTimeout(function() {</a:t>
            </a:r>
          </a:p>
          <a:p>
            <a:pPr marL="1054100" lvl="2" indent="0" algn="l">
              <a:lnSpc>
                <a:spcPct val="150000"/>
              </a:lnSpc>
              <a:buNone/>
            </a:pPr>
            <a:r>
              <a:rPr lang="en-US" sz="1200">
                <a:solidFill>
                  <a:schemeClr val="tx1"/>
                </a:solidFill>
              </a:rPr>
              <a:t>    </a:t>
            </a:r>
            <a:r>
              <a:rPr lang="vi-VN" sz="1200">
                <a:solidFill>
                  <a:schemeClr val="tx1"/>
                </a:solidFill>
              </a:rPr>
              <a:t>console.log("Xin chào!");</a:t>
            </a:r>
          </a:p>
          <a:p>
            <a:pPr marL="1054100" lvl="2" indent="0" algn="l">
              <a:lnSpc>
                <a:spcPct val="150000"/>
              </a:lnSpc>
              <a:buNone/>
            </a:pPr>
            <a:r>
              <a:rPr lang="vi-VN" sz="1200">
                <a:solidFill>
                  <a:schemeClr val="tx1"/>
                </a:solidFill>
              </a:rPr>
              <a:t>}, 5000)</a:t>
            </a: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5.2. Một số hàm built-in</a:t>
            </a:r>
            <a:endParaRPr lang="en-US">
              <a:solidFill>
                <a:srgbClr val="FFFF00"/>
              </a:solidFill>
            </a:endParaRPr>
          </a:p>
        </p:txBody>
      </p:sp>
    </p:spTree>
    <p:extLst>
      <p:ext uri="{BB962C8B-B14F-4D97-AF65-F5344CB8AC3E}">
        <p14:creationId xmlns:p14="http://schemas.microsoft.com/office/powerpoint/2010/main" val="3542181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Một số hàm built-in</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rgbClr val="D4D4D4"/>
                </a:solidFill>
                <a:latin typeface="Barlow" panose="00000500000000000000" pitchFamily="2" charset="0"/>
              </a:rPr>
              <a:t>Hàm </a:t>
            </a:r>
            <a:r>
              <a:rPr lang="en-US" sz="1200" b="1">
                <a:solidFill>
                  <a:schemeClr val="bg1"/>
                </a:solidFill>
                <a:latin typeface="Barlow" panose="00000500000000000000" pitchFamily="2" charset="0"/>
              </a:rPr>
              <a:t>setInterval</a:t>
            </a:r>
          </a:p>
          <a:p>
            <a:pPr lvl="1" algn="l">
              <a:lnSpc>
                <a:spcPct val="150000"/>
              </a:lnSpc>
              <a:buChar char="●"/>
            </a:pPr>
            <a:r>
              <a:rPr lang="vi-VN" sz="1200">
                <a:solidFill>
                  <a:schemeClr val="tx1"/>
                </a:solidFill>
              </a:rPr>
              <a:t>Code sẽ </a:t>
            </a:r>
            <a:r>
              <a:rPr lang="vi-VN" sz="1200" b="1">
                <a:solidFill>
                  <a:schemeClr val="bg1"/>
                </a:solidFill>
              </a:rPr>
              <a:t>chạy lặp lại sau một khoảng thời gian</a:t>
            </a:r>
            <a:r>
              <a:rPr lang="vi-VN" sz="1200">
                <a:solidFill>
                  <a:schemeClr val="tx1"/>
                </a:solidFill>
              </a:rPr>
              <a:t>.</a:t>
            </a:r>
            <a:endParaRPr lang="en-US" sz="1200">
              <a:solidFill>
                <a:schemeClr val="tx1"/>
              </a:solidFill>
            </a:endParaRPr>
          </a:p>
          <a:p>
            <a:pPr lvl="1" algn="l">
              <a:lnSpc>
                <a:spcPct val="150000"/>
              </a:lnSpc>
              <a:buChar char="●"/>
            </a:pPr>
            <a:r>
              <a:rPr lang="en-US" sz="1200">
                <a:solidFill>
                  <a:schemeClr val="tx1"/>
                </a:solidFill>
              </a:rPr>
              <a:t>Cú pháp:</a:t>
            </a:r>
          </a:p>
          <a:p>
            <a:pPr marL="596900" lvl="1" indent="0" algn="l">
              <a:lnSpc>
                <a:spcPct val="150000"/>
              </a:lnSpc>
              <a:buNone/>
            </a:pPr>
            <a:r>
              <a:rPr lang="en-US" sz="1200" b="1">
                <a:solidFill>
                  <a:schemeClr val="bg1"/>
                </a:solidFill>
              </a:rPr>
              <a:t>	setInterval(function() {</a:t>
            </a:r>
          </a:p>
          <a:p>
            <a:pPr marL="596900" lvl="1" indent="0" algn="l">
              <a:lnSpc>
                <a:spcPct val="150000"/>
              </a:lnSpc>
              <a:buNone/>
            </a:pPr>
            <a:r>
              <a:rPr lang="en-US" sz="1200" b="1">
                <a:solidFill>
                  <a:schemeClr val="bg1"/>
                </a:solidFill>
              </a:rPr>
              <a:t>	    // Code</a:t>
            </a:r>
          </a:p>
          <a:p>
            <a:pPr marL="596900" lvl="1" indent="0" algn="l">
              <a:lnSpc>
                <a:spcPct val="150000"/>
              </a:lnSpc>
              <a:buNone/>
            </a:pPr>
            <a:r>
              <a:rPr lang="en-US" sz="1200" b="1">
                <a:solidFill>
                  <a:schemeClr val="bg1"/>
                </a:solidFill>
              </a:rPr>
              <a:t>	}, time)</a:t>
            </a:r>
          </a:p>
          <a:p>
            <a:pPr lvl="1" algn="l">
              <a:lnSpc>
                <a:spcPct val="150000"/>
              </a:lnSpc>
              <a:buChar char="●"/>
            </a:pPr>
            <a:r>
              <a:rPr lang="en-US" sz="1200">
                <a:solidFill>
                  <a:schemeClr val="tx1"/>
                </a:solidFill>
              </a:rPr>
              <a:t>Ví dụ:</a:t>
            </a:r>
          </a:p>
          <a:p>
            <a:pPr marL="1054100" lvl="2" indent="0" algn="l">
              <a:lnSpc>
                <a:spcPct val="150000"/>
              </a:lnSpc>
              <a:buNone/>
            </a:pPr>
            <a:r>
              <a:rPr lang="vi-VN" sz="1200">
                <a:solidFill>
                  <a:schemeClr val="tx1"/>
                </a:solidFill>
              </a:rPr>
              <a:t>set</a:t>
            </a:r>
            <a:r>
              <a:rPr lang="en-US" sz="1200">
                <a:solidFill>
                  <a:schemeClr val="tx1"/>
                </a:solidFill>
              </a:rPr>
              <a:t>Interval</a:t>
            </a:r>
            <a:r>
              <a:rPr lang="vi-VN" sz="1200">
                <a:solidFill>
                  <a:schemeClr val="tx1"/>
                </a:solidFill>
              </a:rPr>
              <a:t>(function() {</a:t>
            </a:r>
          </a:p>
          <a:p>
            <a:pPr marL="1054100" lvl="2" indent="0" algn="l">
              <a:lnSpc>
                <a:spcPct val="150000"/>
              </a:lnSpc>
              <a:buNone/>
            </a:pPr>
            <a:r>
              <a:rPr lang="en-US" sz="1200">
                <a:solidFill>
                  <a:schemeClr val="tx1"/>
                </a:solidFill>
              </a:rPr>
              <a:t>    </a:t>
            </a:r>
            <a:r>
              <a:rPr lang="vi-VN" sz="1200">
                <a:solidFill>
                  <a:schemeClr val="tx1"/>
                </a:solidFill>
              </a:rPr>
              <a:t>console.log("Xin chào!");</a:t>
            </a:r>
          </a:p>
          <a:p>
            <a:pPr marL="1054100" lvl="2" indent="0" algn="l">
              <a:lnSpc>
                <a:spcPct val="150000"/>
              </a:lnSpc>
              <a:buNone/>
            </a:pPr>
            <a:r>
              <a:rPr lang="vi-VN" sz="1200">
                <a:solidFill>
                  <a:schemeClr val="tx1"/>
                </a:solidFill>
              </a:rPr>
              <a:t>}, 5000)</a:t>
            </a: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5.2. Một số hàm built-in</a:t>
            </a:r>
            <a:endParaRPr lang="en-US">
              <a:solidFill>
                <a:srgbClr val="FFFF00"/>
              </a:solidFill>
            </a:endParaRPr>
          </a:p>
        </p:txBody>
      </p:sp>
    </p:spTree>
    <p:extLst>
      <p:ext uri="{BB962C8B-B14F-4D97-AF65-F5344CB8AC3E}">
        <p14:creationId xmlns:p14="http://schemas.microsoft.com/office/powerpoint/2010/main" val="320575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33399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Javascript (viết tắt là JS) là một </a:t>
            </a:r>
            <a:r>
              <a:rPr lang="vi-VN" b="1">
                <a:solidFill>
                  <a:schemeClr val="bg1"/>
                </a:solidFill>
              </a:rPr>
              <a:t>ngôn ngữ lập trình kịch bản </a:t>
            </a:r>
            <a:r>
              <a:rPr lang="vi-VN"/>
              <a:t>dựa vào các đối tượng có sẵn hoặc do lập trình viên tự định nghĩa.</a:t>
            </a:r>
            <a:endParaRPr lang="en-US">
              <a:solidFill>
                <a:schemeClr val="dk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Khái niệm và giới thiệu</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1.1. Khái niệm</a:t>
            </a:r>
          </a:p>
        </p:txBody>
      </p:sp>
      <p:pic>
        <p:nvPicPr>
          <p:cNvPr id="1026" name="Picture 2" descr="HTML, CSS and JavaScript suit as explained coding layers outline diagram.  Website project development stages with basic skeletal or … | Css, Css  programming, Coding">
            <a:extLst>
              <a:ext uri="{FF2B5EF4-FFF2-40B4-BE49-F238E27FC236}">
                <a16:creationId xmlns:a16="http://schemas.microsoft.com/office/drawing/2014/main" id="{0A685FA1-FA48-4231-2854-5A6D09363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477" y="1803586"/>
            <a:ext cx="4623045" cy="3339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381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Typeof</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sz="1200">
                <a:solidFill>
                  <a:schemeClr val="tx1"/>
                </a:solidFill>
              </a:rPr>
              <a:t>Các toán tử </a:t>
            </a:r>
            <a:r>
              <a:rPr lang="vi-VN" sz="1200" b="1">
                <a:solidFill>
                  <a:schemeClr val="bg1"/>
                </a:solidFill>
              </a:rPr>
              <a:t>typeof</a:t>
            </a:r>
            <a:r>
              <a:rPr lang="vi-VN" sz="1200">
                <a:solidFill>
                  <a:schemeClr val="tx1"/>
                </a:solidFill>
              </a:rPr>
              <a:t> cho phép </a:t>
            </a:r>
            <a:r>
              <a:rPr lang="vi-VN" sz="1200" b="1">
                <a:solidFill>
                  <a:schemeClr val="bg1"/>
                </a:solidFill>
              </a:rPr>
              <a:t>trả về kiểu</a:t>
            </a:r>
            <a:r>
              <a:rPr lang="vi-VN" sz="1200">
                <a:solidFill>
                  <a:schemeClr val="tx1"/>
                </a:solidFill>
              </a:rPr>
              <a:t> của một </a:t>
            </a:r>
            <a:r>
              <a:rPr lang="vi-VN" sz="1200" b="1">
                <a:solidFill>
                  <a:schemeClr val="bg1"/>
                </a:solidFill>
              </a:rPr>
              <a:t>biến</a:t>
            </a:r>
            <a:r>
              <a:rPr lang="vi-VN" sz="1200">
                <a:solidFill>
                  <a:schemeClr val="tx1"/>
                </a:solidFill>
              </a:rPr>
              <a:t>.</a:t>
            </a:r>
            <a:endParaRPr lang="en-US" sz="1200">
              <a:solidFill>
                <a:schemeClr val="tx1"/>
              </a:solidFill>
            </a:endParaRPr>
          </a:p>
          <a:p>
            <a:pPr>
              <a:lnSpc>
                <a:spcPct val="150000"/>
              </a:lnSpc>
            </a:pPr>
            <a:r>
              <a:rPr lang="vi-VN" sz="1200">
                <a:solidFill>
                  <a:schemeClr val="tx1"/>
                </a:solidFill>
              </a:rPr>
              <a:t>Nó hữu ích khi chúng ta muốn xử lý các giá trị của các kiểu khác nhau hoặc chỉ muốn kiểm tra nhanh.</a:t>
            </a:r>
          </a:p>
          <a:p>
            <a:pPr>
              <a:lnSpc>
                <a:spcPct val="150000"/>
              </a:lnSpc>
            </a:pPr>
            <a:r>
              <a:rPr lang="en-US" sz="1200">
                <a:solidFill>
                  <a:schemeClr val="tx1"/>
                </a:solidFill>
              </a:rPr>
              <a:t>C</a:t>
            </a:r>
            <a:r>
              <a:rPr lang="vi-VN" sz="1200">
                <a:solidFill>
                  <a:schemeClr val="tx1"/>
                </a:solidFill>
              </a:rPr>
              <a:t>ú pháp:</a:t>
            </a:r>
            <a:r>
              <a:rPr lang="en-US" sz="1200">
                <a:solidFill>
                  <a:schemeClr val="tx1"/>
                </a:solidFill>
              </a:rPr>
              <a:t> </a:t>
            </a:r>
            <a:r>
              <a:rPr lang="en-US" sz="1200" b="1">
                <a:solidFill>
                  <a:schemeClr val="bg1"/>
                </a:solidFill>
              </a:rPr>
              <a:t>typeof x </a:t>
            </a:r>
            <a:r>
              <a:rPr lang="en-US" sz="1200">
                <a:solidFill>
                  <a:schemeClr val="tx1"/>
                </a:solidFill>
              </a:rPr>
              <a:t>(với </a:t>
            </a:r>
            <a:r>
              <a:rPr lang="en-US" sz="1200" b="1">
                <a:solidFill>
                  <a:schemeClr val="bg1"/>
                </a:solidFill>
              </a:rPr>
              <a:t>x</a:t>
            </a:r>
            <a:r>
              <a:rPr lang="en-US" sz="1200">
                <a:solidFill>
                  <a:schemeClr val="tx1"/>
                </a:solidFill>
              </a:rPr>
              <a:t> là một biến hoặc biểu thức)</a:t>
            </a:r>
          </a:p>
          <a:p>
            <a:pPr>
              <a:lnSpc>
                <a:spcPct val="150000"/>
              </a:lnSpc>
            </a:pPr>
            <a:r>
              <a:rPr lang="vi-VN" sz="1200">
                <a:solidFill>
                  <a:schemeClr val="tx1"/>
                </a:solidFill>
              </a:rPr>
              <a:t>Ví dụ:</a:t>
            </a:r>
          </a:p>
          <a:p>
            <a:pPr marL="139700" indent="0">
              <a:lnSpc>
                <a:spcPct val="150000"/>
              </a:lnSpc>
              <a:buNone/>
            </a:pPr>
            <a:r>
              <a:rPr lang="en-US" sz="1200">
                <a:solidFill>
                  <a:schemeClr val="tx1"/>
                </a:solidFill>
              </a:rPr>
              <a:t>	</a:t>
            </a:r>
            <a:r>
              <a:rPr lang="vi-VN" sz="1200">
                <a:solidFill>
                  <a:schemeClr val="tx1"/>
                </a:solidFill>
              </a:rPr>
              <a:t>var a = 10;</a:t>
            </a:r>
          </a:p>
          <a:p>
            <a:pPr marL="139700" indent="0">
              <a:lnSpc>
                <a:spcPct val="150000"/>
              </a:lnSpc>
              <a:buNone/>
            </a:pPr>
            <a:r>
              <a:rPr lang="vi-VN" sz="1200">
                <a:solidFill>
                  <a:schemeClr val="tx1"/>
                </a:solidFill>
              </a:rPr>
              <a:t>   </a:t>
            </a:r>
            <a:r>
              <a:rPr lang="en-US" sz="1200">
                <a:solidFill>
                  <a:schemeClr val="tx1"/>
                </a:solidFill>
              </a:rPr>
              <a:t>	</a:t>
            </a:r>
            <a:r>
              <a:rPr lang="vi-VN" sz="1200">
                <a:solidFill>
                  <a:schemeClr val="tx1"/>
                </a:solidFill>
              </a:rPr>
              <a:t> var b = "Nội dung...";</a:t>
            </a:r>
          </a:p>
          <a:p>
            <a:pPr marL="139700" indent="0">
              <a:lnSpc>
                <a:spcPct val="150000"/>
              </a:lnSpc>
              <a:buNone/>
            </a:pPr>
            <a:r>
              <a:rPr lang="vi-VN" sz="1200">
                <a:solidFill>
                  <a:schemeClr val="tx1"/>
                </a:solidFill>
              </a:rPr>
              <a:t>    </a:t>
            </a:r>
            <a:r>
              <a:rPr lang="en-US" sz="1200">
                <a:solidFill>
                  <a:schemeClr val="tx1"/>
                </a:solidFill>
              </a:rPr>
              <a:t>	</a:t>
            </a:r>
            <a:r>
              <a:rPr lang="vi-VN" sz="1200">
                <a:solidFill>
                  <a:schemeClr val="tx1"/>
                </a:solidFill>
              </a:rPr>
              <a:t>var c;</a:t>
            </a:r>
          </a:p>
          <a:p>
            <a:pPr marL="139700" indent="0">
              <a:lnSpc>
                <a:spcPct val="150000"/>
              </a:lnSpc>
              <a:buNone/>
            </a:pPr>
            <a:r>
              <a:rPr lang="vi-VN" sz="1200">
                <a:solidFill>
                  <a:schemeClr val="tx1"/>
                </a:solidFill>
              </a:rPr>
              <a:t>   </a:t>
            </a:r>
            <a:r>
              <a:rPr lang="en-US" sz="1200">
                <a:solidFill>
                  <a:schemeClr val="tx1"/>
                </a:solidFill>
              </a:rPr>
              <a:t>	</a:t>
            </a:r>
            <a:r>
              <a:rPr lang="vi-VN" sz="1200">
                <a:solidFill>
                  <a:schemeClr val="tx1"/>
                </a:solidFill>
              </a:rPr>
              <a:t> var d = null;</a:t>
            </a:r>
          </a:p>
          <a:p>
            <a:pPr marL="139700" indent="0">
              <a:lnSpc>
                <a:spcPct val="150000"/>
              </a:lnSpc>
              <a:buNone/>
            </a:pPr>
            <a:r>
              <a:rPr lang="vi-VN" sz="1200">
                <a:solidFill>
                  <a:schemeClr val="tx1"/>
                </a:solidFill>
              </a:rPr>
              <a:t>    </a:t>
            </a:r>
            <a:r>
              <a:rPr lang="en-US" sz="1200">
                <a:solidFill>
                  <a:schemeClr val="tx1"/>
                </a:solidFill>
              </a:rPr>
              <a:t>	</a:t>
            </a:r>
            <a:r>
              <a:rPr lang="vi-VN" sz="1200">
                <a:solidFill>
                  <a:schemeClr val="tx1"/>
                </a:solidFill>
              </a:rPr>
              <a:t>var e = true;</a:t>
            </a:r>
          </a:p>
        </p:txBody>
      </p:sp>
      <p:sp>
        <p:nvSpPr>
          <p:cNvPr id="2" name="TextBox 1">
            <a:extLst>
              <a:ext uri="{FF2B5EF4-FFF2-40B4-BE49-F238E27FC236}">
                <a16:creationId xmlns:a16="http://schemas.microsoft.com/office/drawing/2014/main" id="{A7D02AB7-9652-2C55-9072-CFE76D1B66D7}"/>
              </a:ext>
            </a:extLst>
          </p:cNvPr>
          <p:cNvSpPr txBox="1"/>
          <p:nvPr/>
        </p:nvSpPr>
        <p:spPr>
          <a:xfrm>
            <a:off x="4128014" y="2003021"/>
            <a:ext cx="3124573" cy="1997150"/>
          </a:xfrm>
          <a:prstGeom prst="rect">
            <a:avLst/>
          </a:prstGeom>
          <a:noFill/>
        </p:spPr>
        <p:txBody>
          <a:bodyPr wrap="none" rtlCol="0">
            <a:spAutoFit/>
          </a:bodyPr>
          <a:lstStyle/>
          <a:p>
            <a:pPr marL="139700" indent="0">
              <a:lnSpc>
                <a:spcPct val="150000"/>
              </a:lnSpc>
              <a:buNone/>
            </a:pPr>
            <a:r>
              <a:rPr lang="vi-VN" sz="1200">
                <a:solidFill>
                  <a:schemeClr val="tx1"/>
                </a:solidFill>
              </a:rPr>
              <a:t>console.log(typeof a); // number</a:t>
            </a:r>
          </a:p>
          <a:p>
            <a:pPr marL="139700" indent="0">
              <a:lnSpc>
                <a:spcPct val="150000"/>
              </a:lnSpc>
              <a:buNone/>
            </a:pPr>
            <a:r>
              <a:rPr lang="vi-VN" sz="1200">
                <a:solidFill>
                  <a:schemeClr val="tx1"/>
                </a:solidFill>
              </a:rPr>
              <a:t>console.log(typeof b); // string</a:t>
            </a:r>
          </a:p>
          <a:p>
            <a:pPr marL="139700" indent="0">
              <a:lnSpc>
                <a:spcPct val="150000"/>
              </a:lnSpc>
              <a:buNone/>
            </a:pPr>
            <a:r>
              <a:rPr lang="vi-VN" sz="1200">
                <a:solidFill>
                  <a:schemeClr val="tx1"/>
                </a:solidFill>
              </a:rPr>
              <a:t>console.log(typeof (a + b)); // string</a:t>
            </a:r>
          </a:p>
          <a:p>
            <a:pPr marL="139700" indent="0">
              <a:lnSpc>
                <a:spcPct val="150000"/>
              </a:lnSpc>
              <a:buNone/>
            </a:pPr>
            <a:r>
              <a:rPr lang="vi-VN" sz="1200">
                <a:solidFill>
                  <a:schemeClr val="tx1"/>
                </a:solidFill>
              </a:rPr>
              <a:t>console.log(typeof c); // undefined</a:t>
            </a:r>
          </a:p>
          <a:p>
            <a:pPr marL="139700" indent="0">
              <a:lnSpc>
                <a:spcPct val="150000"/>
              </a:lnSpc>
              <a:buNone/>
            </a:pPr>
            <a:r>
              <a:rPr lang="vi-VN" sz="1200">
                <a:solidFill>
                  <a:schemeClr val="tx1"/>
                </a:solidFill>
              </a:rPr>
              <a:t>console.log(typeof d); // object</a:t>
            </a:r>
          </a:p>
          <a:p>
            <a:pPr marL="139700" indent="0">
              <a:lnSpc>
                <a:spcPct val="150000"/>
              </a:lnSpc>
              <a:buNone/>
            </a:pPr>
            <a:r>
              <a:rPr lang="vi-VN" sz="1200">
                <a:solidFill>
                  <a:schemeClr val="tx1"/>
                </a:solidFill>
              </a:rPr>
              <a:t>console.log(typeof e); // boolean</a:t>
            </a:r>
          </a:p>
          <a:p>
            <a:pPr marL="139700" indent="0">
              <a:lnSpc>
                <a:spcPct val="150000"/>
              </a:lnSpc>
              <a:buNone/>
            </a:pPr>
            <a:r>
              <a:rPr lang="vi-VN" sz="1200">
                <a:solidFill>
                  <a:schemeClr val="tx1"/>
                </a:solidFill>
              </a:rPr>
              <a:t>console.log(typeof a == "number"); // true</a:t>
            </a:r>
            <a:endParaRPr lang="en-US" sz="1200"/>
          </a:p>
        </p:txBody>
      </p:sp>
    </p:spTree>
    <p:extLst>
      <p:ext uri="{BB962C8B-B14F-4D97-AF65-F5344CB8AC3E}">
        <p14:creationId xmlns:p14="http://schemas.microsoft.com/office/powerpoint/2010/main" val="67712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Làm việc với String</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Length trả về </a:t>
            </a:r>
            <a:r>
              <a:rPr lang="en-US" sz="1200" b="1">
                <a:solidFill>
                  <a:schemeClr val="bg1"/>
                </a:solidFill>
              </a:rPr>
              <a:t>độ dài </a:t>
            </a:r>
            <a:r>
              <a:rPr lang="en-US" sz="1200">
                <a:solidFill>
                  <a:schemeClr val="tx1"/>
                </a:solidFill>
              </a:rPr>
              <a:t>của chuỗi.</a:t>
            </a:r>
          </a:p>
          <a:p>
            <a:pPr>
              <a:lnSpc>
                <a:spcPct val="150000"/>
              </a:lnSpc>
            </a:pPr>
            <a:r>
              <a:rPr lang="en-US" sz="1200">
                <a:solidFill>
                  <a:schemeClr val="tx1"/>
                </a:solidFill>
              </a:rPr>
              <a:t>Ví dụ:</a:t>
            </a:r>
          </a:p>
          <a:p>
            <a:pPr marL="139700" indent="0">
              <a:lnSpc>
                <a:spcPct val="150000"/>
              </a:lnSpc>
              <a:buNone/>
            </a:pPr>
            <a:r>
              <a:rPr lang="en-US" sz="1200">
                <a:solidFill>
                  <a:schemeClr val="tx1"/>
                </a:solidFill>
              </a:rPr>
              <a:t>	</a:t>
            </a:r>
            <a:r>
              <a:rPr lang="vi-VN" sz="1200">
                <a:solidFill>
                  <a:schemeClr val="tx1"/>
                </a:solidFill>
              </a:rPr>
              <a:t>var fullName = `Le Van A`;</a:t>
            </a:r>
          </a:p>
          <a:p>
            <a:pPr marL="139700" indent="0">
              <a:lnSpc>
                <a:spcPct val="150000"/>
              </a:lnSpc>
              <a:buNone/>
            </a:pPr>
            <a:r>
              <a:rPr lang="en-US" sz="1200">
                <a:solidFill>
                  <a:schemeClr val="tx1"/>
                </a:solidFill>
              </a:rPr>
              <a:t>	</a:t>
            </a:r>
            <a:r>
              <a:rPr lang="vi-VN" sz="1200">
                <a:solidFill>
                  <a:schemeClr val="tx1"/>
                </a:solidFill>
              </a:rPr>
              <a:t>console.log(fullName.length);</a:t>
            </a: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7.1. Length</a:t>
            </a:r>
            <a:endParaRPr lang="en-US">
              <a:solidFill>
                <a:srgbClr val="FFFF00"/>
              </a:solidFill>
            </a:endParaRPr>
          </a:p>
        </p:txBody>
      </p:sp>
    </p:spTree>
    <p:extLst>
      <p:ext uri="{BB962C8B-B14F-4D97-AF65-F5344CB8AC3E}">
        <p14:creationId xmlns:p14="http://schemas.microsoft.com/office/powerpoint/2010/main" val="278877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Làm việc với String</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sz="1200" b="1">
                <a:solidFill>
                  <a:schemeClr val="bg1"/>
                </a:solidFill>
              </a:rPr>
              <a:t>Tìm vị trí </a:t>
            </a:r>
            <a:r>
              <a:rPr lang="en-US" sz="1200" b="1">
                <a:solidFill>
                  <a:schemeClr val="bg1"/>
                </a:solidFill>
              </a:rPr>
              <a:t>đầu tiên </a:t>
            </a:r>
            <a:r>
              <a:rPr lang="vi-VN" sz="1200">
                <a:solidFill>
                  <a:schemeClr val="tx1"/>
                </a:solidFill>
              </a:rPr>
              <a:t>của một chuỗi nằm trong một chuỗi.</a:t>
            </a:r>
            <a:endParaRPr lang="en-US" sz="1200">
              <a:solidFill>
                <a:schemeClr val="tx1"/>
              </a:solidFill>
            </a:endParaRPr>
          </a:p>
          <a:p>
            <a:pPr>
              <a:lnSpc>
                <a:spcPct val="150000"/>
              </a:lnSpc>
            </a:pPr>
            <a:r>
              <a:rPr lang="en-US" sz="1200">
                <a:solidFill>
                  <a:schemeClr val="tx1"/>
                </a:solidFill>
              </a:rPr>
              <a:t>Nếu </a:t>
            </a:r>
            <a:r>
              <a:rPr lang="en-US" sz="1200" b="1">
                <a:solidFill>
                  <a:schemeClr val="bg1"/>
                </a:solidFill>
              </a:rPr>
              <a:t>không tìm thấy </a:t>
            </a:r>
            <a:r>
              <a:rPr lang="en-US" sz="1200">
                <a:solidFill>
                  <a:schemeClr val="tx1"/>
                </a:solidFill>
              </a:rPr>
              <a:t>sẽ trả về </a:t>
            </a:r>
            <a:r>
              <a:rPr lang="en-US" sz="1200" b="1">
                <a:solidFill>
                  <a:schemeClr val="bg1"/>
                </a:solidFill>
              </a:rPr>
              <a:t>-1</a:t>
            </a:r>
            <a:r>
              <a:rPr lang="en-US" sz="1200">
                <a:solidFill>
                  <a:schemeClr val="tx1"/>
                </a:solidFill>
              </a:rPr>
              <a:t>.</a:t>
            </a:r>
          </a:p>
          <a:p>
            <a:pPr>
              <a:lnSpc>
                <a:spcPct val="150000"/>
              </a:lnSpc>
            </a:pPr>
            <a:r>
              <a:rPr lang="vi-VN" sz="1200">
                <a:solidFill>
                  <a:schemeClr val="tx1"/>
                </a:solidFill>
              </a:rPr>
              <a:t>Có phân biệt chữ hoa, chữ thường</a:t>
            </a:r>
            <a:r>
              <a:rPr lang="en-US" sz="1200">
                <a:solidFill>
                  <a:schemeClr val="tx1"/>
                </a:solidFill>
              </a:rPr>
              <a:t>.</a:t>
            </a:r>
          </a:p>
          <a:p>
            <a:pPr>
              <a:lnSpc>
                <a:spcPct val="150000"/>
              </a:lnSpc>
            </a:pPr>
            <a:r>
              <a:rPr lang="en-US" sz="1200">
                <a:solidFill>
                  <a:schemeClr val="tx1"/>
                </a:solidFill>
              </a:rPr>
              <a:t>Cú pháp: </a:t>
            </a:r>
            <a:r>
              <a:rPr lang="en-US" sz="1200" b="1">
                <a:solidFill>
                  <a:schemeClr val="bg1"/>
                </a:solidFill>
              </a:rPr>
              <a:t>string.indexOf(searchvalue, start)</a:t>
            </a:r>
          </a:p>
          <a:p>
            <a:pPr>
              <a:lnSpc>
                <a:spcPct val="150000"/>
              </a:lnSpc>
            </a:pPr>
            <a:r>
              <a:rPr lang="en-US" sz="1200">
                <a:solidFill>
                  <a:schemeClr val="tx1"/>
                </a:solidFill>
              </a:rPr>
              <a:t>Trong đó:</a:t>
            </a:r>
          </a:p>
          <a:p>
            <a:pPr lvl="1" algn="l">
              <a:lnSpc>
                <a:spcPct val="150000"/>
              </a:lnSpc>
              <a:buFont typeface="Arial"/>
              <a:buChar char="●"/>
            </a:pPr>
            <a:r>
              <a:rPr lang="en-US" sz="1200" b="1">
                <a:solidFill>
                  <a:schemeClr val="bg1"/>
                </a:solidFill>
              </a:rPr>
              <a:t>s</a:t>
            </a:r>
            <a:r>
              <a:rPr lang="vi-VN" sz="1200" b="1">
                <a:solidFill>
                  <a:schemeClr val="bg1"/>
                </a:solidFill>
              </a:rPr>
              <a:t>earchvalue</a:t>
            </a:r>
            <a:r>
              <a:rPr lang="en-US" sz="1200">
                <a:solidFill>
                  <a:schemeClr val="tx1"/>
                </a:solidFill>
              </a:rPr>
              <a:t>: Giá trị cần tìm kiếm (bắt buộc)</a:t>
            </a:r>
            <a:r>
              <a:rPr lang="vi-VN" sz="1200">
                <a:solidFill>
                  <a:schemeClr val="tx1"/>
                </a:solidFill>
              </a:rPr>
              <a:t>.</a:t>
            </a:r>
            <a:endParaRPr lang="en-US" sz="1200">
              <a:solidFill>
                <a:schemeClr val="tx1"/>
              </a:solidFill>
            </a:endParaRPr>
          </a:p>
          <a:p>
            <a:pPr lvl="1" algn="l">
              <a:lnSpc>
                <a:spcPct val="150000"/>
              </a:lnSpc>
              <a:buChar char="●"/>
            </a:pPr>
            <a:r>
              <a:rPr lang="en-US" sz="1200" b="1">
                <a:solidFill>
                  <a:schemeClr val="bg1"/>
                </a:solidFill>
              </a:rPr>
              <a:t>start</a:t>
            </a:r>
            <a:r>
              <a:rPr lang="en-US" sz="1200">
                <a:solidFill>
                  <a:schemeClr val="tx1"/>
                </a:solidFill>
              </a:rPr>
              <a:t>: Vị trí bắt đầu tìm kiếm (tính từ trái qua phải) và sẽ tìm kiếm xuôi tiếp (mặc định bắt đầu từ 0).</a:t>
            </a: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 `Xin chào! Tôi tên Nam. Tôi năm nay 18 tuổi.`</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"Tôi"</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10</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"Hải"</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"Nam"</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18</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"nam"</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"Tôi"</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11</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23</a:t>
            </a:r>
            <a:endParaRPr lang="en-US" sz="1200" b="0">
              <a:solidFill>
                <a:srgbClr val="D4D4D4"/>
              </a:solidFill>
              <a:effectLst/>
              <a:latin typeface="Consolas" panose="020B0609020204030204" pitchFamily="49" charset="0"/>
            </a:endParaRPr>
          </a:p>
          <a:p>
            <a:pPr marL="139700" indent="0">
              <a:lnSpc>
                <a:spcPct val="150000"/>
              </a:lnSpc>
              <a:buNone/>
            </a:pPr>
            <a:endParaRPr lang="en-US" sz="1200">
              <a:solidFill>
                <a:schemeClr val="tx1"/>
              </a:solidFill>
            </a:endParaRPr>
          </a:p>
          <a:p>
            <a:pPr>
              <a:lnSpc>
                <a:spcPct val="150000"/>
              </a:lnSpc>
            </a:pPr>
            <a:endParaRPr lang="en-US" sz="1200">
              <a:solidFill>
                <a:schemeClr val="tx1"/>
              </a:solidFill>
            </a:endParaRPr>
          </a:p>
          <a:p>
            <a:pPr marL="139700" indent="0">
              <a:lnSpc>
                <a:spcPct val="150000"/>
              </a:lnSpc>
              <a:buNone/>
            </a:pP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7.2. indexOf()</a:t>
            </a:r>
            <a:endParaRPr lang="en-US">
              <a:solidFill>
                <a:srgbClr val="FFFF00"/>
              </a:solidFill>
            </a:endParaRPr>
          </a:p>
        </p:txBody>
      </p:sp>
    </p:spTree>
    <p:extLst>
      <p:ext uri="{BB962C8B-B14F-4D97-AF65-F5344CB8AC3E}">
        <p14:creationId xmlns:p14="http://schemas.microsoft.com/office/powerpoint/2010/main" val="3431494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Làm việc với String</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sz="1200" b="1">
                <a:solidFill>
                  <a:schemeClr val="bg1"/>
                </a:solidFill>
              </a:rPr>
              <a:t>Tìm vị trí </a:t>
            </a:r>
            <a:r>
              <a:rPr lang="en-US" sz="1200" b="1">
                <a:solidFill>
                  <a:schemeClr val="bg1"/>
                </a:solidFill>
              </a:rPr>
              <a:t>cuối cùng </a:t>
            </a:r>
            <a:r>
              <a:rPr lang="vi-VN" sz="1200">
                <a:solidFill>
                  <a:schemeClr val="tx1"/>
                </a:solidFill>
              </a:rPr>
              <a:t>của một chuỗi nằm trong một chuỗi.</a:t>
            </a:r>
            <a:endParaRPr lang="en-US" sz="1200">
              <a:solidFill>
                <a:schemeClr val="tx1"/>
              </a:solidFill>
            </a:endParaRPr>
          </a:p>
          <a:p>
            <a:pPr>
              <a:lnSpc>
                <a:spcPct val="150000"/>
              </a:lnSpc>
            </a:pPr>
            <a:r>
              <a:rPr lang="en-US" sz="1200">
                <a:solidFill>
                  <a:schemeClr val="tx1"/>
                </a:solidFill>
              </a:rPr>
              <a:t>Nếu </a:t>
            </a:r>
            <a:r>
              <a:rPr lang="en-US" sz="1200" b="1">
                <a:solidFill>
                  <a:schemeClr val="bg1"/>
                </a:solidFill>
              </a:rPr>
              <a:t>không tìm thấy </a:t>
            </a:r>
            <a:r>
              <a:rPr lang="en-US" sz="1200">
                <a:solidFill>
                  <a:schemeClr val="tx1"/>
                </a:solidFill>
              </a:rPr>
              <a:t>sẽ trả về </a:t>
            </a:r>
            <a:r>
              <a:rPr lang="en-US" sz="1200" b="1">
                <a:solidFill>
                  <a:schemeClr val="bg1"/>
                </a:solidFill>
              </a:rPr>
              <a:t>-1</a:t>
            </a:r>
            <a:r>
              <a:rPr lang="en-US" sz="1200">
                <a:solidFill>
                  <a:schemeClr val="tx1"/>
                </a:solidFill>
              </a:rPr>
              <a:t>.</a:t>
            </a:r>
          </a:p>
          <a:p>
            <a:pPr>
              <a:lnSpc>
                <a:spcPct val="150000"/>
              </a:lnSpc>
            </a:pPr>
            <a:r>
              <a:rPr lang="vi-VN" sz="1200">
                <a:solidFill>
                  <a:schemeClr val="tx1"/>
                </a:solidFill>
              </a:rPr>
              <a:t>Có phân biệt chữ hoa, chữ thường</a:t>
            </a:r>
            <a:r>
              <a:rPr lang="en-US" sz="1200">
                <a:solidFill>
                  <a:schemeClr val="tx1"/>
                </a:solidFill>
              </a:rPr>
              <a:t>.</a:t>
            </a:r>
          </a:p>
          <a:p>
            <a:pPr>
              <a:lnSpc>
                <a:spcPct val="150000"/>
              </a:lnSpc>
            </a:pPr>
            <a:r>
              <a:rPr lang="en-US" sz="1200">
                <a:solidFill>
                  <a:schemeClr val="tx1"/>
                </a:solidFill>
              </a:rPr>
              <a:t>Cú pháp: </a:t>
            </a:r>
            <a:r>
              <a:rPr lang="en-US" sz="1200" b="1">
                <a:solidFill>
                  <a:schemeClr val="bg1"/>
                </a:solidFill>
              </a:rPr>
              <a:t>string.lastIndexOf(searchvalue, start)</a:t>
            </a:r>
          </a:p>
          <a:p>
            <a:pPr>
              <a:lnSpc>
                <a:spcPct val="150000"/>
              </a:lnSpc>
            </a:pPr>
            <a:r>
              <a:rPr lang="en-US" sz="1200">
                <a:solidFill>
                  <a:schemeClr val="tx1"/>
                </a:solidFill>
              </a:rPr>
              <a:t>Trong đó:</a:t>
            </a:r>
          </a:p>
          <a:p>
            <a:pPr lvl="1" algn="l">
              <a:lnSpc>
                <a:spcPct val="150000"/>
              </a:lnSpc>
              <a:buFont typeface="Arial"/>
              <a:buChar char="●"/>
            </a:pPr>
            <a:r>
              <a:rPr lang="en-US" sz="1200" b="1">
                <a:solidFill>
                  <a:schemeClr val="bg1"/>
                </a:solidFill>
              </a:rPr>
              <a:t>s</a:t>
            </a:r>
            <a:r>
              <a:rPr lang="vi-VN" sz="1200" b="1">
                <a:solidFill>
                  <a:schemeClr val="bg1"/>
                </a:solidFill>
              </a:rPr>
              <a:t>earchvalue</a:t>
            </a:r>
            <a:r>
              <a:rPr lang="en-US" sz="1200">
                <a:solidFill>
                  <a:schemeClr val="tx1"/>
                </a:solidFill>
              </a:rPr>
              <a:t>: Giá trị cần tìm kiếm (bắt buộc)</a:t>
            </a:r>
            <a:r>
              <a:rPr lang="vi-VN" sz="1200">
                <a:solidFill>
                  <a:schemeClr val="tx1"/>
                </a:solidFill>
              </a:rPr>
              <a:t>.</a:t>
            </a:r>
            <a:endParaRPr lang="en-US" sz="1200">
              <a:solidFill>
                <a:schemeClr val="tx1"/>
              </a:solidFill>
            </a:endParaRPr>
          </a:p>
          <a:p>
            <a:pPr lvl="1" algn="l">
              <a:lnSpc>
                <a:spcPct val="150000"/>
              </a:lnSpc>
              <a:buChar char="●"/>
            </a:pPr>
            <a:r>
              <a:rPr lang="en-US" sz="1200" b="1">
                <a:solidFill>
                  <a:schemeClr val="bg1"/>
                </a:solidFill>
              </a:rPr>
              <a:t>start</a:t>
            </a:r>
            <a:r>
              <a:rPr lang="en-US" sz="1200">
                <a:solidFill>
                  <a:schemeClr val="tx1"/>
                </a:solidFill>
              </a:rPr>
              <a:t>: Vị trí bắt đầu tìm kiếm (tính từ trái qua phải) và sẽ tìm kiếm ngược lại (mặc định bắt đầu từ 0).</a:t>
            </a: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 `Xin chào! Tôi tên Nam. Tôi năm nay 18 tuổi.`</a:t>
            </a:r>
            <a:r>
              <a:rPr lang="en-US" sz="1200" b="0">
                <a:solidFill>
                  <a:srgbClr val="D4D4D4"/>
                </a:solidFill>
                <a:effectLst/>
                <a:latin typeface="Consolas" panose="020B0609020204030204" pitchFamily="49" charset="0"/>
              </a:rPr>
              <a:t>;</a:t>
            </a:r>
          </a:p>
          <a:p>
            <a:pPr marL="139700" indent="0">
              <a:buNone/>
            </a:pPr>
            <a:r>
              <a:rPr lang="en-US" sz="1200">
                <a:solidFill>
                  <a:srgbClr val="4EC9B0"/>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lastIndexOf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"Tôi"</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24</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23</a:t>
            </a:r>
            <a:endParaRPr lang="en-US" sz="1200" b="0">
              <a:solidFill>
                <a:srgbClr val="D4D4D4"/>
              </a:solidFill>
              <a:effectLst/>
              <a:latin typeface="Consolas" panose="020B0609020204030204" pitchFamily="49" charset="0"/>
            </a:endParaRP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lastIndexOf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"Tôi"</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22</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10</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lastIndexOf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"Tôi"</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10</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10</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lastIndexOf</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"Tôi"</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9</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a:t>
            </a:r>
            <a:endParaRPr lang="en-US" sz="1200" b="0">
              <a:solidFill>
                <a:srgbClr val="D4D4D4"/>
              </a:solidFill>
              <a:effectLst/>
              <a:latin typeface="Consolas" panose="020B0609020204030204" pitchFamily="49" charset="0"/>
            </a:endParaRPr>
          </a:p>
          <a:p>
            <a:pPr marL="139700" indent="0">
              <a:lnSpc>
                <a:spcPct val="150000"/>
              </a:lnSpc>
              <a:buNone/>
            </a:pPr>
            <a:endParaRPr lang="en-US" sz="1200">
              <a:solidFill>
                <a:schemeClr val="tx1"/>
              </a:solidFill>
            </a:endParaRPr>
          </a:p>
          <a:p>
            <a:pPr>
              <a:lnSpc>
                <a:spcPct val="150000"/>
              </a:lnSpc>
            </a:pPr>
            <a:endParaRPr lang="en-US" sz="1200">
              <a:solidFill>
                <a:schemeClr val="tx1"/>
              </a:solidFill>
            </a:endParaRPr>
          </a:p>
          <a:p>
            <a:pPr marL="139700" indent="0">
              <a:lnSpc>
                <a:spcPct val="150000"/>
              </a:lnSpc>
              <a:buNone/>
            </a:pP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7.3. lastIndexOf()</a:t>
            </a:r>
            <a:endParaRPr lang="en-US">
              <a:solidFill>
                <a:srgbClr val="FFFF00"/>
              </a:solidFill>
            </a:endParaRPr>
          </a:p>
        </p:txBody>
      </p:sp>
    </p:spTree>
    <p:extLst>
      <p:ext uri="{BB962C8B-B14F-4D97-AF65-F5344CB8AC3E}">
        <p14:creationId xmlns:p14="http://schemas.microsoft.com/office/powerpoint/2010/main" val="1785758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Làm việc với String</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Dùng để cắt một chuỗi và trả về một chuỗi mới</a:t>
            </a:r>
            <a:r>
              <a:rPr lang="vi-VN" sz="1200">
                <a:solidFill>
                  <a:schemeClr val="tx1"/>
                </a:solidFill>
              </a:rPr>
              <a:t>.</a:t>
            </a:r>
            <a:endParaRPr lang="en-US" sz="1200">
              <a:solidFill>
                <a:schemeClr val="tx1"/>
              </a:solidFill>
            </a:endParaRPr>
          </a:p>
          <a:p>
            <a:pPr>
              <a:lnSpc>
                <a:spcPct val="150000"/>
              </a:lnSpc>
            </a:pPr>
            <a:r>
              <a:rPr lang="en-US" sz="1200">
                <a:solidFill>
                  <a:schemeClr val="tx1"/>
                </a:solidFill>
              </a:rPr>
              <a:t>Chuỗi ban đầu không thay đổi.</a:t>
            </a:r>
          </a:p>
          <a:p>
            <a:pPr>
              <a:lnSpc>
                <a:spcPct val="150000"/>
              </a:lnSpc>
            </a:pPr>
            <a:r>
              <a:rPr lang="en-US" sz="1200">
                <a:solidFill>
                  <a:schemeClr val="tx1"/>
                </a:solidFill>
              </a:rPr>
              <a:t>Cú pháp: </a:t>
            </a:r>
            <a:r>
              <a:rPr lang="en-US" sz="1200" b="1">
                <a:solidFill>
                  <a:schemeClr val="bg1"/>
                </a:solidFill>
              </a:rPr>
              <a:t>string.slice(start, end)</a:t>
            </a:r>
          </a:p>
          <a:p>
            <a:pPr>
              <a:lnSpc>
                <a:spcPct val="150000"/>
              </a:lnSpc>
            </a:pPr>
            <a:r>
              <a:rPr lang="en-US" sz="1200">
                <a:solidFill>
                  <a:schemeClr val="tx1"/>
                </a:solidFill>
              </a:rPr>
              <a:t>Trong đó:</a:t>
            </a:r>
          </a:p>
          <a:p>
            <a:pPr lvl="1" algn="l">
              <a:lnSpc>
                <a:spcPct val="150000"/>
              </a:lnSpc>
              <a:buFont typeface="Arial"/>
              <a:buChar char="●"/>
            </a:pPr>
            <a:r>
              <a:rPr lang="en-US" sz="1200" b="1">
                <a:solidFill>
                  <a:schemeClr val="bg1"/>
                </a:solidFill>
              </a:rPr>
              <a:t>start</a:t>
            </a:r>
            <a:r>
              <a:rPr lang="en-US" sz="1200">
                <a:solidFill>
                  <a:schemeClr val="tx1"/>
                </a:solidFill>
              </a:rPr>
              <a:t>: Vị trí bắt đầu cắt (bắt buộc)</a:t>
            </a:r>
            <a:r>
              <a:rPr lang="vi-VN" sz="1200">
                <a:solidFill>
                  <a:schemeClr val="tx1"/>
                </a:solidFill>
              </a:rPr>
              <a:t>.</a:t>
            </a:r>
            <a:endParaRPr lang="en-US" sz="1200">
              <a:solidFill>
                <a:schemeClr val="tx1"/>
              </a:solidFill>
            </a:endParaRPr>
          </a:p>
          <a:p>
            <a:pPr lvl="1" algn="l">
              <a:lnSpc>
                <a:spcPct val="150000"/>
              </a:lnSpc>
              <a:buChar char="●"/>
            </a:pPr>
            <a:r>
              <a:rPr lang="en-US" sz="1200" b="1">
                <a:solidFill>
                  <a:schemeClr val="bg1"/>
                </a:solidFill>
              </a:rPr>
              <a:t>end</a:t>
            </a:r>
            <a:r>
              <a:rPr lang="en-US" sz="1200">
                <a:solidFill>
                  <a:schemeClr val="tx1"/>
                </a:solidFill>
              </a:rPr>
              <a:t>: Vị trí kết thúc cắt (không bắt buộc).</a:t>
            </a: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 `Xin chào! Tôi tên Nam. Tôi năm nay 18 tuổi.`</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10</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21</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Tôi tên Nam</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0</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Lấy toàn bộ chuỗi</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0</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X (Lấy ký tự đầu tiên của chuỗi)</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 (Lấy ký tự cuối cùng của chuỗi)</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Vẫn giữ nguyên chuỗi gốc</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a:p>
            <a:pPr marL="139700" indent="0">
              <a:lnSpc>
                <a:spcPct val="150000"/>
              </a:lnSpc>
              <a:buNone/>
            </a:pPr>
            <a:endParaRPr lang="en-US" sz="1200">
              <a:solidFill>
                <a:schemeClr val="tx1"/>
              </a:solidFill>
            </a:endParaRPr>
          </a:p>
          <a:p>
            <a:pPr>
              <a:lnSpc>
                <a:spcPct val="150000"/>
              </a:lnSpc>
            </a:pPr>
            <a:endParaRPr lang="en-US" sz="1200">
              <a:solidFill>
                <a:schemeClr val="tx1"/>
              </a:solidFill>
            </a:endParaRPr>
          </a:p>
          <a:p>
            <a:pPr marL="139700" indent="0">
              <a:lnSpc>
                <a:spcPct val="150000"/>
              </a:lnSpc>
              <a:buNone/>
            </a:pP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7.4. slice()</a:t>
            </a:r>
            <a:endParaRPr lang="en-US">
              <a:solidFill>
                <a:srgbClr val="FFFF00"/>
              </a:solidFill>
            </a:endParaRPr>
          </a:p>
        </p:txBody>
      </p:sp>
    </p:spTree>
    <p:extLst>
      <p:ext uri="{BB962C8B-B14F-4D97-AF65-F5344CB8AC3E}">
        <p14:creationId xmlns:p14="http://schemas.microsoft.com/office/powerpoint/2010/main" val="2571349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Làm việc với String</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Dùng để </a:t>
            </a:r>
            <a:r>
              <a:rPr lang="en-US" sz="1200" b="1">
                <a:solidFill>
                  <a:schemeClr val="bg1"/>
                </a:solidFill>
              </a:rPr>
              <a:t>thay thế </a:t>
            </a:r>
            <a:r>
              <a:rPr lang="en-US" sz="1200">
                <a:solidFill>
                  <a:schemeClr val="tx1"/>
                </a:solidFill>
              </a:rPr>
              <a:t>1 chuỗi thành 1 chuỗi mới</a:t>
            </a:r>
            <a:r>
              <a:rPr lang="vi-VN" sz="1200">
                <a:solidFill>
                  <a:schemeClr val="tx1"/>
                </a:solidFill>
              </a:rPr>
              <a:t>.</a:t>
            </a:r>
            <a:endParaRPr lang="en-US" sz="1200">
              <a:solidFill>
                <a:schemeClr val="tx1"/>
              </a:solidFill>
            </a:endParaRPr>
          </a:p>
          <a:p>
            <a:pPr>
              <a:lnSpc>
                <a:spcPct val="150000"/>
              </a:lnSpc>
            </a:pPr>
            <a:r>
              <a:rPr lang="en-US" sz="1200">
                <a:solidFill>
                  <a:schemeClr val="tx1"/>
                </a:solidFill>
              </a:rPr>
              <a:t>Nhưng chỉ </a:t>
            </a:r>
            <a:r>
              <a:rPr lang="en-US" sz="1200" b="1">
                <a:solidFill>
                  <a:schemeClr val="bg1"/>
                </a:solidFill>
              </a:rPr>
              <a:t>thay thế chuỗi đầu tiên</a:t>
            </a:r>
            <a:r>
              <a:rPr lang="en-US" sz="1200">
                <a:solidFill>
                  <a:schemeClr val="tx1"/>
                </a:solidFill>
              </a:rPr>
              <a:t> mà nó </a:t>
            </a:r>
            <a:r>
              <a:rPr lang="en-US" sz="1200" b="1">
                <a:solidFill>
                  <a:schemeClr val="bg1"/>
                </a:solidFill>
              </a:rPr>
              <a:t>tìm thấy</a:t>
            </a:r>
            <a:r>
              <a:rPr lang="en-US" sz="1200">
                <a:solidFill>
                  <a:schemeClr val="tx1"/>
                </a:solidFill>
              </a:rPr>
              <a:t>.</a:t>
            </a:r>
          </a:p>
          <a:p>
            <a:pPr>
              <a:lnSpc>
                <a:spcPct val="150000"/>
              </a:lnSpc>
            </a:pPr>
            <a:r>
              <a:rPr lang="en-US" sz="1200">
                <a:solidFill>
                  <a:schemeClr val="tx1"/>
                </a:solidFill>
              </a:rPr>
              <a:t>Muốn thay thế được tất cả các từ tìm thấy thì phải dùng Regular Expression (Biểu thức chính quy).</a:t>
            </a:r>
          </a:p>
          <a:p>
            <a:pPr>
              <a:lnSpc>
                <a:spcPct val="150000"/>
              </a:lnSpc>
            </a:pPr>
            <a:r>
              <a:rPr lang="en-US" sz="1200">
                <a:solidFill>
                  <a:schemeClr val="tx1"/>
                </a:solidFill>
              </a:rPr>
              <a:t>Cú pháp: </a:t>
            </a:r>
            <a:r>
              <a:rPr lang="en-US" sz="1200" b="1">
                <a:solidFill>
                  <a:schemeClr val="bg1"/>
                </a:solidFill>
              </a:rPr>
              <a:t>string.replace(searchValue, newValue)</a:t>
            </a:r>
          </a:p>
          <a:p>
            <a:pPr>
              <a:lnSpc>
                <a:spcPct val="150000"/>
              </a:lnSpc>
            </a:pPr>
            <a:r>
              <a:rPr lang="en-US" sz="1200">
                <a:solidFill>
                  <a:schemeClr val="tx1"/>
                </a:solidFill>
              </a:rPr>
              <a:t>Trong đó:</a:t>
            </a:r>
          </a:p>
          <a:p>
            <a:pPr lvl="1" algn="l">
              <a:lnSpc>
                <a:spcPct val="150000"/>
              </a:lnSpc>
              <a:buFont typeface="Arial"/>
              <a:buChar char="●"/>
            </a:pPr>
            <a:r>
              <a:rPr lang="en-US" sz="1200" b="1">
                <a:solidFill>
                  <a:schemeClr val="bg1"/>
                </a:solidFill>
              </a:rPr>
              <a:t>searchValue</a:t>
            </a:r>
            <a:r>
              <a:rPr lang="en-US" sz="1200">
                <a:solidFill>
                  <a:schemeClr val="tx1"/>
                </a:solidFill>
              </a:rPr>
              <a:t>: Từ khóa cần thay thế (bắt buộc)</a:t>
            </a:r>
            <a:r>
              <a:rPr lang="vi-VN" sz="1200">
                <a:solidFill>
                  <a:schemeClr val="tx1"/>
                </a:solidFill>
              </a:rPr>
              <a:t>.</a:t>
            </a:r>
            <a:endParaRPr lang="en-US" sz="1200">
              <a:solidFill>
                <a:schemeClr val="tx1"/>
              </a:solidFill>
            </a:endParaRPr>
          </a:p>
          <a:p>
            <a:pPr lvl="1" algn="l">
              <a:lnSpc>
                <a:spcPct val="150000"/>
              </a:lnSpc>
              <a:buChar char="●"/>
            </a:pPr>
            <a:r>
              <a:rPr lang="en-US" sz="1200" b="1">
                <a:solidFill>
                  <a:schemeClr val="bg1"/>
                </a:solidFill>
              </a:rPr>
              <a:t>newValue</a:t>
            </a:r>
            <a:r>
              <a:rPr lang="en-US" sz="1200">
                <a:solidFill>
                  <a:schemeClr val="tx1"/>
                </a:solidFill>
              </a:rPr>
              <a:t>: Từ khóa mới để thay thế (bắt buộc).</a:t>
            </a: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 `Xin chào! Tôi tên Nam. Tôi năm nay 18 tuổi.`</a:t>
            </a:r>
            <a:r>
              <a:rPr lang="en-US" sz="1200" b="0">
                <a:solidFill>
                  <a:srgbClr val="D4D4D4"/>
                </a:solidFill>
                <a:effectLst/>
                <a:latin typeface="Consolas" panose="020B0609020204030204" pitchFamily="49" charset="0"/>
              </a:rPr>
              <a:t>;</a:t>
            </a:r>
          </a:p>
          <a:p>
            <a:pPr marL="139700" indent="0">
              <a:buNone/>
            </a:pPr>
            <a:r>
              <a:rPr lang="en-US" sz="1200">
                <a:solidFill>
                  <a:srgbClr val="4EC9B0"/>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replace</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"Tôi"</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"Mình"</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replace</a:t>
            </a:r>
            <a:r>
              <a:rPr lang="en-US" sz="1200" b="0">
                <a:solidFill>
                  <a:srgbClr val="D4D4D4"/>
                </a:solidFill>
                <a:effectLst/>
                <a:latin typeface="Consolas" panose="020B0609020204030204" pitchFamily="49" charset="0"/>
              </a:rPr>
              <a:t>(</a:t>
            </a:r>
            <a:r>
              <a:rPr lang="en-US" sz="1200" b="0">
                <a:solidFill>
                  <a:srgbClr val="D16969"/>
                </a:solidFill>
                <a:effectLst/>
                <a:latin typeface="Consolas" panose="020B0609020204030204" pitchFamily="49" charset="0"/>
              </a:rPr>
              <a:t>/Tôi/</a:t>
            </a:r>
            <a:r>
              <a:rPr lang="en-US" sz="1200" b="0">
                <a:solidFill>
                  <a:srgbClr val="569CD6"/>
                </a:solidFill>
                <a:effectLst/>
                <a:latin typeface="Consolas" panose="020B0609020204030204" pitchFamily="49" charset="0"/>
              </a:rPr>
              <a:t>g</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"Mình"</a:t>
            </a:r>
            <a:r>
              <a:rPr lang="en-US" sz="1200" b="0">
                <a:solidFill>
                  <a:srgbClr val="D4D4D4"/>
                </a:solidFill>
                <a:effectLst/>
                <a:latin typeface="Consolas" panose="020B0609020204030204" pitchFamily="49" charset="0"/>
              </a:rPr>
              <a:t>));</a:t>
            </a:r>
          </a:p>
          <a:p>
            <a:pPr marL="139700" indent="0">
              <a:buNone/>
            </a:pPr>
            <a:endParaRPr lang="en-US" sz="1200" b="0">
              <a:solidFill>
                <a:srgbClr val="D4D4D4"/>
              </a:solidFill>
              <a:effectLst/>
              <a:latin typeface="Consolas" panose="020B0609020204030204" pitchFamily="49" charset="0"/>
            </a:endParaRPr>
          </a:p>
          <a:p>
            <a:pPr marL="139700" indent="0">
              <a:lnSpc>
                <a:spcPct val="150000"/>
              </a:lnSpc>
              <a:buNone/>
            </a:pPr>
            <a:endParaRPr lang="en-US" sz="1200">
              <a:solidFill>
                <a:schemeClr val="tx1"/>
              </a:solidFill>
            </a:endParaRPr>
          </a:p>
          <a:p>
            <a:pPr>
              <a:lnSpc>
                <a:spcPct val="150000"/>
              </a:lnSpc>
            </a:pPr>
            <a:endParaRPr lang="en-US" sz="1200">
              <a:solidFill>
                <a:schemeClr val="tx1"/>
              </a:solidFill>
            </a:endParaRPr>
          </a:p>
          <a:p>
            <a:pPr marL="139700" indent="0">
              <a:lnSpc>
                <a:spcPct val="150000"/>
              </a:lnSpc>
              <a:buNone/>
            </a:pP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7.5. replace()</a:t>
            </a:r>
            <a:endParaRPr lang="en-US">
              <a:solidFill>
                <a:srgbClr val="FFFF00"/>
              </a:solidFill>
            </a:endParaRPr>
          </a:p>
        </p:txBody>
      </p:sp>
    </p:spTree>
    <p:extLst>
      <p:ext uri="{BB962C8B-B14F-4D97-AF65-F5344CB8AC3E}">
        <p14:creationId xmlns:p14="http://schemas.microsoft.com/office/powerpoint/2010/main" val="1101401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Làm việc với String</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4208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toUpperCase() dùng để viết hoa tất cả các chữ cái.</a:t>
            </a:r>
          </a:p>
          <a:p>
            <a:pPr>
              <a:lnSpc>
                <a:spcPct val="150000"/>
              </a:lnSpc>
            </a:pPr>
            <a:r>
              <a:rPr lang="en-US" sz="1200">
                <a:solidFill>
                  <a:schemeClr val="tx1"/>
                </a:solidFill>
              </a:rPr>
              <a:t>toLowerCase() dùng để viết thường tất cả các chữ cái.</a:t>
            </a: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 `Xin chào! Tôi tên Nam. Tôi năm nay 18 tuổi.`</a:t>
            </a:r>
            <a:r>
              <a:rPr lang="en-US" sz="1200" b="0">
                <a:solidFill>
                  <a:srgbClr val="D4D4D4"/>
                </a:solidFill>
                <a:effectLst/>
                <a:latin typeface="Consolas" panose="020B0609020204030204" pitchFamily="49" charset="0"/>
              </a:rPr>
              <a:t>;</a:t>
            </a:r>
          </a:p>
          <a:p>
            <a:pPr marL="139700" indent="0">
              <a:buNone/>
            </a:pPr>
            <a:r>
              <a:rPr lang="en-US" sz="1600" b="0">
                <a:solidFill>
                  <a:srgbClr val="4EC9B0"/>
                </a:solidFill>
                <a:effectLst/>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toUpperCase</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toLowerCase</a:t>
            </a:r>
            <a:r>
              <a:rPr lang="en-US" sz="1200" b="0">
                <a:solidFill>
                  <a:srgbClr val="D4D4D4"/>
                </a:solidFill>
                <a:effectLst/>
                <a:latin typeface="Consolas" panose="020B0609020204030204" pitchFamily="49" charset="0"/>
              </a:rPr>
              <a:t>());</a:t>
            </a:r>
          </a:p>
          <a:p>
            <a:pPr marL="139700" indent="0">
              <a:buNone/>
            </a:pPr>
            <a:endParaRPr lang="en-US" sz="1200" b="0">
              <a:solidFill>
                <a:srgbClr val="D4D4D4"/>
              </a:solidFill>
              <a:effectLst/>
              <a:latin typeface="Consolas" panose="020B0609020204030204" pitchFamily="49" charset="0"/>
            </a:endParaRPr>
          </a:p>
          <a:p>
            <a:pPr marL="139700" indent="0">
              <a:lnSpc>
                <a:spcPct val="150000"/>
              </a:lnSpc>
              <a:buNone/>
            </a:pPr>
            <a:endParaRPr lang="en-US" sz="1200">
              <a:solidFill>
                <a:schemeClr val="tx1"/>
              </a:solidFill>
            </a:endParaRPr>
          </a:p>
          <a:p>
            <a:pPr>
              <a:lnSpc>
                <a:spcPct val="150000"/>
              </a:lnSpc>
            </a:pPr>
            <a:endParaRPr lang="en-US" sz="1200">
              <a:solidFill>
                <a:schemeClr val="tx1"/>
              </a:solidFill>
            </a:endParaRPr>
          </a:p>
          <a:p>
            <a:pPr marL="139700" indent="0">
              <a:lnSpc>
                <a:spcPct val="150000"/>
              </a:lnSpc>
              <a:buNone/>
            </a:pP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7.6. toUpperCase() và toLowerCase()</a:t>
            </a:r>
            <a:endParaRPr lang="en-US">
              <a:solidFill>
                <a:srgbClr val="FFFF00"/>
              </a:solidFill>
            </a:endParaRPr>
          </a:p>
        </p:txBody>
      </p:sp>
    </p:spTree>
    <p:extLst>
      <p:ext uri="{BB962C8B-B14F-4D97-AF65-F5344CB8AC3E}">
        <p14:creationId xmlns:p14="http://schemas.microsoft.com/office/powerpoint/2010/main" val="1808362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Làm việc với String</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70" y="897352"/>
            <a:ext cx="7795020" cy="1308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Dùng để </a:t>
            </a:r>
            <a:r>
              <a:rPr lang="en-US" sz="1200" b="1">
                <a:solidFill>
                  <a:schemeClr val="bg1"/>
                </a:solidFill>
              </a:rPr>
              <a:t>bỏ đi khoảng trắng ở 2 đầu</a:t>
            </a:r>
            <a:r>
              <a:rPr lang="en-US" sz="1200">
                <a:solidFill>
                  <a:schemeClr val="tx1"/>
                </a:solidFill>
              </a:rPr>
              <a:t>, các khoảng trắng giữa các ký tự không bị loại bỏ.</a:t>
            </a:r>
          </a:p>
          <a:p>
            <a:pPr>
              <a:lnSpc>
                <a:spcPct val="150000"/>
              </a:lnSpc>
            </a:pPr>
            <a:r>
              <a:rPr lang="en-US" sz="1200">
                <a:solidFill>
                  <a:schemeClr val="tx1"/>
                </a:solidFill>
              </a:rPr>
              <a:t>Ví dụ:</a:t>
            </a:r>
          </a:p>
          <a:p>
            <a:pPr marL="139700" indent="0">
              <a:buNone/>
            </a:pPr>
            <a:r>
              <a:rPr lang="en-US" sz="12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 `  Xin chào! Tôi tên Nam.  Tôi năm   nay 18 tuổi.  `</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trim</a:t>
            </a:r>
            <a:r>
              <a:rPr lang="en-US" sz="1200" b="0">
                <a:solidFill>
                  <a:srgbClr val="D4D4D4"/>
                </a:solidFill>
                <a:effectLst/>
                <a:latin typeface="Consolas" panose="020B0609020204030204" pitchFamily="49" charset="0"/>
              </a:rPr>
              <a:t>());</a:t>
            </a:r>
            <a:endParaRPr lang="en-US" sz="1200">
              <a:solidFill>
                <a:schemeClr val="tx1"/>
              </a:solidFill>
            </a:endParaRPr>
          </a:p>
          <a:p>
            <a:pPr marL="139700" indent="0">
              <a:lnSpc>
                <a:spcPct val="150000"/>
              </a:lnSpc>
              <a:buNone/>
            </a:pP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7.7. trim()</a:t>
            </a:r>
            <a:endParaRPr lang="en-US">
              <a:solidFill>
                <a:srgbClr val="FFFF00"/>
              </a:solidFill>
            </a:endParaRPr>
          </a:p>
        </p:txBody>
      </p:sp>
      <p:sp>
        <p:nvSpPr>
          <p:cNvPr id="7" name="Google Shape;1488;p40">
            <a:extLst>
              <a:ext uri="{FF2B5EF4-FFF2-40B4-BE49-F238E27FC236}">
                <a16:creationId xmlns:a16="http://schemas.microsoft.com/office/drawing/2014/main" id="{3E97A414-F233-1F5D-FDBA-34E822DDD500}"/>
              </a:ext>
            </a:extLst>
          </p:cNvPr>
          <p:cNvSpPr txBox="1">
            <a:spLocks/>
          </p:cNvSpPr>
          <p:nvPr/>
        </p:nvSpPr>
        <p:spPr>
          <a:xfrm>
            <a:off x="720000" y="2716408"/>
            <a:ext cx="7795020" cy="2024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Dùng để lấy ký tự thông qua index (với index là vị trí của ký tự cần lấy).</a:t>
            </a:r>
          </a:p>
          <a:p>
            <a:pPr>
              <a:lnSpc>
                <a:spcPct val="150000"/>
              </a:lnSpc>
            </a:pPr>
            <a:r>
              <a:rPr lang="en-US" sz="1200">
                <a:solidFill>
                  <a:schemeClr val="tx1"/>
                </a:solidFill>
              </a:rPr>
              <a:t>Cú pháp: </a:t>
            </a:r>
            <a:r>
              <a:rPr lang="en-US" sz="1200" b="1">
                <a:solidFill>
                  <a:schemeClr val="bg1"/>
                </a:solidFill>
              </a:rPr>
              <a:t>string.charAt(index)</a:t>
            </a: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a:t>
            </a:r>
            <a:r>
              <a:rPr lang="vi-VN" sz="1200" b="0">
                <a:solidFill>
                  <a:srgbClr val="569CD6"/>
                </a:solidFill>
                <a:effectLst/>
                <a:latin typeface="Consolas" panose="020B0609020204030204" pitchFamily="49" charset="0"/>
              </a:rPr>
              <a:t>var</a:t>
            </a:r>
            <a:r>
              <a:rPr lang="vi-VN" sz="1200" b="0">
                <a:solidFill>
                  <a:srgbClr val="D4D4D4"/>
                </a:solidFill>
                <a:effectLst/>
                <a:latin typeface="Consolas" panose="020B0609020204030204" pitchFamily="49" charset="0"/>
              </a:rPr>
              <a:t> </a:t>
            </a:r>
            <a:r>
              <a:rPr lang="vi-VN" sz="1200" b="0">
                <a:solidFill>
                  <a:srgbClr val="9CDCFE"/>
                </a:solidFill>
                <a:effectLst/>
                <a:latin typeface="Consolas" panose="020B0609020204030204" pitchFamily="49" charset="0"/>
              </a:rPr>
              <a:t>myString</a:t>
            </a:r>
            <a:r>
              <a:rPr lang="vi-VN" sz="1200" b="0">
                <a:solidFill>
                  <a:srgbClr val="D4D4D4"/>
                </a:solidFill>
                <a:effectLst/>
                <a:latin typeface="Consolas" panose="020B0609020204030204" pitchFamily="49" charset="0"/>
              </a:rPr>
              <a:t> =</a:t>
            </a:r>
            <a:r>
              <a:rPr lang="vi-VN" sz="1200" b="0">
                <a:solidFill>
                  <a:srgbClr val="CE9178"/>
                </a:solidFill>
                <a:effectLst/>
                <a:latin typeface="Consolas" panose="020B0609020204030204" pitchFamily="49" charset="0"/>
              </a:rPr>
              <a:t> `Đặng Phương Nam`</a:t>
            </a:r>
            <a:r>
              <a:rPr lang="vi-VN"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a:t>
            </a:r>
            <a:r>
              <a:rPr lang="vi-VN" sz="1200" b="0">
                <a:solidFill>
                  <a:srgbClr val="4EC9B0"/>
                </a:solidFill>
                <a:effectLst/>
                <a:latin typeface="Consolas" panose="020B0609020204030204" pitchFamily="49" charset="0"/>
              </a:rPr>
              <a:t>console</a:t>
            </a:r>
            <a:r>
              <a:rPr lang="vi-VN" sz="1200" b="0">
                <a:solidFill>
                  <a:srgbClr val="D4D4D4"/>
                </a:solidFill>
                <a:effectLst/>
                <a:latin typeface="Consolas" panose="020B0609020204030204" pitchFamily="49" charset="0"/>
              </a:rPr>
              <a:t>.</a:t>
            </a:r>
            <a:r>
              <a:rPr lang="vi-VN" sz="1200" b="0">
                <a:solidFill>
                  <a:srgbClr val="DCDCAA"/>
                </a:solidFill>
                <a:effectLst/>
                <a:latin typeface="Consolas" panose="020B0609020204030204" pitchFamily="49" charset="0"/>
              </a:rPr>
              <a:t>log</a:t>
            </a:r>
            <a:r>
              <a:rPr lang="vi-VN" sz="1200" b="0">
                <a:solidFill>
                  <a:srgbClr val="D4D4D4"/>
                </a:solidFill>
                <a:effectLst/>
                <a:latin typeface="Consolas" panose="020B0609020204030204" pitchFamily="49" charset="0"/>
              </a:rPr>
              <a:t>(</a:t>
            </a:r>
            <a:r>
              <a:rPr lang="vi-VN" sz="1200" b="0">
                <a:solidFill>
                  <a:srgbClr val="9CDCFE"/>
                </a:solidFill>
                <a:effectLst/>
                <a:latin typeface="Consolas" panose="020B0609020204030204" pitchFamily="49" charset="0"/>
              </a:rPr>
              <a:t>myString</a:t>
            </a:r>
            <a:r>
              <a:rPr lang="vi-VN" sz="1200" b="0">
                <a:solidFill>
                  <a:srgbClr val="D4D4D4"/>
                </a:solidFill>
                <a:effectLst/>
                <a:latin typeface="Consolas" panose="020B0609020204030204" pitchFamily="49" charset="0"/>
              </a:rPr>
              <a:t>.</a:t>
            </a:r>
            <a:r>
              <a:rPr lang="vi-VN" sz="1200" b="0">
                <a:solidFill>
                  <a:srgbClr val="DCDCAA"/>
                </a:solidFill>
                <a:effectLst/>
                <a:latin typeface="Consolas" panose="020B0609020204030204" pitchFamily="49" charset="0"/>
              </a:rPr>
              <a:t>charAt</a:t>
            </a:r>
            <a:r>
              <a:rPr lang="vi-VN" sz="1200" b="0">
                <a:solidFill>
                  <a:srgbClr val="D4D4D4"/>
                </a:solidFill>
                <a:effectLst/>
                <a:latin typeface="Consolas" panose="020B0609020204030204" pitchFamily="49" charset="0"/>
              </a:rPr>
              <a:t>()); </a:t>
            </a:r>
            <a:r>
              <a:rPr lang="vi-VN" sz="1200" b="0">
                <a:solidFill>
                  <a:srgbClr val="6A9955"/>
                </a:solidFill>
                <a:effectLst/>
                <a:latin typeface="Consolas" panose="020B0609020204030204" pitchFamily="49" charset="0"/>
              </a:rPr>
              <a:t>// Lấy ký tự đầu tiên</a:t>
            </a:r>
            <a:endParaRPr lang="vi-VN"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a:t>
            </a:r>
            <a:r>
              <a:rPr lang="vi-VN" sz="1200" b="0">
                <a:solidFill>
                  <a:srgbClr val="4EC9B0"/>
                </a:solidFill>
                <a:effectLst/>
                <a:latin typeface="Consolas" panose="020B0609020204030204" pitchFamily="49" charset="0"/>
              </a:rPr>
              <a:t>console</a:t>
            </a:r>
            <a:r>
              <a:rPr lang="vi-VN" sz="1200" b="0">
                <a:solidFill>
                  <a:srgbClr val="D4D4D4"/>
                </a:solidFill>
                <a:effectLst/>
                <a:latin typeface="Consolas" panose="020B0609020204030204" pitchFamily="49" charset="0"/>
              </a:rPr>
              <a:t>.</a:t>
            </a:r>
            <a:r>
              <a:rPr lang="vi-VN" sz="1200" b="0">
                <a:solidFill>
                  <a:srgbClr val="DCDCAA"/>
                </a:solidFill>
                <a:effectLst/>
                <a:latin typeface="Consolas" panose="020B0609020204030204" pitchFamily="49" charset="0"/>
              </a:rPr>
              <a:t>log</a:t>
            </a:r>
            <a:r>
              <a:rPr lang="vi-VN" sz="1200" b="0">
                <a:solidFill>
                  <a:srgbClr val="D4D4D4"/>
                </a:solidFill>
                <a:effectLst/>
                <a:latin typeface="Consolas" panose="020B0609020204030204" pitchFamily="49" charset="0"/>
              </a:rPr>
              <a:t>(</a:t>
            </a:r>
            <a:r>
              <a:rPr lang="vi-VN" sz="1200" b="0">
                <a:solidFill>
                  <a:srgbClr val="9CDCFE"/>
                </a:solidFill>
                <a:effectLst/>
                <a:latin typeface="Consolas" panose="020B0609020204030204" pitchFamily="49" charset="0"/>
              </a:rPr>
              <a:t>myString</a:t>
            </a:r>
            <a:r>
              <a:rPr lang="vi-VN" sz="1200" b="0">
                <a:solidFill>
                  <a:srgbClr val="D4D4D4"/>
                </a:solidFill>
                <a:effectLst/>
                <a:latin typeface="Consolas" panose="020B0609020204030204" pitchFamily="49" charset="0"/>
              </a:rPr>
              <a:t>.</a:t>
            </a:r>
            <a:r>
              <a:rPr lang="vi-VN" sz="1200" b="0">
                <a:solidFill>
                  <a:srgbClr val="DCDCAA"/>
                </a:solidFill>
                <a:effectLst/>
                <a:latin typeface="Consolas" panose="020B0609020204030204" pitchFamily="49" charset="0"/>
              </a:rPr>
              <a:t>charAt</a:t>
            </a:r>
            <a:r>
              <a:rPr lang="vi-VN" sz="1200" b="0">
                <a:solidFill>
                  <a:srgbClr val="D4D4D4"/>
                </a:solidFill>
                <a:effectLst/>
                <a:latin typeface="Consolas" panose="020B0609020204030204" pitchFamily="49" charset="0"/>
              </a:rPr>
              <a:t>(</a:t>
            </a:r>
            <a:r>
              <a:rPr lang="vi-VN" sz="1200" b="0">
                <a:solidFill>
                  <a:srgbClr val="B5CEA8"/>
                </a:solidFill>
                <a:effectLst/>
                <a:latin typeface="Consolas" panose="020B0609020204030204" pitchFamily="49" charset="0"/>
              </a:rPr>
              <a:t>0</a:t>
            </a:r>
            <a:r>
              <a:rPr lang="vi-VN" sz="1200" b="0">
                <a:solidFill>
                  <a:srgbClr val="D4D4D4"/>
                </a:solidFill>
                <a:effectLst/>
                <a:latin typeface="Consolas" panose="020B0609020204030204" pitchFamily="49" charset="0"/>
              </a:rPr>
              <a:t>)); </a:t>
            </a:r>
            <a:r>
              <a:rPr lang="vi-VN" sz="1200" b="0">
                <a:solidFill>
                  <a:srgbClr val="6A9955"/>
                </a:solidFill>
                <a:effectLst/>
                <a:latin typeface="Consolas" panose="020B0609020204030204" pitchFamily="49" charset="0"/>
              </a:rPr>
              <a:t>// Lấy ký tự đầu tiên</a:t>
            </a:r>
            <a:endParaRPr lang="vi-VN"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a:t>
            </a:r>
            <a:r>
              <a:rPr lang="vi-VN" sz="1200" b="0">
                <a:solidFill>
                  <a:srgbClr val="4EC9B0"/>
                </a:solidFill>
                <a:effectLst/>
                <a:latin typeface="Consolas" panose="020B0609020204030204" pitchFamily="49" charset="0"/>
              </a:rPr>
              <a:t>console</a:t>
            </a:r>
            <a:r>
              <a:rPr lang="vi-VN" sz="1200" b="0">
                <a:solidFill>
                  <a:srgbClr val="D4D4D4"/>
                </a:solidFill>
                <a:effectLst/>
                <a:latin typeface="Consolas" panose="020B0609020204030204" pitchFamily="49" charset="0"/>
              </a:rPr>
              <a:t>.</a:t>
            </a:r>
            <a:r>
              <a:rPr lang="vi-VN" sz="1200" b="0">
                <a:solidFill>
                  <a:srgbClr val="DCDCAA"/>
                </a:solidFill>
                <a:effectLst/>
                <a:latin typeface="Consolas" panose="020B0609020204030204" pitchFamily="49" charset="0"/>
              </a:rPr>
              <a:t>log</a:t>
            </a:r>
            <a:r>
              <a:rPr lang="vi-VN" sz="1200" b="0">
                <a:solidFill>
                  <a:srgbClr val="D4D4D4"/>
                </a:solidFill>
                <a:effectLst/>
                <a:latin typeface="Consolas" panose="020B0609020204030204" pitchFamily="49" charset="0"/>
              </a:rPr>
              <a:t>(</a:t>
            </a:r>
            <a:r>
              <a:rPr lang="vi-VN" sz="1200" b="0">
                <a:solidFill>
                  <a:srgbClr val="9CDCFE"/>
                </a:solidFill>
                <a:effectLst/>
                <a:latin typeface="Consolas" panose="020B0609020204030204" pitchFamily="49" charset="0"/>
              </a:rPr>
              <a:t>myString</a:t>
            </a:r>
            <a:r>
              <a:rPr lang="vi-VN" sz="1200" b="0">
                <a:solidFill>
                  <a:srgbClr val="D4D4D4"/>
                </a:solidFill>
                <a:effectLst/>
                <a:latin typeface="Consolas" panose="020B0609020204030204" pitchFamily="49" charset="0"/>
              </a:rPr>
              <a:t>.</a:t>
            </a:r>
            <a:r>
              <a:rPr lang="vi-VN" sz="1200" b="0">
                <a:solidFill>
                  <a:srgbClr val="DCDCAA"/>
                </a:solidFill>
                <a:effectLst/>
                <a:latin typeface="Consolas" panose="020B0609020204030204" pitchFamily="49" charset="0"/>
              </a:rPr>
              <a:t>charAt</a:t>
            </a:r>
            <a:r>
              <a:rPr lang="vi-VN" sz="1200" b="0">
                <a:solidFill>
                  <a:srgbClr val="D4D4D4"/>
                </a:solidFill>
                <a:effectLst/>
                <a:latin typeface="Consolas" panose="020B0609020204030204" pitchFamily="49" charset="0"/>
              </a:rPr>
              <a:t>(</a:t>
            </a:r>
            <a:r>
              <a:rPr lang="vi-VN" sz="1200" b="0">
                <a:solidFill>
                  <a:srgbClr val="B5CEA8"/>
                </a:solidFill>
                <a:effectLst/>
                <a:latin typeface="Consolas" panose="020B0609020204030204" pitchFamily="49" charset="0"/>
              </a:rPr>
              <a:t>1</a:t>
            </a:r>
            <a:r>
              <a:rPr lang="vi-VN" sz="1200" b="0">
                <a:solidFill>
                  <a:srgbClr val="D4D4D4"/>
                </a:solidFill>
                <a:effectLst/>
                <a:latin typeface="Consolas" panose="020B0609020204030204" pitchFamily="49" charset="0"/>
              </a:rPr>
              <a:t>)); </a:t>
            </a:r>
            <a:r>
              <a:rPr lang="vi-VN" sz="1200" b="0">
                <a:solidFill>
                  <a:srgbClr val="6A9955"/>
                </a:solidFill>
                <a:effectLst/>
                <a:latin typeface="Consolas" panose="020B0609020204030204" pitchFamily="49" charset="0"/>
              </a:rPr>
              <a:t>// Lấy ký tự thứ 2</a:t>
            </a:r>
            <a:endParaRPr lang="vi-VN"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a:t>
            </a:r>
            <a:r>
              <a:rPr lang="vi-VN" sz="1200" b="0">
                <a:solidFill>
                  <a:srgbClr val="4EC9B0"/>
                </a:solidFill>
                <a:effectLst/>
                <a:latin typeface="Consolas" panose="020B0609020204030204" pitchFamily="49" charset="0"/>
              </a:rPr>
              <a:t>console</a:t>
            </a:r>
            <a:r>
              <a:rPr lang="vi-VN" sz="1200" b="0">
                <a:solidFill>
                  <a:srgbClr val="D4D4D4"/>
                </a:solidFill>
                <a:effectLst/>
                <a:latin typeface="Consolas" panose="020B0609020204030204" pitchFamily="49" charset="0"/>
              </a:rPr>
              <a:t>.</a:t>
            </a:r>
            <a:r>
              <a:rPr lang="vi-VN" sz="1200" b="0">
                <a:solidFill>
                  <a:srgbClr val="DCDCAA"/>
                </a:solidFill>
                <a:effectLst/>
                <a:latin typeface="Consolas" panose="020B0609020204030204" pitchFamily="49" charset="0"/>
              </a:rPr>
              <a:t>log</a:t>
            </a:r>
            <a:r>
              <a:rPr lang="vi-VN" sz="1200" b="0">
                <a:solidFill>
                  <a:srgbClr val="D4D4D4"/>
                </a:solidFill>
                <a:effectLst/>
                <a:latin typeface="Consolas" panose="020B0609020204030204" pitchFamily="49" charset="0"/>
              </a:rPr>
              <a:t>(</a:t>
            </a:r>
            <a:r>
              <a:rPr lang="vi-VN" sz="1200" b="0">
                <a:solidFill>
                  <a:srgbClr val="9CDCFE"/>
                </a:solidFill>
                <a:effectLst/>
                <a:latin typeface="Consolas" panose="020B0609020204030204" pitchFamily="49" charset="0"/>
              </a:rPr>
              <a:t>myString</a:t>
            </a:r>
            <a:r>
              <a:rPr lang="vi-VN" sz="1200" b="0">
                <a:solidFill>
                  <a:srgbClr val="D4D4D4"/>
                </a:solidFill>
                <a:effectLst/>
                <a:latin typeface="Consolas" panose="020B0609020204030204" pitchFamily="49" charset="0"/>
              </a:rPr>
              <a:t>.</a:t>
            </a:r>
            <a:r>
              <a:rPr lang="vi-VN" sz="1200" b="0">
                <a:solidFill>
                  <a:srgbClr val="DCDCAA"/>
                </a:solidFill>
                <a:effectLst/>
                <a:latin typeface="Consolas" panose="020B0609020204030204" pitchFamily="49" charset="0"/>
              </a:rPr>
              <a:t>charAt</a:t>
            </a:r>
            <a:r>
              <a:rPr lang="vi-VN" sz="1200" b="0">
                <a:solidFill>
                  <a:srgbClr val="D4D4D4"/>
                </a:solidFill>
                <a:effectLst/>
                <a:latin typeface="Consolas" panose="020B0609020204030204" pitchFamily="49" charset="0"/>
              </a:rPr>
              <a:t>(</a:t>
            </a:r>
            <a:r>
              <a:rPr lang="vi-VN" sz="1200" b="0">
                <a:solidFill>
                  <a:srgbClr val="9CDCFE"/>
                </a:solidFill>
                <a:effectLst/>
                <a:latin typeface="Consolas" panose="020B0609020204030204" pitchFamily="49" charset="0"/>
              </a:rPr>
              <a:t>myString</a:t>
            </a:r>
            <a:r>
              <a:rPr lang="vi-VN" sz="1200" b="0">
                <a:solidFill>
                  <a:srgbClr val="D4D4D4"/>
                </a:solidFill>
                <a:effectLst/>
                <a:latin typeface="Consolas" panose="020B0609020204030204" pitchFamily="49" charset="0"/>
              </a:rPr>
              <a:t>.</a:t>
            </a:r>
            <a:r>
              <a:rPr lang="vi-VN" sz="1200" b="0">
                <a:solidFill>
                  <a:srgbClr val="9CDCFE"/>
                </a:solidFill>
                <a:effectLst/>
                <a:latin typeface="Consolas" panose="020B0609020204030204" pitchFamily="49" charset="0"/>
              </a:rPr>
              <a:t>length</a:t>
            </a:r>
            <a:r>
              <a:rPr lang="vi-VN" sz="1200" b="0">
                <a:solidFill>
                  <a:srgbClr val="D4D4D4"/>
                </a:solidFill>
                <a:effectLst/>
                <a:latin typeface="Consolas" panose="020B0609020204030204" pitchFamily="49" charset="0"/>
              </a:rPr>
              <a:t> - </a:t>
            </a:r>
            <a:r>
              <a:rPr lang="vi-VN" sz="1200" b="0">
                <a:solidFill>
                  <a:srgbClr val="B5CEA8"/>
                </a:solidFill>
                <a:effectLst/>
                <a:latin typeface="Consolas" panose="020B0609020204030204" pitchFamily="49" charset="0"/>
              </a:rPr>
              <a:t>1</a:t>
            </a:r>
            <a:r>
              <a:rPr lang="vi-VN" sz="1200" b="0">
                <a:solidFill>
                  <a:srgbClr val="D4D4D4"/>
                </a:solidFill>
                <a:effectLst/>
                <a:latin typeface="Consolas" panose="020B0609020204030204" pitchFamily="49" charset="0"/>
              </a:rPr>
              <a:t>)); </a:t>
            </a:r>
            <a:r>
              <a:rPr lang="vi-VN" sz="1200" b="0">
                <a:solidFill>
                  <a:srgbClr val="6A9955"/>
                </a:solidFill>
                <a:effectLst/>
                <a:latin typeface="Consolas" panose="020B0609020204030204" pitchFamily="49" charset="0"/>
              </a:rPr>
              <a:t>// Lấy ký tự cuối cùng</a:t>
            </a:r>
            <a:r>
              <a:rPr lang="en-US" sz="1200">
                <a:solidFill>
                  <a:schemeClr val="tx1"/>
                </a:solidFill>
              </a:rPr>
              <a:t>	</a:t>
            </a:r>
            <a:endParaRPr lang="vi-VN" sz="1200">
              <a:solidFill>
                <a:schemeClr val="tx1"/>
              </a:solidFill>
            </a:endParaRPr>
          </a:p>
        </p:txBody>
      </p:sp>
      <p:sp>
        <p:nvSpPr>
          <p:cNvPr id="8" name="Google Shape;1500;p40">
            <a:extLst>
              <a:ext uri="{FF2B5EF4-FFF2-40B4-BE49-F238E27FC236}">
                <a16:creationId xmlns:a16="http://schemas.microsoft.com/office/drawing/2014/main" id="{6B68F718-F357-91B0-79B5-FCC7151CBB56}"/>
              </a:ext>
            </a:extLst>
          </p:cNvPr>
          <p:cNvSpPr txBox="1">
            <a:spLocks/>
          </p:cNvSpPr>
          <p:nvPr/>
        </p:nvSpPr>
        <p:spPr>
          <a:xfrm>
            <a:off x="865658" y="2545223"/>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7.8. charAt()</a:t>
            </a:r>
            <a:endParaRPr lang="en-US">
              <a:solidFill>
                <a:srgbClr val="FFFF00"/>
              </a:solidFill>
            </a:endParaRPr>
          </a:p>
        </p:txBody>
      </p:sp>
    </p:spTree>
    <p:extLst>
      <p:ext uri="{BB962C8B-B14F-4D97-AF65-F5344CB8AC3E}">
        <p14:creationId xmlns:p14="http://schemas.microsoft.com/office/powerpoint/2010/main" val="2594768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Làm việc với String</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8189174" cy="23925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sz="1200">
                <a:solidFill>
                  <a:schemeClr val="tx1"/>
                </a:solidFill>
              </a:rPr>
              <a:t>Chuyển một chuỗi thành một array, nhưng cần tìm ra điểm chung của chuỗi đó</a:t>
            </a:r>
            <a:r>
              <a:rPr lang="en-US" sz="1200">
                <a:solidFill>
                  <a:schemeClr val="tx1"/>
                </a:solidFill>
              </a:rPr>
              <a:t>.</a:t>
            </a: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 `HTML5, CSS3, Javascript`</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split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Cả string là 1 phần tử</a:t>
            </a:r>
            <a:endParaRPr lang="en-US" sz="1200" b="0">
              <a:solidFill>
                <a:srgbClr val="D4D4D4"/>
              </a:solidFill>
              <a:effectLst/>
              <a:latin typeface="Consolas" panose="020B0609020204030204" pitchFamily="49" charset="0"/>
            </a:endParaRP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split</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Mỗi ký tự là 1 phần tử</a:t>
            </a:r>
            <a:endParaRPr lang="en-US" sz="1200" b="0">
              <a:solidFill>
                <a:srgbClr val="D4D4D4"/>
              </a:solidFill>
              <a:effectLst/>
              <a:latin typeface="Consolas" panose="020B0609020204030204" pitchFamily="49" charset="0"/>
            </a:endParaRP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split</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Mỗi từ là 1 phần tử</a:t>
            </a:r>
            <a:endParaRPr lang="en-US" sz="1200" b="0">
              <a:solidFill>
                <a:srgbClr val="D4D4D4"/>
              </a:solidFill>
              <a:effectLst/>
              <a:latin typeface="Consolas" panose="020B0609020204030204" pitchFamily="49" charset="0"/>
            </a:endParaRPr>
          </a:p>
          <a:p>
            <a:pPr marL="139700" indent="0">
              <a:buNone/>
            </a:pPr>
            <a:r>
              <a:rPr lang="en-US" sz="1200">
                <a:solidFill>
                  <a:srgbClr val="D4D4D4"/>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myString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split</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2</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Mỗi từ là 1 phần tử, lấy tối đa 2 phần tử</a:t>
            </a: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7.9. split()</a:t>
            </a:r>
            <a:endParaRPr lang="en-US">
              <a:solidFill>
                <a:srgbClr val="FFFF00"/>
              </a:solidFill>
            </a:endParaRPr>
          </a:p>
        </p:txBody>
      </p:sp>
    </p:spTree>
    <p:extLst>
      <p:ext uri="{BB962C8B-B14F-4D97-AF65-F5344CB8AC3E}">
        <p14:creationId xmlns:p14="http://schemas.microsoft.com/office/powerpoint/2010/main" val="380343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Làm việc với Number</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8189174" cy="26731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Dùng để </a:t>
            </a:r>
            <a:r>
              <a:rPr lang="vi-VN" sz="1200" b="1">
                <a:solidFill>
                  <a:schemeClr val="bg1"/>
                </a:solidFill>
              </a:rPr>
              <a:t>kiểm tra </a:t>
            </a:r>
            <a:r>
              <a:rPr lang="vi-VN" sz="1200">
                <a:solidFill>
                  <a:schemeClr val="tx1"/>
                </a:solidFill>
              </a:rPr>
              <a:t>một biến có phải là </a:t>
            </a:r>
            <a:r>
              <a:rPr lang="vi-VN" sz="1200" b="1">
                <a:solidFill>
                  <a:schemeClr val="bg1"/>
                </a:solidFill>
              </a:rPr>
              <a:t>NaN</a:t>
            </a:r>
            <a:r>
              <a:rPr lang="vi-VN" sz="1200">
                <a:solidFill>
                  <a:schemeClr val="tx1"/>
                </a:solidFill>
              </a:rPr>
              <a:t> không</a:t>
            </a:r>
            <a:r>
              <a:rPr lang="en-US" sz="1200">
                <a:solidFill>
                  <a:schemeClr val="tx1"/>
                </a:solidFill>
              </a:rPr>
              <a:t>.</a:t>
            </a:r>
          </a:p>
          <a:p>
            <a:pPr>
              <a:lnSpc>
                <a:spcPct val="150000"/>
              </a:lnSpc>
            </a:pPr>
            <a:r>
              <a:rPr lang="en-US" sz="1200" i="1">
                <a:solidFill>
                  <a:schemeClr val="tx1"/>
                </a:solidFill>
              </a:rPr>
              <a:t>(</a:t>
            </a:r>
            <a:r>
              <a:rPr lang="vi-VN" sz="1200" i="1">
                <a:solidFill>
                  <a:schemeClr val="tx1"/>
                </a:solidFill>
              </a:rPr>
              <a:t>NaN: là viết tắt của Not a Number, được sử dụng để đại diện cho những trường hợp tính toán sai hoặc kết quả của một phép tính không xác định</a:t>
            </a:r>
            <a:r>
              <a:rPr lang="en-US" sz="1200" i="1">
                <a:solidFill>
                  <a:schemeClr val="tx1"/>
                </a:solidFill>
              </a:rPr>
              <a:t>)</a:t>
            </a:r>
          </a:p>
          <a:p>
            <a:pPr>
              <a:lnSpc>
                <a:spcPct val="150000"/>
              </a:lnSpc>
            </a:pPr>
            <a:r>
              <a:rPr lang="en-US" sz="1200">
                <a:solidFill>
                  <a:schemeClr val="tx1"/>
                </a:solidFill>
              </a:rPr>
              <a:t>Cú pháp: </a:t>
            </a:r>
            <a:r>
              <a:rPr lang="en-US" sz="1200" b="1">
                <a:solidFill>
                  <a:schemeClr val="bg1"/>
                </a:solidFill>
              </a:rPr>
              <a:t>isNaN(tenBien)</a:t>
            </a:r>
          </a:p>
          <a:p>
            <a:pPr>
              <a:lnSpc>
                <a:spcPct val="150000"/>
              </a:lnSpc>
            </a:pPr>
            <a:r>
              <a:rPr lang="en-US" sz="1200">
                <a:solidFill>
                  <a:schemeClr val="tx1"/>
                </a:solidFill>
              </a:rPr>
              <a:t>Ví dụ:</a:t>
            </a:r>
          </a:p>
          <a:p>
            <a:pPr marL="139700" indent="0">
              <a:buNone/>
            </a:pPr>
            <a:r>
              <a:rPr lang="en-US" sz="12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10</a:t>
            </a:r>
            <a:r>
              <a:rPr lang="en-US" sz="1200" b="0">
                <a:solidFill>
                  <a:srgbClr val="D4D4D4"/>
                </a:solidFill>
                <a:effectLst/>
                <a:latin typeface="Consolas" panose="020B0609020204030204" pitchFamily="49" charset="0"/>
              </a:rPr>
              <a:t>;</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b</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"Test"</a:t>
            </a:r>
            <a:r>
              <a:rPr lang="en-US" sz="1200" b="0">
                <a:solidFill>
                  <a:srgbClr val="D4D4D4"/>
                </a:solidFill>
                <a:effectLst/>
                <a:latin typeface="Consolas" panose="020B0609020204030204" pitchFamily="49" charset="0"/>
              </a:rPr>
              <a:t>;</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result</a:t>
            </a:r>
            <a:r>
              <a:rPr lang="en-US" sz="1200" b="0">
                <a:solidFill>
                  <a:srgbClr val="D4D4D4"/>
                </a:solidFill>
                <a:effectLst/>
                <a:latin typeface="Consolas" panose="020B0609020204030204" pitchFamily="49" charset="0"/>
              </a:rPr>
              <a:t> = </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 / </a:t>
            </a:r>
            <a:r>
              <a:rPr lang="en-US" sz="1200" b="0">
                <a:solidFill>
                  <a:srgbClr val="9CDCFE"/>
                </a:solidFill>
                <a:effectLst/>
                <a:latin typeface="Consolas" panose="020B0609020204030204" pitchFamily="49" charset="0"/>
              </a:rPr>
              <a:t>b</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result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NaN</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isNaN</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result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true</a:t>
            </a: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8.1. isNaN()</a:t>
            </a:r>
            <a:endParaRPr lang="en-US">
              <a:solidFill>
                <a:srgbClr val="FFFF00"/>
              </a:solidFill>
            </a:endParaRPr>
          </a:p>
        </p:txBody>
      </p:sp>
    </p:spTree>
    <p:extLst>
      <p:ext uri="{BB962C8B-B14F-4D97-AF65-F5344CB8AC3E}">
        <p14:creationId xmlns:p14="http://schemas.microsoft.com/office/powerpoint/2010/main" val="20628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Trước đây</a:t>
            </a:r>
            <a:r>
              <a:rPr lang="vi-VN"/>
              <a:t>, </a:t>
            </a:r>
            <a:r>
              <a:rPr lang="en-US"/>
              <a:t>J</a:t>
            </a:r>
            <a:r>
              <a:rPr lang="vi-VN"/>
              <a:t>avascript được sử dụng chủ yếu để nâng cao sự tương tác của người dùng với trang web. Ví dụ làm các hiệu ứng đặc biệt như sliders, popup, hoặc xác thực dữ liệu các form (form validations) trước khi gửi dữ liệu lên server (máy chủ).</a:t>
            </a:r>
            <a:endParaRPr lang="en-US"/>
          </a:p>
          <a:p>
            <a:pPr marL="457200" lvl="0" indent="-317500" algn="l" rtl="0">
              <a:lnSpc>
                <a:spcPct val="150000"/>
              </a:lnSpc>
              <a:spcBef>
                <a:spcPts val="0"/>
              </a:spcBef>
              <a:spcAft>
                <a:spcPts val="0"/>
              </a:spcAft>
              <a:buSzPts val="1400"/>
              <a:buChar char="●"/>
            </a:pPr>
            <a:r>
              <a:rPr lang="vi-VN" b="1">
                <a:solidFill>
                  <a:schemeClr val="bg1"/>
                </a:solidFill>
              </a:rPr>
              <a:t>Ngày nay</a:t>
            </a:r>
            <a:r>
              <a:rPr lang="vi-VN">
                <a:solidFill>
                  <a:schemeClr val="dk1"/>
                </a:solidFill>
              </a:rPr>
              <a:t>, Javascript không chỉ giới hạn trong khuôn khổ xây dựng ứng dụng web, mà còn sử dụng rộng rãi trong phát triển ứng dụng, game trên điện thoại hay các ứng dụng dành cho server.</a:t>
            </a:r>
          </a:p>
          <a:p>
            <a:pPr lvl="1" algn="l">
              <a:lnSpc>
                <a:spcPct val="150000"/>
              </a:lnSpc>
              <a:buChar char="●"/>
            </a:pPr>
            <a:r>
              <a:rPr lang="vi-VN">
                <a:solidFill>
                  <a:schemeClr val="dk1"/>
                </a:solidFill>
              </a:rPr>
              <a:t>Web app: React</a:t>
            </a:r>
            <a:r>
              <a:rPr lang="en-US">
                <a:solidFill>
                  <a:schemeClr val="dk1"/>
                </a:solidFill>
              </a:rPr>
              <a:t>js</a:t>
            </a:r>
            <a:r>
              <a:rPr lang="vi-VN">
                <a:solidFill>
                  <a:schemeClr val="dk1"/>
                </a:solidFill>
              </a:rPr>
              <a:t>, Vue</a:t>
            </a:r>
            <a:r>
              <a:rPr lang="en-US">
                <a:solidFill>
                  <a:schemeClr val="dk1"/>
                </a:solidFill>
              </a:rPr>
              <a:t>js</a:t>
            </a:r>
            <a:r>
              <a:rPr lang="vi-VN">
                <a:solidFill>
                  <a:schemeClr val="dk1"/>
                </a:solidFill>
              </a:rPr>
              <a:t>, Angular</a:t>
            </a:r>
            <a:r>
              <a:rPr lang="en-US">
                <a:solidFill>
                  <a:schemeClr val="dk1"/>
                </a:solidFill>
              </a:rPr>
              <a:t>js</a:t>
            </a:r>
            <a:r>
              <a:rPr lang="vi-VN">
                <a:solidFill>
                  <a:schemeClr val="dk1"/>
                </a:solidFill>
              </a:rPr>
              <a:t>…</a:t>
            </a:r>
          </a:p>
          <a:p>
            <a:pPr lvl="1" algn="l">
              <a:lnSpc>
                <a:spcPct val="150000"/>
              </a:lnSpc>
              <a:buChar char="●"/>
            </a:pPr>
            <a:r>
              <a:rPr lang="vi-VN">
                <a:solidFill>
                  <a:schemeClr val="dk1"/>
                </a:solidFill>
              </a:rPr>
              <a:t>Mobile app: React Native,...</a:t>
            </a:r>
          </a:p>
          <a:p>
            <a:pPr lvl="1" algn="l">
              <a:lnSpc>
                <a:spcPct val="150000"/>
              </a:lnSpc>
              <a:buChar char="●"/>
            </a:pPr>
            <a:r>
              <a:rPr lang="vi-VN">
                <a:solidFill>
                  <a:schemeClr val="dk1"/>
                </a:solidFill>
              </a:rPr>
              <a:t>Server app: Nodejs</a:t>
            </a:r>
            <a:r>
              <a:rPr lang="en-US">
                <a:solidFill>
                  <a:schemeClr val="dk1"/>
                </a:solidFill>
              </a:rPr>
              <a:t>, Expressjs</a:t>
            </a:r>
            <a:endParaRPr lang="vi-VN">
              <a:solidFill>
                <a:schemeClr val="dk1"/>
              </a:solidFill>
            </a:endParaRPr>
          </a:p>
          <a:p>
            <a:pPr lvl="1" algn="l">
              <a:lnSpc>
                <a:spcPct val="150000"/>
              </a:lnSpc>
              <a:buChar char="●"/>
            </a:pPr>
            <a:r>
              <a:rPr lang="vi-VN">
                <a:solidFill>
                  <a:schemeClr val="dk1"/>
                </a:solidFill>
              </a:rPr>
              <a:t>Graphic: two.js (2D), three.js (3D)...</a:t>
            </a:r>
          </a:p>
          <a:p>
            <a:pPr lvl="1" algn="l">
              <a:lnSpc>
                <a:spcPct val="150000"/>
              </a:lnSpc>
              <a:buChar char="●"/>
            </a:pPr>
            <a:r>
              <a:rPr lang="vi-VN">
                <a:solidFill>
                  <a:schemeClr val="dk1"/>
                </a:solidFill>
              </a:rPr>
              <a:t>AI: brain.js…</a:t>
            </a:r>
          </a:p>
          <a:p>
            <a:pPr lvl="1" algn="l">
              <a:lnSpc>
                <a:spcPct val="150000"/>
              </a:lnSpc>
              <a:buChar char="●"/>
            </a:pPr>
            <a:r>
              <a:rPr lang="vi-VN">
                <a:solidFill>
                  <a:schemeClr val="dk1"/>
                </a:solidFill>
              </a:rPr>
              <a:t>Và còn nhiều lĩnh vực khác nữa mà Javascript có thể làm được.</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Khái niệm và giới thiệu</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Giới thiệu</a:t>
            </a:r>
          </a:p>
        </p:txBody>
      </p:sp>
    </p:spTree>
    <p:extLst>
      <p:ext uri="{BB962C8B-B14F-4D97-AF65-F5344CB8AC3E}">
        <p14:creationId xmlns:p14="http://schemas.microsoft.com/office/powerpoint/2010/main" val="88517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Làm việc với Number</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81891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Chuyển kiểu số thành kiểu string.</a:t>
            </a:r>
            <a:endParaRPr lang="en-US" sz="1200" i="1">
              <a:solidFill>
                <a:schemeClr val="tx1"/>
              </a:solidFill>
            </a:endParaRPr>
          </a:p>
          <a:p>
            <a:pPr>
              <a:lnSpc>
                <a:spcPct val="150000"/>
              </a:lnSpc>
            </a:pPr>
            <a:r>
              <a:rPr lang="en-US" sz="1200">
                <a:solidFill>
                  <a:schemeClr val="tx1"/>
                </a:solidFill>
              </a:rPr>
              <a:t>Cú pháp: </a:t>
            </a:r>
            <a:r>
              <a:rPr lang="en-US" sz="1200" b="1">
                <a:solidFill>
                  <a:schemeClr val="bg1"/>
                </a:solidFill>
              </a:rPr>
              <a:t>tenBien.toString()</a:t>
            </a: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10</a:t>
            </a:r>
            <a:r>
              <a:rPr lang="en-US" sz="1200" b="0">
                <a:solidFill>
                  <a:srgbClr val="D4D4D4"/>
                </a:solidFill>
                <a:effectLst/>
                <a:latin typeface="Consolas" panose="020B0609020204030204" pitchFamily="49" charset="0"/>
              </a:rPr>
              <a:t>;</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b</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 a</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toString</a:t>
            </a:r>
            <a:r>
              <a:rPr lang="en-US" sz="1200" b="0">
                <a:solidFill>
                  <a:srgbClr val="D4D4D4"/>
                </a:solidFill>
                <a:effectLst/>
                <a:latin typeface="Consolas" panose="020B0609020204030204" pitchFamily="49" charset="0"/>
              </a:rPr>
              <a:t>();</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c</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10</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toString</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số 10</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(typeof </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kiểu number</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b</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chuỗi 10</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(typeof </a:t>
            </a:r>
            <a:r>
              <a:rPr lang="en-US" sz="1200" b="0">
                <a:solidFill>
                  <a:srgbClr val="9CDCFE"/>
                </a:solidFill>
                <a:effectLst/>
                <a:latin typeface="Consolas" panose="020B0609020204030204" pitchFamily="49" charset="0"/>
              </a:rPr>
              <a:t>b</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kiểu string</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c</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chuỗi 10</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(typeof </a:t>
            </a:r>
            <a:r>
              <a:rPr lang="en-US" sz="1200" b="0">
                <a:solidFill>
                  <a:srgbClr val="9CDCFE"/>
                </a:solidFill>
                <a:effectLst/>
                <a:latin typeface="Consolas" panose="020B0609020204030204" pitchFamily="49" charset="0"/>
              </a:rPr>
              <a:t>c</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kiểu string</a:t>
            </a:r>
            <a:endParaRPr lang="en-US" sz="1200" b="0">
              <a:solidFill>
                <a:srgbClr val="D4D4D4"/>
              </a:solidFill>
              <a:effectLst/>
              <a:latin typeface="Consolas" panose="020B0609020204030204" pitchFamily="49" charset="0"/>
            </a:endParaRPr>
          </a:p>
          <a:p>
            <a:pPr marL="139700" indent="0">
              <a:buNone/>
            </a:pP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8.2. toString()</a:t>
            </a:r>
            <a:endParaRPr lang="en-US">
              <a:solidFill>
                <a:srgbClr val="FFFF00"/>
              </a:solidFill>
            </a:endParaRPr>
          </a:p>
        </p:txBody>
      </p:sp>
    </p:spTree>
    <p:extLst>
      <p:ext uri="{BB962C8B-B14F-4D97-AF65-F5344CB8AC3E}">
        <p14:creationId xmlns:p14="http://schemas.microsoft.com/office/powerpoint/2010/main" val="1745085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Làm việc với Number</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Dùng để </a:t>
            </a:r>
            <a:r>
              <a:rPr lang="en-US" sz="1200" b="1">
                <a:solidFill>
                  <a:schemeClr val="bg1"/>
                </a:solidFill>
              </a:rPr>
              <a:t>làm tròn số thập phân</a:t>
            </a:r>
            <a:r>
              <a:rPr lang="en-US" sz="1200">
                <a:solidFill>
                  <a:schemeClr val="tx1"/>
                </a:solidFill>
              </a:rPr>
              <a:t>.</a:t>
            </a:r>
          </a:p>
          <a:p>
            <a:pPr>
              <a:lnSpc>
                <a:spcPct val="150000"/>
              </a:lnSpc>
            </a:pPr>
            <a:r>
              <a:rPr lang="en-US" sz="1200">
                <a:solidFill>
                  <a:schemeClr val="tx1"/>
                </a:solidFill>
              </a:rPr>
              <a:t>Nếu số ngay sau số cần làm tròn mà </a:t>
            </a:r>
            <a:r>
              <a:rPr lang="en-US" sz="1200" b="1">
                <a:solidFill>
                  <a:schemeClr val="bg1"/>
                </a:solidFill>
              </a:rPr>
              <a:t>&gt;= 5 </a:t>
            </a:r>
            <a:r>
              <a:rPr lang="en-US" sz="1200">
                <a:solidFill>
                  <a:schemeClr val="tx1"/>
                </a:solidFill>
              </a:rPr>
              <a:t>thì sẽ </a:t>
            </a:r>
            <a:r>
              <a:rPr lang="en-US" sz="1200" b="1">
                <a:solidFill>
                  <a:schemeClr val="bg1"/>
                </a:solidFill>
              </a:rPr>
              <a:t>làm tròn lên</a:t>
            </a:r>
            <a:r>
              <a:rPr lang="en-US" sz="1200">
                <a:solidFill>
                  <a:schemeClr val="tx1"/>
                </a:solidFill>
              </a:rPr>
              <a:t>, nếu </a:t>
            </a:r>
            <a:r>
              <a:rPr lang="en-US" sz="1200" b="1">
                <a:solidFill>
                  <a:schemeClr val="bg1"/>
                </a:solidFill>
              </a:rPr>
              <a:t>&lt; 5 </a:t>
            </a:r>
            <a:r>
              <a:rPr lang="en-US" sz="1200">
                <a:solidFill>
                  <a:schemeClr val="tx1"/>
                </a:solidFill>
              </a:rPr>
              <a:t>sẽ </a:t>
            </a:r>
            <a:r>
              <a:rPr lang="en-US" sz="1200" b="1">
                <a:solidFill>
                  <a:schemeClr val="bg1"/>
                </a:solidFill>
              </a:rPr>
              <a:t>làm tròn xuống</a:t>
            </a:r>
            <a:r>
              <a:rPr lang="en-US" sz="1200">
                <a:solidFill>
                  <a:schemeClr val="tx1"/>
                </a:solidFill>
              </a:rPr>
              <a:t>.</a:t>
            </a:r>
            <a:endParaRPr lang="en-US" sz="1200" i="1">
              <a:solidFill>
                <a:schemeClr val="tx1"/>
              </a:solidFill>
            </a:endParaRPr>
          </a:p>
          <a:p>
            <a:pPr>
              <a:lnSpc>
                <a:spcPct val="150000"/>
              </a:lnSpc>
            </a:pPr>
            <a:r>
              <a:rPr lang="en-US" sz="1200">
                <a:solidFill>
                  <a:schemeClr val="tx1"/>
                </a:solidFill>
              </a:rPr>
              <a:t>Cú pháp: </a:t>
            </a:r>
            <a:r>
              <a:rPr lang="en-US" sz="1200" b="1">
                <a:solidFill>
                  <a:schemeClr val="bg1"/>
                </a:solidFill>
              </a:rPr>
              <a:t>toFixed(digits)</a:t>
            </a:r>
            <a:endParaRPr lang="en-US" sz="1200" b="1">
              <a:solidFill>
                <a:schemeClr val="tx1"/>
              </a:solidFill>
            </a:endParaRPr>
          </a:p>
          <a:p>
            <a:pPr>
              <a:lnSpc>
                <a:spcPct val="150000"/>
              </a:lnSpc>
            </a:pPr>
            <a:r>
              <a:rPr lang="en-US" sz="1200">
                <a:solidFill>
                  <a:schemeClr val="tx1"/>
                </a:solidFill>
              </a:rPr>
              <a:t>Trong đó: </a:t>
            </a:r>
            <a:r>
              <a:rPr lang="en-US" sz="1200" b="1">
                <a:solidFill>
                  <a:schemeClr val="bg1"/>
                </a:solidFill>
              </a:rPr>
              <a:t>digits</a:t>
            </a:r>
            <a:r>
              <a:rPr lang="en-US" sz="1200">
                <a:solidFill>
                  <a:schemeClr val="tx1"/>
                </a:solidFill>
              </a:rPr>
              <a:t> là số chữ số sau dấu thập phân (0 &lt;= digits &lt;= 100). Không điền mặc định là 0.</a:t>
            </a:r>
            <a:endParaRPr lang="en-US" sz="1200" b="1">
              <a:solidFill>
                <a:schemeClr val="bg1"/>
              </a:solidFill>
            </a:endParaRPr>
          </a:p>
          <a:p>
            <a:pPr>
              <a:lnSpc>
                <a:spcPct val="150000"/>
              </a:lnSpc>
            </a:pPr>
            <a:r>
              <a:rPr lang="en-US" sz="1200">
                <a:solidFill>
                  <a:schemeClr val="tx1"/>
                </a:solidFill>
              </a:rPr>
              <a:t>Ví dụ:</a:t>
            </a:r>
          </a:p>
          <a:p>
            <a:pPr marL="139700" indent="0">
              <a:lnSpc>
                <a:spcPct val="150000"/>
              </a:lnSpc>
              <a:buNone/>
            </a:pPr>
            <a:r>
              <a:rPr lang="en-US" sz="1200" b="0">
                <a:solidFill>
                  <a:schemeClr val="tx1"/>
                </a:solidFill>
                <a:effectLst/>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 = </a:t>
            </a:r>
            <a:r>
              <a:rPr lang="en-US" sz="1200" b="0">
                <a:solidFill>
                  <a:srgbClr val="B5CEA8"/>
                </a:solidFill>
                <a:effectLst/>
                <a:latin typeface="Consolas" panose="020B0609020204030204" pitchFamily="49" charset="0"/>
              </a:rPr>
              <a:t>12.3456</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toFixed</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12</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toFixed</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0</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12</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toFixed</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12.3</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toFixed</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2</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12.35</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a</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toFixed</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3</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12.346</a:t>
            </a:r>
            <a:endParaRPr lang="en-US" sz="1200" b="0">
              <a:solidFill>
                <a:srgbClr val="D4D4D4"/>
              </a:solidFill>
              <a:effectLst/>
              <a:latin typeface="Consolas" panose="020B0609020204030204" pitchFamily="49" charset="0"/>
            </a:endParaRPr>
          </a:p>
          <a:p>
            <a:pPr marL="139700" indent="0">
              <a:buNone/>
            </a:pPr>
            <a:r>
              <a:rPr lang="en-US" sz="1200">
                <a:solidFill>
                  <a:schemeClr val="tx1"/>
                </a:solidFill>
              </a:rPr>
              <a:t>	</a:t>
            </a:r>
            <a:endParaRPr lang="vi-VN" sz="1200">
              <a:solidFill>
                <a:schemeClr val="tx1"/>
              </a:solidFill>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8.3. toFixed()</a:t>
            </a:r>
            <a:endParaRPr lang="en-US">
              <a:solidFill>
                <a:srgbClr val="FFFF00"/>
              </a:solidFill>
            </a:endParaRPr>
          </a:p>
        </p:txBody>
      </p:sp>
    </p:spTree>
    <p:extLst>
      <p:ext uri="{BB962C8B-B14F-4D97-AF65-F5344CB8AC3E}">
        <p14:creationId xmlns:p14="http://schemas.microsoft.com/office/powerpoint/2010/main" val="3754608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Chuyển array thành string. Tự động thêm dấu phẩy ngăn cách.</a:t>
            </a:r>
          </a:p>
          <a:p>
            <a:pPr>
              <a:lnSpc>
                <a:spcPct val="150000"/>
              </a:lnSpc>
            </a:pPr>
            <a:r>
              <a:rPr lang="en-US" sz="1200">
                <a:solidFill>
                  <a:schemeClr val="tx1"/>
                </a:solidFill>
              </a:rPr>
              <a:t>Cú pháp: </a:t>
            </a:r>
            <a:r>
              <a:rPr lang="en-US" sz="1200" b="1">
                <a:solidFill>
                  <a:schemeClr val="bg1"/>
                </a:solidFill>
              </a:rPr>
              <a:t>array.toString()</a:t>
            </a:r>
            <a:endParaRPr lang="en-US" sz="1200" b="1">
              <a:solidFill>
                <a:schemeClr val="tx1"/>
              </a:solidFill>
            </a:endParaRPr>
          </a:p>
          <a:p>
            <a:pPr>
              <a:lnSpc>
                <a:spcPct val="150000"/>
              </a:lnSpc>
            </a:pPr>
            <a:r>
              <a:rPr lang="en-US" sz="1200">
                <a:solidFill>
                  <a:schemeClr val="tx1"/>
                </a:solidFill>
              </a:rPr>
              <a:t>Ví dụ:</a:t>
            </a:r>
          </a:p>
          <a:p>
            <a:pPr marL="139700" indent="0">
              <a:buNone/>
            </a:pPr>
            <a:r>
              <a:rPr lang="en-US" sz="1200">
                <a:solidFill>
                  <a:schemeClr val="tx1"/>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toString</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"HTML5,CSS3,Javascript"</a:t>
            </a: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9.1. toString()</a:t>
            </a:r>
            <a:endParaRPr lang="en-US">
              <a:solidFill>
                <a:srgbClr val="FFFF00"/>
              </a:solidFill>
            </a:endParaRPr>
          </a:p>
        </p:txBody>
      </p:sp>
    </p:spTree>
    <p:extLst>
      <p:ext uri="{BB962C8B-B14F-4D97-AF65-F5344CB8AC3E}">
        <p14:creationId xmlns:p14="http://schemas.microsoft.com/office/powerpoint/2010/main" val="3643013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Chuyển array thành string. Thêm dấu bất kỳ để ngăn cách giữa các phần tử.</a:t>
            </a:r>
          </a:p>
          <a:p>
            <a:pPr>
              <a:lnSpc>
                <a:spcPct val="150000"/>
              </a:lnSpc>
            </a:pPr>
            <a:r>
              <a:rPr lang="en-US" sz="1200">
                <a:solidFill>
                  <a:schemeClr val="tx1"/>
                </a:solidFill>
              </a:rPr>
              <a:t>Cú pháp: </a:t>
            </a:r>
            <a:r>
              <a:rPr lang="en-US" sz="1200" b="1">
                <a:solidFill>
                  <a:schemeClr val="bg1"/>
                </a:solidFill>
              </a:rPr>
              <a:t>array.join(separator)</a:t>
            </a:r>
            <a:endParaRPr lang="en-US" sz="1200" b="1">
              <a:solidFill>
                <a:schemeClr val="tx1"/>
              </a:solidFill>
            </a:endParaRPr>
          </a:p>
          <a:p>
            <a:pPr>
              <a:lnSpc>
                <a:spcPct val="150000"/>
              </a:lnSpc>
            </a:pPr>
            <a:r>
              <a:rPr lang="en-US" sz="1200">
                <a:solidFill>
                  <a:schemeClr val="tx1"/>
                </a:solidFill>
              </a:rPr>
              <a:t>Trong đó: </a:t>
            </a:r>
            <a:r>
              <a:rPr lang="en-US" sz="1200" b="1">
                <a:solidFill>
                  <a:schemeClr val="bg1"/>
                </a:solidFill>
              </a:rPr>
              <a:t>separator</a:t>
            </a:r>
            <a:r>
              <a:rPr lang="en-US" sz="1200">
                <a:solidFill>
                  <a:schemeClr val="tx1"/>
                </a:solidFill>
              </a:rPr>
              <a:t> (dải phân cách) là dấu ngăn cách để thêm vào string. Mặc định là dấu phẩy.</a:t>
            </a:r>
            <a:endParaRPr lang="en-US" sz="1200" b="1">
              <a:solidFill>
                <a:schemeClr val="bg1"/>
              </a:solidFill>
            </a:endParaRP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join</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"HTML5,CSS3,Javascript"</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join</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"HTML5,CSS3,Javascript"</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join</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"HTML5CSS3Javascript"</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join</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 CSS3, Javascript"</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join</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 -</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"HTML5 - CSS3 - Javascript"</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9.2. join()</a:t>
            </a:r>
            <a:endParaRPr lang="en-US">
              <a:solidFill>
                <a:srgbClr val="FFFF00"/>
              </a:solidFill>
            </a:endParaRPr>
          </a:p>
        </p:txBody>
      </p:sp>
    </p:spTree>
    <p:extLst>
      <p:ext uri="{BB962C8B-B14F-4D97-AF65-F5344CB8AC3E}">
        <p14:creationId xmlns:p14="http://schemas.microsoft.com/office/powerpoint/2010/main" val="4050014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Dùng để </a:t>
            </a:r>
            <a:r>
              <a:rPr lang="en-US" sz="1200" b="1">
                <a:solidFill>
                  <a:schemeClr val="bg1"/>
                </a:solidFill>
              </a:rPr>
              <a:t>xóa phần từ cuối mảng </a:t>
            </a:r>
            <a:r>
              <a:rPr lang="en-US" sz="1200">
                <a:solidFill>
                  <a:schemeClr val="tx1"/>
                </a:solidFill>
              </a:rPr>
              <a:t>và </a:t>
            </a:r>
            <a:r>
              <a:rPr lang="en-US" sz="1200" b="1">
                <a:solidFill>
                  <a:schemeClr val="bg1"/>
                </a:solidFill>
              </a:rPr>
              <a:t>trả về phần tử cuối mảng </a:t>
            </a:r>
            <a:r>
              <a:rPr lang="en-US" sz="1200">
                <a:solidFill>
                  <a:schemeClr val="tx1"/>
                </a:solidFill>
              </a:rPr>
              <a:t>đó.</a:t>
            </a:r>
          </a:p>
          <a:p>
            <a:pPr>
              <a:lnSpc>
                <a:spcPct val="150000"/>
              </a:lnSpc>
            </a:pPr>
            <a:r>
              <a:rPr lang="en-US" sz="1200">
                <a:solidFill>
                  <a:schemeClr val="tx1"/>
                </a:solidFill>
              </a:rPr>
              <a:t>Cú pháp: </a:t>
            </a:r>
            <a:r>
              <a:rPr lang="en-US" sz="1200" b="1">
                <a:solidFill>
                  <a:schemeClr val="bg1"/>
                </a:solidFill>
              </a:rPr>
              <a:t>array.pop()</a:t>
            </a:r>
            <a:endParaRPr lang="en-US" sz="1200" b="1">
              <a:solidFill>
                <a:schemeClr val="tx1"/>
              </a:solidFill>
            </a:endParaRP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200">
                <a:solidFill>
                  <a:srgbClr val="4EC9B0"/>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pop</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"Javascript"</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 "CSS3"]</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9.3. pop()</a:t>
            </a:r>
            <a:endParaRPr lang="en-US">
              <a:solidFill>
                <a:srgbClr val="FFFF00"/>
              </a:solidFill>
            </a:endParaRPr>
          </a:p>
        </p:txBody>
      </p:sp>
    </p:spTree>
    <p:extLst>
      <p:ext uri="{BB962C8B-B14F-4D97-AF65-F5344CB8AC3E}">
        <p14:creationId xmlns:p14="http://schemas.microsoft.com/office/powerpoint/2010/main" val="1289437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b="1">
                <a:solidFill>
                  <a:schemeClr val="bg1"/>
                </a:solidFill>
              </a:rPr>
              <a:t>Thêm</a:t>
            </a:r>
            <a:r>
              <a:rPr lang="en-US" sz="1200">
                <a:solidFill>
                  <a:schemeClr val="tx1"/>
                </a:solidFill>
              </a:rPr>
              <a:t> một hoặc nhiều </a:t>
            </a:r>
            <a:r>
              <a:rPr lang="en-US" sz="1200" b="1">
                <a:solidFill>
                  <a:schemeClr val="bg1"/>
                </a:solidFill>
              </a:rPr>
              <a:t>phần tử vào cuối mảng</a:t>
            </a:r>
            <a:r>
              <a:rPr lang="en-US" sz="1200">
                <a:solidFill>
                  <a:schemeClr val="tx1"/>
                </a:solidFill>
              </a:rPr>
              <a:t>. Trả về độ dài mới của mảng.</a:t>
            </a:r>
          </a:p>
          <a:p>
            <a:pPr>
              <a:lnSpc>
                <a:spcPct val="150000"/>
              </a:lnSpc>
            </a:pPr>
            <a:r>
              <a:rPr lang="en-US" sz="1200">
                <a:solidFill>
                  <a:schemeClr val="tx1"/>
                </a:solidFill>
              </a:rPr>
              <a:t>Cú pháp: </a:t>
            </a:r>
            <a:r>
              <a:rPr lang="en-US" sz="1200" b="1">
                <a:solidFill>
                  <a:schemeClr val="bg1"/>
                </a:solidFill>
              </a:rPr>
              <a:t>array.push(item1, item2, ..., itemX)</a:t>
            </a:r>
            <a:endParaRPr lang="en-US" sz="1200" b="1">
              <a:solidFill>
                <a:schemeClr val="tx1"/>
              </a:solidFill>
            </a:endParaRPr>
          </a:p>
          <a:p>
            <a:pPr>
              <a:lnSpc>
                <a:spcPct val="150000"/>
              </a:lnSpc>
            </a:pPr>
            <a:r>
              <a:rPr lang="en-US" sz="1200">
                <a:solidFill>
                  <a:schemeClr val="tx1"/>
                </a:solidFill>
              </a:rPr>
              <a:t>Ví dụ:</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push</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"Bootstrap 4"</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"ReactJS"</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5</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6A9955"/>
                </a:solidFill>
                <a:effectLst/>
                <a:latin typeface="Consolas" panose="020B0609020204030204" pitchFamily="49" charset="0"/>
              </a:rPr>
              <a:t>// Trả về: ["HTML5", "CSS3", "Javascript", "Bootstrap 4", "ReactJS"]</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9.4. push()</a:t>
            </a:r>
            <a:endParaRPr lang="en-US">
              <a:solidFill>
                <a:srgbClr val="FFFF00"/>
              </a:solidFill>
            </a:endParaRPr>
          </a:p>
        </p:txBody>
      </p:sp>
    </p:spTree>
    <p:extLst>
      <p:ext uri="{BB962C8B-B14F-4D97-AF65-F5344CB8AC3E}">
        <p14:creationId xmlns:p14="http://schemas.microsoft.com/office/powerpoint/2010/main" val="3251524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b="1">
                <a:solidFill>
                  <a:schemeClr val="bg1"/>
                </a:solidFill>
              </a:rPr>
              <a:t>Dùng để x</a:t>
            </a:r>
            <a:r>
              <a:rPr lang="vi-VN" sz="1200" b="1">
                <a:solidFill>
                  <a:schemeClr val="bg1"/>
                </a:solidFill>
              </a:rPr>
              <a:t>óa</a:t>
            </a:r>
            <a:r>
              <a:rPr lang="vi-VN" sz="1200">
                <a:solidFill>
                  <a:schemeClr val="tx1"/>
                </a:solidFill>
              </a:rPr>
              <a:t> </a:t>
            </a:r>
            <a:r>
              <a:rPr lang="vi-VN" sz="1200" b="1">
                <a:solidFill>
                  <a:schemeClr val="bg1"/>
                </a:solidFill>
              </a:rPr>
              <a:t>phần tử đầu mảng </a:t>
            </a:r>
            <a:r>
              <a:rPr lang="vi-VN" sz="1200">
                <a:solidFill>
                  <a:schemeClr val="tx1"/>
                </a:solidFill>
              </a:rPr>
              <a:t>và </a:t>
            </a:r>
            <a:r>
              <a:rPr lang="vi-VN" sz="1200" b="1">
                <a:solidFill>
                  <a:schemeClr val="bg1"/>
                </a:solidFill>
              </a:rPr>
              <a:t>trả về phần tử ở đầu mảng </a:t>
            </a:r>
            <a:r>
              <a:rPr lang="vi-VN" sz="1200">
                <a:solidFill>
                  <a:schemeClr val="tx1"/>
                </a:solidFill>
              </a:rPr>
              <a:t>đó.</a:t>
            </a:r>
            <a:endParaRPr lang="en-US" sz="1200">
              <a:solidFill>
                <a:schemeClr val="tx1"/>
              </a:solidFill>
            </a:endParaRPr>
          </a:p>
          <a:p>
            <a:pPr>
              <a:lnSpc>
                <a:spcPct val="150000"/>
              </a:lnSpc>
            </a:pPr>
            <a:r>
              <a:rPr lang="en-US" sz="1200">
                <a:solidFill>
                  <a:schemeClr val="tx1"/>
                </a:solidFill>
              </a:rPr>
              <a:t>Cú pháp: </a:t>
            </a:r>
            <a:r>
              <a:rPr lang="en-US" sz="1200" b="1">
                <a:solidFill>
                  <a:schemeClr val="bg1"/>
                </a:solidFill>
              </a:rPr>
              <a:t>array.shift()</a:t>
            </a:r>
            <a:endParaRPr lang="en-US" sz="1200" b="1">
              <a:solidFill>
                <a:schemeClr val="tx1"/>
              </a:solidFill>
            </a:endParaRPr>
          </a:p>
          <a:p>
            <a:pPr>
              <a:lnSpc>
                <a:spcPct val="150000"/>
              </a:lnSpc>
            </a:pPr>
            <a:r>
              <a:rPr lang="en-US" sz="1200">
                <a:solidFill>
                  <a:schemeClr val="tx1"/>
                </a:solidFill>
              </a:rPr>
              <a:t>Ví dụ:</a:t>
            </a:r>
          </a:p>
          <a:p>
            <a:pPr marL="139700" indent="0">
              <a:buNone/>
            </a:pPr>
            <a:r>
              <a:rPr lang="en-US" sz="12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shift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["CSS3", "Javascript"]</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9.5. shift()</a:t>
            </a:r>
            <a:endParaRPr lang="en-US">
              <a:solidFill>
                <a:srgbClr val="FFFF00"/>
              </a:solidFill>
            </a:endParaRPr>
          </a:p>
        </p:txBody>
      </p:sp>
    </p:spTree>
    <p:extLst>
      <p:ext uri="{BB962C8B-B14F-4D97-AF65-F5344CB8AC3E}">
        <p14:creationId xmlns:p14="http://schemas.microsoft.com/office/powerpoint/2010/main" val="1121861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sz="1200" b="1">
                <a:solidFill>
                  <a:schemeClr val="bg1"/>
                </a:solidFill>
              </a:rPr>
              <a:t>Thêm </a:t>
            </a:r>
            <a:r>
              <a:rPr lang="vi-VN" sz="1200">
                <a:solidFill>
                  <a:schemeClr val="tx1"/>
                </a:solidFill>
              </a:rPr>
              <a:t>một hoặc nhiều </a:t>
            </a:r>
            <a:r>
              <a:rPr lang="vi-VN" sz="1200" b="1">
                <a:solidFill>
                  <a:schemeClr val="bg1"/>
                </a:solidFill>
              </a:rPr>
              <a:t>phần tử vào đầu mảng</a:t>
            </a:r>
            <a:r>
              <a:rPr lang="vi-VN" sz="1200">
                <a:solidFill>
                  <a:schemeClr val="tx1"/>
                </a:solidFill>
              </a:rPr>
              <a:t>. Trả về độ dài mới của mảng.</a:t>
            </a:r>
            <a:endParaRPr lang="en-US" sz="1200">
              <a:solidFill>
                <a:schemeClr val="tx1"/>
              </a:solidFill>
            </a:endParaRPr>
          </a:p>
          <a:p>
            <a:pPr>
              <a:lnSpc>
                <a:spcPct val="150000"/>
              </a:lnSpc>
            </a:pPr>
            <a:r>
              <a:rPr lang="en-US" sz="1200">
                <a:solidFill>
                  <a:schemeClr val="tx1"/>
                </a:solidFill>
              </a:rPr>
              <a:t>Cú pháp: </a:t>
            </a:r>
            <a:r>
              <a:rPr lang="en-US" sz="1200" b="1">
                <a:solidFill>
                  <a:schemeClr val="bg1"/>
                </a:solidFill>
              </a:rPr>
              <a:t>array. unshift(item1, item2, ..., itemX)</a:t>
            </a:r>
            <a:endParaRPr lang="en-US" sz="1200" b="1">
              <a:solidFill>
                <a:schemeClr val="tx1"/>
              </a:solidFill>
            </a:endParaRPr>
          </a:p>
          <a:p>
            <a:pPr>
              <a:lnSpc>
                <a:spcPct val="150000"/>
              </a:lnSpc>
            </a:pPr>
            <a:r>
              <a:rPr lang="en-US" sz="1200">
                <a:solidFill>
                  <a:schemeClr val="tx1"/>
                </a:solidFill>
              </a:rPr>
              <a:t>Ví dụ:</a:t>
            </a:r>
          </a:p>
          <a:p>
            <a:pPr marL="139700" indent="0">
              <a:buNone/>
            </a:pPr>
            <a:r>
              <a:rPr lang="en-US" sz="12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600" b="0">
                <a:solidFill>
                  <a:srgbClr val="4EC9B0"/>
                </a:solidFill>
                <a:effectLst/>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unshift</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"Bootstrap 4"</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"ReactJS"</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5</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6A9955"/>
                </a:solidFill>
                <a:effectLst/>
                <a:latin typeface="Consolas" panose="020B0609020204030204" pitchFamily="49" charset="0"/>
              </a:rPr>
              <a:t>// Trả về: ["Bootstrap 4", "ReactJS", "HTML5", "CSS3", "Javascript"]</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9.6. unshift()</a:t>
            </a:r>
            <a:endParaRPr lang="en-US">
              <a:solidFill>
                <a:srgbClr val="FFFF00"/>
              </a:solidFill>
            </a:endParaRPr>
          </a:p>
        </p:txBody>
      </p:sp>
    </p:spTree>
    <p:extLst>
      <p:ext uri="{BB962C8B-B14F-4D97-AF65-F5344CB8AC3E}">
        <p14:creationId xmlns:p14="http://schemas.microsoft.com/office/powerpoint/2010/main" val="2062732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sz="1200" b="1">
                <a:solidFill>
                  <a:schemeClr val="bg1"/>
                </a:solidFill>
              </a:rPr>
              <a:t>Xóa</a:t>
            </a:r>
            <a:r>
              <a:rPr lang="en-US" sz="1200" b="1">
                <a:solidFill>
                  <a:schemeClr val="bg1"/>
                </a:solidFill>
              </a:rPr>
              <a:t> hoặc</a:t>
            </a:r>
            <a:r>
              <a:rPr lang="vi-VN" sz="1200" b="1">
                <a:solidFill>
                  <a:schemeClr val="bg1"/>
                </a:solidFill>
              </a:rPr>
              <a:t> chèn phần tử </a:t>
            </a:r>
            <a:r>
              <a:rPr lang="vi-VN" sz="1200">
                <a:solidFill>
                  <a:schemeClr val="tx1"/>
                </a:solidFill>
              </a:rPr>
              <a:t>mới vào mảng.</a:t>
            </a:r>
            <a:r>
              <a:rPr lang="en-US" sz="1200">
                <a:solidFill>
                  <a:schemeClr val="tx1"/>
                </a:solidFill>
              </a:rPr>
              <a:t> </a:t>
            </a:r>
            <a:r>
              <a:rPr lang="vi-VN" sz="1200">
                <a:solidFill>
                  <a:schemeClr val="tx1"/>
                </a:solidFill>
              </a:rPr>
              <a:t>Trả về mảng</a:t>
            </a:r>
            <a:r>
              <a:rPr lang="en-US" sz="1200">
                <a:solidFill>
                  <a:schemeClr val="tx1"/>
                </a:solidFill>
              </a:rPr>
              <a:t> bị xóa.</a:t>
            </a:r>
          </a:p>
          <a:p>
            <a:pPr>
              <a:lnSpc>
                <a:spcPct val="150000"/>
              </a:lnSpc>
            </a:pPr>
            <a:r>
              <a:rPr lang="en-US" sz="1200">
                <a:solidFill>
                  <a:schemeClr val="tx1"/>
                </a:solidFill>
              </a:rPr>
              <a:t>Cú pháp: </a:t>
            </a:r>
            <a:r>
              <a:rPr lang="en-US" sz="1200" b="1">
                <a:solidFill>
                  <a:schemeClr val="bg1"/>
                </a:solidFill>
              </a:rPr>
              <a:t>array.splice(index, howmany, item1, ....., itemX)</a:t>
            </a:r>
            <a:endParaRPr lang="en-US" sz="1200" b="1">
              <a:solidFill>
                <a:schemeClr val="tx1"/>
              </a:solidFill>
            </a:endParaRPr>
          </a:p>
          <a:p>
            <a:pPr>
              <a:lnSpc>
                <a:spcPct val="150000"/>
              </a:lnSpc>
            </a:pPr>
            <a:r>
              <a:rPr lang="en-US" sz="1200">
                <a:solidFill>
                  <a:schemeClr val="tx1"/>
                </a:solidFill>
              </a:rPr>
              <a:t>Trong đó:</a:t>
            </a:r>
          </a:p>
          <a:p>
            <a:pPr lvl="1" algn="l">
              <a:lnSpc>
                <a:spcPct val="150000"/>
              </a:lnSpc>
              <a:buFont typeface="Arial"/>
              <a:buChar char="●"/>
            </a:pPr>
            <a:r>
              <a:rPr lang="en-US" sz="1200" b="1">
                <a:solidFill>
                  <a:schemeClr val="bg1"/>
                </a:solidFill>
              </a:rPr>
              <a:t>index</a:t>
            </a:r>
            <a:r>
              <a:rPr lang="en-US" sz="1200">
                <a:solidFill>
                  <a:schemeClr val="tx1"/>
                </a:solidFill>
              </a:rPr>
              <a:t>: Vị trí thêm/xóa phần tử (bắt buộc)</a:t>
            </a:r>
            <a:r>
              <a:rPr lang="vi-VN" sz="1200">
                <a:solidFill>
                  <a:schemeClr val="tx1"/>
                </a:solidFill>
              </a:rPr>
              <a:t>.</a:t>
            </a:r>
            <a:endParaRPr lang="en-US" sz="1200">
              <a:solidFill>
                <a:schemeClr val="tx1"/>
              </a:solidFill>
            </a:endParaRPr>
          </a:p>
          <a:p>
            <a:pPr lvl="1" algn="l">
              <a:lnSpc>
                <a:spcPct val="150000"/>
              </a:lnSpc>
              <a:buChar char="●"/>
            </a:pPr>
            <a:r>
              <a:rPr lang="en-US" sz="1200" b="1">
                <a:solidFill>
                  <a:schemeClr val="bg1"/>
                </a:solidFill>
              </a:rPr>
              <a:t>howmany</a:t>
            </a:r>
            <a:r>
              <a:rPr lang="en-US" sz="1200">
                <a:solidFill>
                  <a:schemeClr val="tx1"/>
                </a:solidFill>
              </a:rPr>
              <a:t>: Số phần tử cần xóa (không bắt buộc).</a:t>
            </a:r>
          </a:p>
          <a:p>
            <a:pPr lvl="1" algn="l">
              <a:lnSpc>
                <a:spcPct val="150000"/>
              </a:lnSpc>
              <a:buChar char="●"/>
            </a:pPr>
            <a:r>
              <a:rPr lang="en-US" sz="1200" b="1">
                <a:solidFill>
                  <a:schemeClr val="bg1"/>
                </a:solidFill>
              </a:rPr>
              <a:t>item1, ..., itemX</a:t>
            </a:r>
            <a:r>
              <a:rPr lang="en-US" sz="1200">
                <a:solidFill>
                  <a:schemeClr val="tx1"/>
                </a:solidFill>
              </a:rPr>
              <a:t>: Các phần tử mới được thêm vào (không bắt buộc).</a:t>
            </a:r>
          </a:p>
          <a:p>
            <a:pPr>
              <a:lnSpc>
                <a:spcPct val="150000"/>
              </a:lnSpc>
            </a:pPr>
            <a:r>
              <a:rPr lang="en-US" sz="1200">
                <a:solidFill>
                  <a:schemeClr val="tx1"/>
                </a:solidFill>
              </a:rPr>
              <a:t>Ví dụ 1: Chèn phần tử mới vào mảng</a:t>
            </a:r>
          </a:p>
          <a:p>
            <a:pPr marL="139700" indent="0">
              <a:buNone/>
            </a:pPr>
            <a:r>
              <a:rPr lang="en-US" sz="12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600">
                <a:solidFill>
                  <a:srgbClr val="4EC9B0"/>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splice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2</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0</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"Bootstrap 4"</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"ReactJS"</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6A9955"/>
                </a:solidFill>
                <a:effectLst/>
                <a:latin typeface="Consolas" panose="020B0609020204030204" pitchFamily="49" charset="0"/>
              </a:rPr>
              <a:t>// Trả về: ["HTML5", "CSS3", "Bootstrap 4", "ReactJS", "Javascript"]</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9.7. splice()</a:t>
            </a:r>
            <a:endParaRPr lang="en-US">
              <a:solidFill>
                <a:srgbClr val="FFFF00"/>
              </a:solidFill>
            </a:endParaRPr>
          </a:p>
        </p:txBody>
      </p:sp>
    </p:spTree>
    <p:extLst>
      <p:ext uri="{BB962C8B-B14F-4D97-AF65-F5344CB8AC3E}">
        <p14:creationId xmlns:p14="http://schemas.microsoft.com/office/powerpoint/2010/main" val="2424135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sz="1200">
                <a:solidFill>
                  <a:schemeClr val="tx1"/>
                </a:solidFill>
              </a:rPr>
              <a:t>Ví dụ 2: Xóa phần tử trong mảng</a:t>
            </a:r>
          </a:p>
          <a:p>
            <a:pPr marL="139700" indent="0">
              <a:buNone/>
            </a:pPr>
            <a:r>
              <a:rPr lang="en-US" sz="12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600" b="0">
                <a:solidFill>
                  <a:srgbClr val="4EC9B0"/>
                </a:solidFill>
                <a:effectLst/>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splice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["CSS3"]</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["HTML5", "Javascript"]</a:t>
            </a:r>
          </a:p>
          <a:p>
            <a:pPr>
              <a:lnSpc>
                <a:spcPct val="150000"/>
              </a:lnSpc>
            </a:pPr>
            <a:r>
              <a:rPr lang="en-US" sz="1200">
                <a:solidFill>
                  <a:schemeClr val="tx1"/>
                </a:solidFill>
              </a:rPr>
              <a:t>Ví dụ 3: Xóa phần tử và chèn phần tử mới vào mảng</a:t>
            </a:r>
          </a:p>
          <a:p>
            <a:pPr marL="139700" indent="0">
              <a:buNone/>
            </a:pPr>
            <a:r>
              <a:rPr lang="en-US" sz="12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endParaRPr lang="en-US" sz="1600">
              <a:solidFill>
                <a:srgbClr val="4EC9B0"/>
              </a:solidFill>
              <a:latin typeface="Consolas" panose="020B0609020204030204" pitchFamily="49" charset="0"/>
            </a:endParaRPr>
          </a:p>
          <a:p>
            <a:pPr marL="139700" indent="0">
              <a:buNone/>
            </a:pPr>
            <a:r>
              <a:rPr lang="en-US" sz="1600" b="0">
                <a:solidFill>
                  <a:srgbClr val="4EC9B0"/>
                </a:solidFill>
                <a:effectLst/>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splice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2</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"Bootstrap 4"</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"ReactJS"</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6A9955"/>
                </a:solidFill>
                <a:effectLst/>
                <a:latin typeface="Consolas" panose="020B0609020204030204" pitchFamily="49" charset="0"/>
              </a:rPr>
              <a:t>// Trả về: ["Javascript"]</a:t>
            </a:r>
            <a:endParaRPr lang="en-US" sz="1200" b="0">
              <a:solidFill>
                <a:srgbClr val="4EC9B0"/>
              </a:solidFill>
              <a:effectLst/>
              <a:latin typeface="Consolas" panose="020B0609020204030204" pitchFamily="49" charset="0"/>
            </a:endParaRPr>
          </a:p>
          <a:p>
            <a:pPr marL="139700" indent="0">
              <a:buNone/>
            </a:pPr>
            <a:r>
              <a:rPr lang="en-US" sz="1200">
                <a:solidFill>
                  <a:srgbClr val="4EC9B0"/>
                </a:solidFill>
                <a:latin typeface="Consolas" panose="020B0609020204030204" pitchFamily="49" charset="0"/>
              </a:rPr>
              <a:t>	</a:t>
            </a:r>
            <a:r>
              <a:rPr lang="en-US" sz="1200" b="0">
                <a:solidFill>
                  <a:srgbClr val="4EC9B0"/>
                </a:solidFill>
                <a:effectLst/>
                <a:latin typeface="Consolas" panose="020B0609020204030204" pitchFamily="49" charset="0"/>
              </a:rPr>
              <a:t>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6A9955"/>
                </a:solidFill>
                <a:effectLst/>
                <a:latin typeface="Consolas" panose="020B0609020204030204" pitchFamily="49" charset="0"/>
              </a:rPr>
              <a:t>// Trả về: ["HTML5", "CSS3", "Bootstrap 4", "ReactJS"]</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9.7. splice()</a:t>
            </a:r>
            <a:endParaRPr lang="en-US">
              <a:solidFill>
                <a:srgbClr val="FFFF00"/>
              </a:solidFill>
            </a:endParaRPr>
          </a:p>
        </p:txBody>
      </p:sp>
    </p:spTree>
    <p:extLst>
      <p:ext uri="{BB962C8B-B14F-4D97-AF65-F5344CB8AC3E}">
        <p14:creationId xmlns:p14="http://schemas.microsoft.com/office/powerpoint/2010/main" val="217906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Khái niệm và giới thiệu</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Viết chương trình Hello World!</a:t>
            </a:r>
            <a:endParaRPr lang="en-US"/>
          </a:p>
        </p:txBody>
      </p:sp>
      <p:sp>
        <p:nvSpPr>
          <p:cNvPr id="10" name="TextBox 9">
            <a:extLst>
              <a:ext uri="{FF2B5EF4-FFF2-40B4-BE49-F238E27FC236}">
                <a16:creationId xmlns:a16="http://schemas.microsoft.com/office/drawing/2014/main" id="{320D0AD7-8F60-EA04-B6BC-42221D3930F3}"/>
              </a:ext>
            </a:extLst>
          </p:cNvPr>
          <p:cNvSpPr txBox="1"/>
          <p:nvPr/>
        </p:nvSpPr>
        <p:spPr>
          <a:xfrm>
            <a:off x="839228" y="1163091"/>
            <a:ext cx="4176758" cy="738664"/>
          </a:xfrm>
          <a:prstGeom prst="rect">
            <a:avLst/>
          </a:prstGeom>
          <a:noFill/>
        </p:spPr>
        <p:txBody>
          <a:bodyPr wrap="square">
            <a:spAutoFit/>
          </a:bodyPr>
          <a:lstStyle/>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DCDCAA"/>
                </a:solidFill>
                <a:effectLst/>
                <a:latin typeface="Consolas" panose="020B0609020204030204" pitchFamily="49" charset="0"/>
              </a:rPr>
              <a:t>alert</a:t>
            </a:r>
            <a:r>
              <a:rPr lang="en-US" b="0">
                <a:solidFill>
                  <a:srgbClr val="CE9178"/>
                </a:solidFill>
                <a:effectLst/>
                <a:latin typeface="Consolas" panose="020B0609020204030204" pitchFamily="49" charset="0"/>
              </a:rPr>
              <a:t>('Hello World!')"</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Click Me</a:t>
            </a:r>
          </a:p>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ED2CEEB3-A06D-21D7-F069-62A66B5EF590}"/>
              </a:ext>
            </a:extLst>
          </p:cNvPr>
          <p:cNvPicPr>
            <a:picLocks noChangeAspect="1"/>
          </p:cNvPicPr>
          <p:nvPr/>
        </p:nvPicPr>
        <p:blipFill>
          <a:blip r:embed="rId3"/>
          <a:stretch>
            <a:fillRect/>
          </a:stretch>
        </p:blipFill>
        <p:spPr>
          <a:xfrm>
            <a:off x="917905" y="2045507"/>
            <a:ext cx="7045407" cy="2812394"/>
          </a:xfrm>
          <a:prstGeom prst="rect">
            <a:avLst/>
          </a:prstGeom>
        </p:spPr>
      </p:pic>
    </p:spTree>
    <p:extLst>
      <p:ext uri="{BB962C8B-B14F-4D97-AF65-F5344CB8AC3E}">
        <p14:creationId xmlns:p14="http://schemas.microsoft.com/office/powerpoint/2010/main" val="1874215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sz="1200">
                <a:solidFill>
                  <a:schemeClr val="tx1"/>
                </a:solidFill>
              </a:rPr>
              <a:t>Dùng để </a:t>
            </a:r>
            <a:r>
              <a:rPr lang="vi-VN" sz="1200" b="1">
                <a:solidFill>
                  <a:schemeClr val="bg1"/>
                </a:solidFill>
              </a:rPr>
              <a:t>nối 2 array</a:t>
            </a:r>
            <a:r>
              <a:rPr lang="en-US" sz="1200">
                <a:solidFill>
                  <a:schemeClr val="tx1"/>
                </a:solidFill>
              </a:rPr>
              <a:t>. Không làm ảnh hưởng đến mảng ban đầu.</a:t>
            </a:r>
          </a:p>
          <a:p>
            <a:pPr>
              <a:lnSpc>
                <a:spcPct val="150000"/>
              </a:lnSpc>
            </a:pPr>
            <a:r>
              <a:rPr lang="en-US" sz="1200">
                <a:solidFill>
                  <a:schemeClr val="tx1"/>
                </a:solidFill>
              </a:rPr>
              <a:t>Cú pháp: </a:t>
            </a:r>
            <a:r>
              <a:rPr lang="en-US" sz="1200" b="1">
                <a:solidFill>
                  <a:schemeClr val="bg1"/>
                </a:solidFill>
              </a:rPr>
              <a:t>array1.concat(array2, array3, ..., arrayX)</a:t>
            </a:r>
            <a:endParaRPr lang="en-US" sz="1200" b="1">
              <a:solidFill>
                <a:schemeClr val="tx1"/>
              </a:solidFill>
            </a:endParaRPr>
          </a:p>
          <a:p>
            <a:pPr>
              <a:lnSpc>
                <a:spcPct val="150000"/>
              </a:lnSpc>
            </a:pPr>
            <a:r>
              <a:rPr lang="en-US" sz="1200">
                <a:solidFill>
                  <a:schemeClr val="tx1"/>
                </a:solidFill>
              </a:rPr>
              <a:t>Ví dụ:</a:t>
            </a:r>
          </a:p>
          <a:p>
            <a:pPr marL="139700" indent="0">
              <a:buNone/>
            </a:pPr>
            <a:r>
              <a:rPr lang="en-US" sz="1200">
                <a:solidFill>
                  <a:srgbClr val="569CD6"/>
                </a:solidFill>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a:t>
            </a:r>
          </a:p>
          <a:p>
            <a:pPr marL="139700" indent="0">
              <a:buNone/>
            </a:pPr>
            <a:r>
              <a:rPr lang="en-US" sz="1600" b="0">
                <a:solidFill>
                  <a:srgbClr val="4EC9B0"/>
                </a:solidFill>
                <a:effectLst/>
                <a:latin typeface="Consolas" panose="020B0609020204030204" pitchFamily="49" charset="0"/>
              </a:rPr>
              <a:t>	</a:t>
            </a:r>
            <a:r>
              <a:rPr lang="en-US" sz="1200" b="0">
                <a:solidFill>
                  <a:srgbClr val="569CD6"/>
                </a:solidFill>
                <a:effectLst/>
                <a:latin typeface="Consolas" panose="020B0609020204030204" pitchFamily="49" charset="0"/>
              </a:rPr>
              <a:t>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list2</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"Bootstrap 4"</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"ReactJS"</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concat</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list2</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6A9955"/>
                </a:solidFill>
                <a:effectLst/>
                <a:latin typeface="Consolas" panose="020B0609020204030204" pitchFamily="49" charset="0"/>
              </a:rPr>
              <a:t>// Trả về: ["HTML5", "CSS3", "Javascript", "Bootstrap 4", "ReactJS"]</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6A9955"/>
                </a:solidFill>
                <a:effectLst/>
                <a:latin typeface="Consolas" panose="020B0609020204030204" pitchFamily="49" charset="0"/>
              </a:rPr>
              <a:t>// Trả về: ["HTML5", "CSS3", "Javascript"]</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9.8. concat()</a:t>
            </a:r>
            <a:endParaRPr lang="en-US">
              <a:solidFill>
                <a:srgbClr val="FFFF00"/>
              </a:solidFill>
            </a:endParaRPr>
          </a:p>
        </p:txBody>
      </p:sp>
    </p:spTree>
    <p:extLst>
      <p:ext uri="{BB962C8B-B14F-4D97-AF65-F5344CB8AC3E}">
        <p14:creationId xmlns:p14="http://schemas.microsoft.com/office/powerpoint/2010/main" val="4206678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Làm việc với Array</a:t>
            </a:r>
            <a:endParaRPr b="0"/>
          </a:p>
        </p:txBody>
      </p:sp>
      <p:sp>
        <p:nvSpPr>
          <p:cNvPr id="5" name="Google Shape;1488;p40">
            <a:extLst>
              <a:ext uri="{FF2B5EF4-FFF2-40B4-BE49-F238E27FC236}">
                <a16:creationId xmlns:a16="http://schemas.microsoft.com/office/drawing/2014/main" id="{50D97B6F-7BB2-7A88-AA7F-9FAD3A5AA3EF}"/>
              </a:ext>
            </a:extLst>
          </p:cNvPr>
          <p:cNvSpPr txBox="1">
            <a:spLocks/>
          </p:cNvSpPr>
          <p:nvPr/>
        </p:nvSpPr>
        <p:spPr>
          <a:xfrm>
            <a:off x="693569" y="897352"/>
            <a:ext cx="7782774" cy="3587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sz="1200">
                <a:solidFill>
                  <a:schemeClr val="tx1"/>
                </a:solidFill>
              </a:rPr>
              <a:t>Dùng để </a:t>
            </a:r>
            <a:r>
              <a:rPr lang="en-US" sz="1200" b="1">
                <a:solidFill>
                  <a:schemeClr val="bg1"/>
                </a:solidFill>
              </a:rPr>
              <a:t>c</a:t>
            </a:r>
            <a:r>
              <a:rPr lang="vi-VN" sz="1200" b="1">
                <a:solidFill>
                  <a:schemeClr val="bg1"/>
                </a:solidFill>
              </a:rPr>
              <a:t>ắt các phần tử</a:t>
            </a:r>
            <a:r>
              <a:rPr lang="en-US" sz="1200">
                <a:solidFill>
                  <a:schemeClr val="tx1"/>
                </a:solidFill>
              </a:rPr>
              <a:t>. Không làm ảnh hưởng đến mảng ban đầu.</a:t>
            </a:r>
          </a:p>
          <a:p>
            <a:pPr>
              <a:lnSpc>
                <a:spcPct val="150000"/>
              </a:lnSpc>
            </a:pPr>
            <a:r>
              <a:rPr lang="en-US" sz="1200">
                <a:solidFill>
                  <a:schemeClr val="tx1"/>
                </a:solidFill>
              </a:rPr>
              <a:t>Cú pháp: </a:t>
            </a:r>
            <a:r>
              <a:rPr lang="en-US" sz="1200" b="1">
                <a:solidFill>
                  <a:schemeClr val="bg1"/>
                </a:solidFill>
              </a:rPr>
              <a:t>array.slice(start, end)</a:t>
            </a:r>
            <a:endParaRPr lang="en-US" sz="1200" b="1">
              <a:solidFill>
                <a:schemeClr val="tx1"/>
              </a:solidFill>
            </a:endParaRPr>
          </a:p>
          <a:p>
            <a:pPr>
              <a:lnSpc>
                <a:spcPct val="150000"/>
              </a:lnSpc>
            </a:pPr>
            <a:r>
              <a:rPr lang="en-US" sz="1200">
                <a:solidFill>
                  <a:schemeClr val="tx1"/>
                </a:solidFill>
              </a:rPr>
              <a:t>Trong đó:</a:t>
            </a:r>
          </a:p>
          <a:p>
            <a:pPr lvl="1" algn="l">
              <a:lnSpc>
                <a:spcPct val="150000"/>
              </a:lnSpc>
              <a:buFont typeface="Arial"/>
              <a:buChar char="●"/>
            </a:pPr>
            <a:r>
              <a:rPr lang="en-US" sz="1200" b="1">
                <a:solidFill>
                  <a:schemeClr val="bg1"/>
                </a:solidFill>
              </a:rPr>
              <a:t>start</a:t>
            </a:r>
            <a:r>
              <a:rPr lang="en-US" sz="1200">
                <a:solidFill>
                  <a:schemeClr val="tx1"/>
                </a:solidFill>
              </a:rPr>
              <a:t>: Vị trí bắt đầu. Mặc định là 0. (không bắt buộc)</a:t>
            </a:r>
            <a:r>
              <a:rPr lang="vi-VN" sz="1200">
                <a:solidFill>
                  <a:schemeClr val="tx1"/>
                </a:solidFill>
              </a:rPr>
              <a:t>.</a:t>
            </a:r>
            <a:endParaRPr lang="en-US" sz="1200">
              <a:solidFill>
                <a:schemeClr val="tx1"/>
              </a:solidFill>
            </a:endParaRPr>
          </a:p>
          <a:p>
            <a:pPr lvl="1" algn="l">
              <a:lnSpc>
                <a:spcPct val="150000"/>
              </a:lnSpc>
              <a:buChar char="●"/>
            </a:pPr>
            <a:r>
              <a:rPr lang="en-US" sz="1200" b="1">
                <a:solidFill>
                  <a:schemeClr val="bg1"/>
                </a:solidFill>
              </a:rPr>
              <a:t>end</a:t>
            </a:r>
            <a:r>
              <a:rPr lang="en-US" sz="1200">
                <a:solidFill>
                  <a:schemeClr val="tx1"/>
                </a:solidFill>
              </a:rPr>
              <a:t>: Vị trí kết thúc. Mặc định là phần tử cuối cùng. (không bắt buộc).</a:t>
            </a:r>
          </a:p>
          <a:p>
            <a:pPr>
              <a:lnSpc>
                <a:spcPct val="150000"/>
              </a:lnSpc>
            </a:pPr>
            <a:r>
              <a:rPr lang="en-US" sz="1200">
                <a:solidFill>
                  <a:schemeClr val="tx1"/>
                </a:solidFill>
              </a:rPr>
              <a:t>Ví dụ 1: Chèn phần tử mới vào mảng</a:t>
            </a:r>
          </a:p>
          <a:p>
            <a:pPr marL="139700" indent="0">
              <a:buNone/>
            </a:pPr>
            <a:r>
              <a:rPr lang="en-US" sz="1200" b="0">
                <a:solidFill>
                  <a:srgbClr val="569CD6"/>
                </a:solidFill>
                <a:effectLst/>
                <a:latin typeface="Consolas" panose="020B0609020204030204" pitchFamily="49" charset="0"/>
              </a:rPr>
              <a:t>	var</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 = [</a:t>
            </a:r>
            <a:r>
              <a:rPr lang="en-US" sz="1200" b="0">
                <a:solidFill>
                  <a:srgbClr val="CE9178"/>
                </a:solidFill>
                <a:effectLst/>
                <a:latin typeface="Consolas" panose="020B0609020204030204" pitchFamily="49" charset="0"/>
              </a:rPr>
              <a:t>"HTML5"</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"CSS3"</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"Javascript"</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"Bootstrap 4"</a:t>
            </a:r>
            <a:r>
              <a:rPr lang="en-US" sz="1200" b="0">
                <a:solidFill>
                  <a:srgbClr val="D4D4D4"/>
                </a:solidFill>
                <a:effectLst/>
                <a:latin typeface="Consolas" panose="020B0609020204030204" pitchFamily="49" charset="0"/>
              </a:rPr>
              <a:t>, </a:t>
            </a:r>
            <a:r>
              <a:rPr lang="en-US" sz="1200" b="0">
                <a:solidFill>
                  <a:srgbClr val="CE9178"/>
                </a:solidFill>
                <a:effectLst/>
                <a:latin typeface="Consolas" panose="020B0609020204030204" pitchFamily="49" charset="0"/>
              </a:rPr>
              <a:t>"ReactJS"</a:t>
            </a:r>
            <a:r>
              <a:rPr lang="en-US" sz="1200" b="0">
                <a:solidFill>
                  <a:srgbClr val="D4D4D4"/>
                </a:solidFill>
                <a:effectLst/>
                <a:latin typeface="Consolas" panose="020B0609020204030204" pitchFamily="49" charset="0"/>
              </a:rPr>
              <a:t>];</a:t>
            </a: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3</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["Bootstrap 4", "ReactJS"]</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3</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["CSS3", "Javascript"]</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slice</a:t>
            </a:r>
            <a:r>
              <a:rPr lang="en-US" sz="1200" b="0">
                <a:solidFill>
                  <a:srgbClr val="D4D4D4"/>
                </a:solidFill>
                <a:effectLst/>
                <a:latin typeface="Consolas" panose="020B0609020204030204" pitchFamily="49" charset="0"/>
              </a:rPr>
              <a:t>(</a:t>
            </a:r>
            <a:r>
              <a:rPr lang="en-US" sz="1200" b="0">
                <a:solidFill>
                  <a:srgbClr val="B5CEA8"/>
                </a:solidFill>
                <a:effectLst/>
                <a:latin typeface="Consolas" panose="020B0609020204030204" pitchFamily="49" charset="0"/>
              </a:rPr>
              <a:t>-3</a:t>
            </a:r>
            <a:r>
              <a:rPr lang="en-US" sz="1200" b="0">
                <a:solidFill>
                  <a:srgbClr val="D4D4D4"/>
                </a:solidFill>
                <a:effectLst/>
                <a:latin typeface="Consolas" panose="020B0609020204030204" pitchFamily="49" charset="0"/>
              </a:rPr>
              <a:t>, </a:t>
            </a:r>
            <a:r>
              <a:rPr lang="en-US" sz="1200" b="0">
                <a:solidFill>
                  <a:srgbClr val="B5CEA8"/>
                </a:solidFill>
                <a:effectLst/>
                <a:latin typeface="Consolas" panose="020B0609020204030204" pitchFamily="49" charset="0"/>
              </a:rPr>
              <a:t>-1</a:t>
            </a:r>
            <a:r>
              <a:rPr lang="en-US" sz="1200" b="0">
                <a:solidFill>
                  <a:srgbClr val="D4D4D4"/>
                </a:solidFill>
                <a:effectLst/>
                <a:latin typeface="Consolas" panose="020B0609020204030204" pitchFamily="49" charset="0"/>
              </a:rPr>
              <a:t>)); </a:t>
            </a:r>
            <a:r>
              <a:rPr lang="en-US" sz="1200" b="0">
                <a:solidFill>
                  <a:srgbClr val="6A9955"/>
                </a:solidFill>
                <a:effectLst/>
                <a:latin typeface="Consolas" panose="020B0609020204030204" pitchFamily="49" charset="0"/>
              </a:rPr>
              <a:t>// Trả về: ["Javascript", "Bootstrap 4"]</a:t>
            </a:r>
            <a:endParaRPr lang="en-US" sz="1200" b="0">
              <a:solidFill>
                <a:srgbClr val="D4D4D4"/>
              </a:solidFill>
              <a:effectLst/>
              <a:latin typeface="Consolas" panose="020B0609020204030204" pitchFamily="49" charset="0"/>
            </a:endParaRPr>
          </a:p>
          <a:p>
            <a:pPr marL="139700" indent="0">
              <a:buNone/>
            </a:pPr>
            <a:r>
              <a:rPr lang="en-US" sz="1200" b="0">
                <a:solidFill>
                  <a:srgbClr val="4EC9B0"/>
                </a:solidFill>
                <a:effectLst/>
                <a:latin typeface="Consolas" panose="020B0609020204030204" pitchFamily="49" charset="0"/>
              </a:rPr>
              <a:t>	console</a:t>
            </a:r>
            <a:r>
              <a:rPr lang="en-US" sz="1200" b="0">
                <a:solidFill>
                  <a:srgbClr val="D4D4D4"/>
                </a:solidFill>
                <a:effectLst/>
                <a:latin typeface="Consolas" panose="020B0609020204030204" pitchFamily="49" charset="0"/>
              </a:rPr>
              <a:t>.</a:t>
            </a:r>
            <a:r>
              <a:rPr lang="en-US" sz="1200" b="0">
                <a:solidFill>
                  <a:srgbClr val="DCDCAA"/>
                </a:solidFill>
                <a:effectLst/>
                <a:latin typeface="Consolas" panose="020B0609020204030204" pitchFamily="49" charset="0"/>
              </a:rPr>
              <a:t>log</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list</a:t>
            </a:r>
            <a:r>
              <a:rPr lang="en-US" sz="1200" b="0">
                <a:solidFill>
                  <a:srgbClr val="D4D4D4"/>
                </a:solidFill>
                <a:effectLst/>
                <a:latin typeface="Consolas" panose="020B0609020204030204" pitchFamily="49" charset="0"/>
              </a:rPr>
              <a:t>);</a:t>
            </a:r>
          </a:p>
          <a:p>
            <a:pPr marL="139700" indent="0">
              <a:buNone/>
            </a:pPr>
            <a:r>
              <a:rPr lang="en-US" sz="1200">
                <a:solidFill>
                  <a:srgbClr val="D4D4D4"/>
                </a:solidFill>
                <a:latin typeface="Consolas" panose="020B0609020204030204" pitchFamily="49" charset="0"/>
              </a:rPr>
              <a:t>	</a:t>
            </a:r>
            <a:r>
              <a:rPr lang="en-US" sz="1200" b="0">
                <a:solidFill>
                  <a:srgbClr val="6A9955"/>
                </a:solidFill>
                <a:effectLst/>
                <a:latin typeface="Consolas" panose="020B0609020204030204" pitchFamily="49" charset="0"/>
              </a:rPr>
              <a:t>// Trả về: ["HTML5", "CSS3", "Javascript", "Bootstrap 4", "ReactJS"]</a:t>
            </a:r>
            <a:endParaRPr lang="en-US" sz="1200" b="0">
              <a:solidFill>
                <a:srgbClr val="D4D4D4"/>
              </a:solidFill>
              <a:effectLst/>
              <a:latin typeface="Consolas" panose="020B0609020204030204" pitchFamily="49" charset="0"/>
            </a:endParaRPr>
          </a:p>
          <a:p>
            <a:pPr marL="139700" indent="0">
              <a:buNone/>
            </a:pPr>
            <a:endParaRPr lang="en-US" sz="1200" b="0">
              <a:solidFill>
                <a:srgbClr val="D4D4D4"/>
              </a:solidFill>
              <a:effectLst/>
              <a:latin typeface="Consolas" panose="020B0609020204030204" pitchFamily="49" charset="0"/>
            </a:endParaRPr>
          </a:p>
        </p:txBody>
      </p:sp>
      <p:sp>
        <p:nvSpPr>
          <p:cNvPr id="6" name="Google Shape;1500;p40">
            <a:extLst>
              <a:ext uri="{FF2B5EF4-FFF2-40B4-BE49-F238E27FC236}">
                <a16:creationId xmlns:a16="http://schemas.microsoft.com/office/drawing/2014/main" id="{98580A0E-A06F-9395-E740-77DEBE35F899}"/>
              </a:ext>
            </a:extLst>
          </p:cNvPr>
          <p:cNvSpPr txBox="1">
            <a:spLocks/>
          </p:cNvSpPr>
          <p:nvPr/>
        </p:nvSpPr>
        <p:spPr>
          <a:xfrm>
            <a:off x="839228" y="726167"/>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9.9. slice()</a:t>
            </a:r>
            <a:endParaRPr lang="en-US">
              <a:solidFill>
                <a:srgbClr val="FFFF00"/>
              </a:solidFill>
            </a:endParaRPr>
          </a:p>
        </p:txBody>
      </p:sp>
    </p:spTree>
    <p:extLst>
      <p:ext uri="{BB962C8B-B14F-4D97-AF65-F5344CB8AC3E}">
        <p14:creationId xmlns:p14="http://schemas.microsoft.com/office/powerpoint/2010/main" val="21593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tx1"/>
                </a:solidFill>
              </a:rPr>
              <a:t>Cách 1: </a:t>
            </a:r>
            <a:r>
              <a:rPr lang="vi-VN" b="1">
                <a:solidFill>
                  <a:schemeClr val="bg1"/>
                </a:solidFill>
              </a:rPr>
              <a:t>Inline</a:t>
            </a:r>
            <a:r>
              <a:rPr lang="vi-VN">
                <a:solidFill>
                  <a:schemeClr val="tx1"/>
                </a:solidFill>
              </a:rPr>
              <a:t> - viết trực tiếp trong thẻ HTML</a:t>
            </a:r>
            <a:endParaRPr lang="en-US">
              <a:solidFill>
                <a:schemeClr val="tx1"/>
              </a:solidFill>
            </a:endParaRPr>
          </a:p>
          <a:p>
            <a:pPr marL="139700" indent="0">
              <a:buNone/>
            </a:pP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DCDCAA"/>
                </a:solidFill>
                <a:effectLst/>
                <a:latin typeface="Consolas" panose="020B0609020204030204" pitchFamily="49" charset="0"/>
              </a:rPr>
              <a:t>alert</a:t>
            </a:r>
            <a:r>
              <a:rPr lang="en-US" b="0">
                <a:solidFill>
                  <a:srgbClr val="CE9178"/>
                </a:solidFill>
                <a:effectLst/>
                <a:latin typeface="Consolas" panose="020B0609020204030204" pitchFamily="49" charset="0"/>
              </a:rPr>
              <a:t>('Hello World!')"</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pPr marL="139700" indent="0">
              <a:buNone/>
            </a:pPr>
            <a:r>
              <a:rPr lang="en-US" b="0">
                <a:solidFill>
                  <a:srgbClr val="D4D4D4"/>
                </a:solidFill>
                <a:effectLst/>
                <a:latin typeface="Consolas" panose="020B0609020204030204" pitchFamily="49" charset="0"/>
              </a:rPr>
              <a:t>    Click Me</a:t>
            </a:r>
          </a:p>
          <a:p>
            <a:pPr marL="139700" indent="0">
              <a:buNone/>
            </a:pP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p>
          <a:p>
            <a:pPr marL="139700" indent="0">
              <a:buNone/>
            </a:pPr>
            <a:endParaRPr lang="en-US">
              <a:solidFill>
                <a:schemeClr val="tx1"/>
              </a:solidFill>
            </a:endParaRPr>
          </a:p>
          <a:p>
            <a:pPr>
              <a:lnSpc>
                <a:spcPct val="150000"/>
              </a:lnSpc>
            </a:pPr>
            <a:r>
              <a:rPr lang="en-US">
                <a:solidFill>
                  <a:schemeClr val="tx1"/>
                </a:solidFill>
              </a:rPr>
              <a:t>Cách 2: </a:t>
            </a:r>
            <a:r>
              <a:rPr lang="nn-NO" b="1">
                <a:solidFill>
                  <a:schemeClr val="bg1"/>
                </a:solidFill>
              </a:rPr>
              <a:t>Internal</a:t>
            </a:r>
            <a:r>
              <a:rPr lang="nn-NO">
                <a:solidFill>
                  <a:schemeClr val="tx1"/>
                </a:solidFill>
              </a:rPr>
              <a:t> - viết trong file HTML hiện tại</a:t>
            </a:r>
          </a:p>
          <a:p>
            <a:pPr marL="139700" indent="0">
              <a:buNone/>
            </a:pP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script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type</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"text/Javascript"</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pPr marL="139700" indent="0">
              <a:buNone/>
            </a:pP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var</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button</a:t>
            </a:r>
            <a:r>
              <a:rPr lang="en-US" b="0">
                <a:solidFill>
                  <a:srgbClr val="D4D4D4"/>
                </a:solidFill>
                <a:effectLst/>
                <a:latin typeface="Consolas" panose="020B0609020204030204" pitchFamily="49" charset="0"/>
              </a:rPr>
              <a:t> = </a:t>
            </a:r>
            <a:r>
              <a:rPr lang="en-US" b="0">
                <a:solidFill>
                  <a:srgbClr val="4EC9B0"/>
                </a:solidFill>
                <a:effectLst/>
                <a:latin typeface="Consolas" panose="020B0609020204030204" pitchFamily="49" charset="0"/>
              </a:rPr>
              <a:t>document</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querySelector</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"button"</a:t>
            </a:r>
            <a:r>
              <a:rPr lang="en-US" b="0">
                <a:solidFill>
                  <a:srgbClr val="D4D4D4"/>
                </a:solidFill>
                <a:effectLst/>
                <a:latin typeface="Consolas" panose="020B0609020204030204" pitchFamily="49" charset="0"/>
              </a:rPr>
              <a:t>);</a:t>
            </a:r>
          </a:p>
          <a:p>
            <a:pPr marL="139700" indent="0">
              <a:buNone/>
            </a:pPr>
            <a:r>
              <a:rPr lang="en-US" b="0">
                <a:solidFill>
                  <a:srgbClr val="9CDCFE"/>
                </a:solidFill>
                <a:effectLst/>
                <a:latin typeface="Consolas" panose="020B0609020204030204" pitchFamily="49" charset="0"/>
              </a:rPr>
              <a:t>    button</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onclick</a:t>
            </a:r>
            <a:r>
              <a:rPr lang="en-US" b="0">
                <a:solidFill>
                  <a:srgbClr val="D4D4D4"/>
                </a:solidFill>
                <a:effectLst/>
                <a:latin typeface="Consolas" panose="020B0609020204030204" pitchFamily="49" charset="0"/>
              </a:rPr>
              <a:t> = </a:t>
            </a:r>
            <a:r>
              <a:rPr lang="en-US" b="0">
                <a:solidFill>
                  <a:srgbClr val="569CD6"/>
                </a:solidFill>
                <a:effectLst/>
                <a:latin typeface="Consolas" panose="020B0609020204030204" pitchFamily="49" charset="0"/>
              </a:rPr>
              <a:t>function</a:t>
            </a:r>
            <a:r>
              <a:rPr lang="en-US" b="0">
                <a:solidFill>
                  <a:srgbClr val="D4D4D4"/>
                </a:solidFill>
                <a:effectLst/>
                <a:latin typeface="Consolas" panose="020B0609020204030204" pitchFamily="49" charset="0"/>
              </a:rPr>
              <a:t>() {</a:t>
            </a:r>
          </a:p>
          <a:p>
            <a:pPr marL="139700" indent="0">
              <a:buNone/>
            </a:pPr>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alert</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"Hello World!"</a:t>
            </a:r>
            <a:r>
              <a:rPr lang="en-US" b="0">
                <a:solidFill>
                  <a:srgbClr val="D4D4D4"/>
                </a:solidFill>
                <a:effectLst/>
                <a:latin typeface="Consolas" panose="020B0609020204030204" pitchFamily="49" charset="0"/>
              </a:rPr>
              <a:t>);</a:t>
            </a:r>
          </a:p>
          <a:p>
            <a:pPr marL="139700" indent="0">
              <a:buNone/>
            </a:pPr>
            <a:r>
              <a:rPr lang="en-US" b="0">
                <a:solidFill>
                  <a:srgbClr val="D4D4D4"/>
                </a:solidFill>
                <a:effectLst/>
                <a:latin typeface="Consolas" panose="020B0609020204030204" pitchFamily="49" charset="0"/>
              </a:rPr>
              <a:t>    }</a:t>
            </a:r>
          </a:p>
          <a:p>
            <a:pPr marL="139700" indent="0">
              <a:buNone/>
            </a:pP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script</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pPr marL="139700" indent="0">
              <a:lnSpc>
                <a:spcPct val="150000"/>
              </a:lnSpc>
              <a:buNone/>
            </a:pPr>
            <a:endParaRPr lang="nn-NO">
              <a:solidFill>
                <a:schemeClr val="tx1"/>
              </a:solidFill>
            </a:endParaRPr>
          </a:p>
          <a:p>
            <a:pPr>
              <a:lnSpc>
                <a:spcPct val="150000"/>
              </a:lnSpc>
            </a:pPr>
            <a:r>
              <a:rPr lang="en-US">
                <a:solidFill>
                  <a:schemeClr val="tx1"/>
                </a:solidFill>
              </a:rPr>
              <a:t>Cách 3: </a:t>
            </a:r>
            <a:r>
              <a:rPr lang="vi-VN" b="1">
                <a:solidFill>
                  <a:schemeClr val="bg1"/>
                </a:solidFill>
              </a:rPr>
              <a:t>External</a:t>
            </a:r>
            <a:r>
              <a:rPr lang="vi-VN">
                <a:solidFill>
                  <a:schemeClr val="tx1"/>
                </a:solidFill>
              </a:rPr>
              <a:t> - viết ra một file js khác rồi </a:t>
            </a:r>
            <a:r>
              <a:rPr lang="en-US">
                <a:solidFill>
                  <a:schemeClr val="tx1"/>
                </a:solidFill>
              </a:rPr>
              <a:t>nhúng</a:t>
            </a:r>
            <a:r>
              <a:rPr lang="vi-VN">
                <a:solidFill>
                  <a:schemeClr val="tx1"/>
                </a:solidFill>
              </a:rPr>
              <a:t> vào</a:t>
            </a:r>
            <a:r>
              <a:rPr lang="en-US">
                <a:solidFill>
                  <a:schemeClr val="tx1"/>
                </a:solidFill>
              </a:rPr>
              <a:t> trang HTML</a:t>
            </a:r>
          </a:p>
          <a:p>
            <a:pPr marL="139700" indent="0">
              <a:lnSpc>
                <a:spcPct val="150000"/>
              </a:lnSpc>
              <a:buNone/>
            </a:pP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script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language</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"javascript"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src</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"duong_dan_file"</a:t>
            </a:r>
            <a:r>
              <a:rPr lang="en-US" b="0">
                <a:solidFill>
                  <a:srgbClr val="808080"/>
                </a:solidFill>
                <a:effectLst/>
                <a:latin typeface="Consolas" panose="020B0609020204030204" pitchFamily="49" charset="0"/>
              </a:rPr>
              <a:t>&gt;&lt;/</a:t>
            </a:r>
            <a:r>
              <a:rPr lang="en-US" b="0">
                <a:solidFill>
                  <a:srgbClr val="569CD6"/>
                </a:solidFill>
                <a:effectLst/>
                <a:latin typeface="Consolas" panose="020B0609020204030204" pitchFamily="49" charset="0"/>
              </a:rPr>
              <a:t>script</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Khái niệm và giới thiệu</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Các cách sử dụng javascript</a:t>
            </a:r>
          </a:p>
        </p:txBody>
      </p:sp>
    </p:spTree>
    <p:extLst>
      <p:ext uri="{BB962C8B-B14F-4D97-AF65-F5344CB8AC3E}">
        <p14:creationId xmlns:p14="http://schemas.microsoft.com/office/powerpoint/2010/main" val="284917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572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Biến </a:t>
            </a:r>
            <a:r>
              <a:rPr lang="vi-VN">
                <a:solidFill>
                  <a:schemeClr val="dk1"/>
                </a:solidFill>
              </a:rPr>
              <a:t>(variable) là nơi để bạn có thể </a:t>
            </a:r>
            <a:r>
              <a:rPr lang="vi-VN" b="1">
                <a:solidFill>
                  <a:schemeClr val="bg1"/>
                </a:solidFill>
              </a:rPr>
              <a:t>lưu trữ thông tin</a:t>
            </a:r>
            <a:r>
              <a:rPr lang="vi-VN">
                <a:solidFill>
                  <a:schemeClr val="dk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Variables (Biến)</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Khái niệm</a:t>
            </a:r>
          </a:p>
        </p:txBody>
      </p:sp>
      <p:sp>
        <p:nvSpPr>
          <p:cNvPr id="5" name="Google Shape;1488;p40">
            <a:extLst>
              <a:ext uri="{FF2B5EF4-FFF2-40B4-BE49-F238E27FC236}">
                <a16:creationId xmlns:a16="http://schemas.microsoft.com/office/drawing/2014/main" id="{C38DB0F3-BB1B-D50F-E965-F46CB3CA06EC}"/>
              </a:ext>
            </a:extLst>
          </p:cNvPr>
          <p:cNvSpPr txBox="1">
            <a:spLocks/>
          </p:cNvSpPr>
          <p:nvPr/>
        </p:nvSpPr>
        <p:spPr>
          <a:xfrm>
            <a:off x="720000" y="1828872"/>
            <a:ext cx="7425031" cy="3202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en-US">
                <a:solidFill>
                  <a:schemeClr val="dk1"/>
                </a:solidFill>
              </a:rPr>
              <a:t>Cú pháp: </a:t>
            </a:r>
            <a:r>
              <a:rPr lang="vi-VN" b="1">
                <a:solidFill>
                  <a:schemeClr val="bg1"/>
                </a:solidFill>
              </a:rPr>
              <a:t>var tenBien = giaTri;</a:t>
            </a:r>
          </a:p>
          <a:p>
            <a:pPr>
              <a:lnSpc>
                <a:spcPct val="150000"/>
              </a:lnSpc>
            </a:pPr>
            <a:r>
              <a:rPr lang="vi-VN">
                <a:solidFill>
                  <a:schemeClr val="dk1"/>
                </a:solidFill>
              </a:rPr>
              <a:t>Trong đó:</a:t>
            </a:r>
          </a:p>
          <a:p>
            <a:pPr lvl="1" algn="l">
              <a:lnSpc>
                <a:spcPct val="150000"/>
              </a:lnSpc>
              <a:buChar char="●"/>
            </a:pPr>
            <a:r>
              <a:rPr lang="vi-VN" b="1">
                <a:solidFill>
                  <a:schemeClr val="bg1"/>
                </a:solidFill>
              </a:rPr>
              <a:t>tenBien</a:t>
            </a:r>
            <a:r>
              <a:rPr lang="vi-VN">
                <a:solidFill>
                  <a:schemeClr val="dk1"/>
                </a:solidFill>
              </a:rPr>
              <a:t>: Là tên của biến các bạn muốn đặt.</a:t>
            </a:r>
          </a:p>
          <a:p>
            <a:pPr lvl="1" algn="l">
              <a:lnSpc>
                <a:spcPct val="150000"/>
              </a:lnSpc>
              <a:buChar char="●"/>
            </a:pPr>
            <a:r>
              <a:rPr lang="vi-VN" b="1">
                <a:solidFill>
                  <a:schemeClr val="bg1"/>
                </a:solidFill>
              </a:rPr>
              <a:t>giaTri</a:t>
            </a:r>
            <a:r>
              <a:rPr lang="vi-VN">
                <a:solidFill>
                  <a:schemeClr val="dk1"/>
                </a:solidFill>
              </a:rPr>
              <a:t>: Là giá trị của biến, có thể là số, chuỗi, mảng, object.</a:t>
            </a:r>
          </a:p>
          <a:p>
            <a:pPr>
              <a:lnSpc>
                <a:spcPct val="150000"/>
              </a:lnSpc>
            </a:pPr>
            <a:r>
              <a:rPr lang="vi-VN">
                <a:solidFill>
                  <a:schemeClr val="dk1"/>
                </a:solidFill>
              </a:rPr>
              <a:t>Ví dụ:</a:t>
            </a:r>
            <a:endParaRPr lang="en-US">
              <a:solidFill>
                <a:schemeClr val="dk1"/>
              </a:solidFill>
            </a:endParaRPr>
          </a:p>
          <a:p>
            <a:pPr marL="596900" lvl="1" indent="0" algn="l">
              <a:lnSpc>
                <a:spcPct val="150000"/>
              </a:lnSpc>
              <a:buNone/>
            </a:pPr>
            <a:r>
              <a:rPr lang="vi-VN">
                <a:solidFill>
                  <a:schemeClr val="dk1"/>
                </a:solidFill>
              </a:rPr>
              <a:t>var a = 15;</a:t>
            </a:r>
            <a:endParaRPr lang="en-US">
              <a:solidFill>
                <a:schemeClr val="dk1"/>
              </a:solidFill>
            </a:endParaRPr>
          </a:p>
          <a:p>
            <a:pPr marL="596900" lvl="1" indent="0" algn="l">
              <a:lnSpc>
                <a:spcPct val="150000"/>
              </a:lnSpc>
              <a:buNone/>
            </a:pPr>
            <a:r>
              <a:rPr lang="vi-VN">
                <a:solidFill>
                  <a:schemeClr val="dk1"/>
                </a:solidFill>
              </a:rPr>
              <a:t>var b = 20;</a:t>
            </a:r>
            <a:endParaRPr lang="en-US">
              <a:solidFill>
                <a:schemeClr val="dk1"/>
              </a:solidFill>
            </a:endParaRPr>
          </a:p>
          <a:p>
            <a:pPr marL="596900" lvl="1" indent="0" algn="l">
              <a:lnSpc>
                <a:spcPct val="150000"/>
              </a:lnSpc>
              <a:buNone/>
            </a:pPr>
            <a:r>
              <a:rPr lang="vi-VN">
                <a:solidFill>
                  <a:schemeClr val="dk1"/>
                </a:solidFill>
              </a:rPr>
              <a:t>var c = a + b; =&gt; Kết quả c = 35.</a:t>
            </a:r>
            <a:endParaRPr lang="en-US">
              <a:solidFill>
                <a:schemeClr val="dk1"/>
              </a:solidFill>
            </a:endParaRPr>
          </a:p>
          <a:p>
            <a:pPr>
              <a:lnSpc>
                <a:spcPct val="150000"/>
              </a:lnSpc>
            </a:pPr>
            <a:r>
              <a:rPr lang="vi-VN" b="1">
                <a:solidFill>
                  <a:schemeClr val="bg1"/>
                </a:solidFill>
              </a:rPr>
              <a:t>Lưu ý</a:t>
            </a:r>
            <a:r>
              <a:rPr lang="vi-VN">
                <a:solidFill>
                  <a:schemeClr val="dk1"/>
                </a:solidFill>
              </a:rPr>
              <a:t>: Tên biến có phân biệt chữ hoa, chữ thường.</a:t>
            </a:r>
          </a:p>
        </p:txBody>
      </p:sp>
      <p:sp>
        <p:nvSpPr>
          <p:cNvPr id="6" name="Google Shape;1500;p40">
            <a:extLst>
              <a:ext uri="{FF2B5EF4-FFF2-40B4-BE49-F238E27FC236}">
                <a16:creationId xmlns:a16="http://schemas.microsoft.com/office/drawing/2014/main" id="{BC4DD29B-956F-4B95-1D8E-FA51631EEA09}"/>
              </a:ext>
            </a:extLst>
          </p:cNvPr>
          <p:cNvSpPr txBox="1">
            <a:spLocks/>
          </p:cNvSpPr>
          <p:nvPr/>
        </p:nvSpPr>
        <p:spPr>
          <a:xfrm>
            <a:off x="839228" y="1689402"/>
            <a:ext cx="641998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2.2. Khai báo biến bằng từ khóa var (variable - biến)</a:t>
            </a:r>
          </a:p>
        </p:txBody>
      </p:sp>
    </p:spTree>
    <p:extLst>
      <p:ext uri="{BB962C8B-B14F-4D97-AF65-F5344CB8AC3E}">
        <p14:creationId xmlns:p14="http://schemas.microsoft.com/office/powerpoint/2010/main" val="62359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414761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bg1"/>
                </a:solidFill>
              </a:rPr>
              <a:t>Quy tắc</a:t>
            </a:r>
            <a:r>
              <a:rPr lang="en-US" sz="1200">
                <a:solidFill>
                  <a:schemeClr val="tx1"/>
                </a:solidFill>
              </a:rPr>
              <a:t> đặt tên biến:</a:t>
            </a:r>
            <a:endParaRPr lang="vi-VN" sz="1200">
              <a:solidFill>
                <a:schemeClr val="tx1"/>
              </a:solidFill>
            </a:endParaRPr>
          </a:p>
          <a:p>
            <a:pPr lvl="1" algn="l">
              <a:lnSpc>
                <a:spcPct val="150000"/>
              </a:lnSpc>
              <a:buChar char="●"/>
            </a:pPr>
            <a:r>
              <a:rPr lang="en-US" sz="1200" b="1">
                <a:solidFill>
                  <a:schemeClr val="bg1"/>
                </a:solidFill>
              </a:rPr>
              <a:t>B</a:t>
            </a:r>
            <a:r>
              <a:rPr lang="vi-VN" sz="1200" b="1">
                <a:solidFill>
                  <a:schemeClr val="bg1"/>
                </a:solidFill>
              </a:rPr>
              <a:t>ắt đầu</a:t>
            </a:r>
            <a:r>
              <a:rPr lang="vi-VN" sz="1200">
                <a:solidFill>
                  <a:schemeClr val="tx1"/>
                </a:solidFill>
              </a:rPr>
              <a:t> phải là </a:t>
            </a:r>
            <a:r>
              <a:rPr lang="vi-VN" sz="1200" b="1">
                <a:solidFill>
                  <a:schemeClr val="bg1"/>
                </a:solidFill>
              </a:rPr>
              <a:t>chữ cái</a:t>
            </a:r>
            <a:r>
              <a:rPr lang="vi-VN" sz="1200">
                <a:solidFill>
                  <a:schemeClr val="tx1"/>
                </a:solidFill>
              </a:rPr>
              <a:t> hoặc ký tự '</a:t>
            </a:r>
            <a:r>
              <a:rPr lang="vi-VN" sz="1200" b="1">
                <a:solidFill>
                  <a:schemeClr val="bg1"/>
                </a:solidFill>
              </a:rPr>
              <a:t>_</a:t>
            </a:r>
            <a:r>
              <a:rPr lang="en-US" sz="1200">
                <a:solidFill>
                  <a:schemeClr val="tx1"/>
                </a:solidFill>
              </a:rPr>
              <a:t>'</a:t>
            </a:r>
            <a:endParaRPr lang="vi-VN" sz="1200">
              <a:solidFill>
                <a:schemeClr val="tx1"/>
              </a:solidFill>
            </a:endParaRPr>
          </a:p>
          <a:p>
            <a:pPr lvl="1" algn="l">
              <a:lnSpc>
                <a:spcPct val="150000"/>
              </a:lnSpc>
              <a:buChar char="●"/>
            </a:pPr>
            <a:r>
              <a:rPr lang="en-US" sz="1200" b="1">
                <a:solidFill>
                  <a:schemeClr val="bg1"/>
                </a:solidFill>
              </a:rPr>
              <a:t>Không </a:t>
            </a:r>
            <a:r>
              <a:rPr lang="vi-VN" sz="1200" b="1">
                <a:solidFill>
                  <a:schemeClr val="bg1"/>
                </a:solidFill>
              </a:rPr>
              <a:t>được</a:t>
            </a:r>
            <a:r>
              <a:rPr lang="vi-VN" sz="1200">
                <a:solidFill>
                  <a:schemeClr val="tx1"/>
                </a:solidFill>
              </a:rPr>
              <a:t> bắt đầu bằng số</a:t>
            </a:r>
            <a:r>
              <a:rPr lang="en-US" sz="1200">
                <a:solidFill>
                  <a:schemeClr val="tx1"/>
                </a:solidFill>
              </a:rPr>
              <a:t> (</a:t>
            </a:r>
            <a:r>
              <a:rPr lang="en-US" sz="1200" b="1">
                <a:solidFill>
                  <a:schemeClr val="bg1"/>
                </a:solidFill>
              </a:rPr>
              <a:t>0 </a:t>
            </a:r>
            <a:r>
              <a:rPr lang="en-US" sz="1200" b="1">
                <a:solidFill>
                  <a:schemeClr val="bg1"/>
                </a:solidFill>
                <a:sym typeface="Wingdings" panose="05000000000000000000" pitchFamily="2" charset="2"/>
              </a:rPr>
              <a:t> 9</a:t>
            </a:r>
            <a:r>
              <a:rPr lang="en-US" sz="1200">
                <a:solidFill>
                  <a:schemeClr val="tx1"/>
                </a:solidFill>
              </a:rPr>
              <a:t>)</a:t>
            </a:r>
            <a:r>
              <a:rPr lang="vi-VN" sz="1200">
                <a:solidFill>
                  <a:schemeClr val="tx1"/>
                </a:solidFill>
              </a:rPr>
              <a:t>.</a:t>
            </a:r>
          </a:p>
          <a:p>
            <a:pPr lvl="1" algn="l">
              <a:lnSpc>
                <a:spcPct val="150000"/>
              </a:lnSpc>
              <a:buChar char="●"/>
            </a:pPr>
            <a:r>
              <a:rPr lang="en-US" sz="1200" b="1">
                <a:solidFill>
                  <a:schemeClr val="bg1"/>
                </a:solidFill>
              </a:rPr>
              <a:t>Không được </a:t>
            </a:r>
            <a:r>
              <a:rPr lang="en-US" sz="1200">
                <a:solidFill>
                  <a:schemeClr val="tx1"/>
                </a:solidFill>
              </a:rPr>
              <a:t>bắt đầu bằng ký tự đặc biệt (ví dụ: </a:t>
            </a:r>
            <a:r>
              <a:rPr lang="en-US" sz="1200" b="1">
                <a:solidFill>
                  <a:schemeClr val="bg1"/>
                </a:solidFill>
              </a:rPr>
              <a:t>#</a:t>
            </a:r>
            <a:r>
              <a:rPr lang="en-US" sz="1200">
                <a:solidFill>
                  <a:schemeClr val="tx1"/>
                </a:solidFill>
              </a:rPr>
              <a:t>, </a:t>
            </a:r>
            <a:r>
              <a:rPr lang="en-US" sz="1200" b="1">
                <a:solidFill>
                  <a:schemeClr val="bg1"/>
                </a:solidFill>
              </a:rPr>
              <a:t>%</a:t>
            </a:r>
            <a:r>
              <a:rPr lang="en-US" sz="1200">
                <a:solidFill>
                  <a:schemeClr val="tx1"/>
                </a:solidFill>
              </a:rPr>
              <a:t>, </a:t>
            </a:r>
            <a:r>
              <a:rPr lang="en-US" sz="1200" b="1">
                <a:solidFill>
                  <a:schemeClr val="bg1"/>
                </a:solidFill>
              </a:rPr>
              <a:t>^</a:t>
            </a:r>
            <a:r>
              <a:rPr lang="en-US" sz="1200">
                <a:solidFill>
                  <a:schemeClr val="tx1"/>
                </a:solidFill>
              </a:rPr>
              <a:t>, </a:t>
            </a:r>
            <a:r>
              <a:rPr lang="en-US" sz="1200" b="1">
                <a:solidFill>
                  <a:schemeClr val="bg1"/>
                </a:solidFill>
              </a:rPr>
              <a:t>-</a:t>
            </a:r>
            <a:r>
              <a:rPr lang="en-US" sz="1200">
                <a:solidFill>
                  <a:schemeClr val="tx1"/>
                </a:solidFill>
              </a:rPr>
              <a:t>)</a:t>
            </a:r>
          </a:p>
          <a:p>
            <a:pPr>
              <a:lnSpc>
                <a:spcPct val="150000"/>
              </a:lnSpc>
            </a:pPr>
            <a:r>
              <a:rPr lang="vi-VN" sz="1200">
                <a:solidFill>
                  <a:schemeClr val="tx1"/>
                </a:solidFill>
              </a:rPr>
              <a:t>Đặt tên biến </a:t>
            </a:r>
            <a:r>
              <a:rPr lang="vi-VN" sz="1200" b="1">
                <a:solidFill>
                  <a:schemeClr val="bg1"/>
                </a:solidFill>
              </a:rPr>
              <a:t>ĐÚNG</a:t>
            </a:r>
            <a:r>
              <a:rPr lang="vi-VN" sz="1200">
                <a:solidFill>
                  <a:schemeClr val="tx1"/>
                </a:solidFill>
              </a:rPr>
              <a:t>:</a:t>
            </a:r>
          </a:p>
          <a:p>
            <a:pPr lvl="1" algn="l">
              <a:lnSpc>
                <a:spcPct val="150000"/>
              </a:lnSpc>
              <a:buChar char="●"/>
            </a:pPr>
            <a:r>
              <a:rPr lang="vi-VN" sz="1200">
                <a:solidFill>
                  <a:schemeClr val="tx1"/>
                </a:solidFill>
              </a:rPr>
              <a:t>var tenbien = 10;</a:t>
            </a:r>
          </a:p>
          <a:p>
            <a:pPr lvl="1" algn="l">
              <a:lnSpc>
                <a:spcPct val="150000"/>
              </a:lnSpc>
              <a:buChar char="●"/>
            </a:pPr>
            <a:r>
              <a:rPr lang="vi-VN" sz="1200">
                <a:solidFill>
                  <a:schemeClr val="tx1"/>
                </a:solidFill>
              </a:rPr>
              <a:t>var _tenbien = 10;</a:t>
            </a:r>
          </a:p>
          <a:p>
            <a:pPr lvl="1" algn="l">
              <a:lnSpc>
                <a:spcPct val="150000"/>
              </a:lnSpc>
              <a:buChar char="●"/>
            </a:pPr>
            <a:r>
              <a:rPr lang="vi-VN" sz="1200">
                <a:solidFill>
                  <a:schemeClr val="tx1"/>
                </a:solidFill>
              </a:rPr>
              <a:t>var TenBien = 10;</a:t>
            </a:r>
            <a:r>
              <a:rPr lang="en-US" sz="1200">
                <a:solidFill>
                  <a:schemeClr val="tx1"/>
                </a:solidFill>
              </a:rPr>
              <a:t> // PascalCase</a:t>
            </a:r>
            <a:endParaRPr lang="vi-VN" sz="1200">
              <a:solidFill>
                <a:schemeClr val="tx1"/>
              </a:solidFill>
            </a:endParaRPr>
          </a:p>
          <a:p>
            <a:pPr lvl="1" algn="l">
              <a:lnSpc>
                <a:spcPct val="150000"/>
              </a:lnSpc>
              <a:buChar char="●"/>
            </a:pPr>
            <a:r>
              <a:rPr lang="vi-VN" sz="1200">
                <a:solidFill>
                  <a:schemeClr val="tx1"/>
                </a:solidFill>
              </a:rPr>
              <a:t>var ten_bien = 10; // snake_case</a:t>
            </a:r>
          </a:p>
          <a:p>
            <a:pPr lvl="1" algn="l">
              <a:lnSpc>
                <a:spcPct val="150000"/>
              </a:lnSpc>
              <a:buChar char="●"/>
            </a:pPr>
            <a:r>
              <a:rPr lang="vi-VN" sz="1200">
                <a:solidFill>
                  <a:schemeClr val="tx1"/>
                </a:solidFill>
              </a:rPr>
              <a:t>var tenBien = 10; // </a:t>
            </a:r>
            <a:r>
              <a:rPr lang="vi-VN" sz="1200" b="1">
                <a:solidFill>
                  <a:schemeClr val="bg1"/>
                </a:solidFill>
              </a:rPr>
              <a:t>camelCase</a:t>
            </a:r>
          </a:p>
          <a:p>
            <a:pPr lvl="1" algn="l">
              <a:lnSpc>
                <a:spcPct val="150000"/>
              </a:lnSpc>
              <a:buChar char="●"/>
            </a:pPr>
            <a:r>
              <a:rPr lang="vi-VN" sz="1200">
                <a:solidFill>
                  <a:schemeClr val="tx1"/>
                </a:solidFill>
              </a:rPr>
              <a:t>var tenbien123 = 10;</a:t>
            </a:r>
            <a:endParaRPr lang="en-US" sz="1200">
              <a:solidFill>
                <a:schemeClr val="tx1"/>
              </a:solidFill>
            </a:endParaRPr>
          </a:p>
          <a:p>
            <a:pPr>
              <a:lnSpc>
                <a:spcPct val="150000"/>
              </a:lnSpc>
            </a:pPr>
            <a:r>
              <a:rPr lang="vi-VN" sz="1200">
                <a:solidFill>
                  <a:schemeClr val="tx1"/>
                </a:solidFill>
              </a:rPr>
              <a:t>Đặt tên biến </a:t>
            </a:r>
            <a:r>
              <a:rPr lang="vi-VN" sz="1200" b="1">
                <a:solidFill>
                  <a:schemeClr val="bg1"/>
                </a:solidFill>
              </a:rPr>
              <a:t>SAI</a:t>
            </a:r>
            <a:r>
              <a:rPr lang="en-US" sz="1200">
                <a:solidFill>
                  <a:schemeClr val="tx1"/>
                </a:solidFill>
              </a:rPr>
              <a:t>:</a:t>
            </a:r>
            <a:endParaRPr lang="vi-VN" sz="1200">
              <a:solidFill>
                <a:schemeClr val="tx1"/>
              </a:solidFill>
            </a:endParaRPr>
          </a:p>
          <a:p>
            <a:pPr lvl="1" algn="l">
              <a:lnSpc>
                <a:spcPct val="150000"/>
              </a:lnSpc>
              <a:buChar char="●"/>
            </a:pPr>
            <a:r>
              <a:rPr lang="vi-VN" sz="1200">
                <a:solidFill>
                  <a:schemeClr val="tx1"/>
                </a:solidFill>
              </a:rPr>
              <a:t>var 123tenbien = 10; // Do số đứng đầu</a:t>
            </a:r>
          </a:p>
          <a:p>
            <a:pPr lvl="1" algn="l">
              <a:lnSpc>
                <a:spcPct val="150000"/>
              </a:lnSpc>
              <a:buChar char="●"/>
            </a:pPr>
            <a:r>
              <a:rPr lang="vi-VN" sz="1200">
                <a:solidFill>
                  <a:schemeClr val="tx1"/>
                </a:solidFill>
              </a:rPr>
              <a:t>var -tenbien = 10; // Do có ký tự -</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Variables (Biến)</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Cách đặt tên cho biến</a:t>
            </a:r>
          </a:p>
        </p:txBody>
      </p:sp>
      <p:pic>
        <p:nvPicPr>
          <p:cNvPr id="2050" name="Picture 2" descr="Camel case - Wikipedia">
            <a:extLst>
              <a:ext uri="{FF2B5EF4-FFF2-40B4-BE49-F238E27FC236}">
                <a16:creationId xmlns:a16="http://schemas.microsoft.com/office/drawing/2014/main" id="{32A31CB6-E076-FF0A-4629-21B8F6AC3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779" y="2380588"/>
            <a:ext cx="3474532" cy="255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2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75891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bg1"/>
                </a:solidFill>
              </a:rPr>
              <a:t>Toán tử số học </a:t>
            </a:r>
            <a:r>
              <a:rPr lang="en-US" sz="1200">
                <a:solidFill>
                  <a:schemeClr val="tx1"/>
                </a:solidFill>
              </a:rPr>
              <a:t>là toán tử dùng để thực hiện các </a:t>
            </a:r>
            <a:r>
              <a:rPr lang="en-US" sz="1200" b="1">
                <a:solidFill>
                  <a:schemeClr val="bg1"/>
                </a:solidFill>
              </a:rPr>
              <a:t>phép toán số học</a:t>
            </a:r>
            <a:r>
              <a:rPr lang="en-US" sz="1200">
                <a:solidFill>
                  <a:schemeClr val="tx1"/>
                </a:solidFill>
              </a:rPr>
              <a:t>.</a:t>
            </a:r>
          </a:p>
          <a:p>
            <a:pPr marL="457200" lvl="0" indent="-317500" algn="l" rtl="0">
              <a:lnSpc>
                <a:spcPct val="150000"/>
              </a:lnSpc>
              <a:spcBef>
                <a:spcPts val="0"/>
              </a:spcBef>
              <a:spcAft>
                <a:spcPts val="0"/>
              </a:spcAft>
              <a:buSzPts val="1400"/>
              <a:buChar char="●"/>
            </a:pPr>
            <a:r>
              <a:rPr lang="vi-VN" sz="1200">
                <a:solidFill>
                  <a:schemeClr val="tx1"/>
                </a:solidFill>
              </a:rPr>
              <a:t>Danh sách các toán tử số học:</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Operators (Toán tử)</a:t>
            </a:r>
            <a:endParaRPr b="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 Arithmetic (Toán tử số học)</a:t>
            </a:r>
          </a:p>
        </p:txBody>
      </p:sp>
      <p:graphicFrame>
        <p:nvGraphicFramePr>
          <p:cNvPr id="4" name="Table 4">
            <a:extLst>
              <a:ext uri="{FF2B5EF4-FFF2-40B4-BE49-F238E27FC236}">
                <a16:creationId xmlns:a16="http://schemas.microsoft.com/office/drawing/2014/main" id="{6A30EF8F-5AF9-A83B-668D-E200C3043586}"/>
              </a:ext>
            </a:extLst>
          </p:cNvPr>
          <p:cNvGraphicFramePr>
            <a:graphicFrameLocks noGrp="1"/>
          </p:cNvGraphicFramePr>
          <p:nvPr>
            <p:extLst>
              <p:ext uri="{D42A27DB-BD31-4B8C-83A1-F6EECF244321}">
                <p14:modId xmlns:p14="http://schemas.microsoft.com/office/powerpoint/2010/main" val="4098786277"/>
              </p:ext>
            </p:extLst>
          </p:nvPr>
        </p:nvGraphicFramePr>
        <p:xfrm>
          <a:off x="1001222" y="1861136"/>
          <a:ext cx="7466228" cy="2819400"/>
        </p:xfrm>
        <a:graphic>
          <a:graphicData uri="http://schemas.openxmlformats.org/drawingml/2006/table">
            <a:tbl>
              <a:tblPr firstRow="1" bandRow="1">
                <a:tableStyleId>{8DEA0BB4-F227-4FE3-9A87-D9DB8C6481EC}</a:tableStyleId>
              </a:tblPr>
              <a:tblGrid>
                <a:gridCol w="1260993">
                  <a:extLst>
                    <a:ext uri="{9D8B030D-6E8A-4147-A177-3AD203B41FA5}">
                      <a16:colId xmlns:a16="http://schemas.microsoft.com/office/drawing/2014/main" val="877837623"/>
                    </a:ext>
                  </a:extLst>
                </a:gridCol>
                <a:gridCol w="6205235">
                  <a:extLst>
                    <a:ext uri="{9D8B030D-6E8A-4147-A177-3AD203B41FA5}">
                      <a16:colId xmlns:a16="http://schemas.microsoft.com/office/drawing/2014/main" val="3787873663"/>
                    </a:ext>
                  </a:extLst>
                </a:gridCol>
              </a:tblGrid>
              <a:tr h="222925">
                <a:tc>
                  <a:txBody>
                    <a:bodyPr/>
                    <a:lstStyle/>
                    <a:p>
                      <a:pPr algn="ctr"/>
                      <a:r>
                        <a:rPr lang="en-US" sz="1100">
                          <a:solidFill>
                            <a:schemeClr val="tx1"/>
                          </a:solidFill>
                          <a:latin typeface="Barlow" panose="00000500000000000000" pitchFamily="2" charset="0"/>
                        </a:rPr>
                        <a:t>Toán tử</a:t>
                      </a:r>
                    </a:p>
                  </a:txBody>
                  <a:tcPr anchor="ctr"/>
                </a:tc>
                <a:tc>
                  <a:txBody>
                    <a:bodyPr/>
                    <a:lstStyle/>
                    <a:p>
                      <a:pPr algn="ctr"/>
                      <a:r>
                        <a:rPr lang="en-US" sz="1100">
                          <a:solidFill>
                            <a:schemeClr val="tx1"/>
                          </a:solidFill>
                          <a:latin typeface="Barlow" panose="00000500000000000000" pitchFamily="2" charset="0"/>
                        </a:rPr>
                        <a:t>Mô tả</a:t>
                      </a:r>
                    </a:p>
                  </a:txBody>
                  <a:tcPr anchor="ctr"/>
                </a:tc>
                <a:extLst>
                  <a:ext uri="{0D108BD9-81ED-4DB2-BD59-A6C34878D82A}">
                    <a16:rowId xmlns:a16="http://schemas.microsoft.com/office/drawing/2014/main" val="3493747361"/>
                  </a:ext>
                </a:extLst>
              </a:tr>
              <a:tr h="367171">
                <a:tc>
                  <a:txBody>
                    <a:bodyPr/>
                    <a:lstStyle/>
                    <a:p>
                      <a:pPr algn="ctr"/>
                      <a:r>
                        <a:rPr lang="en-US" sz="1400" b="1">
                          <a:solidFill>
                            <a:schemeClr val="bg1"/>
                          </a:solidFill>
                          <a:latin typeface="Barlow" panose="00000500000000000000" pitchFamily="2" charset="0"/>
                        </a:rPr>
                        <a:t>+</a:t>
                      </a:r>
                    </a:p>
                  </a:txBody>
                  <a:tcPr anchor="ctr"/>
                </a:tc>
                <a:tc>
                  <a:txBody>
                    <a:bodyPr/>
                    <a:lstStyle/>
                    <a:p>
                      <a:r>
                        <a:rPr lang="en-US" sz="1100" b="0">
                          <a:solidFill>
                            <a:schemeClr val="tx1"/>
                          </a:solidFill>
                          <a:latin typeface="Barlow" panose="00000500000000000000" pitchFamily="2" charset="0"/>
                        </a:rPr>
                        <a:t>Phép cộng</a:t>
                      </a:r>
                    </a:p>
                    <a:p>
                      <a:r>
                        <a:rPr lang="en-US" sz="1100" b="0" i="1">
                          <a:solidFill>
                            <a:schemeClr val="tx1"/>
                          </a:solidFill>
                          <a:latin typeface="Barlow" panose="00000500000000000000" pitchFamily="2" charset="0"/>
                        </a:rPr>
                        <a:t>(Nếu là chuỗi thì nó sẽ thực hiện thao tác nối chuỗi)</a:t>
                      </a:r>
                    </a:p>
                  </a:txBody>
                  <a:tcPr anchor="ctr"/>
                </a:tc>
                <a:extLst>
                  <a:ext uri="{0D108BD9-81ED-4DB2-BD59-A6C34878D82A}">
                    <a16:rowId xmlns:a16="http://schemas.microsoft.com/office/drawing/2014/main" val="4289251891"/>
                  </a:ext>
                </a:extLst>
              </a:tr>
              <a:tr h="262265">
                <a:tc>
                  <a:txBody>
                    <a:bodyPr/>
                    <a:lstStyle/>
                    <a:p>
                      <a:pPr algn="ctr"/>
                      <a:r>
                        <a:rPr lang="en-US" sz="1400" b="1">
                          <a:solidFill>
                            <a:schemeClr val="bg1"/>
                          </a:solidFill>
                          <a:latin typeface="Barlow" panose="00000500000000000000" pitchFamily="2" charset="0"/>
                        </a:rPr>
                        <a:t>-</a:t>
                      </a:r>
                    </a:p>
                  </a:txBody>
                  <a:tcPr anchor="ctr"/>
                </a:tc>
                <a:tc>
                  <a:txBody>
                    <a:bodyPr/>
                    <a:lstStyle/>
                    <a:p>
                      <a:r>
                        <a:rPr lang="en-US" sz="1100" b="0">
                          <a:solidFill>
                            <a:schemeClr val="tx1"/>
                          </a:solidFill>
                          <a:latin typeface="Barlow" panose="00000500000000000000" pitchFamily="2" charset="0"/>
                        </a:rPr>
                        <a:t>Phép trừ</a:t>
                      </a:r>
                    </a:p>
                  </a:txBody>
                  <a:tcPr anchor="ctr"/>
                </a:tc>
                <a:extLst>
                  <a:ext uri="{0D108BD9-81ED-4DB2-BD59-A6C34878D82A}">
                    <a16:rowId xmlns:a16="http://schemas.microsoft.com/office/drawing/2014/main" val="4099639828"/>
                  </a:ext>
                </a:extLst>
              </a:tr>
              <a:tr h="262265">
                <a:tc>
                  <a:txBody>
                    <a:bodyPr/>
                    <a:lstStyle/>
                    <a:p>
                      <a:pPr algn="ctr"/>
                      <a:r>
                        <a:rPr lang="en-US" sz="1400" b="1">
                          <a:solidFill>
                            <a:schemeClr val="bg1"/>
                          </a:solidFill>
                          <a:latin typeface="Barlow" panose="00000500000000000000" pitchFamily="2" charset="0"/>
                        </a:rPr>
                        <a:t>*</a:t>
                      </a:r>
                    </a:p>
                  </a:txBody>
                  <a:tcPr anchor="ctr"/>
                </a:tc>
                <a:tc>
                  <a:txBody>
                    <a:bodyPr/>
                    <a:lstStyle/>
                    <a:p>
                      <a:r>
                        <a:rPr lang="en-US" sz="1100">
                          <a:solidFill>
                            <a:schemeClr val="tx1"/>
                          </a:solidFill>
                          <a:latin typeface="Barlow" panose="00000500000000000000" pitchFamily="2" charset="0"/>
                        </a:rPr>
                        <a:t>Phép nhân</a:t>
                      </a:r>
                    </a:p>
                  </a:txBody>
                  <a:tcPr anchor="ctr"/>
                </a:tc>
                <a:extLst>
                  <a:ext uri="{0D108BD9-81ED-4DB2-BD59-A6C34878D82A}">
                    <a16:rowId xmlns:a16="http://schemas.microsoft.com/office/drawing/2014/main" val="592562573"/>
                  </a:ext>
                </a:extLst>
              </a:tr>
              <a:tr h="262265">
                <a:tc>
                  <a:txBody>
                    <a:bodyPr/>
                    <a:lstStyle/>
                    <a:p>
                      <a:pPr algn="ctr"/>
                      <a:r>
                        <a:rPr lang="en-US" sz="1400" b="1">
                          <a:solidFill>
                            <a:schemeClr val="bg1"/>
                          </a:solidFill>
                          <a:latin typeface="Barlow" panose="00000500000000000000" pitchFamily="2" charset="0"/>
                        </a:rPr>
                        <a:t>**</a:t>
                      </a:r>
                    </a:p>
                  </a:txBody>
                  <a:tcPr anchor="ctr"/>
                </a:tc>
                <a:tc>
                  <a:txBody>
                    <a:bodyPr/>
                    <a:lstStyle/>
                    <a:p>
                      <a:r>
                        <a:rPr lang="en-US" sz="1100">
                          <a:solidFill>
                            <a:schemeClr val="tx1"/>
                          </a:solidFill>
                          <a:latin typeface="Barlow" panose="00000500000000000000" pitchFamily="2" charset="0"/>
                        </a:rPr>
                        <a:t>Phép lũy thừa</a:t>
                      </a:r>
                    </a:p>
                  </a:txBody>
                  <a:tcPr anchor="ctr"/>
                </a:tc>
                <a:extLst>
                  <a:ext uri="{0D108BD9-81ED-4DB2-BD59-A6C34878D82A}">
                    <a16:rowId xmlns:a16="http://schemas.microsoft.com/office/drawing/2014/main" val="3196796120"/>
                  </a:ext>
                </a:extLst>
              </a:tr>
              <a:tr h="262265">
                <a:tc>
                  <a:txBody>
                    <a:bodyPr/>
                    <a:lstStyle/>
                    <a:p>
                      <a:pPr algn="ctr"/>
                      <a:r>
                        <a:rPr lang="en-US" sz="1400" b="1">
                          <a:solidFill>
                            <a:schemeClr val="bg1"/>
                          </a:solidFill>
                          <a:latin typeface="Barlow" panose="00000500000000000000" pitchFamily="2" charset="0"/>
                        </a:rPr>
                        <a:t>/</a:t>
                      </a:r>
                    </a:p>
                  </a:txBody>
                  <a:tcPr anchor="ctr"/>
                </a:tc>
                <a:tc>
                  <a:txBody>
                    <a:bodyPr/>
                    <a:lstStyle/>
                    <a:p>
                      <a:r>
                        <a:rPr lang="en-US" sz="1100">
                          <a:solidFill>
                            <a:schemeClr val="tx1"/>
                          </a:solidFill>
                          <a:latin typeface="Barlow" panose="00000500000000000000" pitchFamily="2" charset="0"/>
                        </a:rPr>
                        <a:t>Phép chia</a:t>
                      </a:r>
                    </a:p>
                  </a:txBody>
                  <a:tcPr anchor="ctr"/>
                </a:tc>
                <a:extLst>
                  <a:ext uri="{0D108BD9-81ED-4DB2-BD59-A6C34878D82A}">
                    <a16:rowId xmlns:a16="http://schemas.microsoft.com/office/drawing/2014/main" val="3799494428"/>
                  </a:ext>
                </a:extLst>
              </a:tr>
              <a:tr h="262265">
                <a:tc>
                  <a:txBody>
                    <a:bodyPr/>
                    <a:lstStyle/>
                    <a:p>
                      <a:pPr algn="ctr"/>
                      <a:r>
                        <a:rPr lang="en-US" sz="1400" b="1">
                          <a:solidFill>
                            <a:schemeClr val="bg1"/>
                          </a:solidFill>
                          <a:latin typeface="Barlow" panose="00000500000000000000" pitchFamily="2" charset="0"/>
                        </a:rPr>
                        <a:t>%</a:t>
                      </a:r>
                    </a:p>
                  </a:txBody>
                  <a:tcPr anchor="ctr"/>
                </a:tc>
                <a:tc>
                  <a:txBody>
                    <a:bodyPr/>
                    <a:lstStyle/>
                    <a:p>
                      <a:r>
                        <a:rPr lang="vi-VN" sz="1100">
                          <a:solidFill>
                            <a:schemeClr val="tx1"/>
                          </a:solidFill>
                          <a:latin typeface="Barlow" panose="00000500000000000000" pitchFamily="2" charset="0"/>
                        </a:rPr>
                        <a:t>Phép chia lấy phần dư, nghĩa là khi chia hai số với nhau và kết quả nó sẽ lấy phần dư của phép toán.</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3986409777"/>
                  </a:ext>
                </a:extLst>
              </a:tr>
              <a:tr h="262265">
                <a:tc>
                  <a:txBody>
                    <a:bodyPr/>
                    <a:lstStyle/>
                    <a:p>
                      <a:pPr algn="ctr"/>
                      <a:r>
                        <a:rPr lang="en-US" sz="1400" b="1">
                          <a:solidFill>
                            <a:schemeClr val="bg1"/>
                          </a:solidFill>
                          <a:latin typeface="Barlow" panose="00000500000000000000" pitchFamily="2" charset="0"/>
                        </a:rPr>
                        <a:t>++</a:t>
                      </a:r>
                    </a:p>
                  </a:txBody>
                  <a:tcPr anchor="ctr"/>
                </a:tc>
                <a:tc>
                  <a:txBody>
                    <a:bodyPr/>
                    <a:lstStyle/>
                    <a:p>
                      <a:r>
                        <a:rPr lang="vi-VN" sz="1100">
                          <a:solidFill>
                            <a:schemeClr val="tx1"/>
                          </a:solidFill>
                          <a:latin typeface="Barlow" panose="00000500000000000000" pitchFamily="2" charset="0"/>
                        </a:rPr>
                        <a:t>Phép tăng giá trị hiện tại lên 1 đơn vị.</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3798245064"/>
                  </a:ext>
                </a:extLst>
              </a:tr>
              <a:tr h="262265">
                <a:tc>
                  <a:txBody>
                    <a:bodyPr/>
                    <a:lstStyle/>
                    <a:p>
                      <a:pPr algn="ctr"/>
                      <a:r>
                        <a:rPr lang="en-US" sz="1400" b="1">
                          <a:solidFill>
                            <a:schemeClr val="bg1"/>
                          </a:solidFill>
                          <a:latin typeface="Barlow" panose="00000500000000000000" pitchFamily="2" charset="0"/>
                        </a:rPr>
                        <a:t>--</a:t>
                      </a:r>
                    </a:p>
                  </a:txBody>
                  <a:tcPr anchor="ctr"/>
                </a:tc>
                <a:tc>
                  <a:txBody>
                    <a:bodyPr/>
                    <a:lstStyle/>
                    <a:p>
                      <a:r>
                        <a:rPr lang="vi-VN" sz="1100">
                          <a:solidFill>
                            <a:schemeClr val="tx1"/>
                          </a:solidFill>
                          <a:latin typeface="Barlow" panose="00000500000000000000" pitchFamily="2" charset="0"/>
                        </a:rPr>
                        <a:t>Phép giảm giá trị hiện tại xuống 1 đơn vị.</a:t>
                      </a:r>
                      <a:endParaRPr lang="en-US" sz="1100">
                        <a:solidFill>
                          <a:schemeClr val="tx1"/>
                        </a:solidFill>
                        <a:latin typeface="Barlow" panose="00000500000000000000" pitchFamily="2" charset="0"/>
                      </a:endParaRPr>
                    </a:p>
                  </a:txBody>
                  <a:tcPr anchor="ctr"/>
                </a:tc>
                <a:extLst>
                  <a:ext uri="{0D108BD9-81ED-4DB2-BD59-A6C34878D82A}">
                    <a16:rowId xmlns:a16="http://schemas.microsoft.com/office/drawing/2014/main" val="1795861416"/>
                  </a:ext>
                </a:extLst>
              </a:tr>
            </a:tbl>
          </a:graphicData>
        </a:graphic>
      </p:graphicFrame>
    </p:spTree>
    <p:extLst>
      <p:ext uri="{BB962C8B-B14F-4D97-AF65-F5344CB8AC3E}">
        <p14:creationId xmlns:p14="http://schemas.microsoft.com/office/powerpoint/2010/main" val="286871174"/>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TotalTime>
  <Words>5981</Words>
  <Application>Microsoft Office PowerPoint</Application>
  <PresentationFormat>On-screen Show (16:9)</PresentationFormat>
  <Paragraphs>649</Paragraphs>
  <Slides>51</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Barlow</vt:lpstr>
      <vt:lpstr>Montserrat</vt:lpstr>
      <vt:lpstr>Barlow Condensed</vt:lpstr>
      <vt:lpstr>Arial</vt:lpstr>
      <vt:lpstr>Consolas</vt:lpstr>
      <vt:lpstr>Barlow Condensed SemiBold</vt:lpstr>
      <vt:lpstr>Anaheim</vt:lpstr>
      <vt:lpstr>Software Developer Engineer Job Description by Slidesgo</vt:lpstr>
      <vt:lpstr>KHÓA HỌC FRONT-END  Bài 15: Javascript cơ bản (Tiết 1)</vt:lpstr>
      <vt:lpstr>Nội dung</vt:lpstr>
      <vt:lpstr>01. Khái niệm và giới thiệu</vt:lpstr>
      <vt:lpstr>01. Khái niệm và giới thiệu</vt:lpstr>
      <vt:lpstr>01. Khái niệm và giới thiệu</vt:lpstr>
      <vt:lpstr>01. Khái niệm và giới thiệu</vt:lpstr>
      <vt:lpstr>02. Variables (Biến)</vt:lpstr>
      <vt:lpstr>02. Variables (Biến)</vt:lpstr>
      <vt:lpstr>03. Operators (Toán tử)</vt:lpstr>
      <vt:lpstr>03. Operators (Toán tử)</vt:lpstr>
      <vt:lpstr>03. Operators (Toán tử)</vt:lpstr>
      <vt:lpstr>03. Operators (Toán tử)</vt:lpstr>
      <vt:lpstr>03. Operators (Toán tử)</vt:lpstr>
      <vt:lpstr>03. Operators (Toán tử)</vt:lpstr>
      <vt:lpstr>04. Data Types (Kiểu dữ liệu)</vt:lpstr>
      <vt:lpstr>04. Data Types (Kiểu dữ liệu)</vt:lpstr>
      <vt:lpstr>04. Data Types (Kiểu dữ liệu)</vt:lpstr>
      <vt:lpstr>04. Data Types (Kiểu dữ liệu)</vt:lpstr>
      <vt:lpstr>04. Data Types (Kiểu dữ liệu)</vt:lpstr>
      <vt:lpstr>04. Data Types (Kiểu dữ liệu)</vt:lpstr>
      <vt:lpstr>04. Data Types (Kiểu dữ liệu)</vt:lpstr>
      <vt:lpstr>04. Data Types (Kiểu dữ liệu)</vt:lpstr>
      <vt:lpstr>04. Data Types (Kiểu dữ liệu)</vt:lpstr>
      <vt:lpstr>05. Một số hàm built-in</vt:lpstr>
      <vt:lpstr>05. Một số hàm built-in</vt:lpstr>
      <vt:lpstr>05. Một số hàm built-in</vt:lpstr>
      <vt:lpstr>05. Một số hàm built-in</vt:lpstr>
      <vt:lpstr>05. Một số hàm built-in</vt:lpstr>
      <vt:lpstr>05. Một số hàm built-in</vt:lpstr>
      <vt:lpstr>06. Typeof</vt:lpstr>
      <vt:lpstr>07. Làm việc với String</vt:lpstr>
      <vt:lpstr>07. Làm việc với String</vt:lpstr>
      <vt:lpstr>07. Làm việc với String</vt:lpstr>
      <vt:lpstr>07. Làm việc với String</vt:lpstr>
      <vt:lpstr>07. Làm việc với String</vt:lpstr>
      <vt:lpstr>07. Làm việc với String</vt:lpstr>
      <vt:lpstr>07. Làm việc với String</vt:lpstr>
      <vt:lpstr>07. Làm việc với String</vt:lpstr>
      <vt:lpstr>08. Làm việc với Number</vt:lpstr>
      <vt:lpstr>08. Làm việc với Number</vt:lpstr>
      <vt:lpstr>08. Làm việc với Number</vt:lpstr>
      <vt:lpstr>09. Làm việc với Array</vt:lpstr>
      <vt:lpstr>09. Làm việc với Array</vt:lpstr>
      <vt:lpstr>09. Làm việc với Array</vt:lpstr>
      <vt:lpstr>09. Làm việc với Array</vt:lpstr>
      <vt:lpstr>09. Làm việc với Array</vt:lpstr>
      <vt:lpstr>09. Làm việc với Array</vt:lpstr>
      <vt:lpstr>09. Làm việc với Array</vt:lpstr>
      <vt:lpstr>09. Làm việc với Array</vt:lpstr>
      <vt:lpstr>09. Làm việc với Array</vt:lpstr>
      <vt:lpstr>09. Làm việc với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92</cp:revision>
  <dcterms:modified xsi:type="dcterms:W3CDTF">2023-02-23T15:14:47Z</dcterms:modified>
</cp:coreProperties>
</file>