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94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3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Barlow Condensed" panose="00000506000000000000" pitchFamily="2" charset="0"/>
      <p:regular r:id="rId29"/>
      <p:bold r:id="rId30"/>
      <p:italic r:id="rId31"/>
      <p:boldItalic r:id="rId32"/>
    </p:embeddedFont>
    <p:embeddedFont>
      <p:font typeface="Barlow Condensed SemiBold" panose="00000706000000000000" pitchFamily="2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7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82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02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201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50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86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820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47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067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836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17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5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977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54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12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37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78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65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95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6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4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/>
            </a:b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16: 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Javascript cơ bản (Tiết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)</a:t>
            </a:r>
            <a:endParaRPr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45721"/>
            <a:ext cx="742503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lặp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lại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một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đoạn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mã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một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số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lần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for (</a:t>
            </a:r>
            <a:r>
              <a:rPr lang="en-US" b="1" dirty="0" err="1">
                <a:solidFill>
                  <a:schemeClr val="bg1"/>
                </a:solidFill>
              </a:rPr>
              <a:t>bienkhoitao</a:t>
            </a:r>
            <a:r>
              <a:rPr lang="en-US" b="1" dirty="0">
                <a:solidFill>
                  <a:schemeClr val="bg1"/>
                </a:solidFill>
              </a:rPr>
              <a:t>; </a:t>
            </a:r>
            <a:r>
              <a:rPr lang="en-US" b="1" dirty="0" err="1">
                <a:solidFill>
                  <a:schemeClr val="bg1"/>
                </a:solidFill>
              </a:rPr>
              <a:t>dieukienthucthi</a:t>
            </a:r>
            <a:r>
              <a:rPr lang="en-US" b="1" dirty="0">
                <a:solidFill>
                  <a:schemeClr val="bg1"/>
                </a:solidFill>
              </a:rPr>
              <a:t>; </a:t>
            </a:r>
            <a:r>
              <a:rPr lang="en-US" b="1" dirty="0" err="1">
                <a:solidFill>
                  <a:schemeClr val="bg1"/>
                </a:solidFill>
              </a:rPr>
              <a:t>buocnhay</a:t>
            </a:r>
            <a:r>
              <a:rPr lang="en-US" b="1" dirty="0">
                <a:solidFill>
                  <a:schemeClr val="bg1"/>
                </a:solidFill>
              </a:rPr>
              <a:t>) { 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    // code...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bienkhoitao</a:t>
            </a:r>
            <a:r>
              <a:rPr lang="vi-VN" dirty="0"/>
              <a:t>: là </a:t>
            </a:r>
            <a:r>
              <a:rPr lang="vi-VN" b="1" dirty="0">
                <a:solidFill>
                  <a:schemeClr val="bg1"/>
                </a:solidFill>
              </a:rPr>
              <a:t>giá trị khởi tạo </a:t>
            </a:r>
            <a:r>
              <a:rPr lang="vi-VN" dirty="0"/>
              <a:t>ban đầu của vòng lặp.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dieukienthucthi</a:t>
            </a:r>
            <a:r>
              <a:rPr lang="vi-VN" dirty="0"/>
              <a:t>: là </a:t>
            </a:r>
            <a:r>
              <a:rPr lang="vi-VN" b="1" dirty="0">
                <a:solidFill>
                  <a:schemeClr val="bg1"/>
                </a:solidFill>
              </a:rPr>
              <a:t>điều kiện </a:t>
            </a:r>
            <a:r>
              <a:rPr lang="vi-VN" dirty="0"/>
              <a:t>mà vòng lặp được phép chạy (</a:t>
            </a:r>
            <a:r>
              <a:rPr lang="vi-VN" b="1" dirty="0">
                <a:solidFill>
                  <a:schemeClr val="bg1"/>
                </a:solidFill>
              </a:rPr>
              <a:t>chú ý</a:t>
            </a:r>
            <a:r>
              <a:rPr lang="vi-VN" dirty="0"/>
              <a:t>: Nếu bạn bỏ trống sẽ bị lặp vô tận).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buocnhay</a:t>
            </a:r>
            <a:r>
              <a:rPr lang="vi-VN" dirty="0"/>
              <a:t>: là </a:t>
            </a:r>
            <a:r>
              <a:rPr lang="vi-VN" b="1" dirty="0">
                <a:solidFill>
                  <a:schemeClr val="bg1"/>
                </a:solidFill>
              </a:rPr>
              <a:t>khoảng đệm nhảy </a:t>
            </a:r>
            <a:r>
              <a:rPr lang="vi-VN" dirty="0"/>
              <a:t>của mỗi vòng lặp.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03. </a:t>
            </a:r>
            <a:r>
              <a:rPr lang="en-US" b="0" dirty="0" err="1"/>
              <a:t>Vòng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 For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6692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45721"/>
            <a:ext cx="742503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 in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lấy</a:t>
            </a:r>
            <a:r>
              <a:rPr lang="en-US" b="1" dirty="0">
                <a:solidFill>
                  <a:schemeClr val="bg1"/>
                </a:solidFill>
              </a:rPr>
              <a:t> ra key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array, string</a:t>
            </a:r>
            <a:r>
              <a:rPr lang="en-US" dirty="0"/>
              <a:t>).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GB" b="1" dirty="0">
                <a:solidFill>
                  <a:schemeClr val="bg1"/>
                </a:solidFill>
              </a:rPr>
              <a:t>for (key in object)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GB" b="1" dirty="0">
                <a:solidFill>
                  <a:schemeClr val="bg1"/>
                </a:solidFill>
              </a:rPr>
              <a:t>    // </a:t>
            </a:r>
            <a:r>
              <a:rPr lang="en-GB" b="1" dirty="0" err="1">
                <a:solidFill>
                  <a:schemeClr val="bg1"/>
                </a:solidFill>
              </a:rPr>
              <a:t>Viết</a:t>
            </a:r>
            <a:r>
              <a:rPr lang="en-GB" b="1" dirty="0">
                <a:solidFill>
                  <a:schemeClr val="bg1"/>
                </a:solidFill>
              </a:rPr>
              <a:t> code ở </a:t>
            </a:r>
            <a:r>
              <a:rPr lang="en-GB" b="1" dirty="0" err="1">
                <a:solidFill>
                  <a:schemeClr val="bg1"/>
                </a:solidFill>
              </a:rPr>
              <a:t>đây</a:t>
            </a:r>
            <a:endParaRPr lang="en-GB" b="1" dirty="0">
              <a:solidFill>
                <a:schemeClr val="bg1"/>
              </a:solidFill>
            </a:endParaRP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GB" b="1" dirty="0">
                <a:solidFill>
                  <a:schemeClr val="bg1"/>
                </a:solidFill>
              </a:rPr>
              <a:t>}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key</a:t>
            </a:r>
            <a:r>
              <a:rPr lang="vi-VN" dirty="0"/>
              <a:t>: là </a:t>
            </a:r>
            <a:r>
              <a:rPr lang="en-US" b="1" dirty="0" err="1">
                <a:solidFill>
                  <a:schemeClr val="bg1"/>
                </a:solidFill>
              </a:rPr>
              <a:t>tên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biến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/>
              <a:t>đặt</a:t>
            </a:r>
            <a:r>
              <a:rPr lang="en-US" i="1" dirty="0"/>
              <a:t> </a:t>
            </a:r>
            <a:r>
              <a:rPr lang="en-US" i="1" dirty="0" err="1"/>
              <a:t>tên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gì</a:t>
            </a:r>
            <a:r>
              <a:rPr lang="en-US" i="1" dirty="0"/>
              <a:t> </a:t>
            </a:r>
            <a:r>
              <a:rPr lang="en-US" i="1" dirty="0" err="1"/>
              <a:t>cũng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)</a:t>
            </a:r>
            <a:r>
              <a:rPr lang="vi-VN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object</a:t>
            </a:r>
            <a:r>
              <a:rPr lang="vi-VN" dirty="0"/>
              <a:t>: là </a:t>
            </a:r>
            <a:r>
              <a:rPr lang="en-US" dirty="0" err="1"/>
              <a:t>một</a:t>
            </a:r>
            <a:r>
              <a:rPr lang="en-US" dirty="0"/>
              <a:t> object, </a:t>
            </a:r>
            <a:r>
              <a:rPr lang="en-US" b="1" dirty="0" err="1">
                <a:solidFill>
                  <a:schemeClr val="bg1"/>
                </a:solidFill>
              </a:rPr>
              <a:t>mỗi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 ở </a:t>
            </a:r>
            <a:r>
              <a:rPr lang="en-US" b="1" dirty="0" err="1">
                <a:solidFill>
                  <a:schemeClr val="bg1"/>
                </a:solidFill>
              </a:rPr>
              <a:t>trong</a:t>
            </a:r>
            <a:r>
              <a:rPr lang="en-US" b="1" dirty="0">
                <a:solidFill>
                  <a:schemeClr val="bg1"/>
                </a:solidFill>
              </a:rPr>
              <a:t> object</a:t>
            </a:r>
            <a:r>
              <a:rPr lang="vi-VN" dirty="0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04. </a:t>
            </a:r>
            <a:r>
              <a:rPr lang="en-US" b="0" dirty="0" err="1"/>
              <a:t>Vòng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 For In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9915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45721"/>
            <a:ext cx="742503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Vòng lặp </a:t>
            </a:r>
            <a:r>
              <a:rPr lang="vi-VN" b="1">
                <a:solidFill>
                  <a:schemeClr val="bg1"/>
                </a:solidFill>
              </a:rPr>
              <a:t>for </a:t>
            </a:r>
            <a:r>
              <a:rPr lang="en-US" b="1">
                <a:solidFill>
                  <a:schemeClr val="bg1"/>
                </a:solidFill>
              </a:rPr>
              <a:t>of</a:t>
            </a:r>
            <a:r>
              <a:rPr lang="vi-VN" b="1">
                <a:solidFill>
                  <a:schemeClr val="bg1"/>
                </a:solidFill>
              </a:rPr>
              <a:t> </a:t>
            </a:r>
            <a:r>
              <a:rPr lang="vi-VN" dirty="0"/>
              <a:t>dùng để lấy ra phần tử của một </a:t>
            </a:r>
            <a:r>
              <a:rPr lang="vi-VN" b="1" dirty="0">
                <a:solidFill>
                  <a:schemeClr val="bg1"/>
                </a:solidFill>
              </a:rPr>
              <a:t>array, string </a:t>
            </a:r>
            <a:r>
              <a:rPr lang="vi-VN" dirty="0"/>
              <a:t>(</a:t>
            </a:r>
            <a:r>
              <a:rPr lang="vi-VN" b="1" dirty="0">
                <a:solidFill>
                  <a:schemeClr val="bg1"/>
                </a:solidFill>
              </a:rPr>
              <a:t>không áp dụng </a:t>
            </a:r>
            <a:r>
              <a:rPr lang="vi-VN" dirty="0"/>
              <a:t>được với </a:t>
            </a:r>
            <a:r>
              <a:rPr lang="vi-VN" b="1" dirty="0">
                <a:solidFill>
                  <a:schemeClr val="bg1"/>
                </a:solidFill>
              </a:rPr>
              <a:t>object</a:t>
            </a:r>
            <a:r>
              <a:rPr lang="vi-VN" dirty="0"/>
              <a:t>)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GB" b="1" dirty="0">
                <a:solidFill>
                  <a:schemeClr val="bg1"/>
                </a:solidFill>
              </a:rPr>
              <a:t>for (variable of </a:t>
            </a:r>
            <a:r>
              <a:rPr lang="en-GB" b="1" dirty="0" err="1">
                <a:solidFill>
                  <a:schemeClr val="bg1"/>
                </a:solidFill>
              </a:rPr>
              <a:t>iterable</a:t>
            </a:r>
            <a:r>
              <a:rPr lang="en-GB" b="1" dirty="0">
                <a:solidFill>
                  <a:schemeClr val="bg1"/>
                </a:solidFill>
              </a:rPr>
              <a:t>)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GB" b="1" dirty="0">
                <a:solidFill>
                  <a:schemeClr val="bg1"/>
                </a:solidFill>
              </a:rPr>
              <a:t>    // </a:t>
            </a:r>
            <a:r>
              <a:rPr lang="en-GB" b="1" dirty="0" err="1">
                <a:solidFill>
                  <a:schemeClr val="bg1"/>
                </a:solidFill>
              </a:rPr>
              <a:t>Viết</a:t>
            </a:r>
            <a:r>
              <a:rPr lang="en-GB" b="1" dirty="0">
                <a:solidFill>
                  <a:schemeClr val="bg1"/>
                </a:solidFill>
              </a:rPr>
              <a:t> code ở </a:t>
            </a:r>
            <a:r>
              <a:rPr lang="en-GB" b="1" dirty="0" err="1">
                <a:solidFill>
                  <a:schemeClr val="bg1"/>
                </a:solidFill>
              </a:rPr>
              <a:t>đây</a:t>
            </a:r>
            <a:endParaRPr lang="en-GB" b="1" dirty="0">
              <a:solidFill>
                <a:schemeClr val="bg1"/>
              </a:solidFill>
            </a:endParaRP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GB" b="1" dirty="0">
                <a:solidFill>
                  <a:schemeClr val="bg1"/>
                </a:solidFill>
              </a:rPr>
              <a:t>}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variable</a:t>
            </a:r>
            <a:r>
              <a:rPr lang="vi-VN" dirty="0"/>
              <a:t>: là </a:t>
            </a:r>
            <a:r>
              <a:rPr lang="en-US" b="1" dirty="0" err="1">
                <a:solidFill>
                  <a:schemeClr val="bg1"/>
                </a:solidFill>
              </a:rPr>
              <a:t>tên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biến</a:t>
            </a:r>
            <a:r>
              <a:rPr lang="en-US" dirty="0"/>
              <a:t>,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vi-VN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iterable</a:t>
            </a:r>
            <a:r>
              <a:rPr lang="vi-VN" dirty="0"/>
              <a:t>: là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mảng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từng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giá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trị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string</a:t>
            </a:r>
            <a:r>
              <a:rPr lang="vi-VN" dirty="0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05. </a:t>
            </a:r>
            <a:r>
              <a:rPr lang="en-US" b="0" dirty="0" err="1"/>
              <a:t>Vòng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 For Of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07020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061316"/>
            <a:ext cx="742503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Vòng lặp </a:t>
            </a:r>
            <a:r>
              <a:rPr lang="vi-VN" b="1" dirty="0">
                <a:solidFill>
                  <a:schemeClr val="bg1"/>
                </a:solidFill>
              </a:rPr>
              <a:t>while luôn luôn kiểm tra điều kiện trước</a:t>
            </a:r>
            <a:r>
              <a:rPr lang="vi-VN" dirty="0"/>
              <a:t>, nếu điều kiện </a:t>
            </a:r>
            <a:r>
              <a:rPr lang="vi-VN" b="1" dirty="0">
                <a:solidFill>
                  <a:schemeClr val="bg1"/>
                </a:solidFill>
              </a:rPr>
              <a:t>thỏa mãn </a:t>
            </a:r>
            <a:r>
              <a:rPr lang="vi-VN" dirty="0"/>
              <a:t>thì </a:t>
            </a:r>
            <a:r>
              <a:rPr lang="vi-VN" b="1" dirty="0">
                <a:solidFill>
                  <a:schemeClr val="bg1"/>
                </a:solidFill>
              </a:rPr>
              <a:t>mới chạy </a:t>
            </a:r>
            <a:r>
              <a:rPr lang="vi-VN" dirty="0"/>
              <a:t>vào trong vòng lặp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while (condition)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    // code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vi-VN" b="1" dirty="0">
                <a:solidFill>
                  <a:schemeClr val="bg1"/>
                </a:solidFill>
              </a:rPr>
              <a:t>ondition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vi-VN" dirty="0">
                <a:solidFill>
                  <a:schemeClr val="tx1"/>
                </a:solidFill>
              </a:rPr>
              <a:t> là </a:t>
            </a:r>
            <a:r>
              <a:rPr lang="vi-VN" b="1" dirty="0">
                <a:solidFill>
                  <a:schemeClr val="bg1"/>
                </a:solidFill>
              </a:rPr>
              <a:t>điều kiện </a:t>
            </a:r>
            <a:r>
              <a:rPr lang="vi-VN" dirty="0">
                <a:solidFill>
                  <a:schemeClr val="tx1"/>
                </a:solidFill>
              </a:rPr>
              <a:t>thực hiện vòng lặp.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Khi </a:t>
            </a:r>
            <a:r>
              <a:rPr lang="vi-VN" b="1" dirty="0">
                <a:solidFill>
                  <a:schemeClr val="bg1"/>
                </a:solidFill>
              </a:rPr>
              <a:t>condition</a:t>
            </a:r>
            <a:r>
              <a:rPr lang="vi-VN" dirty="0">
                <a:solidFill>
                  <a:schemeClr val="tx1"/>
                </a:solidFill>
              </a:rPr>
              <a:t> có giá trị </a:t>
            </a:r>
            <a:r>
              <a:rPr lang="vi-VN" b="1" dirty="0">
                <a:solidFill>
                  <a:schemeClr val="bg1"/>
                </a:solidFill>
              </a:rPr>
              <a:t>true</a:t>
            </a:r>
            <a:r>
              <a:rPr lang="vi-VN" dirty="0">
                <a:solidFill>
                  <a:schemeClr val="tx1"/>
                </a:solidFill>
              </a:rPr>
              <a:t> thì </a:t>
            </a:r>
            <a:r>
              <a:rPr lang="vi-VN" b="1" dirty="0">
                <a:solidFill>
                  <a:schemeClr val="bg1"/>
                </a:solidFill>
              </a:rPr>
              <a:t>code được thực thi</a:t>
            </a:r>
            <a:r>
              <a:rPr lang="vi-VN" dirty="0">
                <a:solidFill>
                  <a:schemeClr val="tx1"/>
                </a:solidFill>
              </a:rPr>
              <a:t>. Ngược lại, khi </a:t>
            </a:r>
            <a:r>
              <a:rPr lang="vi-VN" b="1" dirty="0">
                <a:solidFill>
                  <a:schemeClr val="bg1"/>
                </a:solidFill>
              </a:rPr>
              <a:t>condition</a:t>
            </a:r>
            <a:r>
              <a:rPr lang="vi-VN" dirty="0">
                <a:solidFill>
                  <a:schemeClr val="tx1"/>
                </a:solidFill>
              </a:rPr>
              <a:t> là </a:t>
            </a:r>
            <a:r>
              <a:rPr lang="vi-VN" b="1" dirty="0">
                <a:solidFill>
                  <a:schemeClr val="bg1"/>
                </a:solidFill>
              </a:rPr>
              <a:t>false</a:t>
            </a:r>
            <a:r>
              <a:rPr lang="vi-VN" dirty="0">
                <a:solidFill>
                  <a:schemeClr val="tx1"/>
                </a:solidFill>
              </a:rPr>
              <a:t> thì </a:t>
            </a:r>
            <a:r>
              <a:rPr lang="vi-VN" b="1" dirty="0">
                <a:solidFill>
                  <a:schemeClr val="bg1"/>
                </a:solidFill>
              </a:rPr>
              <a:t>vòng lặp kết thúc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06. </a:t>
            </a:r>
            <a:r>
              <a:rPr lang="en-US" b="0" dirty="0" err="1"/>
              <a:t>Vòng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 While</a:t>
            </a:r>
            <a:endParaRPr b="0" dirty="0"/>
          </a:p>
        </p:txBody>
      </p:sp>
      <p:sp>
        <p:nvSpPr>
          <p:cNvPr id="4" name="Google Shape;1500;p40">
            <a:extLst>
              <a:ext uri="{FF2B5EF4-FFF2-40B4-BE49-F238E27FC236}">
                <a16:creationId xmlns:a16="http://schemas.microsoft.com/office/drawing/2014/main" id="{9F6F358C-DEBE-4E5D-A84B-1A737BEB73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6.1.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</p:txBody>
      </p:sp>
    </p:spTree>
    <p:extLst>
      <p:ext uri="{BB962C8B-B14F-4D97-AF65-F5344CB8AC3E}">
        <p14:creationId xmlns:p14="http://schemas.microsoft.com/office/powerpoint/2010/main" val="191089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061316"/>
            <a:ext cx="742503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Khác với vòng lặp while, vòng lặp </a:t>
            </a:r>
            <a:r>
              <a:rPr lang="vi-VN" b="1" dirty="0">
                <a:solidFill>
                  <a:schemeClr val="bg1"/>
                </a:solidFill>
              </a:rPr>
              <a:t>do...while luôn thực hiện ít nhất một lượt lặp</a:t>
            </a:r>
            <a:r>
              <a:rPr lang="vi-VN" dirty="0"/>
              <a:t>. Sau đó mới kiểm tra điều kiện lặp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do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    // code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 while (condition);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vi-VN" b="1" dirty="0">
                <a:solidFill>
                  <a:schemeClr val="bg1"/>
                </a:solidFill>
              </a:rPr>
              <a:t>ondition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vi-VN" dirty="0">
                <a:solidFill>
                  <a:schemeClr val="tx1"/>
                </a:solidFill>
              </a:rPr>
              <a:t> là điều kiện thực hiện vòng lặp.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Khi </a:t>
            </a:r>
            <a:r>
              <a:rPr lang="vi-VN" b="1" dirty="0">
                <a:solidFill>
                  <a:schemeClr val="bg1"/>
                </a:solidFill>
              </a:rPr>
              <a:t>condition</a:t>
            </a:r>
            <a:r>
              <a:rPr lang="vi-VN" dirty="0">
                <a:solidFill>
                  <a:schemeClr val="tx1"/>
                </a:solidFill>
              </a:rPr>
              <a:t> có giá trị </a:t>
            </a:r>
            <a:r>
              <a:rPr lang="vi-VN" b="1" dirty="0">
                <a:solidFill>
                  <a:schemeClr val="bg1"/>
                </a:solidFill>
              </a:rPr>
              <a:t>true</a:t>
            </a:r>
            <a:r>
              <a:rPr lang="vi-VN" dirty="0">
                <a:solidFill>
                  <a:schemeClr val="tx1"/>
                </a:solidFill>
              </a:rPr>
              <a:t> thì </a:t>
            </a:r>
            <a:r>
              <a:rPr lang="vi-VN" b="1" dirty="0">
                <a:solidFill>
                  <a:schemeClr val="bg1"/>
                </a:solidFill>
              </a:rPr>
              <a:t>code được thực thi</a:t>
            </a:r>
            <a:r>
              <a:rPr lang="vi-VN" dirty="0">
                <a:solidFill>
                  <a:schemeClr val="tx1"/>
                </a:solidFill>
              </a:rPr>
              <a:t>. Ngược lại, khi </a:t>
            </a:r>
            <a:r>
              <a:rPr lang="vi-VN" b="1" dirty="0">
                <a:solidFill>
                  <a:schemeClr val="bg1"/>
                </a:solidFill>
              </a:rPr>
              <a:t>condition</a:t>
            </a:r>
            <a:r>
              <a:rPr lang="vi-VN" dirty="0">
                <a:solidFill>
                  <a:schemeClr val="tx1"/>
                </a:solidFill>
              </a:rPr>
              <a:t> là </a:t>
            </a:r>
            <a:r>
              <a:rPr lang="vi-VN" b="1" dirty="0">
                <a:solidFill>
                  <a:schemeClr val="bg1"/>
                </a:solidFill>
              </a:rPr>
              <a:t>false</a:t>
            </a:r>
            <a:r>
              <a:rPr lang="vi-VN" dirty="0">
                <a:solidFill>
                  <a:schemeClr val="tx1"/>
                </a:solidFill>
              </a:rPr>
              <a:t> thì </a:t>
            </a:r>
            <a:r>
              <a:rPr lang="vi-VN" b="1" dirty="0">
                <a:solidFill>
                  <a:schemeClr val="bg1"/>
                </a:solidFill>
              </a:rPr>
              <a:t>vòng lặp kết thúc</a:t>
            </a:r>
            <a:r>
              <a:rPr lang="vi-V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06. </a:t>
            </a:r>
            <a:r>
              <a:rPr lang="en-US" b="0" dirty="0" err="1"/>
              <a:t>Vòng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 While</a:t>
            </a:r>
            <a:endParaRPr b="0" dirty="0"/>
          </a:p>
        </p:txBody>
      </p:sp>
      <p:sp>
        <p:nvSpPr>
          <p:cNvPr id="4" name="Google Shape;1500;p40">
            <a:extLst>
              <a:ext uri="{FF2B5EF4-FFF2-40B4-BE49-F238E27FC236}">
                <a16:creationId xmlns:a16="http://schemas.microsoft.com/office/drawing/2014/main" id="{9F6F358C-DEBE-4E5D-A84B-1A737BEB73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6.2.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do…while</a:t>
            </a:r>
          </a:p>
        </p:txBody>
      </p:sp>
    </p:spTree>
    <p:extLst>
      <p:ext uri="{BB962C8B-B14F-4D97-AF65-F5344CB8AC3E}">
        <p14:creationId xmlns:p14="http://schemas.microsoft.com/office/powerpoint/2010/main" val="253444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45721"/>
            <a:ext cx="742503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Lệnh </a:t>
            </a:r>
            <a:r>
              <a:rPr lang="vi-VN" b="1" dirty="0">
                <a:solidFill>
                  <a:schemeClr val="bg1"/>
                </a:solidFill>
              </a:rPr>
              <a:t>break</a:t>
            </a:r>
            <a:r>
              <a:rPr lang="vi-VN" dirty="0"/>
              <a:t> có tác dụng </a:t>
            </a:r>
            <a:r>
              <a:rPr lang="vi-VN" b="1" dirty="0">
                <a:solidFill>
                  <a:schemeClr val="bg1"/>
                </a:solidFill>
              </a:rPr>
              <a:t>dừng vòng lặp </a:t>
            </a:r>
            <a:r>
              <a:rPr lang="vi-VN" dirty="0"/>
              <a:t>cho dù điều kiện của vòng lặp </a:t>
            </a:r>
            <a:r>
              <a:rPr lang="vi-VN" b="1" dirty="0">
                <a:solidFill>
                  <a:schemeClr val="bg1"/>
                </a:solidFill>
              </a:rPr>
              <a:t>vẫn đang đúng</a:t>
            </a:r>
            <a:r>
              <a:rPr lang="en-US" dirty="0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07. </a:t>
            </a:r>
            <a:r>
              <a:rPr lang="en-US" b="0" dirty="0"/>
              <a:t>Break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72867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45721"/>
            <a:ext cx="742503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vi-VN" b="1" dirty="0">
                <a:solidFill>
                  <a:schemeClr val="bg1"/>
                </a:solidFill>
              </a:rPr>
              <a:t>continue</a:t>
            </a:r>
            <a:r>
              <a:rPr lang="vi-VN" dirty="0"/>
              <a:t> có tác dụng </a:t>
            </a:r>
            <a:r>
              <a:rPr lang="vi-VN" b="1" dirty="0">
                <a:solidFill>
                  <a:schemeClr val="bg1"/>
                </a:solidFill>
              </a:rPr>
              <a:t>bỏ qua một bước lặp </a:t>
            </a:r>
            <a:r>
              <a:rPr lang="vi-VN" dirty="0"/>
              <a:t>nào đó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</a:t>
            </a:r>
            <a:r>
              <a:rPr lang="vi-VN" dirty="0"/>
              <a:t>ghĩa là lúc </a:t>
            </a:r>
            <a:r>
              <a:rPr lang="vi-VN" b="1" dirty="0">
                <a:solidFill>
                  <a:schemeClr val="bg1"/>
                </a:solidFill>
              </a:rPr>
              <a:t>gặp lệnh continue </a:t>
            </a:r>
            <a:r>
              <a:rPr lang="vi-VN" dirty="0"/>
              <a:t>thì tất cả những đoạn code nằm bên dưới sẽ không được thực hiện mà nó sẽ </a:t>
            </a:r>
            <a:r>
              <a:rPr lang="vi-VN" b="1" dirty="0">
                <a:solidFill>
                  <a:schemeClr val="bg1"/>
                </a:solidFill>
              </a:rPr>
              <a:t>nhảy </a:t>
            </a:r>
            <a:r>
              <a:rPr lang="en-US" b="1" dirty="0">
                <a:solidFill>
                  <a:schemeClr val="bg1"/>
                </a:solidFill>
              </a:rPr>
              <a:t>sang</a:t>
            </a:r>
            <a:r>
              <a:rPr lang="vi-VN" b="1" dirty="0">
                <a:solidFill>
                  <a:schemeClr val="bg1"/>
                </a:solidFill>
              </a:rPr>
              <a:t> vòng lặp mới </a:t>
            </a:r>
            <a:r>
              <a:rPr lang="vi-VN" dirty="0"/>
              <a:t>luôn</a:t>
            </a:r>
            <a:r>
              <a:rPr lang="en-US" dirty="0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08</a:t>
            </a:r>
            <a:r>
              <a:rPr lang="en" b="0"/>
              <a:t>. </a:t>
            </a:r>
            <a:r>
              <a:rPr lang="en-US" b="0"/>
              <a:t>Continue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11150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061317"/>
            <a:ext cx="74250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Biến</a:t>
            </a:r>
            <a:r>
              <a:rPr lang="vi-VN" dirty="0"/>
              <a:t> (variable) là nơi để bạn có thể </a:t>
            </a:r>
            <a:r>
              <a:rPr lang="vi-VN" b="1" dirty="0">
                <a:solidFill>
                  <a:schemeClr val="bg1"/>
                </a:solidFill>
              </a:rPr>
              <a:t>lưu trữ thông tin</a:t>
            </a:r>
            <a:r>
              <a:rPr lang="en-US" dirty="0"/>
              <a:t>.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09. </a:t>
            </a:r>
            <a:r>
              <a:rPr lang="en-US" b="0" dirty="0"/>
              <a:t>Variables (</a:t>
            </a:r>
            <a:r>
              <a:rPr lang="en-US" b="0" dirty="0" err="1"/>
              <a:t>Biến</a:t>
            </a:r>
            <a:r>
              <a:rPr lang="en-US" b="0" dirty="0"/>
              <a:t>)</a:t>
            </a:r>
            <a:endParaRPr b="0" dirty="0"/>
          </a:p>
        </p:txBody>
      </p:sp>
      <p:sp>
        <p:nvSpPr>
          <p:cNvPr id="4" name="Google Shape;1500;p40">
            <a:extLst>
              <a:ext uri="{FF2B5EF4-FFF2-40B4-BE49-F238E27FC236}">
                <a16:creationId xmlns:a16="http://schemas.microsoft.com/office/drawing/2014/main" id="{9F6F358C-DEBE-4E5D-A84B-1A737BEB73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9.1.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4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09. </a:t>
            </a:r>
            <a:r>
              <a:rPr lang="en-US" b="0" dirty="0"/>
              <a:t>Variables (</a:t>
            </a:r>
            <a:r>
              <a:rPr lang="en-US" b="0" dirty="0" err="1"/>
              <a:t>Biến</a:t>
            </a:r>
            <a:r>
              <a:rPr lang="en-US" b="0" dirty="0"/>
              <a:t>)</a:t>
            </a:r>
            <a:endParaRPr b="0" dirty="0"/>
          </a:p>
        </p:txBody>
      </p:sp>
      <p:sp>
        <p:nvSpPr>
          <p:cNvPr id="5" name="Google Shape;1488;p40">
            <a:extLst>
              <a:ext uri="{FF2B5EF4-FFF2-40B4-BE49-F238E27FC236}">
                <a16:creationId xmlns:a16="http://schemas.microsoft.com/office/drawing/2014/main" id="{EB30A37C-F94B-4D53-905B-957ED1ED389C}"/>
              </a:ext>
            </a:extLst>
          </p:cNvPr>
          <p:cNvSpPr txBox="1">
            <a:spLocks/>
          </p:cNvSpPr>
          <p:nvPr/>
        </p:nvSpPr>
        <p:spPr>
          <a:xfrm>
            <a:off x="720000" y="1004182"/>
            <a:ext cx="7425031" cy="413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 sz="1200" b="1" dirty="0">
                <a:solidFill>
                  <a:schemeClr val="bg1"/>
                </a:solidFill>
              </a:rPr>
              <a:t>Tên biến </a:t>
            </a:r>
            <a:r>
              <a:rPr lang="vi-VN" sz="1200" dirty="0"/>
              <a:t>phải được đặt theo </a:t>
            </a:r>
            <a:r>
              <a:rPr lang="vi-VN" sz="1200" b="1" dirty="0">
                <a:solidFill>
                  <a:schemeClr val="bg1"/>
                </a:solidFill>
              </a:rPr>
              <a:t>quy tắc </a:t>
            </a:r>
            <a:r>
              <a:rPr lang="vi-VN" sz="1200" dirty="0"/>
              <a:t>sau đây</a:t>
            </a:r>
            <a:r>
              <a:rPr lang="en-US" sz="1200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Tên biến bắt đầu phải là chữ cái hoặc ký tự '</a:t>
            </a:r>
            <a:r>
              <a:rPr lang="vi-VN" sz="1200" b="1" dirty="0">
                <a:solidFill>
                  <a:schemeClr val="bg1"/>
                </a:solidFill>
              </a:rPr>
              <a:t>_</a:t>
            </a:r>
            <a:r>
              <a:rPr lang="vi-VN" sz="1200" dirty="0">
                <a:solidFill>
                  <a:schemeClr val="tx1"/>
                </a:solidFill>
              </a:rPr>
              <a:t>'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Tên biến </a:t>
            </a:r>
            <a:r>
              <a:rPr lang="vi-VN" sz="1200" b="1" dirty="0">
                <a:solidFill>
                  <a:schemeClr val="bg1"/>
                </a:solidFill>
              </a:rPr>
              <a:t>không</a:t>
            </a:r>
            <a:r>
              <a:rPr lang="vi-VN" sz="1200" dirty="0">
                <a:solidFill>
                  <a:schemeClr val="tx1"/>
                </a:solidFill>
              </a:rPr>
              <a:t> được </a:t>
            </a:r>
            <a:r>
              <a:rPr lang="vi-VN" sz="1200" b="1" dirty="0">
                <a:solidFill>
                  <a:schemeClr val="bg1"/>
                </a:solidFill>
              </a:rPr>
              <a:t>bắt đầu bằng số</a:t>
            </a:r>
            <a:r>
              <a:rPr lang="vi-VN" sz="1200" dirty="0">
                <a:solidFill>
                  <a:schemeClr val="tx1"/>
                </a:solidFill>
              </a:rPr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Tên biến </a:t>
            </a:r>
            <a:r>
              <a:rPr lang="en-US" sz="1200" b="1" dirty="0" err="1">
                <a:solidFill>
                  <a:schemeClr val="bg1"/>
                </a:solidFill>
              </a:rPr>
              <a:t>không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được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bắt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đầu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bằng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ký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tự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đặc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biệt</a:t>
            </a:r>
            <a:r>
              <a:rPr lang="vi-VN" sz="12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/>
              <a:t>Đặt</a:t>
            </a:r>
            <a:r>
              <a:rPr lang="en-US" sz="1200" dirty="0"/>
              <a:t> </a:t>
            </a:r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biến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ĐÚNG</a:t>
            </a:r>
            <a:r>
              <a:rPr lang="en-US" sz="1200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var tenbien = 10;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var _tenbien = 10;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var TenBien; = 10;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var ten_bien = 10; // snake_case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var tenBien = 10; // camelCase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var tenbien123 = 10;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Đặt</a:t>
            </a:r>
            <a:r>
              <a:rPr lang="en-US" sz="1200" dirty="0"/>
              <a:t> </a:t>
            </a:r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biến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SAI</a:t>
            </a:r>
            <a:r>
              <a:rPr lang="en-US" sz="1200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var 123tenbien = 10; // Do số đứng đầu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dirty="0">
                <a:solidFill>
                  <a:schemeClr val="tx1"/>
                </a:solidFill>
              </a:rPr>
              <a:t>var -tenbien = 10; // Do có ký tự -</a:t>
            </a:r>
          </a:p>
        </p:txBody>
      </p:sp>
      <p:sp>
        <p:nvSpPr>
          <p:cNvPr id="6" name="Google Shape;1500;p40">
            <a:extLst>
              <a:ext uri="{FF2B5EF4-FFF2-40B4-BE49-F238E27FC236}">
                <a16:creationId xmlns:a16="http://schemas.microsoft.com/office/drawing/2014/main" id="{AD410043-7583-4891-90FF-7C9A75593EFB}"/>
              </a:ext>
            </a:extLst>
          </p:cNvPr>
          <p:cNvSpPr txBox="1">
            <a:spLocks/>
          </p:cNvSpPr>
          <p:nvPr/>
        </p:nvSpPr>
        <p:spPr>
          <a:xfrm>
            <a:off x="839228" y="79928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9.2.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7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09. </a:t>
            </a:r>
            <a:r>
              <a:rPr lang="en-US" b="0" dirty="0"/>
              <a:t>Variables (</a:t>
            </a:r>
            <a:r>
              <a:rPr lang="en-US" b="0" dirty="0" err="1"/>
              <a:t>Biến</a:t>
            </a:r>
            <a:r>
              <a:rPr lang="en-US" b="0" dirty="0"/>
              <a:t>)</a:t>
            </a:r>
            <a:endParaRPr b="0" dirty="0"/>
          </a:p>
        </p:txBody>
      </p:sp>
      <p:sp>
        <p:nvSpPr>
          <p:cNvPr id="5" name="Google Shape;1488;p40">
            <a:extLst>
              <a:ext uri="{FF2B5EF4-FFF2-40B4-BE49-F238E27FC236}">
                <a16:creationId xmlns:a16="http://schemas.microsoft.com/office/drawing/2014/main" id="{EB30A37C-F94B-4D53-905B-957ED1ED389C}"/>
              </a:ext>
            </a:extLst>
          </p:cNvPr>
          <p:cNvSpPr txBox="1">
            <a:spLocks/>
          </p:cNvSpPr>
          <p:nvPr/>
        </p:nvSpPr>
        <p:spPr>
          <a:xfrm>
            <a:off x="720000" y="1004182"/>
            <a:ext cx="7425031" cy="413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 dirty="0"/>
              <a:t>Khai báo biến bằng </a:t>
            </a:r>
            <a:r>
              <a:rPr lang="vi-VN" b="1" dirty="0">
                <a:solidFill>
                  <a:schemeClr val="bg1"/>
                </a:solidFill>
              </a:rPr>
              <a:t>từ khóa var </a:t>
            </a:r>
            <a:r>
              <a:rPr lang="vi-VN" dirty="0"/>
              <a:t>(variable - biến)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>
                <a:solidFill>
                  <a:schemeClr val="tx1"/>
                </a:solidFill>
              </a:rPr>
              <a:t>Cú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vi-VN" b="1" dirty="0">
                <a:solidFill>
                  <a:schemeClr val="bg1"/>
                </a:solidFill>
              </a:rPr>
              <a:t>var</a:t>
            </a:r>
            <a:r>
              <a:rPr lang="vi-VN" dirty="0">
                <a:solidFill>
                  <a:schemeClr val="tx1"/>
                </a:solidFill>
              </a:rPr>
              <a:t> tenBien = giaTri;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Trong đó:</a:t>
            </a:r>
            <a:endParaRPr lang="en-US" dirty="0">
              <a:solidFill>
                <a:schemeClr val="tx1"/>
              </a:solidFill>
            </a:endParaRPr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tenBien: Là tên của biến các bạn muốn đặt.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giaTri: Là giá trị của biến, có thể là số, chuỗi, mảng, object.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Lưu ý: Tên biến có phân biệt chữ hoa, chữ thường.</a:t>
            </a:r>
          </a:p>
          <a:p>
            <a:pPr>
              <a:lnSpc>
                <a:spcPct val="150000"/>
              </a:lnSpc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Google Shape;1500;p40">
            <a:extLst>
              <a:ext uri="{FF2B5EF4-FFF2-40B4-BE49-F238E27FC236}">
                <a16:creationId xmlns:a16="http://schemas.microsoft.com/office/drawing/2014/main" id="{AD410043-7583-4891-90FF-7C9A75593EFB}"/>
              </a:ext>
            </a:extLst>
          </p:cNvPr>
          <p:cNvSpPr txBox="1">
            <a:spLocks/>
          </p:cNvSpPr>
          <p:nvPr/>
        </p:nvSpPr>
        <p:spPr>
          <a:xfrm>
            <a:off x="839228" y="79928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9.3.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3152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Câu lệnh rẽ nhánh If Else</a:t>
            </a:r>
            <a:endParaRPr sz="160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1031526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Switch Case</a:t>
            </a:r>
            <a:endParaRPr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da-DK" sz="1600" dirty="0"/>
              <a:t>Vòng lặp For</a:t>
            </a:r>
            <a:endParaRPr lang="en-US" sz="1600"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Vòng lặp For In</a:t>
            </a:r>
            <a:endParaRPr sz="1600"/>
          </a:p>
        </p:txBody>
      </p:sp>
      <p:sp>
        <p:nvSpPr>
          <p:cNvPr id="1130" name="Google Shape;1130;p29"/>
          <p:cNvSpPr txBox="1">
            <a:spLocks noGrp="1"/>
          </p:cNvSpPr>
          <p:nvPr>
            <p:ph type="subTitle" idx="5"/>
          </p:nvPr>
        </p:nvSpPr>
        <p:spPr>
          <a:xfrm>
            <a:off x="1701987" y="2582334"/>
            <a:ext cx="29079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Vòng lặp For Of</a:t>
            </a:r>
            <a:endParaRPr sz="1600"/>
          </a:p>
        </p:txBody>
      </p:sp>
      <p:sp>
        <p:nvSpPr>
          <p:cNvPr id="1131" name="Google Shape;1131;p29"/>
          <p:cNvSpPr txBox="1">
            <a:spLocks noGrp="1"/>
          </p:cNvSpPr>
          <p:nvPr>
            <p:ph type="subTitle" idx="6"/>
          </p:nvPr>
        </p:nvSpPr>
        <p:spPr>
          <a:xfrm>
            <a:off x="5511275" y="2530361"/>
            <a:ext cx="2907900" cy="696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Vòng lặp While</a:t>
            </a:r>
            <a:endParaRPr sz="1600"/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3" name="Google Shape;1133;p29"/>
          <p:cNvSpPr/>
          <p:nvPr/>
        </p:nvSpPr>
        <p:spPr>
          <a:xfrm>
            <a:off x="4759325" y="253036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6" name="Google Shape;1136;p29"/>
          <p:cNvSpPr/>
          <p:nvPr/>
        </p:nvSpPr>
        <p:spPr>
          <a:xfrm>
            <a:off x="911150" y="2526355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" name="Google Shape;1130;p29">
            <a:extLst>
              <a:ext uri="{FF2B5EF4-FFF2-40B4-BE49-F238E27FC236}">
                <a16:creationId xmlns:a16="http://schemas.microsoft.com/office/drawing/2014/main" id="{46C77A5E-71DF-7775-5EB7-9E1B49C0C60B}"/>
              </a:ext>
            </a:extLst>
          </p:cNvPr>
          <p:cNvSpPr txBox="1">
            <a:spLocks/>
          </p:cNvSpPr>
          <p:nvPr/>
        </p:nvSpPr>
        <p:spPr>
          <a:xfrm>
            <a:off x="1701987" y="3388237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600"/>
              <a:t>Break</a:t>
            </a:r>
          </a:p>
        </p:txBody>
      </p:sp>
      <p:sp>
        <p:nvSpPr>
          <p:cNvPr id="16" name="Google Shape;1131;p29">
            <a:extLst>
              <a:ext uri="{FF2B5EF4-FFF2-40B4-BE49-F238E27FC236}">
                <a16:creationId xmlns:a16="http://schemas.microsoft.com/office/drawing/2014/main" id="{DF222272-4B79-C58C-FC18-0C2A89EFAC3D}"/>
              </a:ext>
            </a:extLst>
          </p:cNvPr>
          <p:cNvSpPr txBox="1">
            <a:spLocks/>
          </p:cNvSpPr>
          <p:nvPr/>
        </p:nvSpPr>
        <p:spPr>
          <a:xfrm>
            <a:off x="5511274" y="3333035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Continue</a:t>
            </a:r>
            <a:endParaRPr lang="en-US" sz="1600"/>
          </a:p>
        </p:txBody>
      </p:sp>
      <p:sp>
        <p:nvSpPr>
          <p:cNvPr id="17" name="Google Shape;1133;p29">
            <a:extLst>
              <a:ext uri="{FF2B5EF4-FFF2-40B4-BE49-F238E27FC236}">
                <a16:creationId xmlns:a16="http://schemas.microsoft.com/office/drawing/2014/main" id="{E1CA613E-5534-390F-2D8F-9F43EDDCCC4C}"/>
              </a:ext>
            </a:extLst>
          </p:cNvPr>
          <p:cNvSpPr/>
          <p:nvPr/>
        </p:nvSpPr>
        <p:spPr>
          <a:xfrm>
            <a:off x="4759325" y="333303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08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8" name="Google Shape;1136;p29">
            <a:extLst>
              <a:ext uri="{FF2B5EF4-FFF2-40B4-BE49-F238E27FC236}">
                <a16:creationId xmlns:a16="http://schemas.microsoft.com/office/drawing/2014/main" id="{9A5325F4-C955-3BF0-A9BB-9246B2E56B21}"/>
              </a:ext>
            </a:extLst>
          </p:cNvPr>
          <p:cNvSpPr/>
          <p:nvPr/>
        </p:nvSpPr>
        <p:spPr>
          <a:xfrm>
            <a:off x="911150" y="332903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07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9" name="Google Shape;1130;p29">
            <a:extLst>
              <a:ext uri="{FF2B5EF4-FFF2-40B4-BE49-F238E27FC236}">
                <a16:creationId xmlns:a16="http://schemas.microsoft.com/office/drawing/2014/main" id="{F727ED8A-626F-16DD-D02F-FEA5CC91921F}"/>
              </a:ext>
            </a:extLst>
          </p:cNvPr>
          <p:cNvSpPr txBox="1">
            <a:spLocks/>
          </p:cNvSpPr>
          <p:nvPr/>
        </p:nvSpPr>
        <p:spPr>
          <a:xfrm>
            <a:off x="1701987" y="4162317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600"/>
              <a:t>Variables (Biến)</a:t>
            </a:r>
            <a:endParaRPr lang="en-US" sz="1600" dirty="0"/>
          </a:p>
        </p:txBody>
      </p:sp>
      <p:sp>
        <p:nvSpPr>
          <p:cNvPr id="22" name="Google Shape;1136;p29">
            <a:extLst>
              <a:ext uri="{FF2B5EF4-FFF2-40B4-BE49-F238E27FC236}">
                <a16:creationId xmlns:a16="http://schemas.microsoft.com/office/drawing/2014/main" id="{B4AD175E-7672-6057-87A3-20225744DC7B}"/>
              </a:ext>
            </a:extLst>
          </p:cNvPr>
          <p:cNvSpPr/>
          <p:nvPr/>
        </p:nvSpPr>
        <p:spPr>
          <a:xfrm>
            <a:off x="911150" y="4086879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09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09. </a:t>
            </a:r>
            <a:r>
              <a:rPr lang="en-US" b="0" dirty="0"/>
              <a:t>Variables (</a:t>
            </a:r>
            <a:r>
              <a:rPr lang="en-US" b="0" dirty="0" err="1"/>
              <a:t>Biến</a:t>
            </a:r>
            <a:r>
              <a:rPr lang="en-US" b="0" dirty="0"/>
              <a:t>)</a:t>
            </a:r>
            <a:endParaRPr b="0" dirty="0"/>
          </a:p>
        </p:txBody>
      </p:sp>
      <p:sp>
        <p:nvSpPr>
          <p:cNvPr id="5" name="Google Shape;1488;p40">
            <a:extLst>
              <a:ext uri="{FF2B5EF4-FFF2-40B4-BE49-F238E27FC236}">
                <a16:creationId xmlns:a16="http://schemas.microsoft.com/office/drawing/2014/main" id="{EB30A37C-F94B-4D53-905B-957ED1ED389C}"/>
              </a:ext>
            </a:extLst>
          </p:cNvPr>
          <p:cNvSpPr txBox="1">
            <a:spLocks/>
          </p:cNvSpPr>
          <p:nvPr/>
        </p:nvSpPr>
        <p:spPr>
          <a:xfrm>
            <a:off x="720000" y="1004182"/>
            <a:ext cx="7425031" cy="413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 dirty="0"/>
              <a:t>Khai báo biến bằng </a:t>
            </a:r>
            <a:r>
              <a:rPr lang="vi-VN" b="1" dirty="0">
                <a:solidFill>
                  <a:schemeClr val="bg1"/>
                </a:solidFill>
              </a:rPr>
              <a:t>từ khóa let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Cú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vi-VN" dirty="0">
                <a:solidFill>
                  <a:schemeClr val="tx1"/>
                </a:solidFill>
              </a:rPr>
              <a:t> tenBien = giaTri;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Biến </a:t>
            </a:r>
            <a:r>
              <a:rPr lang="vi-VN" b="1" dirty="0">
                <a:solidFill>
                  <a:schemeClr val="bg1"/>
                </a:solidFill>
              </a:rPr>
              <a:t>let</a:t>
            </a:r>
            <a:r>
              <a:rPr lang="vi-VN" dirty="0">
                <a:solidFill>
                  <a:schemeClr val="tx1"/>
                </a:solidFill>
              </a:rPr>
              <a:t> chỉ có </a:t>
            </a:r>
            <a:r>
              <a:rPr lang="vi-VN" b="1" dirty="0">
                <a:solidFill>
                  <a:schemeClr val="bg1"/>
                </a:solidFill>
              </a:rPr>
              <a:t>phạm vi trong khối khai báo</a:t>
            </a:r>
            <a:r>
              <a:rPr lang="vi-VN" dirty="0">
                <a:solidFill>
                  <a:schemeClr val="tx1"/>
                </a:solidFill>
              </a:rPr>
              <a:t> mà thôi.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>
                <a:solidFill>
                  <a:schemeClr val="tx1"/>
                </a:solidFill>
              </a:rPr>
              <a:t>Vì vậy nó sẽ tối ưu trong trường hợp bạn cần khai báo một </a:t>
            </a:r>
            <a:r>
              <a:rPr lang="vi-VN" b="1" dirty="0">
                <a:solidFill>
                  <a:schemeClr val="bg1"/>
                </a:solidFill>
              </a:rPr>
              <a:t>biến chỉ sử dụng tạm thời trong một phạm vi nhất định</a:t>
            </a:r>
            <a:r>
              <a:rPr lang="vi-VN" dirty="0">
                <a:solidFill>
                  <a:schemeClr val="tx1"/>
                </a:solidFill>
              </a:rPr>
              <a:t>. Phạm vi này ta hay gọi là block scope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vi-V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Google Shape;1500;p40">
            <a:extLst>
              <a:ext uri="{FF2B5EF4-FFF2-40B4-BE49-F238E27FC236}">
                <a16:creationId xmlns:a16="http://schemas.microsoft.com/office/drawing/2014/main" id="{AD410043-7583-4891-90FF-7C9A75593EFB}"/>
              </a:ext>
            </a:extLst>
          </p:cNvPr>
          <p:cNvSpPr txBox="1">
            <a:spLocks/>
          </p:cNvSpPr>
          <p:nvPr/>
        </p:nvSpPr>
        <p:spPr>
          <a:xfrm>
            <a:off x="839228" y="79928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9.3.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9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09. </a:t>
            </a:r>
            <a:r>
              <a:rPr lang="en-US" b="0" dirty="0"/>
              <a:t>Variables (</a:t>
            </a:r>
            <a:r>
              <a:rPr lang="en-US" b="0" dirty="0" err="1"/>
              <a:t>Biến</a:t>
            </a:r>
            <a:r>
              <a:rPr lang="en-US" b="0" dirty="0"/>
              <a:t>)</a:t>
            </a:r>
            <a:endParaRPr b="0" dirty="0"/>
          </a:p>
        </p:txBody>
      </p:sp>
      <p:sp>
        <p:nvSpPr>
          <p:cNvPr id="5" name="Google Shape;1488;p40">
            <a:extLst>
              <a:ext uri="{FF2B5EF4-FFF2-40B4-BE49-F238E27FC236}">
                <a16:creationId xmlns:a16="http://schemas.microsoft.com/office/drawing/2014/main" id="{EB30A37C-F94B-4D53-905B-957ED1ED389C}"/>
              </a:ext>
            </a:extLst>
          </p:cNvPr>
          <p:cNvSpPr txBox="1">
            <a:spLocks/>
          </p:cNvSpPr>
          <p:nvPr/>
        </p:nvSpPr>
        <p:spPr>
          <a:xfrm>
            <a:off x="720000" y="1004182"/>
            <a:ext cx="7425031" cy="413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 dirty="0"/>
              <a:t>Khai báo biến bằng </a:t>
            </a:r>
            <a:r>
              <a:rPr lang="vi-VN" b="1" dirty="0">
                <a:solidFill>
                  <a:schemeClr val="bg1"/>
                </a:solidFill>
              </a:rPr>
              <a:t>từ khóa </a:t>
            </a:r>
            <a:r>
              <a:rPr lang="en-US" b="1" dirty="0">
                <a:solidFill>
                  <a:schemeClr val="bg1"/>
                </a:solidFill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Cú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const</a:t>
            </a:r>
            <a:r>
              <a:rPr lang="vi-VN" dirty="0">
                <a:solidFill>
                  <a:schemeClr val="tx1"/>
                </a:solidFill>
              </a:rPr>
              <a:t> tenBien = giaTri;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const</a:t>
            </a:r>
            <a:r>
              <a:rPr lang="vi-VN" dirty="0">
                <a:solidFill>
                  <a:schemeClr val="tx1"/>
                </a:solidFill>
              </a:rPr>
              <a:t> là một </a:t>
            </a:r>
            <a:r>
              <a:rPr lang="vi-VN" b="1" dirty="0">
                <a:solidFill>
                  <a:schemeClr val="bg1"/>
                </a:solidFill>
              </a:rPr>
              <a:t>hằng số</a:t>
            </a:r>
            <a:r>
              <a:rPr lang="vi-VN" dirty="0">
                <a:solidFill>
                  <a:schemeClr val="tx1"/>
                </a:solidFill>
              </a:rPr>
              <a:t>, vì vậy khi khai báo biến const thì bạn phải gán giá trị cho nó luôn, sau này cũng </a:t>
            </a:r>
            <a:r>
              <a:rPr lang="vi-VN" b="1" dirty="0">
                <a:solidFill>
                  <a:schemeClr val="bg1"/>
                </a:solidFill>
              </a:rPr>
              <a:t>không thể thay đổi giá trị </a:t>
            </a:r>
            <a:r>
              <a:rPr lang="vi-VN" dirty="0">
                <a:solidFill>
                  <a:schemeClr val="tx1"/>
                </a:solidFill>
              </a:rPr>
              <a:t>cho biến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vi-V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Google Shape;1500;p40">
            <a:extLst>
              <a:ext uri="{FF2B5EF4-FFF2-40B4-BE49-F238E27FC236}">
                <a16:creationId xmlns:a16="http://schemas.microsoft.com/office/drawing/2014/main" id="{AD410043-7583-4891-90FF-7C9A75593EFB}"/>
              </a:ext>
            </a:extLst>
          </p:cNvPr>
          <p:cNvSpPr txBox="1">
            <a:spLocks/>
          </p:cNvSpPr>
          <p:nvPr/>
        </p:nvSpPr>
        <p:spPr>
          <a:xfrm>
            <a:off x="839228" y="79928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9.3.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9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09. </a:t>
            </a:r>
            <a:r>
              <a:rPr lang="en-US" b="0" dirty="0"/>
              <a:t>Variables (</a:t>
            </a:r>
            <a:r>
              <a:rPr lang="en-US" b="0" dirty="0" err="1"/>
              <a:t>Biến</a:t>
            </a:r>
            <a:r>
              <a:rPr lang="en-US" b="0" dirty="0"/>
              <a:t>)</a:t>
            </a:r>
            <a:endParaRPr b="0" dirty="0"/>
          </a:p>
        </p:txBody>
      </p:sp>
      <p:sp>
        <p:nvSpPr>
          <p:cNvPr id="5" name="Google Shape;1488;p40">
            <a:extLst>
              <a:ext uri="{FF2B5EF4-FFF2-40B4-BE49-F238E27FC236}">
                <a16:creationId xmlns:a16="http://schemas.microsoft.com/office/drawing/2014/main" id="{EB30A37C-F94B-4D53-905B-957ED1ED389C}"/>
              </a:ext>
            </a:extLst>
          </p:cNvPr>
          <p:cNvSpPr txBox="1">
            <a:spLocks/>
          </p:cNvSpPr>
          <p:nvPr/>
        </p:nvSpPr>
        <p:spPr>
          <a:xfrm>
            <a:off x="720000" y="1004182"/>
            <a:ext cx="7425031" cy="413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 dirty="0"/>
              <a:t>Khai báo biến </a:t>
            </a:r>
            <a:r>
              <a:rPr lang="vi-VN" b="1" dirty="0">
                <a:solidFill>
                  <a:schemeClr val="bg1"/>
                </a:solidFill>
              </a:rPr>
              <a:t>không cần dùng từ khóa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Cú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vi-VN" dirty="0">
                <a:solidFill>
                  <a:schemeClr val="tx1"/>
                </a:solidFill>
              </a:rPr>
              <a:t>tenBien = giaTri;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>
                <a:solidFill>
                  <a:schemeClr val="tx1"/>
                </a:solidFill>
              </a:rPr>
              <a:t>Chỉ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b="1" dirty="0" err="1">
                <a:solidFill>
                  <a:schemeClr val="bg1"/>
                </a:solidFill>
              </a:rPr>
              <a:t>muốn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lại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giá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trị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của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một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vi-V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Google Shape;1500;p40">
            <a:extLst>
              <a:ext uri="{FF2B5EF4-FFF2-40B4-BE49-F238E27FC236}">
                <a16:creationId xmlns:a16="http://schemas.microsoft.com/office/drawing/2014/main" id="{AD410043-7583-4891-90FF-7C9A75593EFB}"/>
              </a:ext>
            </a:extLst>
          </p:cNvPr>
          <p:cNvSpPr txBox="1">
            <a:spLocks/>
          </p:cNvSpPr>
          <p:nvPr/>
        </p:nvSpPr>
        <p:spPr>
          <a:xfrm>
            <a:off x="839228" y="79928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9.3.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/>
              <a:t>Câu lệnh if(...) sẽ </a:t>
            </a:r>
            <a:r>
              <a:rPr lang="vi-VN" b="1">
                <a:solidFill>
                  <a:schemeClr val="bg1"/>
                </a:solidFill>
              </a:rPr>
              <a:t>kiểm tra điều kiện </a:t>
            </a:r>
            <a:r>
              <a:rPr lang="vi-VN"/>
              <a:t>biểu thức bên </a:t>
            </a:r>
            <a:r>
              <a:rPr lang="vi-VN" b="1">
                <a:solidFill>
                  <a:schemeClr val="bg1"/>
                </a:solidFill>
              </a:rPr>
              <a:t>trong cặp dấu ngoặc đơn ()</a:t>
            </a:r>
            <a:r>
              <a:rPr lang="vi-VN"/>
              <a:t>. Nếu kết quả là </a:t>
            </a:r>
            <a:r>
              <a:rPr lang="vi-VN" b="1">
                <a:solidFill>
                  <a:schemeClr val="bg1"/>
                </a:solidFill>
              </a:rPr>
              <a:t>true</a:t>
            </a:r>
            <a:r>
              <a:rPr lang="vi-VN"/>
              <a:t> thì một khối code sẽ </a:t>
            </a:r>
            <a:r>
              <a:rPr lang="vi-VN" b="1">
                <a:solidFill>
                  <a:schemeClr val="bg1"/>
                </a:solidFill>
              </a:rPr>
              <a:t>được thực thi</a:t>
            </a:r>
            <a:r>
              <a:rPr lang="vi-VN"/>
              <a:t>.</a:t>
            </a:r>
            <a:endParaRPr lang="en-US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</a:t>
            </a:r>
            <a:r>
              <a:rPr lang="en-US"/>
              <a:t>ú pháp: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>
                <a:solidFill>
                  <a:schemeClr val="bg1"/>
                </a:solidFill>
              </a:rPr>
              <a:t>if (condition)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/>
              <a:t>    //nếu điều kiện đúng thì thực hiện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dk1"/>
                </a:solidFill>
              </a:rPr>
              <a:t>Trong đó </a:t>
            </a:r>
            <a:r>
              <a:rPr lang="vi-VN" b="1">
                <a:solidFill>
                  <a:schemeClr val="bg1"/>
                </a:solidFill>
              </a:rPr>
              <a:t>condition</a:t>
            </a:r>
            <a:r>
              <a:rPr lang="vi-VN">
                <a:solidFill>
                  <a:schemeClr val="dk1"/>
                </a:solidFill>
              </a:rPr>
              <a:t> (điều kiện) là mệnh đề điều kiện và luôn luôn phải có một trong hai giá trị là true/false hoặc giá trị tương đương như:</a:t>
            </a:r>
            <a:endParaRPr lang="en-US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>
                <a:solidFill>
                  <a:schemeClr val="dk1"/>
                </a:solidFill>
              </a:rPr>
              <a:t>NULL =&gt; false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>
                <a:solidFill>
                  <a:schemeClr val="dk1"/>
                </a:solidFill>
              </a:rPr>
              <a:t>Rỗng </a:t>
            </a:r>
            <a:r>
              <a:rPr lang="en-US"/>
              <a:t>"</a:t>
            </a:r>
            <a:r>
              <a:rPr lang="en-US">
                <a:solidFill>
                  <a:schemeClr val="dk1"/>
                </a:solidFill>
              </a:rPr>
              <a:t>"</a:t>
            </a:r>
            <a:r>
              <a:rPr lang="vi-VN">
                <a:solidFill>
                  <a:schemeClr val="dk1"/>
                </a:solidFill>
              </a:rPr>
              <a:t> =&gt; false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>
                <a:solidFill>
                  <a:schemeClr val="dk1"/>
                </a:solidFill>
              </a:rPr>
              <a:t>Số khác 0 =&gt; true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>
                <a:solidFill>
                  <a:schemeClr val="dk1"/>
                </a:solidFill>
              </a:rPr>
              <a:t>Số 0 =&gt; false</a:t>
            </a:r>
          </a:p>
          <a:p>
            <a:pPr>
              <a:lnSpc>
                <a:spcPct val="150000"/>
              </a:lnSpc>
            </a:pPr>
            <a:endParaRPr lang="vi-VN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Câu lệnh rẽ nhánh If Else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1.1. Câu lệnh if</a:t>
            </a:r>
          </a:p>
        </p:txBody>
      </p:sp>
    </p:spTree>
    <p:extLst>
      <p:ext uri="{BB962C8B-B14F-4D97-AF65-F5344CB8AC3E}">
        <p14:creationId xmlns:p14="http://schemas.microsoft.com/office/powerpoint/2010/main" val="320838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Lệnh </a:t>
            </a:r>
            <a:r>
              <a:rPr lang="vi-VN" b="1" dirty="0">
                <a:solidFill>
                  <a:schemeClr val="bg1"/>
                </a:solidFill>
              </a:rPr>
              <a:t>else</a:t>
            </a:r>
            <a:r>
              <a:rPr lang="vi-VN" dirty="0"/>
              <a:t> sẽ được thực thi nếu lệnh if không được thực hiện, tức là điều kiện ở </a:t>
            </a:r>
            <a:r>
              <a:rPr lang="vi-VN" b="1" dirty="0">
                <a:solidFill>
                  <a:schemeClr val="bg1"/>
                </a:solidFill>
              </a:rPr>
              <a:t>condition</a:t>
            </a:r>
            <a:r>
              <a:rPr lang="vi-VN" dirty="0"/>
              <a:t> sẽ có giá trị là </a:t>
            </a:r>
            <a:r>
              <a:rPr lang="vi-VN" b="1" dirty="0">
                <a:solidFill>
                  <a:schemeClr val="bg1"/>
                </a:solidFill>
              </a:rPr>
              <a:t>false</a:t>
            </a:r>
            <a:r>
              <a:rPr lang="vi-VN" dirty="0"/>
              <a:t>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Lưu ý</a:t>
            </a:r>
            <a:r>
              <a:rPr lang="vi-VN" dirty="0"/>
              <a:t>: khi dùng lệnh else thì bắt buộc </a:t>
            </a:r>
            <a:r>
              <a:rPr lang="vi-VN" b="1" dirty="0">
                <a:solidFill>
                  <a:schemeClr val="bg1"/>
                </a:solidFill>
              </a:rPr>
              <a:t>phải có </a:t>
            </a:r>
            <a:r>
              <a:rPr lang="vi-VN" dirty="0"/>
              <a:t>một lệnh </a:t>
            </a:r>
            <a:r>
              <a:rPr lang="vi-VN" b="1" dirty="0">
                <a:solidFill>
                  <a:schemeClr val="bg1"/>
                </a:solidFill>
              </a:rPr>
              <a:t>if</a:t>
            </a:r>
            <a:r>
              <a:rPr lang="vi-VN" dirty="0"/>
              <a:t> đứng </a:t>
            </a:r>
            <a:r>
              <a:rPr lang="vi-VN" b="1" dirty="0">
                <a:solidFill>
                  <a:schemeClr val="bg1"/>
                </a:solidFill>
              </a:rPr>
              <a:t>trước nó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if (condition)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    //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if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else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    //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else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Câu lệnh rẽ nhánh If Else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 Lệnh if else</a:t>
            </a:r>
          </a:p>
        </p:txBody>
      </p:sp>
    </p:spTree>
    <p:extLst>
      <p:ext uri="{BB962C8B-B14F-4D97-AF65-F5344CB8AC3E}">
        <p14:creationId xmlns:p14="http://schemas.microsoft.com/office/powerpoint/2010/main" val="26561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Ta có thể kết hợp nhiều câu lệnh if để xử lý bài toán, bằng cách thêm nhiều lệnh </a:t>
            </a:r>
            <a:r>
              <a:rPr lang="vi-VN" b="1" dirty="0">
                <a:solidFill>
                  <a:schemeClr val="bg1"/>
                </a:solidFill>
              </a:rPr>
              <a:t>else if</a:t>
            </a:r>
            <a:r>
              <a:rPr lang="vi-VN" dirty="0"/>
              <a:t> phía sau.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if (condition1)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//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if 1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else if (condition2)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//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if 2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else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dirty="0"/>
              <a:t>	//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else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Câu lệnh rẽ nhánh If Else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1.3. Kết hợp nhiều lệnh if else</a:t>
            </a:r>
          </a:p>
        </p:txBody>
      </p:sp>
    </p:spTree>
    <p:extLst>
      <p:ext uri="{BB962C8B-B14F-4D97-AF65-F5344CB8AC3E}">
        <p14:creationId xmlns:p14="http://schemas.microsoft.com/office/powerpoint/2010/main" val="155890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1195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Ví dụ: (thử các trường hợp gán giá trị cho a, b)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Câu lệnh rẽ nhánh If Else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1.4. </a:t>
            </a:r>
            <a:r>
              <a:rPr lang="en-US" dirty="0" err="1"/>
              <a:t>Lệnh</a:t>
            </a:r>
            <a:r>
              <a:rPr lang="en-US" dirty="0"/>
              <a:t> if else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EDC06-D714-B41D-9DBD-B71DC44E68D7}"/>
              </a:ext>
            </a:extLst>
          </p:cNvPr>
          <p:cNvSpPr txBox="1"/>
          <p:nvPr/>
        </p:nvSpPr>
        <p:spPr>
          <a:xfrm>
            <a:off x="1417430" y="1685401"/>
            <a:ext cx="60301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vi-V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vi-V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vi-V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vi-V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vi-V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vi-V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vi-V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vi-V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bằng b"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vi-V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vi-V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khác b"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vi-V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vi-V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hoặc b chưa được gán giá trị."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66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5"/>
            <a:ext cx="742503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Chúng ta cũng có thể </a:t>
            </a:r>
            <a:r>
              <a:rPr lang="vi-VN" b="1" dirty="0">
                <a:solidFill>
                  <a:schemeClr val="bg1"/>
                </a:solidFill>
              </a:rPr>
              <a:t>rút gọn </a:t>
            </a:r>
            <a:r>
              <a:rPr lang="vi-VN" dirty="0"/>
              <a:t>câu lệnh </a:t>
            </a:r>
            <a:r>
              <a:rPr lang="vi-VN" b="1" dirty="0">
                <a:solidFill>
                  <a:schemeClr val="bg1"/>
                </a:solidFill>
              </a:rPr>
              <a:t>if else </a:t>
            </a:r>
            <a:r>
              <a:rPr lang="vi-VN" dirty="0"/>
              <a:t>bằng cách dùng toán tử rẽ nhánh </a:t>
            </a:r>
            <a:r>
              <a:rPr lang="vi-VN" b="1" dirty="0">
                <a:solidFill>
                  <a:schemeClr val="bg1"/>
                </a:solidFill>
              </a:rPr>
              <a:t>?</a:t>
            </a:r>
            <a:r>
              <a:rPr lang="vi-VN" dirty="0"/>
              <a:t> (hoặc có thể gọi là </a:t>
            </a:r>
            <a:r>
              <a:rPr lang="vi-VN" b="1" dirty="0">
                <a:solidFill>
                  <a:schemeClr val="bg1"/>
                </a:solidFill>
              </a:rPr>
              <a:t>toán tử dấu hỏi</a:t>
            </a:r>
            <a:r>
              <a:rPr lang="vi-VN" dirty="0"/>
              <a:t>)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Cú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pháp</a:t>
            </a:r>
            <a:r>
              <a:rPr lang="en-US" dirty="0"/>
              <a:t>: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bg1"/>
                </a:solidFill>
              </a:rPr>
              <a:t>var result = condition ? value1 : value2;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ba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ngôi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</a:rPr>
              <a:t>điều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kiện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>
                <a:solidFill>
                  <a:schemeClr val="bg1"/>
                </a:solidFill>
              </a:rPr>
              <a:t>value1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value1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>
                <a:solidFill>
                  <a:schemeClr val="bg1"/>
                </a:solidFill>
              </a:rPr>
              <a:t>value2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value2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Câu lệnh rẽ nhánh If Else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1.5.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if else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3 </a:t>
            </a:r>
            <a:r>
              <a:rPr lang="en-US" dirty="0" err="1"/>
              <a:t>ngôi</a:t>
            </a:r>
            <a:r>
              <a:rPr lang="en-US" dirty="0"/>
              <a:t> - Ternary operator)</a:t>
            </a:r>
          </a:p>
        </p:txBody>
      </p:sp>
    </p:spTree>
    <p:extLst>
      <p:ext uri="{BB962C8B-B14F-4D97-AF65-F5344CB8AC3E}">
        <p14:creationId xmlns:p14="http://schemas.microsoft.com/office/powerpoint/2010/main" val="64522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11676" y="645721"/>
            <a:ext cx="702337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dirty="0"/>
              <a:t>Lệnh </a:t>
            </a:r>
            <a:r>
              <a:rPr lang="vi-VN" sz="1200" b="1" dirty="0">
                <a:solidFill>
                  <a:schemeClr val="bg1"/>
                </a:solidFill>
              </a:rPr>
              <a:t>switch case </a:t>
            </a:r>
            <a:r>
              <a:rPr lang="vi-VN" sz="1200" dirty="0"/>
              <a:t>có công dụng giống như lệnh if else đó là đều </a:t>
            </a:r>
            <a:r>
              <a:rPr lang="vi-VN" sz="1200" b="1" dirty="0">
                <a:solidFill>
                  <a:schemeClr val="bg1"/>
                </a:solidFill>
              </a:rPr>
              <a:t>dùng để rẽ nhánh</a:t>
            </a:r>
            <a:r>
              <a:rPr lang="vi-VN" sz="1200" dirty="0"/>
              <a:t> chương trình</a:t>
            </a:r>
            <a:r>
              <a:rPr lang="en-US" sz="1200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/>
              <a:t>Ứ</a:t>
            </a:r>
            <a:r>
              <a:rPr lang="vi-VN" sz="1200" dirty="0"/>
              <a:t>ng với </a:t>
            </a:r>
            <a:r>
              <a:rPr lang="vi-VN" sz="1200" b="1" dirty="0">
                <a:solidFill>
                  <a:schemeClr val="bg1"/>
                </a:solidFill>
              </a:rPr>
              <a:t>mỗi nhánh </a:t>
            </a:r>
            <a:r>
              <a:rPr lang="vi-VN" sz="1200" dirty="0"/>
              <a:t>sẽ </a:t>
            </a:r>
            <a:r>
              <a:rPr lang="vi-VN" sz="1200" b="1" dirty="0">
                <a:solidFill>
                  <a:schemeClr val="bg1"/>
                </a:solidFill>
              </a:rPr>
              <a:t>có một điều kiện </a:t>
            </a:r>
            <a:r>
              <a:rPr lang="vi-VN" sz="1200" dirty="0"/>
              <a:t>cụ thể và </a:t>
            </a:r>
            <a:r>
              <a:rPr lang="vi-VN" sz="1200" b="1" dirty="0">
                <a:solidFill>
                  <a:schemeClr val="bg1"/>
                </a:solidFill>
              </a:rPr>
              <a:t>điều kiện </a:t>
            </a:r>
            <a:r>
              <a:rPr lang="vi-VN" sz="1200" dirty="0"/>
              <a:t>đó phải sử dụng toán tử </a:t>
            </a:r>
            <a:r>
              <a:rPr lang="vi-VN" sz="1200" b="1" dirty="0">
                <a:solidFill>
                  <a:schemeClr val="bg1"/>
                </a:solidFill>
              </a:rPr>
              <a:t>so sánh bằng</a:t>
            </a:r>
            <a:r>
              <a:rPr lang="en-US" sz="1200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 err="1"/>
              <a:t>Còn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lệnh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if else </a:t>
            </a:r>
            <a:r>
              <a:rPr lang="en-US" sz="1200" dirty="0" err="1"/>
              <a:t>thì</a:t>
            </a:r>
            <a:r>
              <a:rPr lang="en-US" sz="1200" dirty="0"/>
              <a:t> </a:t>
            </a:r>
            <a:r>
              <a:rPr lang="en-US" sz="1200" dirty="0" err="1"/>
              <a:t>bạn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truyền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vào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một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mệnh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đề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bất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kì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toán</a:t>
            </a:r>
            <a:r>
              <a:rPr lang="en-US" sz="1200" dirty="0"/>
              <a:t> </a:t>
            </a:r>
            <a:r>
              <a:rPr lang="en-US" sz="1200" dirty="0" err="1"/>
              <a:t>tử</a:t>
            </a:r>
            <a:r>
              <a:rPr lang="en-US" sz="1200" dirty="0"/>
              <a:t> </a:t>
            </a:r>
            <a:r>
              <a:rPr lang="en-US" sz="1200" dirty="0" err="1"/>
              <a:t>khác</a:t>
            </a:r>
            <a:r>
              <a:rPr lang="en-US" sz="1200" dirty="0"/>
              <a:t> </a:t>
            </a:r>
            <a:r>
              <a:rPr lang="en-US" sz="1200" dirty="0" err="1"/>
              <a:t>nhau</a:t>
            </a:r>
            <a:r>
              <a:rPr lang="en-US" sz="1200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 err="1"/>
              <a:t>Cú</a:t>
            </a:r>
            <a:r>
              <a:rPr lang="en-US" sz="1200" dirty="0"/>
              <a:t> </a:t>
            </a:r>
            <a:r>
              <a:rPr lang="en-US" sz="1200" dirty="0" err="1"/>
              <a:t>pháp</a:t>
            </a:r>
            <a:r>
              <a:rPr lang="en-US" sz="1200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Switch Case</a:t>
            </a:r>
            <a:endParaRPr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7871E-BAFF-5551-44F3-3BDA084756F8}"/>
              </a:ext>
            </a:extLst>
          </p:cNvPr>
          <p:cNvSpPr txBox="1"/>
          <p:nvPr/>
        </p:nvSpPr>
        <p:spPr>
          <a:xfrm>
            <a:off x="2101640" y="2240082"/>
            <a:ext cx="603068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value_1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 some thing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value_2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 some thing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 something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52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45721"/>
            <a:ext cx="7425031" cy="385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Trường hợp </a:t>
            </a:r>
            <a:r>
              <a:rPr lang="vi-VN" b="1" dirty="0">
                <a:solidFill>
                  <a:schemeClr val="bg1"/>
                </a:solidFill>
              </a:rPr>
              <a:t>bỏ break </a:t>
            </a:r>
            <a:r>
              <a:rPr lang="vi-VN" dirty="0"/>
              <a:t>đi thì câu lệnh sẽ </a:t>
            </a:r>
            <a:r>
              <a:rPr lang="vi-VN" b="1" dirty="0">
                <a:solidFill>
                  <a:schemeClr val="bg1"/>
                </a:solidFill>
              </a:rPr>
              <a:t>chạy tiếp xuống case tiếp theo</a:t>
            </a:r>
            <a:r>
              <a:rPr lang="vi-VN" dirty="0"/>
              <a:t>, đến case nào </a:t>
            </a:r>
            <a:r>
              <a:rPr lang="vi-VN" b="1" dirty="0">
                <a:solidFill>
                  <a:schemeClr val="bg1"/>
                </a:solidFill>
              </a:rPr>
              <a:t>có break</a:t>
            </a:r>
            <a:r>
              <a:rPr lang="vi-VN" dirty="0"/>
              <a:t> thì </a:t>
            </a:r>
            <a:r>
              <a:rPr lang="vi-VN" b="1" dirty="0">
                <a:solidFill>
                  <a:schemeClr val="bg1"/>
                </a:solidFill>
              </a:rPr>
              <a:t>dừng lại</a:t>
            </a:r>
            <a:r>
              <a:rPr lang="vi-VN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Trường hợp </a:t>
            </a:r>
            <a:r>
              <a:rPr lang="vi-VN" b="1" dirty="0">
                <a:solidFill>
                  <a:schemeClr val="bg1"/>
                </a:solidFill>
              </a:rPr>
              <a:t>không có default </a:t>
            </a:r>
            <a:r>
              <a:rPr lang="vi-VN" dirty="0"/>
              <a:t>thì nếu </a:t>
            </a:r>
            <a:r>
              <a:rPr lang="vi-VN" b="1" dirty="0">
                <a:solidFill>
                  <a:schemeClr val="bg1"/>
                </a:solidFill>
              </a:rPr>
              <a:t>rơi vào trường hợp này sẽ không in ra gì</a:t>
            </a:r>
            <a:r>
              <a:rPr lang="vi-VN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Ta cũng có thể </a:t>
            </a:r>
            <a:r>
              <a:rPr lang="vi-VN" b="1" dirty="0">
                <a:solidFill>
                  <a:schemeClr val="bg1"/>
                </a:solidFill>
              </a:rPr>
              <a:t>gom nhóm case </a:t>
            </a:r>
            <a:r>
              <a:rPr lang="vi-VN" dirty="0"/>
              <a:t>lại.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Switch Case</a:t>
            </a:r>
            <a:endParaRPr b="0"/>
          </a:p>
        </p:txBody>
      </p:sp>
    </p:spTree>
    <p:extLst>
      <p:ext uri="{BB962C8B-B14F-4D97-AF65-F5344CB8AC3E}">
        <p14:creationId xmlns:p14="http://schemas.microsoft.com/office/powerpoint/2010/main" val="21743867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1648</Words>
  <Application>Microsoft Office PowerPoint</Application>
  <PresentationFormat>On-screen Show (16:9)</PresentationFormat>
  <Paragraphs>195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Montserrat</vt:lpstr>
      <vt:lpstr>Barlow</vt:lpstr>
      <vt:lpstr>Anaheim</vt:lpstr>
      <vt:lpstr>Barlow Condensed</vt:lpstr>
      <vt:lpstr>Arial</vt:lpstr>
      <vt:lpstr>Consolas</vt:lpstr>
      <vt:lpstr>Barlow Condensed SemiBold</vt:lpstr>
      <vt:lpstr>Software Developer Engineer Job Description by Slidesgo</vt:lpstr>
      <vt:lpstr>KHÓA HỌC FRONT-END  Bài 16: Javascript cơ bản (Tiết 2)</vt:lpstr>
      <vt:lpstr>Nội dung</vt:lpstr>
      <vt:lpstr>01. Câu lệnh rẽ nhánh If Else</vt:lpstr>
      <vt:lpstr>01. Câu lệnh rẽ nhánh If Else</vt:lpstr>
      <vt:lpstr>01. Câu lệnh rẽ nhánh If Else</vt:lpstr>
      <vt:lpstr>01. Câu lệnh rẽ nhánh If Else</vt:lpstr>
      <vt:lpstr>01. Câu lệnh rẽ nhánh If Else</vt:lpstr>
      <vt:lpstr>02. Switch Case</vt:lpstr>
      <vt:lpstr>02. Switch Case</vt:lpstr>
      <vt:lpstr>03. Vòng lặp For</vt:lpstr>
      <vt:lpstr>04. Vòng lặp For In</vt:lpstr>
      <vt:lpstr>05. Vòng lặp For Of</vt:lpstr>
      <vt:lpstr>06. Vòng lặp While</vt:lpstr>
      <vt:lpstr>06. Vòng lặp While</vt:lpstr>
      <vt:lpstr>07. Break</vt:lpstr>
      <vt:lpstr>08. Continue</vt:lpstr>
      <vt:lpstr>09. Variables (Biến)</vt:lpstr>
      <vt:lpstr>09. Variables (Biến)</vt:lpstr>
      <vt:lpstr>09. Variables (Biến)</vt:lpstr>
      <vt:lpstr>09. Variables (Biến)</vt:lpstr>
      <vt:lpstr>09. Variables (Biến)</vt:lpstr>
      <vt:lpstr>09. Variables (Biến)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102</cp:revision>
  <dcterms:modified xsi:type="dcterms:W3CDTF">2023-02-25T14:03:04Z</dcterms:modified>
</cp:coreProperties>
</file>