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94" r:id="rId3"/>
    <p:sldId id="297"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Lst>
  <p:sldSz cx="9144000" cy="5143500" type="screen16x9"/>
  <p:notesSz cx="6858000" cy="9144000"/>
  <p:embeddedFontLst>
    <p:embeddedFont>
      <p:font typeface="Barlow" panose="00000500000000000000" pitchFamily="2" charset="0"/>
      <p:regular r:id="rId21"/>
      <p:bold r:id="rId22"/>
      <p:italic r:id="rId23"/>
      <p:boldItalic r:id="rId24"/>
    </p:embeddedFont>
    <p:embeddedFont>
      <p:font typeface="Barlow Condensed" panose="00000506000000000000" pitchFamily="2" charset="0"/>
      <p:regular r:id="rId25"/>
      <p:bold r:id="rId26"/>
      <p:italic r:id="rId27"/>
      <p:boldItalic r:id="rId28"/>
    </p:embeddedFont>
    <p:embeddedFont>
      <p:font typeface="Barlow Condensed SemiBold" panose="00000706000000000000" pitchFamily="2"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32" autoAdjust="0"/>
    <p:restoredTop sz="95165" autoAdjust="0"/>
  </p:normalViewPr>
  <p:slideViewPr>
    <p:cSldViewPr snapToGrid="0">
      <p:cViewPr varScale="1">
        <p:scale>
          <a:sx n="147" d="100"/>
          <a:sy n="147" d="100"/>
        </p:scale>
        <p:origin x="53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430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556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461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063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786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030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680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628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13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12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696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345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62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783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42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228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KHÓA HỌC FRONT-END</a:t>
            </a:r>
            <a:br>
              <a:rPr lang="en" dirty="0"/>
            </a:br>
            <a:br>
              <a:rPr lang="en" dirty="0"/>
            </a:br>
            <a:r>
              <a:rPr lang="en" sz="4000" b="0" dirty="0">
                <a:solidFill>
                  <a:schemeClr val="lt1"/>
                </a:solidFill>
                <a:latin typeface="Barlow Condensed"/>
                <a:ea typeface="Barlow Condensed"/>
                <a:cs typeface="Barlow Condensed"/>
                <a:sym typeface="Barlow Condensed"/>
              </a:rPr>
              <a:t>Bài 17: </a:t>
            </a:r>
            <a:r>
              <a:rPr lang="vi-VN" sz="4000" b="0" dirty="0">
                <a:solidFill>
                  <a:schemeClr val="lt1"/>
                </a:solidFill>
                <a:latin typeface="Barlow Condensed"/>
                <a:ea typeface="Barlow Condensed"/>
                <a:cs typeface="Barlow Condensed"/>
                <a:sym typeface="Barlow Condensed"/>
              </a:rPr>
              <a:t>Javascript cơ bản (Tiết </a:t>
            </a:r>
            <a:r>
              <a:rPr lang="en-US" sz="4000" b="0" dirty="0">
                <a:solidFill>
                  <a:schemeClr val="lt1"/>
                </a:solidFill>
                <a:latin typeface="Barlow Condensed"/>
                <a:ea typeface="Barlow Condensed"/>
                <a:cs typeface="Barlow Condensed"/>
                <a:sym typeface="Barlow Condensed"/>
              </a:rPr>
              <a:t>3</a:t>
            </a:r>
            <a:r>
              <a:rPr lang="vi-VN" sz="4000" b="0" dirty="0">
                <a:solidFill>
                  <a:schemeClr val="lt1"/>
                </a:solidFill>
                <a:latin typeface="Barlow Condensed"/>
                <a:ea typeface="Barlow Condensed"/>
                <a:cs typeface="Barlow Condensed"/>
                <a:sym typeface="Barlow Condensed"/>
              </a:rPr>
              <a:t>)</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633108"/>
            <a:ext cx="7872766" cy="4510392"/>
          </a:xfrm>
          <a:prstGeom prst="rect">
            <a:avLst/>
          </a:prstGeom>
        </p:spPr>
        <p:txBody>
          <a:bodyPr spcFirstLastPara="1" wrap="square" lIns="91425" tIns="91425" rIns="91425" bIns="91425" anchor="t" anchorCtr="0">
            <a:noAutofit/>
          </a:bodyPr>
          <a:lstStyle/>
          <a:p>
            <a:pPr>
              <a:lnSpc>
                <a:spcPct val="150000"/>
              </a:lnSpc>
            </a:pPr>
            <a:r>
              <a:rPr lang="vi-VN" b="1" dirty="0">
                <a:solidFill>
                  <a:schemeClr val="bg1"/>
                </a:solidFill>
              </a:rPr>
              <a:t>Các bước </a:t>
            </a:r>
            <a:r>
              <a:rPr lang="vi-VN" dirty="0"/>
              <a:t>thực thi:</a:t>
            </a:r>
            <a:endParaRPr lang="en-US" dirty="0"/>
          </a:p>
          <a:p>
            <a:pPr lvl="1" algn="l">
              <a:lnSpc>
                <a:spcPct val="150000"/>
              </a:lnSpc>
              <a:buChar char="●"/>
            </a:pPr>
            <a:r>
              <a:rPr lang="vi-VN" b="1" dirty="0">
                <a:solidFill>
                  <a:schemeClr val="bg1"/>
                </a:solidFill>
              </a:rPr>
              <a:t>Bước 1</a:t>
            </a:r>
            <a:r>
              <a:rPr lang="vi-VN" dirty="0">
                <a:solidFill>
                  <a:schemeClr val="dk1"/>
                </a:solidFill>
              </a:rPr>
              <a:t>: Thực hiện trong try.</a:t>
            </a:r>
          </a:p>
          <a:p>
            <a:pPr lvl="1" algn="l">
              <a:lnSpc>
                <a:spcPct val="150000"/>
              </a:lnSpc>
              <a:buChar char="●"/>
            </a:pPr>
            <a:r>
              <a:rPr lang="vi-VN" b="1" dirty="0">
                <a:solidFill>
                  <a:schemeClr val="bg1"/>
                </a:solidFill>
              </a:rPr>
              <a:t>Bước 2</a:t>
            </a:r>
            <a:r>
              <a:rPr lang="vi-VN" dirty="0">
                <a:solidFill>
                  <a:schemeClr val="dk1"/>
                </a:solidFill>
              </a:rPr>
              <a:t>: Nếu trong try xuất hiện lỗi thì các câu lệnh trong try không được thực thi. Và sẽ nhảy sang catch, các câu lệnh trong catch sẽ được thực thi.</a:t>
            </a:r>
          </a:p>
          <a:p>
            <a:pPr lvl="1" algn="l">
              <a:lnSpc>
                <a:spcPct val="150000"/>
              </a:lnSpc>
              <a:buChar char="●"/>
            </a:pPr>
            <a:r>
              <a:rPr lang="vi-VN" b="1" dirty="0">
                <a:solidFill>
                  <a:schemeClr val="bg1"/>
                </a:solidFill>
              </a:rPr>
              <a:t>Bước 3</a:t>
            </a:r>
            <a:r>
              <a:rPr lang="vi-VN" dirty="0">
                <a:solidFill>
                  <a:schemeClr val="dk1"/>
                </a:solidFill>
              </a:rPr>
              <a:t>: Cuối cùng nhảy xuống finally dù là lỗi hay không. finally là lựa chọn thêm, không bắt buộc phải thêm vào.</a:t>
            </a:r>
            <a:endParaRPr lang="en-US" dirty="0">
              <a:solidFill>
                <a:schemeClr val="dk1"/>
              </a:solidFill>
            </a:endParaRPr>
          </a:p>
          <a:p>
            <a:pPr>
              <a:lnSpc>
                <a:spcPct val="150000"/>
              </a:lnSpc>
            </a:pPr>
            <a:r>
              <a:rPr lang="vi-VN" b="1" dirty="0">
                <a:solidFill>
                  <a:schemeClr val="bg1"/>
                </a:solidFill>
              </a:rPr>
              <a:t>Lưu ý</a:t>
            </a:r>
            <a:r>
              <a:rPr lang="vi-VN" dirty="0">
                <a:solidFill>
                  <a:schemeClr val="dk1"/>
                </a:solidFill>
              </a:rPr>
              <a:t>: Nếu dùng try catch thì nếu trong try catch gặp lỗi thì các câu lệnh bên ngoài try catch vẫn chạy bình thường. Nếu không dùng try catch mà gặp phải lỗi thì các câu lệnh phía sau sẽ bị dừng.</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02. </a:t>
            </a:r>
            <a:r>
              <a:rPr lang="en-US" b="0" dirty="0"/>
              <a:t>Try Catch</a:t>
            </a:r>
            <a:endParaRPr b="0" dirty="0"/>
          </a:p>
        </p:txBody>
      </p:sp>
    </p:spTree>
    <p:extLst>
      <p:ext uri="{BB962C8B-B14F-4D97-AF65-F5344CB8AC3E}">
        <p14:creationId xmlns:p14="http://schemas.microsoft.com/office/powerpoint/2010/main" val="176837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704000" cy="1474940"/>
          </a:xfrm>
          <a:prstGeom prst="rect">
            <a:avLst/>
          </a:prstGeom>
        </p:spPr>
        <p:txBody>
          <a:bodyPr spcFirstLastPara="1" wrap="square" lIns="91425" tIns="91425" rIns="91425" bIns="91425" anchor="t" anchorCtr="0">
            <a:noAutofit/>
          </a:bodyPr>
          <a:lstStyle/>
          <a:p>
            <a:pPr>
              <a:lnSpc>
                <a:spcPct val="150000"/>
              </a:lnSpc>
            </a:pPr>
            <a:r>
              <a:rPr lang="vi-VN" dirty="0">
                <a:solidFill>
                  <a:schemeClr val="dk1"/>
                </a:solidFill>
              </a:rPr>
              <a:t>Cú pháp:</a:t>
            </a:r>
          </a:p>
          <a:p>
            <a:pPr marL="139700" indent="0">
              <a:lnSpc>
                <a:spcPct val="150000"/>
              </a:lnSpc>
              <a:buNone/>
            </a:pPr>
            <a:r>
              <a:rPr lang="en-US" dirty="0">
                <a:solidFill>
                  <a:schemeClr val="dk1"/>
                </a:solidFill>
              </a:rPr>
              <a:t>	</a:t>
            </a:r>
            <a:r>
              <a:rPr lang="vi-VN" b="1" dirty="0">
                <a:solidFill>
                  <a:schemeClr val="bg1"/>
                </a:solidFill>
              </a:rPr>
              <a:t>tenObject.tenKey = value;</a:t>
            </a:r>
          </a:p>
          <a:p>
            <a:pPr>
              <a:lnSpc>
                <a:spcPct val="150000"/>
              </a:lnSpc>
            </a:pPr>
            <a:r>
              <a:rPr lang="vi-VN" dirty="0">
                <a:solidFill>
                  <a:schemeClr val="dk1"/>
                </a:solidFill>
              </a:rPr>
              <a:t>Hoặc</a:t>
            </a:r>
            <a:r>
              <a:rPr lang="en-US" dirty="0">
                <a:solidFill>
                  <a:schemeClr val="dk1"/>
                </a:solidFill>
              </a:rPr>
              <a:t>:</a:t>
            </a:r>
            <a:endParaRPr lang="vi-VN" dirty="0">
              <a:solidFill>
                <a:schemeClr val="dk1"/>
              </a:solidFill>
            </a:endParaRPr>
          </a:p>
          <a:p>
            <a:pPr marL="139700" indent="0">
              <a:lnSpc>
                <a:spcPct val="150000"/>
              </a:lnSpc>
              <a:buNone/>
            </a:pPr>
            <a:r>
              <a:rPr lang="en-US" dirty="0">
                <a:solidFill>
                  <a:schemeClr val="dk1"/>
                </a:solidFill>
              </a:rPr>
              <a:t>	</a:t>
            </a:r>
            <a:r>
              <a:rPr lang="vi-VN" b="1" dirty="0">
                <a:solidFill>
                  <a:schemeClr val="bg1"/>
                </a:solidFill>
              </a:rPr>
              <a:t>tenObject["tenKey"] = value;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03. </a:t>
            </a:r>
            <a:r>
              <a:rPr lang="en-US" b="0" dirty="0" err="1"/>
              <a:t>Làm</a:t>
            </a:r>
            <a:r>
              <a:rPr lang="en-US" b="0" dirty="0"/>
              <a:t> </a:t>
            </a:r>
            <a:r>
              <a:rPr lang="en-US" b="0" dirty="0" err="1"/>
              <a:t>việc</a:t>
            </a:r>
            <a:r>
              <a:rPr lang="en-US" b="0" dirty="0"/>
              <a:t> </a:t>
            </a:r>
            <a:r>
              <a:rPr lang="en-US" b="0" dirty="0" err="1"/>
              <a:t>với</a:t>
            </a:r>
            <a:r>
              <a:rPr lang="en-US" b="0" dirty="0"/>
              <a:t> Object </a:t>
            </a:r>
            <a:r>
              <a:rPr lang="en-US" b="0" dirty="0" err="1"/>
              <a:t>nâng</a:t>
            </a:r>
            <a:r>
              <a:rPr lang="en-US" b="0" dirty="0"/>
              <a:t> </a:t>
            </a:r>
            <a:r>
              <a:rPr lang="en-US" b="0" dirty="0" err="1"/>
              <a:t>cao</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3.1. </a:t>
            </a:r>
            <a:r>
              <a:rPr lang="en-GB" dirty="0" err="1"/>
              <a:t>Cách</a:t>
            </a:r>
            <a:r>
              <a:rPr lang="en-GB" dirty="0"/>
              <a:t> </a:t>
            </a:r>
            <a:r>
              <a:rPr lang="en-GB" dirty="0" err="1"/>
              <a:t>thêm</a:t>
            </a:r>
            <a:r>
              <a:rPr lang="en-GB" dirty="0"/>
              <a:t> 1 key </a:t>
            </a:r>
            <a:r>
              <a:rPr lang="en-GB" dirty="0" err="1"/>
              <a:t>mới</a:t>
            </a:r>
            <a:r>
              <a:rPr lang="en-GB" dirty="0"/>
              <a:t> </a:t>
            </a:r>
            <a:r>
              <a:rPr lang="en-GB" dirty="0" err="1"/>
              <a:t>vào</a:t>
            </a:r>
            <a:r>
              <a:rPr lang="en-GB" dirty="0"/>
              <a:t> object</a:t>
            </a:r>
            <a:endParaRPr lang="en-US" dirty="0"/>
          </a:p>
        </p:txBody>
      </p:sp>
      <p:sp>
        <p:nvSpPr>
          <p:cNvPr id="5" name="Google Shape;1488;p40">
            <a:extLst>
              <a:ext uri="{FF2B5EF4-FFF2-40B4-BE49-F238E27FC236}">
                <a16:creationId xmlns:a16="http://schemas.microsoft.com/office/drawing/2014/main" id="{1295EAD2-75D1-48F4-BCB8-3E8012293548}"/>
              </a:ext>
            </a:extLst>
          </p:cNvPr>
          <p:cNvSpPr txBox="1">
            <a:spLocks/>
          </p:cNvSpPr>
          <p:nvPr/>
        </p:nvSpPr>
        <p:spPr>
          <a:xfrm>
            <a:off x="720000" y="2905750"/>
            <a:ext cx="7704000" cy="14749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dirty="0"/>
              <a:t>Cú pháp:</a:t>
            </a:r>
          </a:p>
          <a:p>
            <a:pPr marL="139700" indent="0">
              <a:lnSpc>
                <a:spcPct val="150000"/>
              </a:lnSpc>
              <a:buFont typeface="Anaheim"/>
              <a:buNone/>
            </a:pPr>
            <a:r>
              <a:rPr lang="en-US" dirty="0"/>
              <a:t>	</a:t>
            </a:r>
            <a:r>
              <a:rPr lang="vi-VN" b="1" dirty="0">
                <a:solidFill>
                  <a:schemeClr val="bg1"/>
                </a:solidFill>
              </a:rPr>
              <a:t>delete tenObject.tenKey;</a:t>
            </a:r>
          </a:p>
        </p:txBody>
      </p:sp>
      <p:sp>
        <p:nvSpPr>
          <p:cNvPr id="6" name="Google Shape;1500;p40">
            <a:extLst>
              <a:ext uri="{FF2B5EF4-FFF2-40B4-BE49-F238E27FC236}">
                <a16:creationId xmlns:a16="http://schemas.microsoft.com/office/drawing/2014/main" id="{114388B2-3861-4B0B-8E39-156550F738A4}"/>
              </a:ext>
            </a:extLst>
          </p:cNvPr>
          <p:cNvSpPr txBox="1">
            <a:spLocks/>
          </p:cNvSpPr>
          <p:nvPr/>
        </p:nvSpPr>
        <p:spPr>
          <a:xfrm>
            <a:off x="839228" y="2766280"/>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dirty="0"/>
              <a:t>3.2. </a:t>
            </a:r>
            <a:r>
              <a:rPr lang="en-GB" dirty="0" err="1"/>
              <a:t>Cách</a:t>
            </a:r>
            <a:r>
              <a:rPr lang="en-GB" dirty="0"/>
              <a:t> </a:t>
            </a:r>
            <a:r>
              <a:rPr lang="en-GB" dirty="0" err="1"/>
              <a:t>xóa</a:t>
            </a:r>
            <a:r>
              <a:rPr lang="en-GB" dirty="0"/>
              <a:t> 1 key </a:t>
            </a:r>
            <a:r>
              <a:rPr lang="en-GB" dirty="0" err="1"/>
              <a:t>khỏi</a:t>
            </a:r>
            <a:r>
              <a:rPr lang="en-GB" dirty="0"/>
              <a:t> object</a:t>
            </a:r>
            <a:endParaRPr lang="en-US" dirty="0"/>
          </a:p>
        </p:txBody>
      </p:sp>
    </p:spTree>
    <p:extLst>
      <p:ext uri="{BB962C8B-B14F-4D97-AF65-F5344CB8AC3E}">
        <p14:creationId xmlns:p14="http://schemas.microsoft.com/office/powerpoint/2010/main" val="1404548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704000" cy="4147614"/>
          </a:xfrm>
          <a:prstGeom prst="rect">
            <a:avLst/>
          </a:prstGeom>
        </p:spPr>
        <p:txBody>
          <a:bodyPr spcFirstLastPara="1" wrap="square" lIns="91425" tIns="91425" rIns="91425" bIns="91425" anchor="t" anchorCtr="0">
            <a:noAutofit/>
          </a:bodyPr>
          <a:lstStyle/>
          <a:p>
            <a:pPr>
              <a:lnSpc>
                <a:spcPct val="150000"/>
              </a:lnSpc>
            </a:pPr>
            <a:r>
              <a:rPr lang="en-US" dirty="0" err="1">
                <a:solidFill>
                  <a:schemeClr val="tx1"/>
                </a:solidFill>
              </a:rPr>
              <a:t>Để</a:t>
            </a:r>
            <a:r>
              <a:rPr lang="en-US" dirty="0">
                <a:solidFill>
                  <a:schemeClr val="tx1"/>
                </a:solidFill>
              </a:rPr>
              <a:t> </a:t>
            </a:r>
            <a:r>
              <a:rPr lang="vi-VN" dirty="0">
                <a:solidFill>
                  <a:schemeClr val="dk1"/>
                </a:solidFill>
              </a:rPr>
              <a:t>duyệt qua mỗi phần tử của mảng và thực hiện một hành động nào đó.</a:t>
            </a:r>
            <a:endParaRPr lang="en-US" dirty="0">
              <a:solidFill>
                <a:schemeClr val="dk1"/>
              </a:solidFill>
            </a:endParaRPr>
          </a:p>
          <a:p>
            <a:pPr>
              <a:lnSpc>
                <a:spcPct val="150000"/>
              </a:lnSpc>
            </a:pP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trực</a:t>
            </a:r>
            <a:r>
              <a:rPr lang="en-US" dirty="0">
                <a:solidFill>
                  <a:schemeClr val="tx1"/>
                </a:solidFill>
              </a:rPr>
              <a:t> </a:t>
            </a:r>
            <a:r>
              <a:rPr lang="en-US" dirty="0" err="1">
                <a:solidFill>
                  <a:schemeClr val="tx1"/>
                </a:solidFill>
              </a:rPr>
              <a:t>tiếp</a:t>
            </a:r>
            <a:r>
              <a:rPr lang="en-US" dirty="0">
                <a:solidFill>
                  <a:schemeClr val="tx1"/>
                </a:solidFill>
              </a:rPr>
              <a:t> </a:t>
            </a:r>
            <a:r>
              <a:rPr lang="en-US" dirty="0" err="1">
                <a:solidFill>
                  <a:schemeClr val="tx1"/>
                </a:solidFill>
              </a:rPr>
              <a:t>mảng</a:t>
            </a:r>
            <a:r>
              <a:rPr lang="en-US" dirty="0">
                <a:solidFill>
                  <a:schemeClr val="tx1"/>
                </a:solidFill>
              </a:rPr>
              <a:t> ban </a:t>
            </a:r>
            <a:r>
              <a:rPr lang="en-US" dirty="0" err="1">
                <a:solidFill>
                  <a:schemeClr val="tx1"/>
                </a:solidFill>
              </a:rPr>
              <a:t>đầu</a:t>
            </a:r>
            <a:endParaRPr lang="en-US" dirty="0">
              <a:solidFill>
                <a:schemeClr val="tx1"/>
              </a:solidFill>
            </a:endParaRPr>
          </a:p>
          <a:p>
            <a:pPr>
              <a:lnSpc>
                <a:spcPct val="150000"/>
              </a:lnSpc>
            </a:pP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pPr marL="139700" indent="0">
              <a:lnSpc>
                <a:spcPct val="150000"/>
              </a:lnSpc>
              <a:buNone/>
            </a:pPr>
            <a:r>
              <a:rPr lang="en-US" dirty="0">
                <a:solidFill>
                  <a:schemeClr val="tx1"/>
                </a:solidFill>
              </a:rPr>
              <a:t>	</a:t>
            </a:r>
            <a:r>
              <a:rPr lang="en-US" b="1" dirty="0" err="1">
                <a:solidFill>
                  <a:schemeClr val="bg1"/>
                </a:solidFill>
              </a:rPr>
              <a:t>arr.forEach</a:t>
            </a:r>
            <a:r>
              <a:rPr lang="en-US" b="1" dirty="0">
                <a:solidFill>
                  <a:schemeClr val="bg1"/>
                </a:solidFill>
              </a:rPr>
              <a:t>(function(</a:t>
            </a:r>
            <a:r>
              <a:rPr lang="en-US" b="1" dirty="0" err="1">
                <a:solidFill>
                  <a:schemeClr val="bg1"/>
                </a:solidFill>
              </a:rPr>
              <a:t>currentValue</a:t>
            </a:r>
            <a:r>
              <a:rPr lang="en-US" b="1" dirty="0">
                <a:solidFill>
                  <a:schemeClr val="bg1"/>
                </a:solidFill>
              </a:rPr>
              <a:t>, index, array) {</a:t>
            </a:r>
          </a:p>
          <a:p>
            <a:pPr marL="139700" indent="0">
              <a:lnSpc>
                <a:spcPct val="150000"/>
              </a:lnSpc>
              <a:buNone/>
            </a:pPr>
            <a:r>
              <a:rPr lang="en-US" b="1" dirty="0">
                <a:solidFill>
                  <a:schemeClr val="bg1"/>
                </a:solidFill>
              </a:rPr>
              <a:t>	    // code </a:t>
            </a:r>
            <a:r>
              <a:rPr lang="en-US" b="1" dirty="0" err="1">
                <a:solidFill>
                  <a:schemeClr val="bg1"/>
                </a:solidFill>
              </a:rPr>
              <a:t>xử</a:t>
            </a:r>
            <a:r>
              <a:rPr lang="en-US" b="1" dirty="0">
                <a:solidFill>
                  <a:schemeClr val="bg1"/>
                </a:solidFill>
              </a:rPr>
              <a:t> </a:t>
            </a:r>
            <a:r>
              <a:rPr lang="en-US" b="1" dirty="0" err="1">
                <a:solidFill>
                  <a:schemeClr val="bg1"/>
                </a:solidFill>
              </a:rPr>
              <a:t>lý</a:t>
            </a:r>
            <a:endParaRPr lang="en-US" b="1" dirty="0">
              <a:solidFill>
                <a:schemeClr val="bg1"/>
              </a:solidFill>
            </a:endParaRPr>
          </a:p>
          <a:p>
            <a:pPr marL="139700" indent="0">
              <a:lnSpc>
                <a:spcPct val="150000"/>
              </a:lnSpc>
              <a:buNone/>
            </a:pPr>
            <a:r>
              <a:rPr lang="en-US" b="1" dirty="0">
                <a:solidFill>
                  <a:schemeClr val="bg1"/>
                </a:solidFill>
              </a:rPr>
              <a:t>	});</a:t>
            </a:r>
          </a:p>
          <a:p>
            <a:pPr>
              <a:lnSpc>
                <a:spcPct val="150000"/>
              </a:lnSpc>
            </a:pPr>
            <a:r>
              <a:rPr lang="en-US" dirty="0" err="1">
                <a:solidFill>
                  <a:schemeClr val="tx1"/>
                </a:solidFill>
              </a:rPr>
              <a:t>Trong</a:t>
            </a:r>
            <a:r>
              <a:rPr lang="en-US" dirty="0">
                <a:solidFill>
                  <a:schemeClr val="tx1"/>
                </a:solidFill>
              </a:rPr>
              <a:t> </a:t>
            </a:r>
            <a:r>
              <a:rPr lang="en-US" dirty="0" err="1">
                <a:solidFill>
                  <a:schemeClr val="tx1"/>
                </a:solidFill>
              </a:rPr>
              <a:t>đó</a:t>
            </a:r>
            <a:r>
              <a:rPr lang="en-US" dirty="0">
                <a:solidFill>
                  <a:schemeClr val="tx1"/>
                </a:solidFill>
              </a:rPr>
              <a:t>:</a:t>
            </a:r>
            <a:endParaRPr lang="en-US" dirty="0"/>
          </a:p>
          <a:p>
            <a:pPr lvl="1" algn="l">
              <a:lnSpc>
                <a:spcPct val="150000"/>
              </a:lnSpc>
              <a:buChar char="●"/>
            </a:pPr>
            <a:r>
              <a:rPr lang="vi-VN" b="1" dirty="0">
                <a:solidFill>
                  <a:schemeClr val="bg1"/>
                </a:solidFill>
              </a:rPr>
              <a:t>currentValue</a:t>
            </a:r>
            <a:r>
              <a:rPr lang="vi-VN" dirty="0">
                <a:solidFill>
                  <a:schemeClr val="dk1"/>
                </a:solidFill>
              </a:rPr>
              <a:t>: phần tử hiện tại đang được xử lý của array.</a:t>
            </a:r>
          </a:p>
          <a:p>
            <a:pPr lvl="1" algn="l">
              <a:lnSpc>
                <a:spcPct val="150000"/>
              </a:lnSpc>
              <a:buChar char="●"/>
            </a:pPr>
            <a:r>
              <a:rPr lang="vi-VN" b="1" dirty="0">
                <a:solidFill>
                  <a:schemeClr val="bg1"/>
                </a:solidFill>
              </a:rPr>
              <a:t>index</a:t>
            </a:r>
            <a:r>
              <a:rPr lang="vi-VN" dirty="0">
                <a:solidFill>
                  <a:schemeClr val="dk1"/>
                </a:solidFill>
              </a:rPr>
              <a:t>: chỉ số của phần tử hiện tại đang được xử lý của array.</a:t>
            </a:r>
          </a:p>
          <a:p>
            <a:pPr lvl="1" algn="l">
              <a:lnSpc>
                <a:spcPct val="150000"/>
              </a:lnSpc>
              <a:buChar char="●"/>
            </a:pPr>
            <a:r>
              <a:rPr lang="vi-VN" b="1" dirty="0">
                <a:solidFill>
                  <a:schemeClr val="bg1"/>
                </a:solidFill>
              </a:rPr>
              <a:t>array</a:t>
            </a:r>
            <a:r>
              <a:rPr lang="vi-VN" dirty="0">
                <a:solidFill>
                  <a:schemeClr val="dk1"/>
                </a:solidFill>
              </a:rPr>
              <a:t>: mảng hiện tại đang gọi hàm forEach</a:t>
            </a:r>
            <a:r>
              <a:rPr lang="en-US" dirty="0">
                <a:solidFill>
                  <a:schemeClr val="dk1"/>
                </a:solidFill>
              </a:rPr>
              <a:t>()</a:t>
            </a:r>
            <a:r>
              <a:rPr lang="vi-VN" dirty="0">
                <a:solidFill>
                  <a:schemeClr val="dk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Làm</a:t>
            </a:r>
            <a:r>
              <a:rPr lang="en-US" b="0" dirty="0"/>
              <a:t> </a:t>
            </a:r>
            <a:r>
              <a:rPr lang="en-US" b="0" dirty="0" err="1"/>
              <a:t>việc</a:t>
            </a:r>
            <a:r>
              <a:rPr lang="en-US" b="0" dirty="0"/>
              <a:t> </a:t>
            </a:r>
            <a:r>
              <a:rPr lang="en-US" b="0" dirty="0" err="1"/>
              <a:t>với</a:t>
            </a:r>
            <a:r>
              <a:rPr lang="en-US" b="0" dirty="0"/>
              <a:t> Array </a:t>
            </a:r>
            <a:r>
              <a:rPr lang="en-US" b="0" dirty="0" err="1"/>
              <a:t>nâng</a:t>
            </a:r>
            <a:r>
              <a:rPr lang="en-US" b="0" dirty="0"/>
              <a:t> </a:t>
            </a:r>
            <a:r>
              <a:rPr lang="en-US" b="0" dirty="0" err="1"/>
              <a:t>cao</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4.1. </a:t>
            </a:r>
            <a:r>
              <a:rPr lang="en-GB" dirty="0" err="1"/>
              <a:t>forEach</a:t>
            </a:r>
            <a:r>
              <a:rPr lang="en-GB" dirty="0"/>
              <a:t>()</a:t>
            </a:r>
            <a:endParaRPr lang="en-US" dirty="0"/>
          </a:p>
        </p:txBody>
      </p:sp>
      <p:pic>
        <p:nvPicPr>
          <p:cNvPr id="3" name="Picture 2">
            <a:extLst>
              <a:ext uri="{FF2B5EF4-FFF2-40B4-BE49-F238E27FC236}">
                <a16:creationId xmlns:a16="http://schemas.microsoft.com/office/drawing/2014/main" id="{061D0273-DA57-4F08-A016-4E1CE928F6CC}"/>
              </a:ext>
            </a:extLst>
          </p:cNvPr>
          <p:cNvPicPr>
            <a:picLocks noChangeAspect="1"/>
          </p:cNvPicPr>
          <p:nvPr/>
        </p:nvPicPr>
        <p:blipFill>
          <a:blip r:embed="rId3"/>
          <a:stretch>
            <a:fillRect/>
          </a:stretch>
        </p:blipFill>
        <p:spPr>
          <a:xfrm>
            <a:off x="1580448" y="4414667"/>
            <a:ext cx="5983104" cy="728833"/>
          </a:xfrm>
          <a:prstGeom prst="rect">
            <a:avLst/>
          </a:prstGeom>
        </p:spPr>
      </p:pic>
    </p:spTree>
    <p:extLst>
      <p:ext uri="{BB962C8B-B14F-4D97-AF65-F5344CB8AC3E}">
        <p14:creationId xmlns:p14="http://schemas.microsoft.com/office/powerpoint/2010/main" val="179767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704000" cy="4147614"/>
          </a:xfrm>
          <a:prstGeom prst="rect">
            <a:avLst/>
          </a:prstGeom>
        </p:spPr>
        <p:txBody>
          <a:bodyPr spcFirstLastPara="1" wrap="square" lIns="91425" tIns="91425" rIns="91425" bIns="91425" anchor="t" anchorCtr="0">
            <a:noAutofit/>
          </a:bodyPr>
          <a:lstStyle/>
          <a:p>
            <a:pPr>
              <a:lnSpc>
                <a:spcPct val="150000"/>
              </a:lnSpc>
            </a:pPr>
            <a:r>
              <a:rPr lang="vi-VN" dirty="0">
                <a:solidFill>
                  <a:schemeClr val="dk1"/>
                </a:solidFill>
              </a:rPr>
              <a:t>Kiểm tra tất cả các phần tử của một mảng phải thỏa mãn một điều kiện gì đó.</a:t>
            </a:r>
            <a:endParaRPr lang="en-US" dirty="0">
              <a:solidFill>
                <a:schemeClr val="tx1"/>
              </a:solidFill>
            </a:endParaRPr>
          </a:p>
          <a:p>
            <a:pPr>
              <a:lnSpc>
                <a:spcPct val="150000"/>
              </a:lnSpc>
            </a:pP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pPr marL="139700" indent="0">
              <a:lnSpc>
                <a:spcPct val="150000"/>
              </a:lnSpc>
              <a:buNone/>
            </a:pPr>
            <a:r>
              <a:rPr lang="en-US" dirty="0">
                <a:solidFill>
                  <a:schemeClr val="tx1"/>
                </a:solidFill>
              </a:rPr>
              <a:t>	</a:t>
            </a:r>
            <a:r>
              <a:rPr lang="en-GB" b="1" dirty="0" err="1">
                <a:solidFill>
                  <a:schemeClr val="bg1"/>
                </a:solidFill>
              </a:rPr>
              <a:t>arr.every</a:t>
            </a:r>
            <a:r>
              <a:rPr lang="en-GB" b="1" dirty="0">
                <a:solidFill>
                  <a:schemeClr val="bg1"/>
                </a:solidFill>
              </a:rPr>
              <a:t>(function(</a:t>
            </a:r>
            <a:r>
              <a:rPr lang="en-GB" b="1" dirty="0" err="1">
                <a:solidFill>
                  <a:schemeClr val="bg1"/>
                </a:solidFill>
              </a:rPr>
              <a:t>currentValue</a:t>
            </a:r>
            <a:r>
              <a:rPr lang="en-GB" b="1" dirty="0">
                <a:solidFill>
                  <a:schemeClr val="bg1"/>
                </a:solidFill>
              </a:rPr>
              <a:t>, index, array) {</a:t>
            </a:r>
          </a:p>
          <a:p>
            <a:pPr marL="139700" indent="0">
              <a:lnSpc>
                <a:spcPct val="150000"/>
              </a:lnSpc>
              <a:buNone/>
            </a:pPr>
            <a:r>
              <a:rPr lang="en-GB" b="1" dirty="0">
                <a:solidFill>
                  <a:schemeClr val="bg1"/>
                </a:solidFill>
              </a:rPr>
              <a:t>	    // code </a:t>
            </a:r>
            <a:r>
              <a:rPr lang="en-GB" b="1" dirty="0" err="1">
                <a:solidFill>
                  <a:schemeClr val="bg1"/>
                </a:solidFill>
              </a:rPr>
              <a:t>xử</a:t>
            </a:r>
            <a:r>
              <a:rPr lang="en-GB" b="1" dirty="0">
                <a:solidFill>
                  <a:schemeClr val="bg1"/>
                </a:solidFill>
              </a:rPr>
              <a:t> </a:t>
            </a:r>
            <a:r>
              <a:rPr lang="en-GB" b="1" dirty="0" err="1">
                <a:solidFill>
                  <a:schemeClr val="bg1"/>
                </a:solidFill>
              </a:rPr>
              <a:t>lý</a:t>
            </a:r>
            <a:endParaRPr lang="en-GB" b="1" dirty="0">
              <a:solidFill>
                <a:schemeClr val="bg1"/>
              </a:solidFill>
            </a:endParaRPr>
          </a:p>
          <a:p>
            <a:pPr marL="139700" indent="0">
              <a:lnSpc>
                <a:spcPct val="150000"/>
              </a:lnSpc>
              <a:buNone/>
            </a:pPr>
            <a:r>
              <a:rPr lang="en-GB" b="1" dirty="0">
                <a:solidFill>
                  <a:schemeClr val="bg1"/>
                </a:solidFill>
              </a:rPr>
              <a:t>	});</a:t>
            </a:r>
            <a:endParaRPr lang="en-US" b="1" dirty="0">
              <a:solidFill>
                <a:schemeClr val="bg1"/>
              </a:solidFill>
            </a:endParaRPr>
          </a:p>
          <a:p>
            <a:pPr>
              <a:lnSpc>
                <a:spcPct val="150000"/>
              </a:lnSpc>
            </a:pPr>
            <a:r>
              <a:rPr lang="en-US" dirty="0" err="1">
                <a:solidFill>
                  <a:schemeClr val="tx1"/>
                </a:solidFill>
              </a:rPr>
              <a:t>Trong</a:t>
            </a:r>
            <a:r>
              <a:rPr lang="en-US" dirty="0">
                <a:solidFill>
                  <a:schemeClr val="tx1"/>
                </a:solidFill>
              </a:rPr>
              <a:t> </a:t>
            </a:r>
            <a:r>
              <a:rPr lang="en-US" dirty="0" err="1">
                <a:solidFill>
                  <a:schemeClr val="tx1"/>
                </a:solidFill>
              </a:rPr>
              <a:t>đó</a:t>
            </a:r>
            <a:r>
              <a:rPr lang="en-US" dirty="0">
                <a:solidFill>
                  <a:schemeClr val="tx1"/>
                </a:solidFill>
              </a:rPr>
              <a:t>:</a:t>
            </a:r>
            <a:endParaRPr lang="en-US" dirty="0"/>
          </a:p>
          <a:p>
            <a:pPr lvl="1" algn="l">
              <a:lnSpc>
                <a:spcPct val="150000"/>
              </a:lnSpc>
              <a:buChar char="●"/>
            </a:pPr>
            <a:r>
              <a:rPr lang="vi-VN" b="1" dirty="0">
                <a:solidFill>
                  <a:schemeClr val="bg1"/>
                </a:solidFill>
              </a:rPr>
              <a:t>currentValue</a:t>
            </a:r>
            <a:r>
              <a:rPr lang="vi-VN" dirty="0">
                <a:solidFill>
                  <a:schemeClr val="dk1"/>
                </a:solidFill>
              </a:rPr>
              <a:t>: phần tử hiện tại đang được xử lý của array.</a:t>
            </a:r>
          </a:p>
          <a:p>
            <a:pPr lvl="1" algn="l">
              <a:lnSpc>
                <a:spcPct val="150000"/>
              </a:lnSpc>
              <a:buChar char="●"/>
            </a:pPr>
            <a:r>
              <a:rPr lang="vi-VN" b="1" dirty="0">
                <a:solidFill>
                  <a:schemeClr val="bg1"/>
                </a:solidFill>
              </a:rPr>
              <a:t>index</a:t>
            </a:r>
            <a:r>
              <a:rPr lang="vi-VN" dirty="0">
                <a:solidFill>
                  <a:schemeClr val="dk1"/>
                </a:solidFill>
              </a:rPr>
              <a:t>: chỉ số của phần tử hiện tại đang được xử lý của array.</a:t>
            </a:r>
          </a:p>
          <a:p>
            <a:pPr lvl="1" algn="l">
              <a:lnSpc>
                <a:spcPct val="150000"/>
              </a:lnSpc>
              <a:buChar char="●"/>
            </a:pPr>
            <a:r>
              <a:rPr lang="vi-VN" b="1" dirty="0">
                <a:solidFill>
                  <a:schemeClr val="bg1"/>
                </a:solidFill>
              </a:rPr>
              <a:t>array</a:t>
            </a:r>
            <a:r>
              <a:rPr lang="vi-VN" dirty="0">
                <a:solidFill>
                  <a:schemeClr val="dk1"/>
                </a:solidFill>
              </a:rPr>
              <a:t>: mảng hiện tại đang gọi hàm </a:t>
            </a:r>
            <a:r>
              <a:rPr lang="en-US" dirty="0">
                <a:solidFill>
                  <a:schemeClr val="dk1"/>
                </a:solidFill>
              </a:rPr>
              <a:t>every()</a:t>
            </a:r>
            <a:r>
              <a:rPr lang="vi-VN" dirty="0">
                <a:solidFill>
                  <a:schemeClr val="dk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Làm</a:t>
            </a:r>
            <a:r>
              <a:rPr lang="en-US" b="0" dirty="0"/>
              <a:t> </a:t>
            </a:r>
            <a:r>
              <a:rPr lang="en-US" b="0" dirty="0" err="1"/>
              <a:t>việc</a:t>
            </a:r>
            <a:r>
              <a:rPr lang="en-US" b="0" dirty="0"/>
              <a:t> </a:t>
            </a:r>
            <a:r>
              <a:rPr lang="en-US" b="0" dirty="0" err="1"/>
              <a:t>với</a:t>
            </a:r>
            <a:r>
              <a:rPr lang="en-US" b="0" dirty="0"/>
              <a:t> Array </a:t>
            </a:r>
            <a:r>
              <a:rPr lang="en-US" b="0" dirty="0" err="1"/>
              <a:t>nâng</a:t>
            </a:r>
            <a:r>
              <a:rPr lang="en-US" b="0" dirty="0"/>
              <a:t> </a:t>
            </a:r>
            <a:r>
              <a:rPr lang="en-US" b="0" dirty="0" err="1"/>
              <a:t>cao</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4.2. </a:t>
            </a:r>
            <a:r>
              <a:rPr lang="en-GB" dirty="0"/>
              <a:t>every()</a:t>
            </a:r>
            <a:endParaRPr lang="en-US" dirty="0"/>
          </a:p>
        </p:txBody>
      </p:sp>
      <p:pic>
        <p:nvPicPr>
          <p:cNvPr id="3" name="Picture 2" descr="A picture containing text&#10;&#10;Description automatically generated">
            <a:extLst>
              <a:ext uri="{FF2B5EF4-FFF2-40B4-BE49-F238E27FC236}">
                <a16:creationId xmlns:a16="http://schemas.microsoft.com/office/drawing/2014/main" id="{7607A3AD-BAAE-4F80-997B-E9A88E83BF8C}"/>
              </a:ext>
            </a:extLst>
          </p:cNvPr>
          <p:cNvPicPr>
            <a:picLocks noChangeAspect="1"/>
          </p:cNvPicPr>
          <p:nvPr/>
        </p:nvPicPr>
        <p:blipFill>
          <a:blip r:embed="rId3"/>
          <a:stretch>
            <a:fillRect/>
          </a:stretch>
        </p:blipFill>
        <p:spPr>
          <a:xfrm>
            <a:off x="1520757" y="4147614"/>
            <a:ext cx="6102486" cy="792270"/>
          </a:xfrm>
          <a:prstGeom prst="rect">
            <a:avLst/>
          </a:prstGeom>
        </p:spPr>
      </p:pic>
    </p:spTree>
    <p:extLst>
      <p:ext uri="{BB962C8B-B14F-4D97-AF65-F5344CB8AC3E}">
        <p14:creationId xmlns:p14="http://schemas.microsoft.com/office/powerpoint/2010/main" val="17988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704000" cy="4147614"/>
          </a:xfrm>
          <a:prstGeom prst="rect">
            <a:avLst/>
          </a:prstGeom>
        </p:spPr>
        <p:txBody>
          <a:bodyPr spcFirstLastPara="1" wrap="square" lIns="91425" tIns="91425" rIns="91425" bIns="91425" anchor="t" anchorCtr="0">
            <a:noAutofit/>
          </a:bodyPr>
          <a:lstStyle/>
          <a:p>
            <a:pPr>
              <a:lnSpc>
                <a:spcPct val="150000"/>
              </a:lnSpc>
            </a:pPr>
            <a:r>
              <a:rPr lang="vi-VN" dirty="0">
                <a:solidFill>
                  <a:schemeClr val="dk1"/>
                </a:solidFill>
              </a:rPr>
              <a:t>Kiểm tra chỉ cần một phần tử của một mảng thỏa mãn một điều kiện gì đó là được.</a:t>
            </a:r>
            <a:endParaRPr lang="en-US" dirty="0">
              <a:solidFill>
                <a:schemeClr val="tx1"/>
              </a:solidFill>
            </a:endParaRPr>
          </a:p>
          <a:p>
            <a:pPr>
              <a:lnSpc>
                <a:spcPct val="150000"/>
              </a:lnSpc>
            </a:pP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pPr marL="139700" indent="0">
              <a:lnSpc>
                <a:spcPct val="150000"/>
              </a:lnSpc>
              <a:buNone/>
            </a:pPr>
            <a:r>
              <a:rPr lang="en-US" dirty="0">
                <a:solidFill>
                  <a:schemeClr val="tx1"/>
                </a:solidFill>
              </a:rPr>
              <a:t>	</a:t>
            </a:r>
            <a:r>
              <a:rPr lang="en-GB" b="1" dirty="0" err="1">
                <a:solidFill>
                  <a:schemeClr val="bg1"/>
                </a:solidFill>
              </a:rPr>
              <a:t>arr.some</a:t>
            </a:r>
            <a:r>
              <a:rPr lang="en-GB" b="1" dirty="0">
                <a:solidFill>
                  <a:schemeClr val="bg1"/>
                </a:solidFill>
              </a:rPr>
              <a:t>(function(</a:t>
            </a:r>
            <a:r>
              <a:rPr lang="en-GB" b="1" dirty="0" err="1">
                <a:solidFill>
                  <a:schemeClr val="bg1"/>
                </a:solidFill>
              </a:rPr>
              <a:t>currentValue</a:t>
            </a:r>
            <a:r>
              <a:rPr lang="en-GB" b="1" dirty="0">
                <a:solidFill>
                  <a:schemeClr val="bg1"/>
                </a:solidFill>
              </a:rPr>
              <a:t>, index, array) {</a:t>
            </a:r>
          </a:p>
          <a:p>
            <a:pPr marL="139700" indent="0">
              <a:lnSpc>
                <a:spcPct val="150000"/>
              </a:lnSpc>
              <a:buNone/>
            </a:pPr>
            <a:r>
              <a:rPr lang="en-GB" b="1" dirty="0">
                <a:solidFill>
                  <a:schemeClr val="bg1"/>
                </a:solidFill>
              </a:rPr>
              <a:t>	    // code </a:t>
            </a:r>
            <a:r>
              <a:rPr lang="en-GB" b="1" dirty="0" err="1">
                <a:solidFill>
                  <a:schemeClr val="bg1"/>
                </a:solidFill>
              </a:rPr>
              <a:t>xử</a:t>
            </a:r>
            <a:r>
              <a:rPr lang="en-GB" b="1" dirty="0">
                <a:solidFill>
                  <a:schemeClr val="bg1"/>
                </a:solidFill>
              </a:rPr>
              <a:t> </a:t>
            </a:r>
            <a:r>
              <a:rPr lang="en-GB" b="1" dirty="0" err="1">
                <a:solidFill>
                  <a:schemeClr val="bg1"/>
                </a:solidFill>
              </a:rPr>
              <a:t>lý</a:t>
            </a:r>
            <a:endParaRPr lang="en-GB" b="1" dirty="0">
              <a:solidFill>
                <a:schemeClr val="bg1"/>
              </a:solidFill>
            </a:endParaRPr>
          </a:p>
          <a:p>
            <a:pPr marL="139700" indent="0">
              <a:lnSpc>
                <a:spcPct val="150000"/>
              </a:lnSpc>
              <a:buNone/>
            </a:pPr>
            <a:r>
              <a:rPr lang="en-GB" b="1" dirty="0">
                <a:solidFill>
                  <a:schemeClr val="bg1"/>
                </a:solidFill>
              </a:rPr>
              <a:t>	});</a:t>
            </a:r>
          </a:p>
          <a:p>
            <a:pPr>
              <a:lnSpc>
                <a:spcPct val="150000"/>
              </a:lnSpc>
            </a:pPr>
            <a:r>
              <a:rPr lang="en-US" dirty="0" err="1">
                <a:solidFill>
                  <a:schemeClr val="tx1"/>
                </a:solidFill>
              </a:rPr>
              <a:t>Trong</a:t>
            </a:r>
            <a:r>
              <a:rPr lang="en-US" dirty="0">
                <a:solidFill>
                  <a:schemeClr val="tx1"/>
                </a:solidFill>
              </a:rPr>
              <a:t> </a:t>
            </a:r>
            <a:r>
              <a:rPr lang="en-US" dirty="0" err="1">
                <a:solidFill>
                  <a:schemeClr val="tx1"/>
                </a:solidFill>
              </a:rPr>
              <a:t>đó</a:t>
            </a:r>
            <a:r>
              <a:rPr lang="en-US" dirty="0">
                <a:solidFill>
                  <a:schemeClr val="tx1"/>
                </a:solidFill>
              </a:rPr>
              <a:t>:</a:t>
            </a:r>
            <a:endParaRPr lang="en-US" dirty="0"/>
          </a:p>
          <a:p>
            <a:pPr lvl="1" algn="l">
              <a:lnSpc>
                <a:spcPct val="150000"/>
              </a:lnSpc>
              <a:buChar char="●"/>
            </a:pPr>
            <a:r>
              <a:rPr lang="vi-VN" b="1" dirty="0">
                <a:solidFill>
                  <a:schemeClr val="bg1"/>
                </a:solidFill>
              </a:rPr>
              <a:t>currentValue</a:t>
            </a:r>
            <a:r>
              <a:rPr lang="vi-VN" dirty="0">
                <a:solidFill>
                  <a:schemeClr val="dk1"/>
                </a:solidFill>
              </a:rPr>
              <a:t>: phần tử hiện tại đang được xử lý của array.</a:t>
            </a:r>
          </a:p>
          <a:p>
            <a:pPr lvl="1" algn="l">
              <a:lnSpc>
                <a:spcPct val="150000"/>
              </a:lnSpc>
              <a:buChar char="●"/>
            </a:pPr>
            <a:r>
              <a:rPr lang="vi-VN" b="1" dirty="0">
                <a:solidFill>
                  <a:schemeClr val="bg1"/>
                </a:solidFill>
              </a:rPr>
              <a:t>index</a:t>
            </a:r>
            <a:r>
              <a:rPr lang="vi-VN" dirty="0">
                <a:solidFill>
                  <a:schemeClr val="dk1"/>
                </a:solidFill>
              </a:rPr>
              <a:t>: chỉ số của phần tử hiện tại đang được xử lý của array.</a:t>
            </a:r>
          </a:p>
          <a:p>
            <a:pPr lvl="1" algn="l">
              <a:lnSpc>
                <a:spcPct val="150000"/>
              </a:lnSpc>
              <a:buChar char="●"/>
            </a:pPr>
            <a:r>
              <a:rPr lang="vi-VN" b="1" dirty="0">
                <a:solidFill>
                  <a:schemeClr val="bg1"/>
                </a:solidFill>
              </a:rPr>
              <a:t>array</a:t>
            </a:r>
            <a:r>
              <a:rPr lang="vi-VN" dirty="0">
                <a:solidFill>
                  <a:schemeClr val="dk1"/>
                </a:solidFill>
              </a:rPr>
              <a:t>: mảng hiện tại đang gọi hàm </a:t>
            </a:r>
            <a:r>
              <a:rPr lang="en-US" dirty="0">
                <a:solidFill>
                  <a:schemeClr val="dk1"/>
                </a:solidFill>
              </a:rPr>
              <a:t>some()</a:t>
            </a:r>
            <a:r>
              <a:rPr lang="vi-VN" dirty="0">
                <a:solidFill>
                  <a:schemeClr val="dk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Làm</a:t>
            </a:r>
            <a:r>
              <a:rPr lang="en-US" b="0" dirty="0"/>
              <a:t> </a:t>
            </a:r>
            <a:r>
              <a:rPr lang="en-US" b="0" dirty="0" err="1"/>
              <a:t>việc</a:t>
            </a:r>
            <a:r>
              <a:rPr lang="en-US" b="0" dirty="0"/>
              <a:t> </a:t>
            </a:r>
            <a:r>
              <a:rPr lang="en-US" b="0" dirty="0" err="1"/>
              <a:t>với</a:t>
            </a:r>
            <a:r>
              <a:rPr lang="en-US" b="0" dirty="0"/>
              <a:t> Array </a:t>
            </a:r>
            <a:r>
              <a:rPr lang="en-US" b="0" dirty="0" err="1"/>
              <a:t>nâng</a:t>
            </a:r>
            <a:r>
              <a:rPr lang="en-US" b="0" dirty="0"/>
              <a:t> </a:t>
            </a:r>
            <a:r>
              <a:rPr lang="en-US" b="0" dirty="0" err="1"/>
              <a:t>cao</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4.3. </a:t>
            </a:r>
            <a:r>
              <a:rPr lang="en-GB" dirty="0"/>
              <a:t>some()</a:t>
            </a:r>
            <a:endParaRPr lang="en-US" dirty="0"/>
          </a:p>
        </p:txBody>
      </p:sp>
      <p:pic>
        <p:nvPicPr>
          <p:cNvPr id="3" name="Picture 2">
            <a:extLst>
              <a:ext uri="{FF2B5EF4-FFF2-40B4-BE49-F238E27FC236}">
                <a16:creationId xmlns:a16="http://schemas.microsoft.com/office/drawing/2014/main" id="{7DD9FDC8-E155-4E7F-A44F-A36F66CCF457}"/>
              </a:ext>
            </a:extLst>
          </p:cNvPr>
          <p:cNvPicPr>
            <a:picLocks noChangeAspect="1"/>
          </p:cNvPicPr>
          <p:nvPr/>
        </p:nvPicPr>
        <p:blipFill>
          <a:blip r:embed="rId3"/>
          <a:stretch>
            <a:fillRect/>
          </a:stretch>
        </p:blipFill>
        <p:spPr>
          <a:xfrm>
            <a:off x="1362006" y="4147614"/>
            <a:ext cx="6419988" cy="724222"/>
          </a:xfrm>
          <a:prstGeom prst="rect">
            <a:avLst/>
          </a:prstGeom>
        </p:spPr>
      </p:pic>
    </p:spTree>
    <p:extLst>
      <p:ext uri="{BB962C8B-B14F-4D97-AF65-F5344CB8AC3E}">
        <p14:creationId xmlns:p14="http://schemas.microsoft.com/office/powerpoint/2010/main" val="1860006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704000" cy="4147614"/>
          </a:xfrm>
          <a:prstGeom prst="rect">
            <a:avLst/>
          </a:prstGeom>
        </p:spPr>
        <p:txBody>
          <a:bodyPr spcFirstLastPara="1" wrap="square" lIns="91425" tIns="91425" rIns="91425" bIns="91425" anchor="t" anchorCtr="0">
            <a:noAutofit/>
          </a:bodyPr>
          <a:lstStyle/>
          <a:p>
            <a:pPr>
              <a:lnSpc>
                <a:spcPct val="150000"/>
              </a:lnSpc>
            </a:pPr>
            <a:r>
              <a:rPr lang="vi-VN" sz="1200" dirty="0">
                <a:solidFill>
                  <a:schemeClr val="dk1"/>
                </a:solidFill>
              </a:rPr>
              <a:t>Tìm xem trong mảng có giá trị giống với giá trị đang cần tìm không, nếu có thì trả về chính phần tử của mảng đó. Nếu không có thì trả về undefined.</a:t>
            </a:r>
            <a:endParaRPr lang="en-US" sz="1200" dirty="0">
              <a:solidFill>
                <a:schemeClr val="dk1"/>
              </a:solidFill>
            </a:endParaRPr>
          </a:p>
          <a:p>
            <a:pPr>
              <a:lnSpc>
                <a:spcPct val="150000"/>
              </a:lnSpc>
            </a:pPr>
            <a:r>
              <a:rPr lang="vi-VN" sz="1200" dirty="0">
                <a:solidFill>
                  <a:schemeClr val="tx1"/>
                </a:solidFill>
              </a:rPr>
              <a:t>Chỉ tìm được 1 phần tử trong mảng</a:t>
            </a:r>
            <a:r>
              <a:rPr lang="en-US" sz="1200" dirty="0"/>
              <a:t>.</a:t>
            </a:r>
            <a:endParaRPr lang="en-US" sz="1200" dirty="0">
              <a:solidFill>
                <a:schemeClr val="tx1"/>
              </a:solidFill>
            </a:endParaRPr>
          </a:p>
          <a:p>
            <a:pPr>
              <a:lnSpc>
                <a:spcPct val="150000"/>
              </a:lnSpc>
            </a:pPr>
            <a:r>
              <a:rPr lang="en-US" sz="1200" dirty="0" err="1">
                <a:solidFill>
                  <a:schemeClr val="tx1"/>
                </a:solidFill>
              </a:rPr>
              <a:t>Cú</a:t>
            </a:r>
            <a:r>
              <a:rPr lang="en-US" sz="1200" dirty="0">
                <a:solidFill>
                  <a:schemeClr val="tx1"/>
                </a:solidFill>
              </a:rPr>
              <a:t> </a:t>
            </a:r>
            <a:r>
              <a:rPr lang="en-US" sz="1200" dirty="0" err="1">
                <a:solidFill>
                  <a:schemeClr val="tx1"/>
                </a:solidFill>
              </a:rPr>
              <a:t>pháp</a:t>
            </a:r>
            <a:r>
              <a:rPr lang="en-US" sz="1200" dirty="0">
                <a:solidFill>
                  <a:schemeClr val="tx1"/>
                </a:solidFill>
              </a:rPr>
              <a:t>:</a:t>
            </a:r>
          </a:p>
          <a:p>
            <a:pPr marL="139700" indent="0">
              <a:lnSpc>
                <a:spcPct val="150000"/>
              </a:lnSpc>
              <a:buNone/>
            </a:pPr>
            <a:r>
              <a:rPr lang="en-US" sz="1200" dirty="0">
                <a:solidFill>
                  <a:schemeClr val="tx1"/>
                </a:solidFill>
              </a:rPr>
              <a:t>	</a:t>
            </a:r>
            <a:r>
              <a:rPr lang="en-GB" sz="1200" b="1" dirty="0" err="1">
                <a:solidFill>
                  <a:schemeClr val="bg1"/>
                </a:solidFill>
              </a:rPr>
              <a:t>arr.find</a:t>
            </a:r>
            <a:r>
              <a:rPr lang="en-GB" sz="1200" b="1" dirty="0">
                <a:solidFill>
                  <a:schemeClr val="bg1"/>
                </a:solidFill>
              </a:rPr>
              <a:t>(function(</a:t>
            </a:r>
            <a:r>
              <a:rPr lang="en-GB" sz="1200" b="1" dirty="0" err="1">
                <a:solidFill>
                  <a:schemeClr val="bg1"/>
                </a:solidFill>
              </a:rPr>
              <a:t>currentValue</a:t>
            </a:r>
            <a:r>
              <a:rPr lang="en-GB" sz="1200" b="1" dirty="0">
                <a:solidFill>
                  <a:schemeClr val="bg1"/>
                </a:solidFill>
              </a:rPr>
              <a:t>, index, array) {</a:t>
            </a:r>
          </a:p>
          <a:p>
            <a:pPr marL="139700" indent="0">
              <a:lnSpc>
                <a:spcPct val="150000"/>
              </a:lnSpc>
              <a:buNone/>
            </a:pPr>
            <a:r>
              <a:rPr lang="en-GB" sz="1200" b="1" dirty="0">
                <a:solidFill>
                  <a:schemeClr val="bg1"/>
                </a:solidFill>
              </a:rPr>
              <a:t>	    // code </a:t>
            </a:r>
            <a:r>
              <a:rPr lang="en-GB" sz="1200" b="1" dirty="0" err="1">
                <a:solidFill>
                  <a:schemeClr val="bg1"/>
                </a:solidFill>
              </a:rPr>
              <a:t>xử</a:t>
            </a:r>
            <a:r>
              <a:rPr lang="en-GB" sz="1200" b="1" dirty="0">
                <a:solidFill>
                  <a:schemeClr val="bg1"/>
                </a:solidFill>
              </a:rPr>
              <a:t> </a:t>
            </a:r>
            <a:r>
              <a:rPr lang="en-GB" sz="1200" b="1" dirty="0" err="1">
                <a:solidFill>
                  <a:schemeClr val="bg1"/>
                </a:solidFill>
              </a:rPr>
              <a:t>lý</a:t>
            </a:r>
            <a:endParaRPr lang="en-GB" sz="1200" b="1" dirty="0">
              <a:solidFill>
                <a:schemeClr val="bg1"/>
              </a:solidFill>
            </a:endParaRPr>
          </a:p>
          <a:p>
            <a:pPr marL="139700" indent="0">
              <a:lnSpc>
                <a:spcPct val="150000"/>
              </a:lnSpc>
              <a:buNone/>
            </a:pPr>
            <a:r>
              <a:rPr lang="en-GB" sz="1200" b="1" dirty="0">
                <a:solidFill>
                  <a:schemeClr val="bg1"/>
                </a:solidFill>
              </a:rPr>
              <a:t>	});</a:t>
            </a:r>
          </a:p>
          <a:p>
            <a:pPr>
              <a:lnSpc>
                <a:spcPct val="150000"/>
              </a:lnSpc>
            </a:pPr>
            <a:r>
              <a:rPr lang="en-US" sz="1200" dirty="0" err="1">
                <a:solidFill>
                  <a:schemeClr val="tx1"/>
                </a:solidFill>
              </a:rPr>
              <a:t>Trong</a:t>
            </a:r>
            <a:r>
              <a:rPr lang="en-US" sz="1200" dirty="0">
                <a:solidFill>
                  <a:schemeClr val="tx1"/>
                </a:solidFill>
              </a:rPr>
              <a:t> </a:t>
            </a:r>
            <a:r>
              <a:rPr lang="en-US" sz="1200" dirty="0" err="1">
                <a:solidFill>
                  <a:schemeClr val="tx1"/>
                </a:solidFill>
              </a:rPr>
              <a:t>đó</a:t>
            </a:r>
            <a:r>
              <a:rPr lang="en-US" sz="1200" dirty="0">
                <a:solidFill>
                  <a:schemeClr val="tx1"/>
                </a:solidFill>
              </a:rPr>
              <a:t>:</a:t>
            </a:r>
            <a:endParaRPr lang="en-US" sz="1200" dirty="0"/>
          </a:p>
          <a:p>
            <a:pPr lvl="1" algn="l">
              <a:lnSpc>
                <a:spcPct val="150000"/>
              </a:lnSpc>
              <a:buChar char="●"/>
            </a:pPr>
            <a:r>
              <a:rPr lang="vi-VN" sz="1200" b="1" dirty="0">
                <a:solidFill>
                  <a:schemeClr val="bg1"/>
                </a:solidFill>
              </a:rPr>
              <a:t>currentValue</a:t>
            </a:r>
            <a:r>
              <a:rPr lang="vi-VN" sz="1200" dirty="0">
                <a:solidFill>
                  <a:schemeClr val="dk1"/>
                </a:solidFill>
              </a:rPr>
              <a:t>: phần tử hiện tại đang được xử lý của array.</a:t>
            </a:r>
          </a:p>
          <a:p>
            <a:pPr lvl="1" algn="l">
              <a:lnSpc>
                <a:spcPct val="150000"/>
              </a:lnSpc>
              <a:buChar char="●"/>
            </a:pPr>
            <a:r>
              <a:rPr lang="vi-VN" sz="1200" b="1" dirty="0">
                <a:solidFill>
                  <a:schemeClr val="bg1"/>
                </a:solidFill>
              </a:rPr>
              <a:t>index</a:t>
            </a:r>
            <a:r>
              <a:rPr lang="vi-VN" sz="1200" dirty="0">
                <a:solidFill>
                  <a:schemeClr val="dk1"/>
                </a:solidFill>
              </a:rPr>
              <a:t>: chỉ số của phần tử hiện tại đang được xử lý của array.</a:t>
            </a:r>
          </a:p>
          <a:p>
            <a:pPr lvl="1" algn="l">
              <a:lnSpc>
                <a:spcPct val="150000"/>
              </a:lnSpc>
              <a:buChar char="●"/>
            </a:pPr>
            <a:r>
              <a:rPr lang="vi-VN" sz="1200" b="1" dirty="0">
                <a:solidFill>
                  <a:schemeClr val="bg1"/>
                </a:solidFill>
              </a:rPr>
              <a:t>array</a:t>
            </a:r>
            <a:r>
              <a:rPr lang="vi-VN" sz="1200" dirty="0">
                <a:solidFill>
                  <a:schemeClr val="dk1"/>
                </a:solidFill>
              </a:rPr>
              <a:t>: mảng hiện tại đang gọi hàm </a:t>
            </a:r>
            <a:r>
              <a:rPr lang="en-US" sz="1200" dirty="0">
                <a:solidFill>
                  <a:schemeClr val="dk1"/>
                </a:solidFill>
              </a:rPr>
              <a:t>find()</a:t>
            </a:r>
            <a:r>
              <a:rPr lang="vi-VN" sz="1200" dirty="0">
                <a:solidFill>
                  <a:schemeClr val="dk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Làm</a:t>
            </a:r>
            <a:r>
              <a:rPr lang="en-US" b="0" dirty="0"/>
              <a:t> </a:t>
            </a:r>
            <a:r>
              <a:rPr lang="en-US" b="0" dirty="0" err="1"/>
              <a:t>việc</a:t>
            </a:r>
            <a:r>
              <a:rPr lang="en-US" b="0" dirty="0"/>
              <a:t> </a:t>
            </a:r>
            <a:r>
              <a:rPr lang="en-US" b="0" dirty="0" err="1"/>
              <a:t>với</a:t>
            </a:r>
            <a:r>
              <a:rPr lang="en-US" b="0" dirty="0"/>
              <a:t> Array </a:t>
            </a:r>
            <a:r>
              <a:rPr lang="en-US" b="0" dirty="0" err="1"/>
              <a:t>nâng</a:t>
            </a:r>
            <a:r>
              <a:rPr lang="en-US" b="0" dirty="0"/>
              <a:t> </a:t>
            </a:r>
            <a:r>
              <a:rPr lang="en-US" b="0" dirty="0" err="1"/>
              <a:t>cao</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4.4. </a:t>
            </a:r>
            <a:r>
              <a:rPr lang="en-GB" dirty="0"/>
              <a:t>find()</a:t>
            </a:r>
            <a:endParaRPr lang="en-US" dirty="0"/>
          </a:p>
        </p:txBody>
      </p:sp>
      <p:pic>
        <p:nvPicPr>
          <p:cNvPr id="3" name="Picture 2" descr="A picture containing text&#10;&#10;Description automatically generated">
            <a:extLst>
              <a:ext uri="{FF2B5EF4-FFF2-40B4-BE49-F238E27FC236}">
                <a16:creationId xmlns:a16="http://schemas.microsoft.com/office/drawing/2014/main" id="{6386A5F9-8CDA-4458-A446-25FA4D6EE28C}"/>
              </a:ext>
            </a:extLst>
          </p:cNvPr>
          <p:cNvPicPr>
            <a:picLocks noChangeAspect="1"/>
          </p:cNvPicPr>
          <p:nvPr/>
        </p:nvPicPr>
        <p:blipFill>
          <a:blip r:embed="rId3"/>
          <a:stretch>
            <a:fillRect/>
          </a:stretch>
        </p:blipFill>
        <p:spPr>
          <a:xfrm>
            <a:off x="1436451" y="4209263"/>
            <a:ext cx="6271098" cy="820412"/>
          </a:xfrm>
          <a:prstGeom prst="rect">
            <a:avLst/>
          </a:prstGeom>
        </p:spPr>
      </p:pic>
    </p:spTree>
    <p:extLst>
      <p:ext uri="{BB962C8B-B14F-4D97-AF65-F5344CB8AC3E}">
        <p14:creationId xmlns:p14="http://schemas.microsoft.com/office/powerpoint/2010/main" val="964327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704000" cy="4147614"/>
          </a:xfrm>
          <a:prstGeom prst="rect">
            <a:avLst/>
          </a:prstGeom>
        </p:spPr>
        <p:txBody>
          <a:bodyPr spcFirstLastPara="1" wrap="square" lIns="91425" tIns="91425" rIns="91425" bIns="91425" anchor="t" anchorCtr="0">
            <a:noAutofit/>
          </a:bodyPr>
          <a:lstStyle/>
          <a:p>
            <a:pPr>
              <a:lnSpc>
                <a:spcPct val="150000"/>
              </a:lnSpc>
            </a:pPr>
            <a:r>
              <a:rPr lang="vi-VN" dirty="0">
                <a:solidFill>
                  <a:schemeClr val="dk1"/>
                </a:solidFill>
              </a:rPr>
              <a:t>Giống find, nhưng cho phép tìm được nhiều phần tử và trả về một array gồm các phần tử đã tìm được.</a:t>
            </a:r>
            <a:endParaRPr lang="en-US" dirty="0">
              <a:solidFill>
                <a:schemeClr val="dk1"/>
              </a:solidFill>
            </a:endParaRPr>
          </a:p>
          <a:p>
            <a:pPr>
              <a:lnSpc>
                <a:spcPct val="150000"/>
              </a:lnSpc>
            </a:pP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pPr marL="139700" indent="0">
              <a:lnSpc>
                <a:spcPct val="150000"/>
              </a:lnSpc>
              <a:buNone/>
            </a:pPr>
            <a:r>
              <a:rPr lang="en-US" dirty="0">
                <a:solidFill>
                  <a:schemeClr val="tx1"/>
                </a:solidFill>
              </a:rPr>
              <a:t>	</a:t>
            </a:r>
            <a:r>
              <a:rPr lang="en-GB" b="1" dirty="0" err="1">
                <a:solidFill>
                  <a:schemeClr val="bg1"/>
                </a:solidFill>
              </a:rPr>
              <a:t>arr.filter</a:t>
            </a:r>
            <a:r>
              <a:rPr lang="en-GB" b="1" dirty="0">
                <a:solidFill>
                  <a:schemeClr val="bg1"/>
                </a:solidFill>
              </a:rPr>
              <a:t>(function(</a:t>
            </a:r>
            <a:r>
              <a:rPr lang="en-GB" b="1" dirty="0" err="1">
                <a:solidFill>
                  <a:schemeClr val="bg1"/>
                </a:solidFill>
              </a:rPr>
              <a:t>currentValue</a:t>
            </a:r>
            <a:r>
              <a:rPr lang="en-GB" b="1" dirty="0">
                <a:solidFill>
                  <a:schemeClr val="bg1"/>
                </a:solidFill>
              </a:rPr>
              <a:t>, index, array) {</a:t>
            </a:r>
          </a:p>
          <a:p>
            <a:pPr marL="139700" indent="0">
              <a:lnSpc>
                <a:spcPct val="150000"/>
              </a:lnSpc>
              <a:buNone/>
            </a:pPr>
            <a:r>
              <a:rPr lang="en-GB" b="1" dirty="0">
                <a:solidFill>
                  <a:schemeClr val="bg1"/>
                </a:solidFill>
              </a:rPr>
              <a:t>	    // code </a:t>
            </a:r>
            <a:r>
              <a:rPr lang="en-GB" b="1" dirty="0" err="1">
                <a:solidFill>
                  <a:schemeClr val="bg1"/>
                </a:solidFill>
              </a:rPr>
              <a:t>xử</a:t>
            </a:r>
            <a:r>
              <a:rPr lang="en-GB" b="1" dirty="0">
                <a:solidFill>
                  <a:schemeClr val="bg1"/>
                </a:solidFill>
              </a:rPr>
              <a:t> </a:t>
            </a:r>
            <a:r>
              <a:rPr lang="en-GB" b="1" dirty="0" err="1">
                <a:solidFill>
                  <a:schemeClr val="bg1"/>
                </a:solidFill>
              </a:rPr>
              <a:t>lý</a:t>
            </a:r>
            <a:endParaRPr lang="en-GB" b="1" dirty="0">
              <a:solidFill>
                <a:schemeClr val="bg1"/>
              </a:solidFill>
            </a:endParaRPr>
          </a:p>
          <a:p>
            <a:pPr marL="139700" indent="0">
              <a:lnSpc>
                <a:spcPct val="150000"/>
              </a:lnSpc>
              <a:buNone/>
            </a:pPr>
            <a:r>
              <a:rPr lang="en-GB" b="1" dirty="0">
                <a:solidFill>
                  <a:schemeClr val="bg1"/>
                </a:solidFill>
              </a:rPr>
              <a:t>	});</a:t>
            </a:r>
          </a:p>
          <a:p>
            <a:pPr>
              <a:lnSpc>
                <a:spcPct val="150000"/>
              </a:lnSpc>
            </a:pPr>
            <a:r>
              <a:rPr lang="en-US" dirty="0" err="1">
                <a:solidFill>
                  <a:schemeClr val="tx1"/>
                </a:solidFill>
              </a:rPr>
              <a:t>Trong</a:t>
            </a:r>
            <a:r>
              <a:rPr lang="en-US" dirty="0">
                <a:solidFill>
                  <a:schemeClr val="tx1"/>
                </a:solidFill>
              </a:rPr>
              <a:t> </a:t>
            </a:r>
            <a:r>
              <a:rPr lang="en-US" dirty="0" err="1">
                <a:solidFill>
                  <a:schemeClr val="tx1"/>
                </a:solidFill>
              </a:rPr>
              <a:t>đó</a:t>
            </a:r>
            <a:r>
              <a:rPr lang="en-US" dirty="0">
                <a:solidFill>
                  <a:schemeClr val="tx1"/>
                </a:solidFill>
              </a:rPr>
              <a:t>:</a:t>
            </a:r>
            <a:endParaRPr lang="en-US" dirty="0"/>
          </a:p>
          <a:p>
            <a:pPr lvl="1" algn="l">
              <a:lnSpc>
                <a:spcPct val="150000"/>
              </a:lnSpc>
              <a:buChar char="●"/>
            </a:pPr>
            <a:r>
              <a:rPr lang="vi-VN" b="1" dirty="0">
                <a:solidFill>
                  <a:schemeClr val="bg1"/>
                </a:solidFill>
              </a:rPr>
              <a:t>currentValue</a:t>
            </a:r>
            <a:r>
              <a:rPr lang="vi-VN" dirty="0">
                <a:solidFill>
                  <a:schemeClr val="dk1"/>
                </a:solidFill>
              </a:rPr>
              <a:t>: phần tử hiện tại đang được xử lý của array.</a:t>
            </a:r>
          </a:p>
          <a:p>
            <a:pPr lvl="1" algn="l">
              <a:lnSpc>
                <a:spcPct val="150000"/>
              </a:lnSpc>
              <a:buChar char="●"/>
            </a:pPr>
            <a:r>
              <a:rPr lang="vi-VN" b="1" dirty="0">
                <a:solidFill>
                  <a:schemeClr val="bg1"/>
                </a:solidFill>
              </a:rPr>
              <a:t>index</a:t>
            </a:r>
            <a:r>
              <a:rPr lang="vi-VN" dirty="0">
                <a:solidFill>
                  <a:schemeClr val="dk1"/>
                </a:solidFill>
              </a:rPr>
              <a:t>: chỉ số của phần tử hiện tại đang được xử lý của array.</a:t>
            </a:r>
          </a:p>
          <a:p>
            <a:pPr lvl="1" algn="l">
              <a:lnSpc>
                <a:spcPct val="150000"/>
              </a:lnSpc>
              <a:buChar char="●"/>
            </a:pPr>
            <a:r>
              <a:rPr lang="vi-VN" b="1" dirty="0">
                <a:solidFill>
                  <a:schemeClr val="bg1"/>
                </a:solidFill>
              </a:rPr>
              <a:t>array</a:t>
            </a:r>
            <a:r>
              <a:rPr lang="vi-VN" dirty="0">
                <a:solidFill>
                  <a:schemeClr val="dk1"/>
                </a:solidFill>
              </a:rPr>
              <a:t>: mảng hiện tại đang gọi hàm </a:t>
            </a:r>
            <a:r>
              <a:rPr lang="en-US" dirty="0">
                <a:solidFill>
                  <a:schemeClr val="dk1"/>
                </a:solidFill>
              </a:rPr>
              <a:t>filter()</a:t>
            </a:r>
            <a:r>
              <a:rPr lang="vi-VN" dirty="0">
                <a:solidFill>
                  <a:schemeClr val="dk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Làm</a:t>
            </a:r>
            <a:r>
              <a:rPr lang="en-US" b="0" dirty="0"/>
              <a:t> </a:t>
            </a:r>
            <a:r>
              <a:rPr lang="en-US" b="0" dirty="0" err="1"/>
              <a:t>việc</a:t>
            </a:r>
            <a:r>
              <a:rPr lang="en-US" b="0" dirty="0"/>
              <a:t> </a:t>
            </a:r>
            <a:r>
              <a:rPr lang="en-US" b="0" dirty="0" err="1"/>
              <a:t>với</a:t>
            </a:r>
            <a:r>
              <a:rPr lang="en-US" b="0" dirty="0"/>
              <a:t> Array </a:t>
            </a:r>
            <a:r>
              <a:rPr lang="en-US" b="0" dirty="0" err="1"/>
              <a:t>nâng</a:t>
            </a:r>
            <a:r>
              <a:rPr lang="en-US" b="0" dirty="0"/>
              <a:t> </a:t>
            </a:r>
            <a:r>
              <a:rPr lang="en-US" b="0" dirty="0" err="1"/>
              <a:t>cao</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4.5. </a:t>
            </a:r>
            <a:r>
              <a:rPr lang="en-GB" dirty="0"/>
              <a:t>filter()</a:t>
            </a:r>
            <a:endParaRPr lang="en-US" dirty="0"/>
          </a:p>
        </p:txBody>
      </p:sp>
      <p:pic>
        <p:nvPicPr>
          <p:cNvPr id="3" name="Picture 2">
            <a:extLst>
              <a:ext uri="{FF2B5EF4-FFF2-40B4-BE49-F238E27FC236}">
                <a16:creationId xmlns:a16="http://schemas.microsoft.com/office/drawing/2014/main" id="{90493B4A-FCE0-4E75-A309-06DE96BE29A6}"/>
              </a:ext>
            </a:extLst>
          </p:cNvPr>
          <p:cNvPicPr>
            <a:picLocks noChangeAspect="1"/>
          </p:cNvPicPr>
          <p:nvPr/>
        </p:nvPicPr>
        <p:blipFill>
          <a:blip r:embed="rId3"/>
          <a:stretch>
            <a:fillRect/>
          </a:stretch>
        </p:blipFill>
        <p:spPr>
          <a:xfrm>
            <a:off x="1300264" y="4359222"/>
            <a:ext cx="6543472" cy="774956"/>
          </a:xfrm>
          <a:prstGeom prst="rect">
            <a:avLst/>
          </a:prstGeom>
        </p:spPr>
      </p:pic>
    </p:spTree>
    <p:extLst>
      <p:ext uri="{BB962C8B-B14F-4D97-AF65-F5344CB8AC3E}">
        <p14:creationId xmlns:p14="http://schemas.microsoft.com/office/powerpoint/2010/main" val="562748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704000" cy="4147614"/>
          </a:xfrm>
          <a:prstGeom prst="rect">
            <a:avLst/>
          </a:prstGeom>
        </p:spPr>
        <p:txBody>
          <a:bodyPr spcFirstLastPara="1" wrap="square" lIns="91425" tIns="91425" rIns="91425" bIns="91425" anchor="t" anchorCtr="0">
            <a:noAutofit/>
          </a:bodyPr>
          <a:lstStyle/>
          <a:p>
            <a:pPr>
              <a:lnSpc>
                <a:spcPct val="150000"/>
              </a:lnSpc>
            </a:pPr>
            <a:r>
              <a:rPr lang="vi-VN" sz="1200" dirty="0">
                <a:solidFill>
                  <a:schemeClr val="dk1"/>
                </a:solidFill>
              </a:rPr>
              <a:t>Hàm map() sẽ lặp qua từng phần tử của mảng. Giá trị trả về của hàm map là một mảng mới, với số lượng phần tử bằng với mảng cũ, nhưng giá trị của các phần tử thì được quyết định bởi lệnh return của hàm map.</a:t>
            </a:r>
            <a:endParaRPr lang="en-US" sz="1200" dirty="0">
              <a:solidFill>
                <a:schemeClr val="dk1"/>
              </a:solidFill>
            </a:endParaRPr>
          </a:p>
          <a:p>
            <a:pPr>
              <a:lnSpc>
                <a:spcPct val="150000"/>
              </a:lnSpc>
            </a:pPr>
            <a:r>
              <a:rPr lang="en-US" sz="1200" dirty="0" err="1">
                <a:solidFill>
                  <a:schemeClr val="tx1"/>
                </a:solidFill>
              </a:rPr>
              <a:t>Cú</a:t>
            </a:r>
            <a:r>
              <a:rPr lang="en-US" sz="1200" dirty="0">
                <a:solidFill>
                  <a:schemeClr val="tx1"/>
                </a:solidFill>
              </a:rPr>
              <a:t> </a:t>
            </a:r>
            <a:r>
              <a:rPr lang="en-US" sz="1200" dirty="0" err="1">
                <a:solidFill>
                  <a:schemeClr val="tx1"/>
                </a:solidFill>
              </a:rPr>
              <a:t>pháp</a:t>
            </a:r>
            <a:r>
              <a:rPr lang="en-US" sz="1200" dirty="0">
                <a:solidFill>
                  <a:schemeClr val="tx1"/>
                </a:solidFill>
              </a:rPr>
              <a:t>:</a:t>
            </a:r>
          </a:p>
          <a:p>
            <a:pPr marL="139700" indent="0">
              <a:lnSpc>
                <a:spcPct val="150000"/>
              </a:lnSpc>
              <a:buNone/>
            </a:pPr>
            <a:r>
              <a:rPr lang="en-US" sz="1200" dirty="0">
                <a:solidFill>
                  <a:schemeClr val="tx1"/>
                </a:solidFill>
              </a:rPr>
              <a:t>	</a:t>
            </a:r>
            <a:r>
              <a:rPr lang="en-GB" sz="1200" b="1" dirty="0" err="1">
                <a:solidFill>
                  <a:schemeClr val="bg1"/>
                </a:solidFill>
              </a:rPr>
              <a:t>arr.map</a:t>
            </a:r>
            <a:r>
              <a:rPr lang="en-GB" sz="1200" b="1" dirty="0">
                <a:solidFill>
                  <a:schemeClr val="bg1"/>
                </a:solidFill>
              </a:rPr>
              <a:t>(function(</a:t>
            </a:r>
            <a:r>
              <a:rPr lang="en-GB" sz="1200" b="1" dirty="0" err="1">
                <a:solidFill>
                  <a:schemeClr val="bg1"/>
                </a:solidFill>
              </a:rPr>
              <a:t>currentValue</a:t>
            </a:r>
            <a:r>
              <a:rPr lang="en-GB" sz="1200" b="1" dirty="0">
                <a:solidFill>
                  <a:schemeClr val="bg1"/>
                </a:solidFill>
              </a:rPr>
              <a:t>, index, array) {</a:t>
            </a:r>
          </a:p>
          <a:p>
            <a:pPr marL="139700" indent="0">
              <a:lnSpc>
                <a:spcPct val="150000"/>
              </a:lnSpc>
              <a:buNone/>
            </a:pPr>
            <a:r>
              <a:rPr lang="en-GB" sz="1200" b="1" dirty="0">
                <a:solidFill>
                  <a:schemeClr val="bg1"/>
                </a:solidFill>
              </a:rPr>
              <a:t>	    // code </a:t>
            </a:r>
            <a:r>
              <a:rPr lang="en-GB" sz="1200" b="1" dirty="0" err="1">
                <a:solidFill>
                  <a:schemeClr val="bg1"/>
                </a:solidFill>
              </a:rPr>
              <a:t>xử</a:t>
            </a:r>
            <a:r>
              <a:rPr lang="en-GB" sz="1200" b="1" dirty="0">
                <a:solidFill>
                  <a:schemeClr val="bg1"/>
                </a:solidFill>
              </a:rPr>
              <a:t> </a:t>
            </a:r>
            <a:r>
              <a:rPr lang="en-GB" sz="1200" b="1" dirty="0" err="1">
                <a:solidFill>
                  <a:schemeClr val="bg1"/>
                </a:solidFill>
              </a:rPr>
              <a:t>lý</a:t>
            </a:r>
            <a:endParaRPr lang="en-GB" sz="1200" b="1" dirty="0">
              <a:solidFill>
                <a:schemeClr val="bg1"/>
              </a:solidFill>
            </a:endParaRPr>
          </a:p>
          <a:p>
            <a:pPr marL="139700" indent="0">
              <a:lnSpc>
                <a:spcPct val="150000"/>
              </a:lnSpc>
              <a:buNone/>
            </a:pPr>
            <a:r>
              <a:rPr lang="en-GB" sz="1200" b="1" dirty="0">
                <a:solidFill>
                  <a:schemeClr val="bg1"/>
                </a:solidFill>
              </a:rPr>
              <a:t>	});</a:t>
            </a:r>
          </a:p>
          <a:p>
            <a:pPr>
              <a:lnSpc>
                <a:spcPct val="150000"/>
              </a:lnSpc>
            </a:pPr>
            <a:r>
              <a:rPr lang="en-US" sz="1200" dirty="0" err="1">
                <a:solidFill>
                  <a:schemeClr val="tx1"/>
                </a:solidFill>
              </a:rPr>
              <a:t>Trong</a:t>
            </a:r>
            <a:r>
              <a:rPr lang="en-US" sz="1200" dirty="0">
                <a:solidFill>
                  <a:schemeClr val="tx1"/>
                </a:solidFill>
              </a:rPr>
              <a:t> </a:t>
            </a:r>
            <a:r>
              <a:rPr lang="en-US" sz="1200" dirty="0" err="1">
                <a:solidFill>
                  <a:schemeClr val="tx1"/>
                </a:solidFill>
              </a:rPr>
              <a:t>đó</a:t>
            </a:r>
            <a:r>
              <a:rPr lang="en-US" sz="1200" dirty="0">
                <a:solidFill>
                  <a:schemeClr val="tx1"/>
                </a:solidFill>
              </a:rPr>
              <a:t>:</a:t>
            </a:r>
            <a:endParaRPr lang="en-US" sz="1200" dirty="0"/>
          </a:p>
          <a:p>
            <a:pPr lvl="1" algn="l">
              <a:lnSpc>
                <a:spcPct val="150000"/>
              </a:lnSpc>
              <a:buChar char="●"/>
            </a:pPr>
            <a:r>
              <a:rPr lang="vi-VN" sz="1200" b="1" dirty="0">
                <a:solidFill>
                  <a:schemeClr val="bg1"/>
                </a:solidFill>
              </a:rPr>
              <a:t>currentValue</a:t>
            </a:r>
            <a:r>
              <a:rPr lang="vi-VN" sz="1200" dirty="0">
                <a:solidFill>
                  <a:schemeClr val="dk1"/>
                </a:solidFill>
              </a:rPr>
              <a:t>: phần tử hiện tại đang được xử lý của array.</a:t>
            </a:r>
          </a:p>
          <a:p>
            <a:pPr lvl="1" algn="l">
              <a:lnSpc>
                <a:spcPct val="150000"/>
              </a:lnSpc>
              <a:buChar char="●"/>
            </a:pPr>
            <a:r>
              <a:rPr lang="vi-VN" sz="1200" b="1" dirty="0">
                <a:solidFill>
                  <a:schemeClr val="bg1"/>
                </a:solidFill>
              </a:rPr>
              <a:t>index</a:t>
            </a:r>
            <a:r>
              <a:rPr lang="vi-VN" sz="1200" dirty="0">
                <a:solidFill>
                  <a:schemeClr val="dk1"/>
                </a:solidFill>
              </a:rPr>
              <a:t>: chỉ số của phần tử hiện tại đang được xử lý của array.</a:t>
            </a:r>
          </a:p>
          <a:p>
            <a:pPr lvl="1" algn="l">
              <a:lnSpc>
                <a:spcPct val="150000"/>
              </a:lnSpc>
              <a:buChar char="●"/>
            </a:pPr>
            <a:r>
              <a:rPr lang="vi-VN" sz="1200" b="1" dirty="0">
                <a:solidFill>
                  <a:schemeClr val="bg1"/>
                </a:solidFill>
              </a:rPr>
              <a:t>array</a:t>
            </a:r>
            <a:r>
              <a:rPr lang="vi-VN" sz="1200" dirty="0">
                <a:solidFill>
                  <a:schemeClr val="dk1"/>
                </a:solidFill>
              </a:rPr>
              <a:t>: mảng hiện tại đang gọi hàm </a:t>
            </a:r>
            <a:r>
              <a:rPr lang="en-US" sz="1200" dirty="0">
                <a:solidFill>
                  <a:schemeClr val="dk1"/>
                </a:solidFill>
              </a:rPr>
              <a:t>map()</a:t>
            </a:r>
            <a:r>
              <a:rPr lang="vi-VN" sz="1200" dirty="0">
                <a:solidFill>
                  <a:schemeClr val="dk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Làm</a:t>
            </a:r>
            <a:r>
              <a:rPr lang="en-US" b="0" dirty="0"/>
              <a:t> </a:t>
            </a:r>
            <a:r>
              <a:rPr lang="en-US" b="0" dirty="0" err="1"/>
              <a:t>việc</a:t>
            </a:r>
            <a:r>
              <a:rPr lang="en-US" b="0" dirty="0"/>
              <a:t> </a:t>
            </a:r>
            <a:r>
              <a:rPr lang="en-US" b="0" dirty="0" err="1"/>
              <a:t>với</a:t>
            </a:r>
            <a:r>
              <a:rPr lang="en-US" b="0" dirty="0"/>
              <a:t> Array </a:t>
            </a:r>
            <a:r>
              <a:rPr lang="en-US" b="0" dirty="0" err="1"/>
              <a:t>nâng</a:t>
            </a:r>
            <a:r>
              <a:rPr lang="en-US" b="0" dirty="0"/>
              <a:t> </a:t>
            </a:r>
            <a:r>
              <a:rPr lang="en-US" b="0" dirty="0" err="1"/>
              <a:t>cao</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4.6. </a:t>
            </a:r>
            <a:r>
              <a:rPr lang="en-GB" dirty="0"/>
              <a:t>map()</a:t>
            </a:r>
            <a:endParaRPr lang="en-US" dirty="0"/>
          </a:p>
        </p:txBody>
      </p:sp>
      <p:pic>
        <p:nvPicPr>
          <p:cNvPr id="3" name="Picture 2">
            <a:extLst>
              <a:ext uri="{FF2B5EF4-FFF2-40B4-BE49-F238E27FC236}">
                <a16:creationId xmlns:a16="http://schemas.microsoft.com/office/drawing/2014/main" id="{23F43097-8422-4890-94D5-22B4E801BBA1}"/>
              </a:ext>
            </a:extLst>
          </p:cNvPr>
          <p:cNvPicPr>
            <a:picLocks noChangeAspect="1"/>
          </p:cNvPicPr>
          <p:nvPr/>
        </p:nvPicPr>
        <p:blipFill>
          <a:blip r:embed="rId3"/>
          <a:stretch>
            <a:fillRect/>
          </a:stretch>
        </p:blipFill>
        <p:spPr>
          <a:xfrm>
            <a:off x="1197528" y="4040220"/>
            <a:ext cx="6748944" cy="745218"/>
          </a:xfrm>
          <a:prstGeom prst="rect">
            <a:avLst/>
          </a:prstGeom>
        </p:spPr>
      </p:pic>
    </p:spTree>
    <p:extLst>
      <p:ext uri="{BB962C8B-B14F-4D97-AF65-F5344CB8AC3E}">
        <p14:creationId xmlns:p14="http://schemas.microsoft.com/office/powerpoint/2010/main" val="373038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704000" cy="4147614"/>
          </a:xfrm>
          <a:prstGeom prst="rect">
            <a:avLst/>
          </a:prstGeom>
        </p:spPr>
        <p:txBody>
          <a:bodyPr spcFirstLastPara="1" wrap="square" lIns="91425" tIns="91425" rIns="91425" bIns="91425" anchor="t" anchorCtr="0">
            <a:noAutofit/>
          </a:bodyPr>
          <a:lstStyle/>
          <a:p>
            <a:pPr>
              <a:lnSpc>
                <a:spcPct val="150000"/>
              </a:lnSpc>
            </a:pPr>
            <a:r>
              <a:rPr lang="vi-VN" sz="1200" dirty="0">
                <a:solidFill>
                  <a:schemeClr val="dk1"/>
                </a:solidFill>
              </a:rPr>
              <a:t>Hàm reduce</a:t>
            </a:r>
            <a:r>
              <a:rPr lang="en-US" sz="1200" dirty="0">
                <a:solidFill>
                  <a:schemeClr val="dk1"/>
                </a:solidFill>
              </a:rPr>
              <a:t>()</a:t>
            </a:r>
            <a:r>
              <a:rPr lang="vi-VN" sz="1200" dirty="0">
                <a:solidFill>
                  <a:schemeClr val="dk1"/>
                </a:solidFill>
              </a:rPr>
              <a:t> sẽ duyệt qua từng phần tử trong mảng và tính toán các phần tử đó, sau đó trả về một giá trị cuối cùng.</a:t>
            </a:r>
            <a:endParaRPr lang="en-US" sz="1200" dirty="0">
              <a:solidFill>
                <a:schemeClr val="dk1"/>
              </a:solidFill>
            </a:endParaRPr>
          </a:p>
          <a:p>
            <a:pPr>
              <a:lnSpc>
                <a:spcPct val="150000"/>
              </a:lnSpc>
            </a:pPr>
            <a:r>
              <a:rPr lang="en-US" sz="1200" dirty="0" err="1">
                <a:solidFill>
                  <a:schemeClr val="tx1"/>
                </a:solidFill>
              </a:rPr>
              <a:t>Cú</a:t>
            </a:r>
            <a:r>
              <a:rPr lang="en-US" sz="1200" dirty="0">
                <a:solidFill>
                  <a:schemeClr val="tx1"/>
                </a:solidFill>
              </a:rPr>
              <a:t> </a:t>
            </a:r>
            <a:r>
              <a:rPr lang="en-US" sz="1200" dirty="0" err="1">
                <a:solidFill>
                  <a:schemeClr val="tx1"/>
                </a:solidFill>
              </a:rPr>
              <a:t>pháp</a:t>
            </a:r>
            <a:r>
              <a:rPr lang="en-US" sz="1200" dirty="0">
                <a:solidFill>
                  <a:schemeClr val="tx1"/>
                </a:solidFill>
              </a:rPr>
              <a:t>:</a:t>
            </a:r>
          </a:p>
          <a:p>
            <a:pPr marL="139700" indent="0">
              <a:lnSpc>
                <a:spcPct val="150000"/>
              </a:lnSpc>
              <a:buNone/>
            </a:pPr>
            <a:r>
              <a:rPr lang="en-US" sz="1200" dirty="0">
                <a:solidFill>
                  <a:schemeClr val="tx1"/>
                </a:solidFill>
              </a:rPr>
              <a:t>	</a:t>
            </a:r>
            <a:r>
              <a:rPr lang="en-GB" sz="1200" b="1" dirty="0" err="1">
                <a:solidFill>
                  <a:schemeClr val="bg1"/>
                </a:solidFill>
              </a:rPr>
              <a:t>arr.reduce</a:t>
            </a:r>
            <a:r>
              <a:rPr lang="en-GB" sz="1200" b="1" dirty="0">
                <a:solidFill>
                  <a:schemeClr val="bg1"/>
                </a:solidFill>
              </a:rPr>
              <a:t>(function(total, </a:t>
            </a:r>
            <a:r>
              <a:rPr lang="en-GB" sz="1200" b="1" dirty="0" err="1">
                <a:solidFill>
                  <a:schemeClr val="bg1"/>
                </a:solidFill>
              </a:rPr>
              <a:t>currentValue</a:t>
            </a:r>
            <a:r>
              <a:rPr lang="en-GB" sz="1200" b="1" dirty="0">
                <a:solidFill>
                  <a:schemeClr val="bg1"/>
                </a:solidFill>
              </a:rPr>
              <a:t>, </a:t>
            </a:r>
            <a:r>
              <a:rPr lang="en-GB" sz="1200" b="1" dirty="0" err="1">
                <a:solidFill>
                  <a:schemeClr val="bg1"/>
                </a:solidFill>
              </a:rPr>
              <a:t>currentIndex</a:t>
            </a:r>
            <a:r>
              <a:rPr lang="en-GB" sz="1200" b="1" dirty="0">
                <a:solidFill>
                  <a:schemeClr val="bg1"/>
                </a:solidFill>
              </a:rPr>
              <a:t>, array) {</a:t>
            </a:r>
          </a:p>
          <a:p>
            <a:pPr marL="139700" indent="0">
              <a:lnSpc>
                <a:spcPct val="150000"/>
              </a:lnSpc>
              <a:buNone/>
            </a:pPr>
            <a:r>
              <a:rPr lang="en-GB" sz="1200" b="1" dirty="0">
                <a:solidFill>
                  <a:schemeClr val="bg1"/>
                </a:solidFill>
              </a:rPr>
              <a:t>	    // code </a:t>
            </a:r>
            <a:r>
              <a:rPr lang="en-GB" sz="1200" b="1" dirty="0" err="1">
                <a:solidFill>
                  <a:schemeClr val="bg1"/>
                </a:solidFill>
              </a:rPr>
              <a:t>xử</a:t>
            </a:r>
            <a:r>
              <a:rPr lang="en-GB" sz="1200" b="1" dirty="0">
                <a:solidFill>
                  <a:schemeClr val="bg1"/>
                </a:solidFill>
              </a:rPr>
              <a:t> </a:t>
            </a:r>
            <a:r>
              <a:rPr lang="en-GB" sz="1200" b="1" dirty="0" err="1">
                <a:solidFill>
                  <a:schemeClr val="bg1"/>
                </a:solidFill>
              </a:rPr>
              <a:t>lý</a:t>
            </a:r>
            <a:endParaRPr lang="en-GB" sz="1200" b="1" dirty="0">
              <a:solidFill>
                <a:schemeClr val="bg1"/>
              </a:solidFill>
            </a:endParaRPr>
          </a:p>
          <a:p>
            <a:pPr marL="139700" indent="0">
              <a:lnSpc>
                <a:spcPct val="150000"/>
              </a:lnSpc>
              <a:buNone/>
            </a:pPr>
            <a:r>
              <a:rPr lang="en-GB" sz="1200" b="1" dirty="0">
                <a:solidFill>
                  <a:schemeClr val="bg1"/>
                </a:solidFill>
              </a:rPr>
              <a:t>	}, </a:t>
            </a:r>
            <a:r>
              <a:rPr lang="en-GB" sz="1200" b="1" dirty="0" err="1">
                <a:solidFill>
                  <a:schemeClr val="bg1"/>
                </a:solidFill>
              </a:rPr>
              <a:t>initialValue</a:t>
            </a:r>
            <a:r>
              <a:rPr lang="en-GB" sz="1200" b="1" dirty="0">
                <a:solidFill>
                  <a:schemeClr val="bg1"/>
                </a:solidFill>
              </a:rPr>
              <a:t>);</a:t>
            </a:r>
          </a:p>
          <a:p>
            <a:pPr>
              <a:lnSpc>
                <a:spcPct val="150000"/>
              </a:lnSpc>
            </a:pPr>
            <a:r>
              <a:rPr lang="en-US" sz="1200" dirty="0" err="1">
                <a:solidFill>
                  <a:schemeClr val="tx1"/>
                </a:solidFill>
              </a:rPr>
              <a:t>Trong</a:t>
            </a:r>
            <a:r>
              <a:rPr lang="en-US" sz="1200" dirty="0">
                <a:solidFill>
                  <a:schemeClr val="tx1"/>
                </a:solidFill>
              </a:rPr>
              <a:t> </a:t>
            </a:r>
            <a:r>
              <a:rPr lang="en-US" sz="1200" dirty="0" err="1">
                <a:solidFill>
                  <a:schemeClr val="tx1"/>
                </a:solidFill>
              </a:rPr>
              <a:t>đó</a:t>
            </a:r>
            <a:r>
              <a:rPr lang="en-US" sz="1200" dirty="0">
                <a:solidFill>
                  <a:schemeClr val="tx1"/>
                </a:solidFill>
              </a:rPr>
              <a:t>:</a:t>
            </a:r>
            <a:endParaRPr lang="en-US" sz="1200" dirty="0"/>
          </a:p>
          <a:p>
            <a:pPr lvl="1" algn="l">
              <a:lnSpc>
                <a:spcPct val="150000"/>
              </a:lnSpc>
              <a:buChar char="●"/>
            </a:pPr>
            <a:r>
              <a:rPr lang="vi-VN" sz="1200" b="1" dirty="0">
                <a:solidFill>
                  <a:schemeClr val="bg1"/>
                </a:solidFill>
              </a:rPr>
              <a:t>total</a:t>
            </a:r>
            <a:r>
              <a:rPr lang="vi-VN" sz="1200" dirty="0">
                <a:solidFill>
                  <a:schemeClr val="dk1"/>
                </a:solidFill>
              </a:rPr>
              <a:t>: giá trị trả lại trước đó của function, chính là giá trị của lệnh return cho mỗi lần lặp.</a:t>
            </a:r>
          </a:p>
          <a:p>
            <a:pPr lvl="1" algn="l">
              <a:lnSpc>
                <a:spcPct val="150000"/>
              </a:lnSpc>
              <a:buChar char="●"/>
            </a:pPr>
            <a:r>
              <a:rPr lang="vi-VN" sz="1200" b="1" dirty="0">
                <a:solidFill>
                  <a:schemeClr val="bg1"/>
                </a:solidFill>
              </a:rPr>
              <a:t>initialValue</a:t>
            </a:r>
            <a:r>
              <a:rPr lang="vi-VN" sz="1200" dirty="0">
                <a:solidFill>
                  <a:schemeClr val="dk1"/>
                </a:solidFill>
              </a:rPr>
              <a:t>: tham số không bắt buộc. Nếu được truyền vào thì initialValue sẽ được sử dụng làm giá trị ban đầu, còn không thì nó sẽ lấy giá trị của phần tử đầu tiên.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04. </a:t>
            </a:r>
            <a:r>
              <a:rPr lang="en-US" b="0" dirty="0" err="1"/>
              <a:t>Làm</a:t>
            </a:r>
            <a:r>
              <a:rPr lang="en-US" b="0" dirty="0"/>
              <a:t> </a:t>
            </a:r>
            <a:r>
              <a:rPr lang="en-US" b="0" dirty="0" err="1"/>
              <a:t>việc</a:t>
            </a:r>
            <a:r>
              <a:rPr lang="en-US" b="0" dirty="0"/>
              <a:t> </a:t>
            </a:r>
            <a:r>
              <a:rPr lang="en-US" b="0" dirty="0" err="1"/>
              <a:t>với</a:t>
            </a:r>
            <a:r>
              <a:rPr lang="en-US" b="0" dirty="0"/>
              <a:t> Array </a:t>
            </a:r>
            <a:r>
              <a:rPr lang="en-US" b="0" dirty="0" err="1"/>
              <a:t>nâng</a:t>
            </a:r>
            <a:r>
              <a:rPr lang="en-US" b="0" dirty="0"/>
              <a:t> </a:t>
            </a:r>
            <a:r>
              <a:rPr lang="en-US" b="0" dirty="0" err="1"/>
              <a:t>cao</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4.7. </a:t>
            </a:r>
            <a:r>
              <a:rPr lang="en-GB" dirty="0"/>
              <a:t>reduce()</a:t>
            </a:r>
            <a:endParaRPr lang="en-US" dirty="0"/>
          </a:p>
        </p:txBody>
      </p:sp>
      <p:pic>
        <p:nvPicPr>
          <p:cNvPr id="3" name="Picture 2" descr="Text&#10;&#10;Description automatically generated with low confidence">
            <a:extLst>
              <a:ext uri="{FF2B5EF4-FFF2-40B4-BE49-F238E27FC236}">
                <a16:creationId xmlns:a16="http://schemas.microsoft.com/office/drawing/2014/main" id="{0A14E6EF-BE96-48E4-86EC-445EC43ED9BF}"/>
              </a:ext>
            </a:extLst>
          </p:cNvPr>
          <p:cNvPicPr>
            <a:picLocks noChangeAspect="1"/>
          </p:cNvPicPr>
          <p:nvPr/>
        </p:nvPicPr>
        <p:blipFill>
          <a:blip r:embed="rId3"/>
          <a:stretch>
            <a:fillRect/>
          </a:stretch>
        </p:blipFill>
        <p:spPr>
          <a:xfrm>
            <a:off x="1687799" y="4116399"/>
            <a:ext cx="5768401" cy="845052"/>
          </a:xfrm>
          <a:prstGeom prst="rect">
            <a:avLst/>
          </a:prstGeom>
        </p:spPr>
      </p:pic>
    </p:spTree>
    <p:extLst>
      <p:ext uri="{BB962C8B-B14F-4D97-AF65-F5344CB8AC3E}">
        <p14:creationId xmlns:p14="http://schemas.microsoft.com/office/powerpoint/2010/main" val="230694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031526"/>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a:t>Functions</a:t>
            </a:r>
            <a:endParaRPr sz="1600" dirty="0"/>
          </a:p>
        </p:txBody>
      </p:sp>
      <p:sp>
        <p:nvSpPr>
          <p:cNvPr id="1127" name="Google Shape;1127;p29"/>
          <p:cNvSpPr txBox="1">
            <a:spLocks noGrp="1"/>
          </p:cNvSpPr>
          <p:nvPr>
            <p:ph type="subTitle" idx="2"/>
          </p:nvPr>
        </p:nvSpPr>
        <p:spPr>
          <a:xfrm>
            <a:off x="5511275" y="1031526"/>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Try Catch</a:t>
            </a:r>
            <a:endParaRPr dirty="0"/>
          </a:p>
        </p:txBody>
      </p:sp>
      <p:sp>
        <p:nvSpPr>
          <p:cNvPr id="1128" name="Google Shape;1128;p29"/>
          <p:cNvSpPr txBox="1">
            <a:spLocks noGrp="1"/>
          </p:cNvSpPr>
          <p:nvPr>
            <p:ph type="subTitle" idx="3"/>
          </p:nvPr>
        </p:nvSpPr>
        <p:spPr>
          <a:xfrm>
            <a:off x="1701987" y="1779330"/>
            <a:ext cx="2907900" cy="696600"/>
          </a:xfrm>
          <a:prstGeom prst="rect">
            <a:avLst/>
          </a:prstGeom>
        </p:spPr>
        <p:txBody>
          <a:bodyPr spcFirstLastPara="1" wrap="square" lIns="91425" tIns="91425" rIns="91425" bIns="91425" anchor="b" anchorCtr="0">
            <a:noAutofit/>
          </a:bodyPr>
          <a:lstStyle/>
          <a:p>
            <a:pPr marL="0" indent="0">
              <a:spcAft>
                <a:spcPts val="1200"/>
              </a:spcAft>
            </a:pPr>
            <a:r>
              <a:rPr lang="da-DK" sz="1600" dirty="0"/>
              <a:t>Làm việc với Object nâng cao</a:t>
            </a:r>
            <a:endParaRPr lang="en-US" sz="1600" dirty="0"/>
          </a:p>
        </p:txBody>
      </p:sp>
      <p:sp>
        <p:nvSpPr>
          <p:cNvPr id="1129" name="Google Shape;1129;p29"/>
          <p:cNvSpPr txBox="1">
            <a:spLocks noGrp="1"/>
          </p:cNvSpPr>
          <p:nvPr>
            <p:ph type="subTitle" idx="4"/>
          </p:nvPr>
        </p:nvSpPr>
        <p:spPr>
          <a:xfrm>
            <a:off x="5511275" y="1751012"/>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err="1"/>
              <a:t>Làm</a:t>
            </a:r>
            <a:r>
              <a:rPr lang="en-US" sz="1600" dirty="0"/>
              <a:t> </a:t>
            </a:r>
            <a:r>
              <a:rPr lang="en-US" sz="1600" dirty="0" err="1"/>
              <a:t>việc</a:t>
            </a:r>
            <a:r>
              <a:rPr lang="en-US" sz="1600" dirty="0"/>
              <a:t> </a:t>
            </a:r>
            <a:r>
              <a:rPr lang="en-US" sz="1600" dirty="0" err="1"/>
              <a:t>với</a:t>
            </a:r>
            <a:r>
              <a:rPr lang="en-US" sz="1600" dirty="0"/>
              <a:t> Array </a:t>
            </a:r>
            <a:r>
              <a:rPr lang="en-US" sz="1600" dirty="0" err="1"/>
              <a:t>nâng</a:t>
            </a:r>
            <a:r>
              <a:rPr lang="en-US" sz="1600" dirty="0"/>
              <a:t> </a:t>
            </a:r>
            <a:r>
              <a:rPr lang="en-US" sz="1600" dirty="0" err="1"/>
              <a:t>cao</a:t>
            </a:r>
            <a:endParaRPr sz="1600" dirty="0"/>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34791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Hàm</a:t>
            </a:r>
            <a:r>
              <a:rPr lang="vi-VN" dirty="0"/>
              <a:t> là một </a:t>
            </a:r>
            <a:r>
              <a:rPr lang="vi-VN" b="1" dirty="0">
                <a:solidFill>
                  <a:schemeClr val="bg1"/>
                </a:solidFill>
              </a:rPr>
              <a:t>chương trình con</a:t>
            </a:r>
            <a:r>
              <a:rPr lang="vi-VN" dirty="0"/>
              <a:t> giúp </a:t>
            </a:r>
            <a:r>
              <a:rPr lang="vi-VN" b="1" dirty="0">
                <a:solidFill>
                  <a:schemeClr val="bg1"/>
                </a:solidFill>
              </a:rPr>
              <a:t>thực thi một công việc cụ thể</a:t>
            </a:r>
            <a:r>
              <a:rPr lang="vi-VN" dirty="0"/>
              <a:t>.</a:t>
            </a:r>
            <a:endParaRPr lang="en-US" dirty="0"/>
          </a:p>
          <a:p>
            <a:pPr>
              <a:lnSpc>
                <a:spcPct val="150000"/>
              </a:lnSpc>
            </a:pPr>
            <a:r>
              <a:rPr lang="vi-VN" dirty="0">
                <a:solidFill>
                  <a:schemeClr val="dk1"/>
                </a:solidFill>
              </a:rPr>
              <a:t>Có </a:t>
            </a:r>
            <a:r>
              <a:rPr lang="vi-VN" b="1" dirty="0">
                <a:solidFill>
                  <a:schemeClr val="bg1"/>
                </a:solidFill>
              </a:rPr>
              <a:t>2 loại </a:t>
            </a:r>
            <a:r>
              <a:rPr lang="vi-VN" dirty="0">
                <a:solidFill>
                  <a:schemeClr val="dk1"/>
                </a:solidFill>
              </a:rPr>
              <a:t>hàm:</a:t>
            </a:r>
            <a:endParaRPr lang="en-US" dirty="0">
              <a:solidFill>
                <a:schemeClr val="dk1"/>
              </a:solidFill>
            </a:endParaRPr>
          </a:p>
          <a:p>
            <a:pPr lvl="1" algn="l">
              <a:lnSpc>
                <a:spcPct val="150000"/>
              </a:lnSpc>
              <a:buChar char="●"/>
            </a:pPr>
            <a:r>
              <a:rPr lang="vi-VN" dirty="0">
                <a:solidFill>
                  <a:schemeClr val="dk1"/>
                </a:solidFill>
              </a:rPr>
              <a:t>Hàm </a:t>
            </a:r>
            <a:r>
              <a:rPr lang="vi-VN" b="1" dirty="0">
                <a:solidFill>
                  <a:schemeClr val="bg1"/>
                </a:solidFill>
              </a:rPr>
              <a:t>built-in</a:t>
            </a:r>
            <a:r>
              <a:rPr lang="vi-VN" dirty="0">
                <a:solidFill>
                  <a:schemeClr val="dk1"/>
                </a:solidFill>
              </a:rPr>
              <a:t> (Hàm có sẵn trong Javascript): console.log(), alert(), prompt(), …</a:t>
            </a:r>
          </a:p>
          <a:p>
            <a:pPr lvl="1" algn="l">
              <a:lnSpc>
                <a:spcPct val="150000"/>
              </a:lnSpc>
              <a:buChar char="●"/>
            </a:pPr>
            <a:r>
              <a:rPr lang="vi-VN" dirty="0">
                <a:solidFill>
                  <a:schemeClr val="dk1"/>
                </a:solidFill>
              </a:rPr>
              <a:t>Hàm </a:t>
            </a:r>
            <a:r>
              <a:rPr lang="vi-VN" b="1" dirty="0">
                <a:solidFill>
                  <a:schemeClr val="bg1"/>
                </a:solidFill>
              </a:rPr>
              <a:t>tự định nghĩa</a:t>
            </a:r>
            <a:r>
              <a:rPr lang="vi-VN" dirty="0">
                <a:solidFill>
                  <a:schemeClr val="dk1"/>
                </a:solidFill>
              </a:rPr>
              <a:t>: Là hàm do </a:t>
            </a:r>
            <a:r>
              <a:rPr lang="vi-VN" b="1" dirty="0">
                <a:solidFill>
                  <a:schemeClr val="bg1"/>
                </a:solidFill>
              </a:rPr>
              <a:t>chúng ta tự viết</a:t>
            </a:r>
            <a:r>
              <a:rPr lang="vi-VN" dirty="0">
                <a:solidFill>
                  <a:schemeClr val="dk1"/>
                </a:solidFill>
              </a:rPr>
              <a:t> ra. Ví dụ như hàm tính toán cộng, trừ, nhân, chia.</a:t>
            </a:r>
          </a:p>
          <a:p>
            <a:pPr>
              <a:lnSpc>
                <a:spcPct val="150000"/>
              </a:lnSpc>
            </a:pPr>
            <a:r>
              <a:rPr lang="vi-VN" dirty="0">
                <a:solidFill>
                  <a:schemeClr val="dk1"/>
                </a:solidFill>
              </a:rPr>
              <a:t>Cú pháp hàm tự định nghĩa</a:t>
            </a:r>
            <a:r>
              <a:rPr lang="en-US" dirty="0">
                <a:solidFill>
                  <a:schemeClr val="dk1"/>
                </a:solidFill>
              </a:rPr>
              <a:t>:</a:t>
            </a:r>
          </a:p>
          <a:p>
            <a:pPr marL="139700" indent="0">
              <a:lnSpc>
                <a:spcPct val="150000"/>
              </a:lnSpc>
              <a:buNone/>
            </a:pPr>
            <a:r>
              <a:rPr lang="en-GB" dirty="0">
                <a:solidFill>
                  <a:schemeClr val="dk1"/>
                </a:solidFill>
              </a:rPr>
              <a:t>	</a:t>
            </a:r>
            <a:r>
              <a:rPr lang="en-GB" b="1" dirty="0">
                <a:solidFill>
                  <a:schemeClr val="bg1"/>
                </a:solidFill>
              </a:rPr>
              <a:t>function </a:t>
            </a:r>
            <a:r>
              <a:rPr lang="en-GB" b="1" dirty="0" err="1">
                <a:solidFill>
                  <a:schemeClr val="bg1"/>
                </a:solidFill>
              </a:rPr>
              <a:t>tenHam</a:t>
            </a:r>
            <a:r>
              <a:rPr lang="en-GB" b="1" dirty="0">
                <a:solidFill>
                  <a:schemeClr val="bg1"/>
                </a:solidFill>
              </a:rPr>
              <a:t>(thamSo1, thamSo2,...) {</a:t>
            </a:r>
          </a:p>
          <a:p>
            <a:pPr marL="139700" indent="0">
              <a:lnSpc>
                <a:spcPct val="150000"/>
              </a:lnSpc>
              <a:buNone/>
            </a:pPr>
            <a:r>
              <a:rPr lang="en-GB" b="1" dirty="0">
                <a:solidFill>
                  <a:schemeClr val="bg1"/>
                </a:solidFill>
              </a:rPr>
              <a:t>	    // Code</a:t>
            </a:r>
          </a:p>
          <a:p>
            <a:pPr marL="139700" indent="0">
              <a:lnSpc>
                <a:spcPct val="150000"/>
              </a:lnSpc>
              <a:buNone/>
            </a:pPr>
            <a:r>
              <a:rPr lang="en-GB" b="1" dirty="0">
                <a:solidFill>
                  <a:schemeClr val="bg1"/>
                </a:solidFill>
              </a:rPr>
              <a:t>	}</a:t>
            </a:r>
            <a:endParaRPr lang="en-US" b="1" dirty="0">
              <a:solidFill>
                <a:schemeClr val="bg1"/>
              </a:solidFill>
            </a:endParaRPr>
          </a:p>
          <a:p>
            <a:pPr>
              <a:lnSpc>
                <a:spcPct val="150000"/>
              </a:lnSpc>
            </a:pPr>
            <a:r>
              <a:rPr lang="en-US" dirty="0" err="1"/>
              <a:t>Gọi</a:t>
            </a:r>
            <a:r>
              <a:rPr lang="en-US" dirty="0"/>
              <a:t> </a:t>
            </a:r>
            <a:r>
              <a:rPr lang="en-US" dirty="0" err="1"/>
              <a:t>hàm</a:t>
            </a:r>
            <a:r>
              <a:rPr lang="en-US" dirty="0"/>
              <a:t>:</a:t>
            </a:r>
          </a:p>
          <a:p>
            <a:pPr marL="139700" indent="0">
              <a:lnSpc>
                <a:spcPct val="150000"/>
              </a:lnSpc>
              <a:buNone/>
            </a:pPr>
            <a:r>
              <a:rPr lang="en-US" dirty="0">
                <a:solidFill>
                  <a:schemeClr val="dk1"/>
                </a:solidFill>
              </a:rPr>
              <a:t>	</a:t>
            </a:r>
            <a:r>
              <a:rPr lang="en-US" b="1" dirty="0" err="1">
                <a:solidFill>
                  <a:schemeClr val="bg1"/>
                </a:solidFill>
              </a:rPr>
              <a:t>tenHam</a:t>
            </a:r>
            <a:r>
              <a:rPr lang="en-US" b="1" dirty="0">
                <a:solidFill>
                  <a:schemeClr val="bg1"/>
                </a:solidFill>
              </a:rPr>
              <a:t>(doiSo1, doiSo2,...);</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 </a:t>
            </a:r>
            <a:r>
              <a:rPr lang="en-US" b="0" dirty="0"/>
              <a:t>Functions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1.1. </a:t>
            </a:r>
            <a:r>
              <a:rPr lang="en-US" dirty="0" err="1"/>
              <a:t>Kiến</a:t>
            </a:r>
            <a:r>
              <a:rPr lang="en-US" dirty="0"/>
              <a:t> </a:t>
            </a:r>
            <a:r>
              <a:rPr lang="en-US" dirty="0" err="1"/>
              <a:t>thức</a:t>
            </a:r>
            <a:r>
              <a:rPr lang="en-US" dirty="0"/>
              <a:t> </a:t>
            </a:r>
            <a:r>
              <a:rPr lang="en-US" dirty="0" err="1"/>
              <a:t>tổng</a:t>
            </a:r>
            <a:r>
              <a:rPr lang="en-US" dirty="0"/>
              <a:t> </a:t>
            </a:r>
            <a:r>
              <a:rPr lang="en-US" dirty="0" err="1"/>
              <a:t>quan</a:t>
            </a:r>
            <a:endParaRPr lang="en-US" dirty="0"/>
          </a:p>
        </p:txBody>
      </p:sp>
    </p:spTree>
    <p:extLst>
      <p:ext uri="{BB962C8B-B14F-4D97-AF65-F5344CB8AC3E}">
        <p14:creationId xmlns:p14="http://schemas.microsoft.com/office/powerpoint/2010/main" val="320838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995886"/>
            <a:ext cx="7289106" cy="4024578"/>
          </a:xfrm>
          <a:prstGeom prst="rect">
            <a:avLst/>
          </a:prstGeom>
        </p:spPr>
        <p:txBody>
          <a:bodyPr spcFirstLastPara="1" wrap="square" lIns="91425" tIns="91425" rIns="91425" bIns="91425" anchor="t" anchorCtr="0">
            <a:noAutofit/>
          </a:bodyPr>
          <a:lstStyle/>
          <a:p>
            <a:pPr>
              <a:lnSpc>
                <a:spcPct val="150000"/>
              </a:lnSpc>
            </a:pPr>
            <a:r>
              <a:rPr lang="vi-VN" dirty="0">
                <a:solidFill>
                  <a:schemeClr val="dk1"/>
                </a:solidFill>
              </a:rPr>
              <a:t>Đối tượng </a:t>
            </a:r>
            <a:r>
              <a:rPr lang="vi-VN" b="1" dirty="0">
                <a:solidFill>
                  <a:schemeClr val="bg1"/>
                </a:solidFill>
              </a:rPr>
              <a:t>arguments</a:t>
            </a:r>
            <a:r>
              <a:rPr lang="vi-VN" dirty="0">
                <a:solidFill>
                  <a:schemeClr val="dk1"/>
                </a:solidFill>
              </a:rPr>
              <a:t>: </a:t>
            </a:r>
            <a:r>
              <a:rPr lang="vi-VN" b="1" dirty="0">
                <a:solidFill>
                  <a:schemeClr val="bg1"/>
                </a:solidFill>
              </a:rPr>
              <a:t>chỉ dùng </a:t>
            </a:r>
            <a:r>
              <a:rPr lang="vi-VN" dirty="0">
                <a:solidFill>
                  <a:schemeClr val="dk1"/>
                </a:solidFill>
              </a:rPr>
              <a:t>được ở </a:t>
            </a:r>
            <a:r>
              <a:rPr lang="vi-VN" b="1" dirty="0">
                <a:solidFill>
                  <a:schemeClr val="bg1"/>
                </a:solidFill>
              </a:rPr>
              <a:t>trong hàm</a:t>
            </a:r>
            <a:r>
              <a:rPr lang="vi-VN" dirty="0">
                <a:solidFill>
                  <a:schemeClr val="dk1"/>
                </a:solidFill>
              </a:rPr>
              <a:t>.</a:t>
            </a:r>
            <a:r>
              <a:rPr lang="en-US" dirty="0">
                <a:solidFill>
                  <a:schemeClr val="dk1"/>
                </a:solidFill>
              </a:rPr>
              <a:t> </a:t>
            </a:r>
            <a:r>
              <a:rPr lang="vi-VN" dirty="0">
                <a:solidFill>
                  <a:schemeClr val="dk1"/>
                </a:solidFill>
              </a:rPr>
              <a:t>Giả sử khi gọi hàm và </a:t>
            </a:r>
            <a:r>
              <a:rPr lang="vi-VN" b="1" dirty="0">
                <a:solidFill>
                  <a:schemeClr val="bg1"/>
                </a:solidFill>
              </a:rPr>
              <a:t>truyền đối số </a:t>
            </a:r>
            <a:r>
              <a:rPr lang="vi-VN" dirty="0">
                <a:solidFill>
                  <a:schemeClr val="dk1"/>
                </a:solidFill>
              </a:rPr>
              <a:t>vào thì </a:t>
            </a:r>
            <a:r>
              <a:rPr lang="vi-VN" b="1" dirty="0">
                <a:solidFill>
                  <a:schemeClr val="bg1"/>
                </a:solidFill>
              </a:rPr>
              <a:t>tất các các đối số </a:t>
            </a:r>
            <a:r>
              <a:rPr lang="vi-VN" dirty="0">
                <a:solidFill>
                  <a:schemeClr val="dk1"/>
                </a:solidFill>
              </a:rPr>
              <a:t>đó sẽ được </a:t>
            </a:r>
            <a:r>
              <a:rPr lang="vi-VN" b="1" dirty="0">
                <a:solidFill>
                  <a:schemeClr val="bg1"/>
                </a:solidFill>
              </a:rPr>
              <a:t>nằm trong arguments </a:t>
            </a:r>
            <a:r>
              <a:rPr lang="vi-VN" dirty="0">
                <a:solidFill>
                  <a:schemeClr val="dk1"/>
                </a:solidFill>
              </a:rPr>
              <a:t>dưới dạng </a:t>
            </a:r>
            <a:r>
              <a:rPr lang="vi-VN" b="1" dirty="0">
                <a:solidFill>
                  <a:schemeClr val="bg1"/>
                </a:solidFill>
              </a:rPr>
              <a:t>một mảng</a:t>
            </a:r>
            <a:r>
              <a:rPr lang="vi-VN" dirty="0">
                <a:solidFill>
                  <a:schemeClr val="dk1"/>
                </a:solidFill>
              </a:rPr>
              <a:t>.</a:t>
            </a:r>
            <a:endParaRPr lang="en-US" dirty="0"/>
          </a:p>
          <a:p>
            <a:pPr>
              <a:lnSpc>
                <a:spcPct val="150000"/>
              </a:lnSpc>
            </a:pPr>
            <a:r>
              <a:rPr lang="vi-VN" dirty="0">
                <a:solidFill>
                  <a:schemeClr val="dk1"/>
                </a:solidFill>
              </a:rPr>
              <a:t>Từ khóa </a:t>
            </a:r>
            <a:r>
              <a:rPr lang="vi-VN" b="1" dirty="0">
                <a:solidFill>
                  <a:schemeClr val="bg1"/>
                </a:solidFill>
              </a:rPr>
              <a:t>return</a:t>
            </a:r>
            <a:r>
              <a:rPr lang="vi-VN" dirty="0">
                <a:solidFill>
                  <a:schemeClr val="dk1"/>
                </a:solidFill>
              </a:rPr>
              <a:t>: sẽ </a:t>
            </a:r>
            <a:r>
              <a:rPr lang="vi-VN" b="1" dirty="0">
                <a:solidFill>
                  <a:schemeClr val="bg1"/>
                </a:solidFill>
              </a:rPr>
              <a:t>trả về kết quả</a:t>
            </a:r>
            <a:r>
              <a:rPr lang="vi-VN" dirty="0">
                <a:solidFill>
                  <a:schemeClr val="dk1"/>
                </a:solidFill>
              </a:rPr>
              <a:t> nằm </a:t>
            </a:r>
            <a:r>
              <a:rPr lang="vi-VN" b="1" dirty="0">
                <a:solidFill>
                  <a:schemeClr val="bg1"/>
                </a:solidFill>
              </a:rPr>
              <a:t>ở bên phải </a:t>
            </a:r>
            <a:r>
              <a:rPr lang="vi-VN" dirty="0">
                <a:solidFill>
                  <a:schemeClr val="dk1"/>
                </a:solidFill>
              </a:rPr>
              <a:t>của chữ </a:t>
            </a:r>
            <a:r>
              <a:rPr lang="vi-VN" b="1" dirty="0">
                <a:solidFill>
                  <a:schemeClr val="bg1"/>
                </a:solidFill>
              </a:rPr>
              <a:t>return</a:t>
            </a:r>
            <a:r>
              <a:rPr lang="vi-VN" dirty="0">
                <a:solidFill>
                  <a:schemeClr val="dk1"/>
                </a:solidFill>
              </a:rPr>
              <a:t>. Những dòng </a:t>
            </a:r>
            <a:r>
              <a:rPr lang="vi-VN" b="1" dirty="0">
                <a:solidFill>
                  <a:schemeClr val="bg1"/>
                </a:solidFill>
              </a:rPr>
              <a:t>code </a:t>
            </a:r>
            <a:r>
              <a:rPr lang="vi-VN" dirty="0">
                <a:solidFill>
                  <a:schemeClr val="tx1"/>
                </a:solidFill>
              </a:rPr>
              <a:t>ở bên </a:t>
            </a:r>
            <a:r>
              <a:rPr lang="vi-VN" b="1" dirty="0">
                <a:solidFill>
                  <a:schemeClr val="bg1"/>
                </a:solidFill>
              </a:rPr>
              <a:t>dưới return </a:t>
            </a:r>
            <a:r>
              <a:rPr lang="vi-VN" dirty="0">
                <a:solidFill>
                  <a:schemeClr val="tx1"/>
                </a:solidFill>
              </a:rPr>
              <a:t>sẽ </a:t>
            </a:r>
            <a:r>
              <a:rPr lang="vi-VN" b="1" dirty="0">
                <a:solidFill>
                  <a:schemeClr val="bg1"/>
                </a:solidFill>
              </a:rPr>
              <a:t>không hoạt động</a:t>
            </a:r>
            <a:r>
              <a:rPr lang="en-US" dirty="0">
                <a:solidFill>
                  <a:schemeClr val="dk1"/>
                </a:solidFill>
              </a:rPr>
              <a:t>.</a:t>
            </a:r>
          </a:p>
          <a:p>
            <a:pPr>
              <a:lnSpc>
                <a:spcPct val="150000"/>
              </a:lnSpc>
            </a:pPr>
            <a:r>
              <a:rPr lang="en-US" dirty="0" err="1"/>
              <a:t>Lưu</a:t>
            </a:r>
            <a:r>
              <a:rPr lang="en-US" dirty="0"/>
              <a:t> ý:</a:t>
            </a:r>
          </a:p>
          <a:p>
            <a:pPr lvl="1" algn="l">
              <a:lnSpc>
                <a:spcPct val="150000"/>
              </a:lnSpc>
              <a:buChar char="●"/>
            </a:pPr>
            <a:r>
              <a:rPr lang="vi-VN" dirty="0">
                <a:solidFill>
                  <a:schemeClr val="dk1"/>
                </a:solidFill>
              </a:rPr>
              <a:t>Nếu đặt </a:t>
            </a:r>
            <a:r>
              <a:rPr lang="vi-VN" b="1" dirty="0">
                <a:solidFill>
                  <a:schemeClr val="bg1"/>
                </a:solidFill>
              </a:rPr>
              <a:t>trùng tên hàm </a:t>
            </a:r>
            <a:r>
              <a:rPr lang="vi-VN" dirty="0">
                <a:solidFill>
                  <a:schemeClr val="dk1"/>
                </a:solidFill>
              </a:rPr>
              <a:t>khi ta gọi hàm thì việc gọi hàm này sẽ </a:t>
            </a:r>
            <a:r>
              <a:rPr lang="vi-VN" b="1" dirty="0">
                <a:solidFill>
                  <a:schemeClr val="bg1"/>
                </a:solidFill>
              </a:rPr>
              <a:t>chạy vào hàm cuối cùng</a:t>
            </a:r>
            <a:r>
              <a:rPr lang="vi-VN" dirty="0">
                <a:solidFill>
                  <a:schemeClr val="dk1"/>
                </a:solidFill>
              </a:rPr>
              <a:t>.</a:t>
            </a:r>
          </a:p>
          <a:p>
            <a:pPr lvl="1" algn="l">
              <a:lnSpc>
                <a:spcPct val="150000"/>
              </a:lnSpc>
              <a:buChar char="●"/>
            </a:pPr>
            <a:r>
              <a:rPr lang="vi-VN" dirty="0">
                <a:solidFill>
                  <a:schemeClr val="dk1"/>
                </a:solidFill>
              </a:rPr>
              <a:t>Nếu một </a:t>
            </a:r>
            <a:r>
              <a:rPr lang="vi-VN" b="1" dirty="0">
                <a:solidFill>
                  <a:schemeClr val="bg1"/>
                </a:solidFill>
              </a:rPr>
              <a:t>biến</a:t>
            </a:r>
            <a:r>
              <a:rPr lang="vi-VN" dirty="0">
                <a:solidFill>
                  <a:schemeClr val="dk1"/>
                </a:solidFill>
              </a:rPr>
              <a:t> được </a:t>
            </a:r>
            <a:r>
              <a:rPr lang="vi-VN" b="1" dirty="0">
                <a:solidFill>
                  <a:schemeClr val="bg1"/>
                </a:solidFill>
              </a:rPr>
              <a:t>định nghĩa </a:t>
            </a:r>
            <a:r>
              <a:rPr lang="vi-VN" dirty="0">
                <a:solidFill>
                  <a:schemeClr val="dk1"/>
                </a:solidFill>
              </a:rPr>
              <a:t>ở </a:t>
            </a:r>
            <a:r>
              <a:rPr lang="vi-VN" b="1" dirty="0">
                <a:solidFill>
                  <a:schemeClr val="bg1"/>
                </a:solidFill>
              </a:rPr>
              <a:t>trong function </a:t>
            </a:r>
            <a:r>
              <a:rPr lang="vi-VN" dirty="0">
                <a:solidFill>
                  <a:schemeClr val="dk1"/>
                </a:solidFill>
              </a:rPr>
              <a:t>thì biến đó </a:t>
            </a:r>
            <a:r>
              <a:rPr lang="vi-VN" b="1" dirty="0">
                <a:solidFill>
                  <a:schemeClr val="bg1"/>
                </a:solidFill>
              </a:rPr>
              <a:t>chỉ sử dụng </a:t>
            </a:r>
            <a:r>
              <a:rPr lang="vi-VN" dirty="0">
                <a:solidFill>
                  <a:schemeClr val="dk1"/>
                </a:solidFill>
              </a:rPr>
              <a:t>được ở </a:t>
            </a:r>
            <a:r>
              <a:rPr lang="vi-VN" b="1" dirty="0">
                <a:solidFill>
                  <a:schemeClr val="bg1"/>
                </a:solidFill>
              </a:rPr>
              <a:t>trong function đó</a:t>
            </a:r>
            <a:r>
              <a:rPr lang="vi-VN" dirty="0">
                <a:solidFill>
                  <a:schemeClr val="dk1"/>
                </a:solidFill>
              </a:rPr>
              <a:t> thôi (Kể cả biến var). Nhưng khai báo biến var trong if else thì bên ngoài vẫn gọi được.</a:t>
            </a:r>
          </a:p>
          <a:p>
            <a:pPr lvl="1" algn="l">
              <a:lnSpc>
                <a:spcPct val="150000"/>
              </a:lnSpc>
              <a:buChar char="●"/>
            </a:pPr>
            <a:r>
              <a:rPr lang="vi-VN" dirty="0">
                <a:solidFill>
                  <a:schemeClr val="dk1"/>
                </a:solidFill>
              </a:rPr>
              <a:t>Nếu </a:t>
            </a:r>
            <a:r>
              <a:rPr lang="vi-VN" b="1" dirty="0">
                <a:solidFill>
                  <a:schemeClr val="bg1"/>
                </a:solidFill>
              </a:rPr>
              <a:t>hàm A </a:t>
            </a:r>
            <a:r>
              <a:rPr lang="vi-VN" dirty="0">
                <a:solidFill>
                  <a:schemeClr val="dk1"/>
                </a:solidFill>
              </a:rPr>
              <a:t>nằm </a:t>
            </a:r>
            <a:r>
              <a:rPr lang="vi-VN" b="1" dirty="0">
                <a:solidFill>
                  <a:schemeClr val="bg1"/>
                </a:solidFill>
              </a:rPr>
              <a:t>trong hàm B </a:t>
            </a:r>
            <a:r>
              <a:rPr lang="vi-VN" dirty="0">
                <a:solidFill>
                  <a:schemeClr val="dk1"/>
                </a:solidFill>
              </a:rPr>
              <a:t>thì </a:t>
            </a:r>
            <a:r>
              <a:rPr lang="vi-VN" b="1" dirty="0">
                <a:solidFill>
                  <a:schemeClr val="bg1"/>
                </a:solidFill>
              </a:rPr>
              <a:t>hàm A chỉ gọi được ở trong hàm B </a:t>
            </a:r>
            <a:r>
              <a:rPr lang="vi-VN" dirty="0">
                <a:solidFill>
                  <a:schemeClr val="dk1"/>
                </a:solidFill>
              </a:rPr>
              <a:t>thôi, không gọi được ở bên ngoài hàm B.</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 </a:t>
            </a:r>
            <a:r>
              <a:rPr lang="en-US" b="0" dirty="0"/>
              <a:t>Functions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1.1. </a:t>
            </a:r>
            <a:r>
              <a:rPr lang="en-US" dirty="0" err="1"/>
              <a:t>Kiến</a:t>
            </a:r>
            <a:r>
              <a:rPr lang="en-US" dirty="0"/>
              <a:t> </a:t>
            </a:r>
            <a:r>
              <a:rPr lang="en-US" dirty="0" err="1"/>
              <a:t>thức</a:t>
            </a:r>
            <a:r>
              <a:rPr lang="en-US" dirty="0"/>
              <a:t> </a:t>
            </a:r>
            <a:r>
              <a:rPr lang="en-US" dirty="0" err="1"/>
              <a:t>tổng</a:t>
            </a:r>
            <a:r>
              <a:rPr lang="en-US" dirty="0"/>
              <a:t> </a:t>
            </a:r>
            <a:r>
              <a:rPr lang="en-US" dirty="0" err="1"/>
              <a:t>quan</a:t>
            </a:r>
            <a:endParaRPr lang="en-US" dirty="0"/>
          </a:p>
        </p:txBody>
      </p:sp>
    </p:spTree>
    <p:extLst>
      <p:ext uri="{BB962C8B-B14F-4D97-AF65-F5344CB8AC3E}">
        <p14:creationId xmlns:p14="http://schemas.microsoft.com/office/powerpoint/2010/main" val="223545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266216"/>
            <a:ext cx="7704000" cy="3877284"/>
          </a:xfrm>
          <a:prstGeom prst="rect">
            <a:avLst/>
          </a:prstGeom>
        </p:spPr>
        <p:txBody>
          <a:bodyPr spcFirstLastPara="1" wrap="square" lIns="91425" tIns="91425" rIns="91425" bIns="91425" anchor="t" anchorCtr="0">
            <a:noAutofit/>
          </a:bodyPr>
          <a:lstStyle/>
          <a:p>
            <a:pPr>
              <a:lnSpc>
                <a:spcPct val="150000"/>
              </a:lnSpc>
            </a:pPr>
            <a:r>
              <a:rPr lang="vi-VN" b="1" dirty="0">
                <a:solidFill>
                  <a:schemeClr val="bg1"/>
                </a:solidFill>
              </a:rPr>
              <a:t>Có</a:t>
            </a:r>
            <a:r>
              <a:rPr lang="vi-VN" dirty="0">
                <a:solidFill>
                  <a:schemeClr val="dk1"/>
                </a:solidFill>
              </a:rPr>
              <a:t> tính </a:t>
            </a:r>
            <a:r>
              <a:rPr lang="vi-VN" b="1" dirty="0">
                <a:solidFill>
                  <a:schemeClr val="bg1"/>
                </a:solidFill>
              </a:rPr>
              <a:t>hoisting</a:t>
            </a:r>
            <a:r>
              <a:rPr lang="vi-VN" dirty="0">
                <a:solidFill>
                  <a:schemeClr val="dk1"/>
                </a:solidFill>
              </a:rPr>
              <a:t> (tức là gọi được hàm trước lúc khai báo hàm đó).</a:t>
            </a:r>
            <a:endParaRPr lang="en-US" dirty="0">
              <a:solidFill>
                <a:schemeClr val="dk1"/>
              </a:solidFill>
            </a:endParaRPr>
          </a:p>
          <a:p>
            <a:pPr>
              <a:lnSpc>
                <a:spcPct val="150000"/>
              </a:lnSpc>
            </a:pPr>
            <a:r>
              <a:rPr lang="en-US" dirty="0" err="1"/>
              <a:t>Cú</a:t>
            </a:r>
            <a:r>
              <a:rPr lang="en-US" dirty="0"/>
              <a:t> </a:t>
            </a:r>
            <a:r>
              <a:rPr lang="en-US" dirty="0" err="1"/>
              <a:t>pháp</a:t>
            </a:r>
            <a:r>
              <a:rPr lang="en-US" dirty="0"/>
              <a:t>:</a:t>
            </a:r>
          </a:p>
          <a:p>
            <a:pPr marL="139700" indent="0">
              <a:lnSpc>
                <a:spcPct val="150000"/>
              </a:lnSpc>
              <a:buNone/>
            </a:pPr>
            <a:r>
              <a:rPr lang="en-GB" dirty="0">
                <a:solidFill>
                  <a:schemeClr val="dk1"/>
                </a:solidFill>
              </a:rPr>
              <a:t>	</a:t>
            </a:r>
            <a:r>
              <a:rPr lang="en-GB" b="1" dirty="0">
                <a:solidFill>
                  <a:schemeClr val="bg1"/>
                </a:solidFill>
              </a:rPr>
              <a:t>function </a:t>
            </a:r>
            <a:r>
              <a:rPr lang="en-GB" b="1" dirty="0" err="1">
                <a:solidFill>
                  <a:schemeClr val="bg1"/>
                </a:solidFill>
              </a:rPr>
              <a:t>tenHam</a:t>
            </a:r>
            <a:r>
              <a:rPr lang="en-GB" b="1" dirty="0">
                <a:solidFill>
                  <a:schemeClr val="bg1"/>
                </a:solidFill>
              </a:rPr>
              <a:t>(thamSo1, thamSo2,...) {</a:t>
            </a:r>
          </a:p>
          <a:p>
            <a:pPr marL="139700" indent="0">
              <a:lnSpc>
                <a:spcPct val="150000"/>
              </a:lnSpc>
              <a:buNone/>
            </a:pPr>
            <a:r>
              <a:rPr lang="en-GB" b="1" dirty="0">
                <a:solidFill>
                  <a:schemeClr val="bg1"/>
                </a:solidFill>
              </a:rPr>
              <a:t>	    // Code</a:t>
            </a:r>
          </a:p>
          <a:p>
            <a:pPr marL="139700" indent="0">
              <a:lnSpc>
                <a:spcPct val="150000"/>
              </a:lnSpc>
              <a:buNone/>
            </a:pPr>
            <a:r>
              <a:rPr lang="en-GB" b="1" dirty="0">
                <a:solidFill>
                  <a:schemeClr val="bg1"/>
                </a:solidFill>
              </a:rPr>
              <a:t>	}</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 </a:t>
            </a:r>
            <a:r>
              <a:rPr lang="en-US" b="0" dirty="0"/>
              <a:t>Functions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1.2. </a:t>
            </a:r>
            <a:r>
              <a:rPr lang="en-US" dirty="0" err="1"/>
              <a:t>Các</a:t>
            </a:r>
            <a:r>
              <a:rPr lang="en-US" dirty="0"/>
              <a:t> </a:t>
            </a:r>
            <a:r>
              <a:rPr lang="en-US" dirty="0" err="1"/>
              <a:t>loại</a:t>
            </a:r>
            <a:r>
              <a:rPr lang="en-US" dirty="0"/>
              <a:t> </a:t>
            </a:r>
            <a:r>
              <a:rPr lang="en-US" dirty="0" err="1"/>
              <a:t>hàm</a:t>
            </a:r>
            <a:r>
              <a:rPr lang="en-US" dirty="0"/>
              <a:t> (</a:t>
            </a:r>
            <a:r>
              <a:rPr lang="en-US" dirty="0" err="1"/>
              <a:t>các</a:t>
            </a:r>
            <a:r>
              <a:rPr lang="en-US" dirty="0"/>
              <a:t> </a:t>
            </a:r>
            <a:r>
              <a:rPr lang="en-US" dirty="0" err="1"/>
              <a:t>cách</a:t>
            </a:r>
            <a:r>
              <a:rPr lang="en-US" dirty="0"/>
              <a:t> </a:t>
            </a:r>
            <a:r>
              <a:rPr lang="en-US" dirty="0" err="1"/>
              <a:t>viết</a:t>
            </a:r>
            <a:r>
              <a:rPr lang="en-US" dirty="0"/>
              <a:t> </a:t>
            </a:r>
            <a:r>
              <a:rPr lang="en-US" dirty="0" err="1"/>
              <a:t>hàm</a:t>
            </a:r>
            <a:r>
              <a:rPr lang="en-US" dirty="0"/>
              <a:t>)</a:t>
            </a:r>
          </a:p>
        </p:txBody>
      </p:sp>
      <p:sp>
        <p:nvSpPr>
          <p:cNvPr id="5" name="Google Shape;1500;p40">
            <a:extLst>
              <a:ext uri="{FF2B5EF4-FFF2-40B4-BE49-F238E27FC236}">
                <a16:creationId xmlns:a16="http://schemas.microsoft.com/office/drawing/2014/main" id="{C688E984-611B-4C7B-A6BD-712CC75E15EC}"/>
              </a:ext>
            </a:extLst>
          </p:cNvPr>
          <p:cNvSpPr txBox="1">
            <a:spLocks/>
          </p:cNvSpPr>
          <p:nvPr/>
        </p:nvSpPr>
        <p:spPr>
          <a:xfrm>
            <a:off x="839228" y="1140132"/>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sz="1400" dirty="0"/>
              <a:t>1.2.1. </a:t>
            </a:r>
            <a:r>
              <a:rPr lang="en-GB" sz="1400" dirty="0"/>
              <a:t>Declaration function (</a:t>
            </a:r>
            <a:r>
              <a:rPr lang="en-GB" sz="1400" dirty="0" err="1"/>
              <a:t>Hàm</a:t>
            </a:r>
            <a:r>
              <a:rPr lang="en-GB" sz="1400" dirty="0"/>
              <a:t> </a:t>
            </a:r>
            <a:r>
              <a:rPr lang="en-GB" sz="1400" dirty="0" err="1"/>
              <a:t>định</a:t>
            </a:r>
            <a:r>
              <a:rPr lang="en-GB" sz="1400" dirty="0"/>
              <a:t> </a:t>
            </a:r>
            <a:r>
              <a:rPr lang="en-GB" sz="1400" dirty="0" err="1"/>
              <a:t>nghĩa</a:t>
            </a:r>
            <a:r>
              <a:rPr lang="en-GB" sz="1400" dirty="0"/>
              <a:t>)</a:t>
            </a:r>
            <a:endParaRPr lang="en-US" sz="1400" dirty="0"/>
          </a:p>
        </p:txBody>
      </p:sp>
    </p:spTree>
    <p:extLst>
      <p:ext uri="{BB962C8B-B14F-4D97-AF65-F5344CB8AC3E}">
        <p14:creationId xmlns:p14="http://schemas.microsoft.com/office/powerpoint/2010/main" val="294816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266216"/>
            <a:ext cx="7704000" cy="3877284"/>
          </a:xfrm>
          <a:prstGeom prst="rect">
            <a:avLst/>
          </a:prstGeom>
        </p:spPr>
        <p:txBody>
          <a:bodyPr spcFirstLastPara="1" wrap="square" lIns="91425" tIns="91425" rIns="91425" bIns="91425" anchor="t" anchorCtr="0">
            <a:noAutofit/>
          </a:bodyPr>
          <a:lstStyle/>
          <a:p>
            <a:pPr>
              <a:lnSpc>
                <a:spcPct val="150000"/>
              </a:lnSpc>
            </a:pPr>
            <a:r>
              <a:rPr lang="vi-VN" b="1" dirty="0">
                <a:solidFill>
                  <a:schemeClr val="bg1"/>
                </a:solidFill>
              </a:rPr>
              <a:t>Không</a:t>
            </a:r>
            <a:r>
              <a:rPr lang="vi-VN" dirty="0">
                <a:solidFill>
                  <a:schemeClr val="dk1"/>
                </a:solidFill>
              </a:rPr>
              <a:t> có tính </a:t>
            </a:r>
            <a:r>
              <a:rPr lang="vi-VN" b="1" dirty="0">
                <a:solidFill>
                  <a:schemeClr val="bg1"/>
                </a:solidFill>
              </a:rPr>
              <a:t>hoisting</a:t>
            </a:r>
            <a:r>
              <a:rPr lang="vi-VN" dirty="0">
                <a:solidFill>
                  <a:schemeClr val="dk1"/>
                </a:solidFill>
              </a:rPr>
              <a:t> (Nếu gọi hàm trước lúc khai báo hàm thì sẽ gặp lỗi).</a:t>
            </a:r>
            <a:endParaRPr lang="en-US" dirty="0">
              <a:solidFill>
                <a:schemeClr val="dk1"/>
              </a:solidFill>
            </a:endParaRPr>
          </a:p>
          <a:p>
            <a:pPr>
              <a:lnSpc>
                <a:spcPct val="150000"/>
              </a:lnSpc>
            </a:pPr>
            <a:r>
              <a:rPr lang="en-US" dirty="0" err="1"/>
              <a:t>Cú</a:t>
            </a:r>
            <a:r>
              <a:rPr lang="en-US" dirty="0"/>
              <a:t> </a:t>
            </a:r>
            <a:r>
              <a:rPr lang="en-US" dirty="0" err="1"/>
              <a:t>pháp</a:t>
            </a:r>
            <a:r>
              <a:rPr lang="en-US" dirty="0"/>
              <a:t>:</a:t>
            </a:r>
          </a:p>
          <a:p>
            <a:pPr marL="139700" indent="0">
              <a:lnSpc>
                <a:spcPct val="150000"/>
              </a:lnSpc>
              <a:buNone/>
            </a:pPr>
            <a:r>
              <a:rPr lang="en-GB" dirty="0">
                <a:solidFill>
                  <a:schemeClr val="dk1"/>
                </a:solidFill>
              </a:rPr>
              <a:t>	</a:t>
            </a:r>
            <a:r>
              <a:rPr lang="en-GB" b="1" dirty="0">
                <a:solidFill>
                  <a:schemeClr val="bg1"/>
                </a:solidFill>
              </a:rPr>
              <a:t>var </a:t>
            </a:r>
            <a:r>
              <a:rPr lang="en-GB" b="1" dirty="0" err="1">
                <a:solidFill>
                  <a:schemeClr val="bg1"/>
                </a:solidFill>
              </a:rPr>
              <a:t>tenHam</a:t>
            </a:r>
            <a:r>
              <a:rPr lang="en-GB" b="1" dirty="0">
                <a:solidFill>
                  <a:schemeClr val="bg1"/>
                </a:solidFill>
              </a:rPr>
              <a:t> = function(thamSo1, thamSo2,...) {</a:t>
            </a:r>
          </a:p>
          <a:p>
            <a:pPr marL="139700" indent="0">
              <a:lnSpc>
                <a:spcPct val="150000"/>
              </a:lnSpc>
              <a:buNone/>
            </a:pPr>
            <a:r>
              <a:rPr lang="en-GB" b="1" dirty="0">
                <a:solidFill>
                  <a:schemeClr val="bg1"/>
                </a:solidFill>
              </a:rPr>
              <a:t>	    // Code</a:t>
            </a:r>
          </a:p>
          <a:p>
            <a:pPr marL="139700" indent="0">
              <a:lnSpc>
                <a:spcPct val="150000"/>
              </a:lnSpc>
              <a:buNone/>
            </a:pPr>
            <a:r>
              <a:rPr lang="en-GB" b="1" dirty="0">
                <a:solidFill>
                  <a:schemeClr val="bg1"/>
                </a:solidFill>
              </a:rPr>
              <a:t>	}</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 </a:t>
            </a:r>
            <a:r>
              <a:rPr lang="en-US" b="0" dirty="0"/>
              <a:t>Functions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1.2. </a:t>
            </a:r>
            <a:r>
              <a:rPr lang="en-US" dirty="0" err="1"/>
              <a:t>Các</a:t>
            </a:r>
            <a:r>
              <a:rPr lang="en-US" dirty="0"/>
              <a:t> </a:t>
            </a:r>
            <a:r>
              <a:rPr lang="en-US" dirty="0" err="1"/>
              <a:t>loại</a:t>
            </a:r>
            <a:r>
              <a:rPr lang="en-US" dirty="0"/>
              <a:t> </a:t>
            </a:r>
            <a:r>
              <a:rPr lang="en-US" dirty="0" err="1"/>
              <a:t>hàm</a:t>
            </a:r>
            <a:r>
              <a:rPr lang="en-US" dirty="0"/>
              <a:t> (</a:t>
            </a:r>
            <a:r>
              <a:rPr lang="en-US" dirty="0" err="1"/>
              <a:t>các</a:t>
            </a:r>
            <a:r>
              <a:rPr lang="en-US" dirty="0"/>
              <a:t> </a:t>
            </a:r>
            <a:r>
              <a:rPr lang="en-US" dirty="0" err="1"/>
              <a:t>cách</a:t>
            </a:r>
            <a:r>
              <a:rPr lang="en-US" dirty="0"/>
              <a:t> </a:t>
            </a:r>
            <a:r>
              <a:rPr lang="en-US" dirty="0" err="1"/>
              <a:t>viết</a:t>
            </a:r>
            <a:r>
              <a:rPr lang="en-US" dirty="0"/>
              <a:t> </a:t>
            </a:r>
            <a:r>
              <a:rPr lang="en-US" dirty="0" err="1"/>
              <a:t>hàm</a:t>
            </a:r>
            <a:r>
              <a:rPr lang="en-US" dirty="0"/>
              <a:t>)</a:t>
            </a:r>
          </a:p>
        </p:txBody>
      </p:sp>
      <p:sp>
        <p:nvSpPr>
          <p:cNvPr id="5" name="Google Shape;1500;p40">
            <a:extLst>
              <a:ext uri="{FF2B5EF4-FFF2-40B4-BE49-F238E27FC236}">
                <a16:creationId xmlns:a16="http://schemas.microsoft.com/office/drawing/2014/main" id="{C688E984-611B-4C7B-A6BD-712CC75E15EC}"/>
              </a:ext>
            </a:extLst>
          </p:cNvPr>
          <p:cNvSpPr txBox="1">
            <a:spLocks/>
          </p:cNvSpPr>
          <p:nvPr/>
        </p:nvSpPr>
        <p:spPr>
          <a:xfrm>
            <a:off x="839228" y="1140132"/>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sz="1400" dirty="0"/>
              <a:t>1.2.2. </a:t>
            </a:r>
            <a:r>
              <a:rPr lang="en-GB" sz="1400" dirty="0"/>
              <a:t>Expression function (</a:t>
            </a:r>
            <a:r>
              <a:rPr lang="en-GB" sz="1400" dirty="0" err="1"/>
              <a:t>Hàm</a:t>
            </a:r>
            <a:r>
              <a:rPr lang="en-GB" sz="1400" dirty="0"/>
              <a:t> </a:t>
            </a:r>
            <a:r>
              <a:rPr lang="en-GB" sz="1400" dirty="0" err="1"/>
              <a:t>biểu</a:t>
            </a:r>
            <a:r>
              <a:rPr lang="en-GB" sz="1400" dirty="0"/>
              <a:t> </a:t>
            </a:r>
            <a:r>
              <a:rPr lang="en-GB" sz="1400" dirty="0" err="1"/>
              <a:t>thức</a:t>
            </a:r>
            <a:r>
              <a:rPr lang="en-GB" sz="1400" dirty="0"/>
              <a:t>)</a:t>
            </a:r>
            <a:endParaRPr lang="en-US" sz="1400" dirty="0"/>
          </a:p>
        </p:txBody>
      </p:sp>
    </p:spTree>
    <p:extLst>
      <p:ext uri="{BB962C8B-B14F-4D97-AF65-F5344CB8AC3E}">
        <p14:creationId xmlns:p14="http://schemas.microsoft.com/office/powerpoint/2010/main" val="249455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266216"/>
            <a:ext cx="7704000" cy="3877284"/>
          </a:xfrm>
          <a:prstGeom prst="rect">
            <a:avLst/>
          </a:prstGeom>
        </p:spPr>
        <p:txBody>
          <a:bodyPr spcFirstLastPara="1" wrap="square" lIns="91425" tIns="91425" rIns="91425" bIns="91425" anchor="t" anchorCtr="0">
            <a:noAutofit/>
          </a:bodyPr>
          <a:lstStyle/>
          <a:p>
            <a:pPr>
              <a:lnSpc>
                <a:spcPct val="150000"/>
              </a:lnSpc>
            </a:pPr>
            <a:r>
              <a:rPr lang="vi-VN" b="1" dirty="0">
                <a:solidFill>
                  <a:schemeClr val="bg1"/>
                </a:solidFill>
              </a:rPr>
              <a:t>Không</a:t>
            </a:r>
            <a:r>
              <a:rPr lang="vi-VN" dirty="0">
                <a:solidFill>
                  <a:schemeClr val="dk1"/>
                </a:solidFill>
              </a:rPr>
              <a:t> có tính </a:t>
            </a:r>
            <a:r>
              <a:rPr lang="vi-VN" b="1" dirty="0">
                <a:solidFill>
                  <a:schemeClr val="bg1"/>
                </a:solidFill>
              </a:rPr>
              <a:t>hoisting</a:t>
            </a:r>
            <a:r>
              <a:rPr lang="vi-VN" dirty="0">
                <a:solidFill>
                  <a:schemeClr val="dk1"/>
                </a:solidFill>
              </a:rPr>
              <a:t> (Nếu gọi hàm trước lúc khai báo hàm thì sẽ gặp lỗi).</a:t>
            </a:r>
            <a:endParaRPr lang="en-US" dirty="0">
              <a:solidFill>
                <a:schemeClr val="dk1"/>
              </a:solidFill>
            </a:endParaRPr>
          </a:p>
          <a:p>
            <a:pPr>
              <a:lnSpc>
                <a:spcPct val="150000"/>
              </a:lnSpc>
            </a:pPr>
            <a:r>
              <a:rPr lang="en-US" dirty="0" err="1"/>
              <a:t>Cú</a:t>
            </a:r>
            <a:r>
              <a:rPr lang="en-US" dirty="0"/>
              <a:t> </a:t>
            </a:r>
            <a:r>
              <a:rPr lang="en-US" dirty="0" err="1"/>
              <a:t>pháp</a:t>
            </a:r>
            <a:r>
              <a:rPr lang="en-US" dirty="0"/>
              <a:t>:</a:t>
            </a:r>
          </a:p>
          <a:p>
            <a:pPr marL="139700" indent="0">
              <a:lnSpc>
                <a:spcPct val="150000"/>
              </a:lnSpc>
              <a:buNone/>
            </a:pPr>
            <a:r>
              <a:rPr lang="en-GB" dirty="0">
                <a:solidFill>
                  <a:schemeClr val="dk1"/>
                </a:solidFill>
              </a:rPr>
              <a:t>	</a:t>
            </a:r>
            <a:r>
              <a:rPr lang="en-GB" b="1" dirty="0">
                <a:solidFill>
                  <a:schemeClr val="bg1"/>
                </a:solidFill>
              </a:rPr>
              <a:t>var </a:t>
            </a:r>
            <a:r>
              <a:rPr lang="en-GB" b="1" dirty="0" err="1">
                <a:solidFill>
                  <a:schemeClr val="bg1"/>
                </a:solidFill>
              </a:rPr>
              <a:t>tenHam</a:t>
            </a:r>
            <a:r>
              <a:rPr lang="en-GB" b="1" dirty="0">
                <a:solidFill>
                  <a:schemeClr val="bg1"/>
                </a:solidFill>
              </a:rPr>
              <a:t> = (thamSo1, thamSo2,...) =&gt; {</a:t>
            </a:r>
          </a:p>
          <a:p>
            <a:pPr marL="139700" indent="0">
              <a:lnSpc>
                <a:spcPct val="150000"/>
              </a:lnSpc>
              <a:buNone/>
            </a:pPr>
            <a:r>
              <a:rPr lang="en-GB" b="1" dirty="0">
                <a:solidFill>
                  <a:schemeClr val="bg1"/>
                </a:solidFill>
              </a:rPr>
              <a:t>	    // Code</a:t>
            </a:r>
          </a:p>
          <a:p>
            <a:pPr marL="139700" indent="0">
              <a:lnSpc>
                <a:spcPct val="150000"/>
              </a:lnSpc>
              <a:buNone/>
            </a:pPr>
            <a:r>
              <a:rPr lang="en-GB" b="1" dirty="0">
                <a:solidFill>
                  <a:schemeClr val="bg1"/>
                </a:solidFill>
              </a:rPr>
              <a:t>	}</a:t>
            </a:r>
          </a:p>
          <a:p>
            <a:pPr>
              <a:lnSpc>
                <a:spcPct val="150000"/>
              </a:lnSpc>
            </a:pPr>
            <a:r>
              <a:rPr lang="vi-VN" dirty="0"/>
              <a:t>Lưu ý: </a:t>
            </a:r>
            <a:r>
              <a:rPr lang="vi-VN" b="1" dirty="0">
                <a:solidFill>
                  <a:schemeClr val="bg1"/>
                </a:solidFill>
              </a:rPr>
              <a:t>Arrow Function </a:t>
            </a:r>
            <a:r>
              <a:rPr lang="vi-VN" dirty="0"/>
              <a:t>sẽ </a:t>
            </a:r>
            <a:r>
              <a:rPr lang="vi-VN" b="1" dirty="0">
                <a:solidFill>
                  <a:schemeClr val="bg1"/>
                </a:solidFill>
              </a:rPr>
              <a:t>không có Arguments</a:t>
            </a:r>
            <a:r>
              <a:rPr lang="vi-VN" dirty="0"/>
              <a:t>. Để  lấy các đối số đã truyền dưới dạng một mảng thì chúng ta sẽ sử dụng cú pháp spread.</a:t>
            </a:r>
            <a:endParaRPr lang="en-US"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 </a:t>
            </a:r>
            <a:r>
              <a:rPr lang="en-US" b="0" dirty="0"/>
              <a:t>Functions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1.2. </a:t>
            </a:r>
            <a:r>
              <a:rPr lang="en-US" dirty="0" err="1"/>
              <a:t>Các</a:t>
            </a:r>
            <a:r>
              <a:rPr lang="en-US" dirty="0"/>
              <a:t> </a:t>
            </a:r>
            <a:r>
              <a:rPr lang="en-US" dirty="0" err="1"/>
              <a:t>loại</a:t>
            </a:r>
            <a:r>
              <a:rPr lang="en-US" dirty="0"/>
              <a:t> </a:t>
            </a:r>
            <a:r>
              <a:rPr lang="en-US" dirty="0" err="1"/>
              <a:t>hàm</a:t>
            </a:r>
            <a:r>
              <a:rPr lang="en-US" dirty="0"/>
              <a:t> (</a:t>
            </a:r>
            <a:r>
              <a:rPr lang="en-US" dirty="0" err="1"/>
              <a:t>các</a:t>
            </a:r>
            <a:r>
              <a:rPr lang="en-US" dirty="0"/>
              <a:t> </a:t>
            </a:r>
            <a:r>
              <a:rPr lang="en-US" dirty="0" err="1"/>
              <a:t>cách</a:t>
            </a:r>
            <a:r>
              <a:rPr lang="en-US" dirty="0"/>
              <a:t> </a:t>
            </a:r>
            <a:r>
              <a:rPr lang="en-US" dirty="0" err="1"/>
              <a:t>viết</a:t>
            </a:r>
            <a:r>
              <a:rPr lang="en-US" dirty="0"/>
              <a:t> </a:t>
            </a:r>
            <a:r>
              <a:rPr lang="en-US" dirty="0" err="1"/>
              <a:t>hàm</a:t>
            </a:r>
            <a:r>
              <a:rPr lang="en-US" dirty="0"/>
              <a:t>)</a:t>
            </a:r>
          </a:p>
        </p:txBody>
      </p:sp>
      <p:sp>
        <p:nvSpPr>
          <p:cNvPr id="5" name="Google Shape;1500;p40">
            <a:extLst>
              <a:ext uri="{FF2B5EF4-FFF2-40B4-BE49-F238E27FC236}">
                <a16:creationId xmlns:a16="http://schemas.microsoft.com/office/drawing/2014/main" id="{C688E984-611B-4C7B-A6BD-712CC75E15EC}"/>
              </a:ext>
            </a:extLst>
          </p:cNvPr>
          <p:cNvSpPr txBox="1">
            <a:spLocks/>
          </p:cNvSpPr>
          <p:nvPr/>
        </p:nvSpPr>
        <p:spPr>
          <a:xfrm>
            <a:off x="839228" y="1140132"/>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sz="1400" dirty="0"/>
              <a:t>1.2.3. </a:t>
            </a:r>
            <a:r>
              <a:rPr lang="en-GB" sz="1400" dirty="0"/>
              <a:t>Arrow function (</a:t>
            </a:r>
            <a:r>
              <a:rPr lang="en-GB" sz="1400" dirty="0" err="1"/>
              <a:t>Hàm</a:t>
            </a:r>
            <a:r>
              <a:rPr lang="en-GB" sz="1400" dirty="0"/>
              <a:t> </a:t>
            </a:r>
            <a:r>
              <a:rPr lang="en-GB" sz="1400" dirty="0" err="1"/>
              <a:t>mũi</a:t>
            </a:r>
            <a:r>
              <a:rPr lang="en-GB" sz="1400" dirty="0"/>
              <a:t> </a:t>
            </a:r>
            <a:r>
              <a:rPr lang="en-GB" sz="1400" dirty="0" err="1"/>
              <a:t>tên</a:t>
            </a:r>
            <a:r>
              <a:rPr lang="en-GB" sz="1400" dirty="0"/>
              <a:t>)</a:t>
            </a:r>
            <a:endParaRPr lang="en-US" sz="1400" dirty="0"/>
          </a:p>
        </p:txBody>
      </p:sp>
    </p:spTree>
    <p:extLst>
      <p:ext uri="{BB962C8B-B14F-4D97-AF65-F5344CB8AC3E}">
        <p14:creationId xmlns:p14="http://schemas.microsoft.com/office/powerpoint/2010/main" val="104151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062936"/>
            <a:ext cx="7872766" cy="3877284"/>
          </a:xfrm>
          <a:prstGeom prst="rect">
            <a:avLst/>
          </a:prstGeom>
        </p:spPr>
        <p:txBody>
          <a:bodyPr spcFirstLastPara="1" wrap="square" lIns="91425" tIns="91425" rIns="91425" bIns="91425" anchor="t" anchorCtr="0">
            <a:noAutofit/>
          </a:bodyPr>
          <a:lstStyle/>
          <a:p>
            <a:pPr>
              <a:lnSpc>
                <a:spcPct val="150000"/>
              </a:lnSpc>
            </a:pPr>
            <a:r>
              <a:rPr lang="vi-VN" b="1" dirty="0">
                <a:solidFill>
                  <a:schemeClr val="bg1"/>
                </a:solidFill>
              </a:rPr>
              <a:t>Ví dụ 1</a:t>
            </a:r>
            <a:r>
              <a:rPr lang="vi-VN" dirty="0">
                <a:solidFill>
                  <a:schemeClr val="dk1"/>
                </a:solidFill>
              </a:rPr>
              <a:t>:</a:t>
            </a:r>
            <a:r>
              <a:rPr lang="en-US" dirty="0"/>
              <a:t> </a:t>
            </a:r>
            <a:r>
              <a:rPr lang="vi-VN" dirty="0">
                <a:solidFill>
                  <a:schemeClr val="dk1"/>
                </a:solidFill>
              </a:rPr>
              <a:t>Tính tổng các số chẵn của mảng.</a:t>
            </a:r>
            <a:r>
              <a:rPr lang="en-US" dirty="0"/>
              <a:t> </a:t>
            </a:r>
            <a:r>
              <a:rPr lang="vi-VN" dirty="0">
                <a:solidFill>
                  <a:schemeClr val="dk1"/>
                </a:solidFill>
              </a:rPr>
              <a:t>Mảng như sau:</a:t>
            </a:r>
            <a:endParaRPr lang="en-US" dirty="0">
              <a:solidFill>
                <a:schemeClr val="dk1"/>
              </a:solidFill>
            </a:endParaRPr>
          </a:p>
          <a:p>
            <a:pPr marL="139700" indent="0">
              <a:lnSpc>
                <a:spcPct val="150000"/>
              </a:lnSpc>
              <a:buNone/>
            </a:pPr>
            <a:r>
              <a:rPr lang="en-US" dirty="0"/>
              <a:t>	</a:t>
            </a:r>
            <a:r>
              <a:rPr lang="en-US" dirty="0">
                <a:solidFill>
                  <a:schemeClr val="dk1"/>
                </a:solidFill>
              </a:rPr>
              <a:t>var</a:t>
            </a:r>
            <a:r>
              <a:rPr lang="vi-VN" dirty="0">
                <a:solidFill>
                  <a:schemeClr val="dk1"/>
                </a:solidFill>
              </a:rPr>
              <a:t> mang = [1, 2, 3, 4, 5, 6, 7, 8, 9, 10];</a:t>
            </a:r>
          </a:p>
          <a:p>
            <a:pPr>
              <a:lnSpc>
                <a:spcPct val="150000"/>
              </a:lnSpc>
            </a:pPr>
            <a:r>
              <a:rPr lang="vi-VN" b="1" dirty="0">
                <a:solidFill>
                  <a:schemeClr val="bg1"/>
                </a:solidFill>
              </a:rPr>
              <a:t>Ví dụ 2</a:t>
            </a:r>
            <a:r>
              <a:rPr lang="vi-VN" dirty="0"/>
              <a:t>:Viết chương trình cho người dùng nhập vào số n lớn hơn 0, sau đó dựa vào n tính giá trị của biểu thức:</a:t>
            </a:r>
            <a:endParaRPr lang="en-US" dirty="0"/>
          </a:p>
          <a:p>
            <a:pPr marL="139700" indent="0">
              <a:lnSpc>
                <a:spcPct val="150000"/>
              </a:lnSpc>
              <a:buNone/>
            </a:pPr>
            <a:r>
              <a:rPr lang="en-US" dirty="0"/>
              <a:t>	</a:t>
            </a:r>
            <a:r>
              <a:rPr lang="vi-VN" dirty="0"/>
              <a:t>bieuThuc = 1/n + 2/n + 3/n + ... + n/n.</a:t>
            </a:r>
            <a:endParaRPr lang="en-US"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 </a:t>
            </a:r>
            <a:r>
              <a:rPr lang="en-US" b="0" dirty="0"/>
              <a:t>Functions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1.3. </a:t>
            </a:r>
            <a:r>
              <a:rPr lang="en-US" dirty="0" err="1"/>
              <a:t>Ví</a:t>
            </a:r>
            <a:r>
              <a:rPr lang="en-US" dirty="0"/>
              <a:t> </a:t>
            </a:r>
            <a:r>
              <a:rPr lang="en-US" dirty="0" err="1"/>
              <a:t>dụ</a:t>
            </a:r>
            <a:r>
              <a:rPr lang="en-US" dirty="0"/>
              <a:t> </a:t>
            </a:r>
            <a:r>
              <a:rPr lang="en-US" dirty="0" err="1"/>
              <a:t>về</a:t>
            </a:r>
            <a:r>
              <a:rPr lang="en-US" dirty="0"/>
              <a:t> </a:t>
            </a:r>
            <a:r>
              <a:rPr lang="en-US" dirty="0" err="1"/>
              <a:t>hàm</a:t>
            </a:r>
            <a:endParaRPr lang="en-US" dirty="0"/>
          </a:p>
        </p:txBody>
      </p:sp>
    </p:spTree>
    <p:extLst>
      <p:ext uri="{BB962C8B-B14F-4D97-AF65-F5344CB8AC3E}">
        <p14:creationId xmlns:p14="http://schemas.microsoft.com/office/powerpoint/2010/main" val="19339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633108"/>
            <a:ext cx="7872766" cy="4510392"/>
          </a:xfrm>
          <a:prstGeom prst="rect">
            <a:avLst/>
          </a:prstGeom>
        </p:spPr>
        <p:txBody>
          <a:bodyPr spcFirstLastPara="1" wrap="square" lIns="91425" tIns="91425" rIns="91425" bIns="91425" anchor="t" anchorCtr="0">
            <a:noAutofit/>
          </a:bodyPr>
          <a:lstStyle/>
          <a:p>
            <a:pPr>
              <a:lnSpc>
                <a:spcPct val="150000"/>
              </a:lnSpc>
            </a:pPr>
            <a:r>
              <a:rPr lang="vi-VN" b="1" dirty="0">
                <a:solidFill>
                  <a:schemeClr val="bg1"/>
                </a:solidFill>
              </a:rPr>
              <a:t>Try catch </a:t>
            </a:r>
            <a:r>
              <a:rPr lang="vi-VN" dirty="0">
                <a:solidFill>
                  <a:schemeClr val="dk1"/>
                </a:solidFill>
              </a:rPr>
              <a:t>là một khối lệnh </a:t>
            </a:r>
            <a:r>
              <a:rPr lang="vi-VN" b="1" dirty="0">
                <a:solidFill>
                  <a:schemeClr val="bg1"/>
                </a:solidFill>
              </a:rPr>
              <a:t>dùng để bắt lỗi </a:t>
            </a:r>
            <a:r>
              <a:rPr lang="vi-VN" dirty="0">
                <a:solidFill>
                  <a:schemeClr val="dk1"/>
                </a:solidFill>
              </a:rPr>
              <a:t>chương trình.</a:t>
            </a:r>
            <a:endParaRPr lang="en-US" dirty="0">
              <a:solidFill>
                <a:schemeClr val="dk1"/>
              </a:solidFill>
            </a:endParaRPr>
          </a:p>
          <a:p>
            <a:pPr>
              <a:lnSpc>
                <a:spcPct val="150000"/>
              </a:lnSpc>
            </a:pPr>
            <a:r>
              <a:rPr lang="vi-VN" dirty="0"/>
              <a:t>Ta sử dụng </a:t>
            </a:r>
            <a:r>
              <a:rPr lang="vi-VN" b="1" dirty="0">
                <a:solidFill>
                  <a:schemeClr val="bg1"/>
                </a:solidFill>
              </a:rPr>
              <a:t>try catch </a:t>
            </a:r>
            <a:r>
              <a:rPr lang="vi-VN" dirty="0"/>
              <a:t>khi muốn </a:t>
            </a:r>
            <a:r>
              <a:rPr lang="vi-VN" b="1" dirty="0">
                <a:solidFill>
                  <a:schemeClr val="bg1"/>
                </a:solidFill>
              </a:rPr>
              <a:t>chương trình không bị dừng </a:t>
            </a:r>
            <a:r>
              <a:rPr lang="vi-VN" dirty="0"/>
              <a:t>khi một </a:t>
            </a:r>
            <a:r>
              <a:rPr lang="vi-VN" b="1" dirty="0">
                <a:solidFill>
                  <a:schemeClr val="bg1"/>
                </a:solidFill>
              </a:rPr>
              <a:t>lệnh nào đó bị lỗi</a:t>
            </a:r>
            <a:r>
              <a:rPr lang="vi-VN" dirty="0"/>
              <a:t>. Thường thì đó là những lỗi do người dùng nhập sai dữ liệu, hoặc người dùng thao tác bị sai.</a:t>
            </a:r>
            <a:endParaRPr lang="en-US" dirty="0"/>
          </a:p>
          <a:p>
            <a:pPr>
              <a:lnSpc>
                <a:spcPct val="150000"/>
              </a:lnSpc>
            </a:pPr>
            <a:r>
              <a:rPr lang="en-US" dirty="0" err="1"/>
              <a:t>Cú</a:t>
            </a:r>
            <a:r>
              <a:rPr lang="en-US" dirty="0"/>
              <a:t> </a:t>
            </a:r>
            <a:r>
              <a:rPr lang="en-US" dirty="0" err="1"/>
              <a:t>pháp</a:t>
            </a:r>
            <a:r>
              <a:rPr lang="en-US" dirty="0"/>
              <a:t>:</a:t>
            </a:r>
          </a:p>
          <a:p>
            <a:pPr marL="139700" indent="0">
              <a:lnSpc>
                <a:spcPct val="150000"/>
              </a:lnSpc>
              <a:buNone/>
            </a:pPr>
            <a:r>
              <a:rPr lang="en-US" dirty="0"/>
              <a:t>	</a:t>
            </a:r>
            <a:r>
              <a:rPr lang="en-US" b="1" dirty="0">
                <a:solidFill>
                  <a:schemeClr val="bg1"/>
                </a:solidFill>
              </a:rPr>
              <a:t>try {</a:t>
            </a:r>
          </a:p>
          <a:p>
            <a:pPr marL="139700" indent="0">
              <a:lnSpc>
                <a:spcPct val="150000"/>
              </a:lnSpc>
              <a:buNone/>
            </a:pPr>
            <a:r>
              <a:rPr lang="en-US" b="1" dirty="0">
                <a:solidFill>
                  <a:schemeClr val="bg1"/>
                </a:solidFill>
              </a:rPr>
              <a:t>	    // </a:t>
            </a:r>
            <a:r>
              <a:rPr lang="en-US" b="1" dirty="0" err="1">
                <a:solidFill>
                  <a:schemeClr val="bg1"/>
                </a:solidFill>
              </a:rPr>
              <a:t>Chạy</a:t>
            </a:r>
            <a:r>
              <a:rPr lang="en-US" b="1" dirty="0">
                <a:solidFill>
                  <a:schemeClr val="bg1"/>
                </a:solidFill>
              </a:rPr>
              <a:t> </a:t>
            </a:r>
            <a:r>
              <a:rPr lang="en-US" b="1" dirty="0" err="1">
                <a:solidFill>
                  <a:schemeClr val="bg1"/>
                </a:solidFill>
              </a:rPr>
              <a:t>vào</a:t>
            </a:r>
            <a:r>
              <a:rPr lang="en-US" b="1" dirty="0">
                <a:solidFill>
                  <a:schemeClr val="bg1"/>
                </a:solidFill>
              </a:rPr>
              <a:t> </a:t>
            </a:r>
            <a:r>
              <a:rPr lang="en-US" b="1" dirty="0" err="1">
                <a:solidFill>
                  <a:schemeClr val="bg1"/>
                </a:solidFill>
              </a:rPr>
              <a:t>đây</a:t>
            </a:r>
            <a:r>
              <a:rPr lang="en-US" b="1" dirty="0">
                <a:solidFill>
                  <a:schemeClr val="bg1"/>
                </a:solidFill>
              </a:rPr>
              <a:t> </a:t>
            </a:r>
            <a:r>
              <a:rPr lang="en-US" b="1" dirty="0" err="1">
                <a:solidFill>
                  <a:schemeClr val="bg1"/>
                </a:solidFill>
              </a:rPr>
              <a:t>đầu</a:t>
            </a:r>
            <a:r>
              <a:rPr lang="en-US" b="1" dirty="0">
                <a:solidFill>
                  <a:schemeClr val="bg1"/>
                </a:solidFill>
              </a:rPr>
              <a:t> </a:t>
            </a:r>
            <a:r>
              <a:rPr lang="en-US" b="1" dirty="0" err="1">
                <a:solidFill>
                  <a:schemeClr val="bg1"/>
                </a:solidFill>
              </a:rPr>
              <a:t>tiên</a:t>
            </a:r>
            <a:endParaRPr lang="en-US" b="1" dirty="0">
              <a:solidFill>
                <a:schemeClr val="bg1"/>
              </a:solidFill>
            </a:endParaRPr>
          </a:p>
          <a:p>
            <a:pPr marL="139700" indent="0">
              <a:lnSpc>
                <a:spcPct val="150000"/>
              </a:lnSpc>
              <a:buNone/>
            </a:pPr>
            <a:r>
              <a:rPr lang="en-US" b="1" dirty="0">
                <a:solidFill>
                  <a:schemeClr val="bg1"/>
                </a:solidFill>
              </a:rPr>
              <a:t>	} catch (error) {</a:t>
            </a:r>
          </a:p>
          <a:p>
            <a:pPr marL="139700" indent="0">
              <a:lnSpc>
                <a:spcPct val="150000"/>
              </a:lnSpc>
              <a:buNone/>
            </a:pPr>
            <a:r>
              <a:rPr lang="en-US" b="1" dirty="0">
                <a:solidFill>
                  <a:schemeClr val="bg1"/>
                </a:solidFill>
              </a:rPr>
              <a:t>	    // </a:t>
            </a:r>
            <a:r>
              <a:rPr lang="en-US" b="1" dirty="0" err="1">
                <a:solidFill>
                  <a:schemeClr val="bg1"/>
                </a:solidFill>
              </a:rPr>
              <a:t>Nếu</a:t>
            </a:r>
            <a:r>
              <a:rPr lang="en-US" b="1" dirty="0">
                <a:solidFill>
                  <a:schemeClr val="bg1"/>
                </a:solidFill>
              </a:rPr>
              <a:t> </a:t>
            </a:r>
            <a:r>
              <a:rPr lang="en-US" b="1" dirty="0" err="1">
                <a:solidFill>
                  <a:schemeClr val="bg1"/>
                </a:solidFill>
              </a:rPr>
              <a:t>lỗi</a:t>
            </a:r>
            <a:r>
              <a:rPr lang="en-US" b="1" dirty="0">
                <a:solidFill>
                  <a:schemeClr val="bg1"/>
                </a:solidFill>
              </a:rPr>
              <a:t> </a:t>
            </a:r>
            <a:r>
              <a:rPr lang="en-US" b="1" dirty="0" err="1">
                <a:solidFill>
                  <a:schemeClr val="bg1"/>
                </a:solidFill>
              </a:rPr>
              <a:t>chạy</a:t>
            </a:r>
            <a:r>
              <a:rPr lang="en-US" b="1" dirty="0">
                <a:solidFill>
                  <a:schemeClr val="bg1"/>
                </a:solidFill>
              </a:rPr>
              <a:t> </a:t>
            </a:r>
            <a:r>
              <a:rPr lang="en-US" b="1" dirty="0" err="1">
                <a:solidFill>
                  <a:schemeClr val="bg1"/>
                </a:solidFill>
              </a:rPr>
              <a:t>vào</a:t>
            </a:r>
            <a:r>
              <a:rPr lang="en-US" b="1" dirty="0">
                <a:solidFill>
                  <a:schemeClr val="bg1"/>
                </a:solidFill>
              </a:rPr>
              <a:t> </a:t>
            </a:r>
            <a:r>
              <a:rPr lang="en-US" b="1" dirty="0" err="1">
                <a:solidFill>
                  <a:schemeClr val="bg1"/>
                </a:solidFill>
              </a:rPr>
              <a:t>đây</a:t>
            </a:r>
            <a:endParaRPr lang="en-US" b="1" dirty="0">
              <a:solidFill>
                <a:schemeClr val="bg1"/>
              </a:solidFill>
            </a:endParaRPr>
          </a:p>
          <a:p>
            <a:pPr marL="139700" indent="0">
              <a:lnSpc>
                <a:spcPct val="150000"/>
              </a:lnSpc>
              <a:buNone/>
            </a:pPr>
            <a:r>
              <a:rPr lang="en-US" b="1" dirty="0">
                <a:solidFill>
                  <a:schemeClr val="bg1"/>
                </a:solidFill>
              </a:rPr>
              <a:t>	} finally {</a:t>
            </a:r>
          </a:p>
          <a:p>
            <a:pPr marL="139700" indent="0">
              <a:lnSpc>
                <a:spcPct val="150000"/>
              </a:lnSpc>
              <a:buNone/>
            </a:pPr>
            <a:r>
              <a:rPr lang="en-US" b="1" dirty="0">
                <a:solidFill>
                  <a:schemeClr val="bg1"/>
                </a:solidFill>
              </a:rPr>
              <a:t>	    // </a:t>
            </a:r>
            <a:r>
              <a:rPr lang="en-US" b="1" dirty="0" err="1">
                <a:solidFill>
                  <a:schemeClr val="bg1"/>
                </a:solidFill>
              </a:rPr>
              <a:t>Luôn</a:t>
            </a:r>
            <a:r>
              <a:rPr lang="en-US" b="1" dirty="0">
                <a:solidFill>
                  <a:schemeClr val="bg1"/>
                </a:solidFill>
              </a:rPr>
              <a:t> </a:t>
            </a:r>
            <a:r>
              <a:rPr lang="en-US" b="1" dirty="0" err="1">
                <a:solidFill>
                  <a:schemeClr val="bg1"/>
                </a:solidFill>
              </a:rPr>
              <a:t>luôn</a:t>
            </a:r>
            <a:r>
              <a:rPr lang="en-US" b="1" dirty="0">
                <a:solidFill>
                  <a:schemeClr val="bg1"/>
                </a:solidFill>
              </a:rPr>
              <a:t> </a:t>
            </a:r>
            <a:r>
              <a:rPr lang="en-US" b="1" dirty="0" err="1">
                <a:solidFill>
                  <a:schemeClr val="bg1"/>
                </a:solidFill>
              </a:rPr>
              <a:t>chạy</a:t>
            </a:r>
            <a:r>
              <a:rPr lang="en-US" b="1" dirty="0">
                <a:solidFill>
                  <a:schemeClr val="bg1"/>
                </a:solidFill>
              </a:rPr>
              <a:t> </a:t>
            </a:r>
            <a:r>
              <a:rPr lang="en-US" b="1" dirty="0" err="1">
                <a:solidFill>
                  <a:schemeClr val="bg1"/>
                </a:solidFill>
              </a:rPr>
              <a:t>vào</a:t>
            </a:r>
            <a:r>
              <a:rPr lang="en-US" b="1" dirty="0">
                <a:solidFill>
                  <a:schemeClr val="bg1"/>
                </a:solidFill>
              </a:rPr>
              <a:t> </a:t>
            </a:r>
            <a:r>
              <a:rPr lang="en-US" b="1" dirty="0" err="1">
                <a:solidFill>
                  <a:schemeClr val="bg1"/>
                </a:solidFill>
              </a:rPr>
              <a:t>đây</a:t>
            </a:r>
            <a:r>
              <a:rPr lang="en-US" b="1" dirty="0">
                <a:solidFill>
                  <a:schemeClr val="bg1"/>
                </a:solidFill>
              </a:rPr>
              <a:t> </a:t>
            </a:r>
            <a:r>
              <a:rPr lang="en-US" b="1" dirty="0" err="1">
                <a:solidFill>
                  <a:schemeClr val="bg1"/>
                </a:solidFill>
              </a:rPr>
              <a:t>và</a:t>
            </a:r>
            <a:r>
              <a:rPr lang="en-US" b="1" dirty="0">
                <a:solidFill>
                  <a:schemeClr val="bg1"/>
                </a:solidFill>
              </a:rPr>
              <a:t> </a:t>
            </a:r>
            <a:r>
              <a:rPr lang="en-US" b="1" dirty="0" err="1">
                <a:solidFill>
                  <a:schemeClr val="bg1"/>
                </a:solidFill>
              </a:rPr>
              <a:t>chạy</a:t>
            </a:r>
            <a:r>
              <a:rPr lang="en-US" b="1" dirty="0">
                <a:solidFill>
                  <a:schemeClr val="bg1"/>
                </a:solidFill>
              </a:rPr>
              <a:t> </a:t>
            </a:r>
            <a:r>
              <a:rPr lang="en-US" b="1" dirty="0" err="1">
                <a:solidFill>
                  <a:schemeClr val="bg1"/>
                </a:solidFill>
              </a:rPr>
              <a:t>sau</a:t>
            </a:r>
            <a:r>
              <a:rPr lang="en-US" b="1" dirty="0">
                <a:solidFill>
                  <a:schemeClr val="bg1"/>
                </a:solidFill>
              </a:rPr>
              <a:t> </a:t>
            </a:r>
            <a:r>
              <a:rPr lang="en-US" b="1" dirty="0" err="1">
                <a:solidFill>
                  <a:schemeClr val="bg1"/>
                </a:solidFill>
              </a:rPr>
              <a:t>cùng</a:t>
            </a:r>
            <a:endParaRPr lang="en-US" b="1" dirty="0">
              <a:solidFill>
                <a:schemeClr val="bg1"/>
              </a:solidFill>
            </a:endParaRPr>
          </a:p>
          <a:p>
            <a:pPr marL="139700" indent="0">
              <a:lnSpc>
                <a:spcPct val="150000"/>
              </a:lnSpc>
              <a:buNone/>
            </a:pPr>
            <a:r>
              <a:rPr lang="en-US" b="1" dirty="0">
                <a:solidFill>
                  <a:schemeClr val="bg1"/>
                </a:solidFill>
              </a:rPr>
              <a:t>	}</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02. </a:t>
            </a:r>
            <a:r>
              <a:rPr lang="en-US" b="0" dirty="0"/>
              <a:t>Try Catch</a:t>
            </a:r>
            <a:endParaRPr b="0" dirty="0"/>
          </a:p>
        </p:txBody>
      </p:sp>
    </p:spTree>
    <p:extLst>
      <p:ext uri="{BB962C8B-B14F-4D97-AF65-F5344CB8AC3E}">
        <p14:creationId xmlns:p14="http://schemas.microsoft.com/office/powerpoint/2010/main" val="3857443773"/>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2022</TotalTime>
  <Words>1710</Words>
  <Application>Microsoft Office PowerPoint</Application>
  <PresentationFormat>On-screen Show (16:9)</PresentationFormat>
  <Paragraphs>165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Barlow Condensed SemiBold</vt:lpstr>
      <vt:lpstr>Montserrat</vt:lpstr>
      <vt:lpstr>Anaheim</vt:lpstr>
      <vt:lpstr>Barlow Condensed</vt:lpstr>
      <vt:lpstr>Barlow</vt:lpstr>
      <vt:lpstr>Software Developer Engineer Job Description by Slidesgo</vt:lpstr>
      <vt:lpstr>KHÓA HỌC FRONT-END  Bài 17: Javascript cơ bản (Tiết 3)</vt:lpstr>
      <vt:lpstr>Nội dung</vt:lpstr>
      <vt:lpstr>01. Functions</vt:lpstr>
      <vt:lpstr>01. Functions</vt:lpstr>
      <vt:lpstr>01. Functions</vt:lpstr>
      <vt:lpstr>01. Functions</vt:lpstr>
      <vt:lpstr>01. Functions</vt:lpstr>
      <vt:lpstr>01. Functions</vt:lpstr>
      <vt:lpstr>02. Try Catch</vt:lpstr>
      <vt:lpstr>02. Try Catch</vt:lpstr>
      <vt:lpstr>03. Làm việc với Object nâng cao</vt:lpstr>
      <vt:lpstr>04. Làm việc với Array nâng cao</vt:lpstr>
      <vt:lpstr>04. Làm việc với Array nâng cao</vt:lpstr>
      <vt:lpstr>04. Làm việc với Array nâng cao</vt:lpstr>
      <vt:lpstr>04. Làm việc với Array nâng cao</vt:lpstr>
      <vt:lpstr>04. Làm việc với Array nâng cao</vt:lpstr>
      <vt:lpstr>04. Làm việc với Array nâng cao</vt:lpstr>
      <vt:lpstr>04. Làm việc với Array nâng cao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PC-0416</cp:lastModifiedBy>
  <cp:revision>106</cp:revision>
  <dcterms:modified xsi:type="dcterms:W3CDTF">2023-03-03T02:11:28Z</dcterms:modified>
</cp:coreProperties>
</file>