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94" r:id="rId3"/>
    <p:sldId id="297"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Condensed" panose="00000506000000000000" pitchFamily="2" charset="0"/>
      <p:regular r:id="rId27"/>
      <p:bold r:id="rId28"/>
      <p:italic r:id="rId29"/>
      <p:boldItalic r:id="rId30"/>
    </p:embeddedFont>
    <p:embeddedFont>
      <p:font typeface="Barlow Condensed SemiBold" panose="00000706000000000000"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2" autoAdjust="0"/>
    <p:restoredTop sz="95165" autoAdjust="0"/>
  </p:normalViewPr>
  <p:slideViewPr>
    <p:cSldViewPr snapToGrid="0">
      <p:cViewPr varScale="1">
        <p:scale>
          <a:sx n="197" d="100"/>
          <a:sy n="197" d="100"/>
        </p:scale>
        <p:origin x="7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89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80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179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504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37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371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477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869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432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80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63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69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5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64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679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80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18: </a:t>
            </a:r>
            <a:r>
              <a:rPr lang="vi-VN" sz="4000" b="0" dirty="0">
                <a:solidFill>
                  <a:schemeClr val="lt1"/>
                </a:solidFill>
                <a:latin typeface="Barlow Condensed"/>
                <a:ea typeface="Barlow Condensed"/>
                <a:cs typeface="Barlow Condensed"/>
                <a:sym typeface="Barlow Condensed"/>
              </a:rPr>
              <a:t>Javascript cơ bản (</a:t>
            </a:r>
            <a:r>
              <a:rPr lang="vi-VN" sz="4000" b="0">
                <a:solidFill>
                  <a:schemeClr val="lt1"/>
                </a:solidFill>
                <a:latin typeface="Barlow Condensed"/>
                <a:ea typeface="Barlow Condensed"/>
                <a:cs typeface="Barlow Condensed"/>
                <a:sym typeface="Barlow Condensed"/>
              </a:rPr>
              <a:t>Tiết </a:t>
            </a:r>
            <a:r>
              <a:rPr lang="en-US" sz="4000" b="0">
                <a:solidFill>
                  <a:schemeClr val="lt1"/>
                </a:solidFill>
                <a:latin typeface="Barlow Condensed"/>
                <a:ea typeface="Barlow Condensed"/>
                <a:cs typeface="Barlow Condensed"/>
                <a:sym typeface="Barlow Condensed"/>
              </a:rPr>
              <a:t>4</a:t>
            </a:r>
            <a:r>
              <a:rPr lang="vi-VN" sz="4000" b="0">
                <a:solidFill>
                  <a:schemeClr val="lt1"/>
                </a:solidFill>
                <a:latin typeface="Barlow Condensed"/>
                <a:ea typeface="Barlow Condensed"/>
                <a:cs typeface="Barlow Condensed"/>
                <a:sym typeface="Barlow Condensed"/>
              </a:rPr>
              <a:t>)</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1186095"/>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location</a:t>
            </a:r>
            <a:r>
              <a:rPr lang="vi-VN">
                <a:solidFill>
                  <a:schemeClr val="dk1"/>
                </a:solidFill>
              </a:rPr>
              <a:t> là một </a:t>
            </a:r>
            <a:r>
              <a:rPr lang="vi-VN" b="1">
                <a:solidFill>
                  <a:schemeClr val="bg1"/>
                </a:solidFill>
              </a:rPr>
              <a:t>đối tượng </a:t>
            </a:r>
            <a:r>
              <a:rPr lang="vi-VN">
                <a:solidFill>
                  <a:schemeClr val="dk1"/>
                </a:solidFill>
              </a:rPr>
              <a:t>được dùng để xử lý các vấn đề </a:t>
            </a:r>
            <a:r>
              <a:rPr lang="vi-VN" b="1">
                <a:solidFill>
                  <a:schemeClr val="bg1"/>
                </a:solidFill>
              </a:rPr>
              <a:t>liên quan đến URL </a:t>
            </a:r>
            <a:r>
              <a:rPr lang="vi-VN">
                <a:solidFill>
                  <a:schemeClr val="dk1"/>
                </a:solidFill>
              </a:rPr>
              <a:t>của trang web</a:t>
            </a:r>
          </a:p>
          <a:p>
            <a:pPr>
              <a:lnSpc>
                <a:spcPct val="150000"/>
              </a:lnSpc>
            </a:pPr>
            <a:r>
              <a:rPr lang="en-US">
                <a:solidFill>
                  <a:schemeClr val="dk1"/>
                </a:solidFill>
              </a:rPr>
              <a:t>Cú pháp: </a:t>
            </a:r>
            <a:r>
              <a:rPr lang="en-US" b="1">
                <a:solidFill>
                  <a:schemeClr val="bg1"/>
                </a:solidFill>
              </a:rPr>
              <a:t>window.location </a:t>
            </a:r>
            <a:r>
              <a:rPr lang="en-US">
                <a:solidFill>
                  <a:schemeClr val="dk1"/>
                </a:solidFill>
              </a:rPr>
              <a:t>hoặc </a:t>
            </a:r>
            <a:r>
              <a:rPr lang="en-US" b="1">
                <a:solidFill>
                  <a:schemeClr val="bg1"/>
                </a:solidFill>
              </a:rPr>
              <a:t>location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BOM Location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Khái niệm</a:t>
            </a:r>
            <a:endParaRPr lang="en-US" dirty="0"/>
          </a:p>
        </p:txBody>
      </p:sp>
      <p:sp>
        <p:nvSpPr>
          <p:cNvPr id="5" name="Google Shape;1488;p40">
            <a:extLst>
              <a:ext uri="{FF2B5EF4-FFF2-40B4-BE49-F238E27FC236}">
                <a16:creationId xmlns:a16="http://schemas.microsoft.com/office/drawing/2014/main" id="{2708C67A-951C-1B90-BFD2-5F5D394C5C62}"/>
              </a:ext>
            </a:extLst>
          </p:cNvPr>
          <p:cNvSpPr txBox="1">
            <a:spLocks/>
          </p:cNvSpPr>
          <p:nvPr/>
        </p:nvSpPr>
        <p:spPr>
          <a:xfrm>
            <a:off x="720001" y="2539737"/>
            <a:ext cx="7289106" cy="1186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a:t>Để </a:t>
            </a:r>
            <a:r>
              <a:rPr lang="en-US" b="1">
                <a:solidFill>
                  <a:schemeClr val="bg1"/>
                </a:solidFill>
              </a:rPr>
              <a:t>load lại trang </a:t>
            </a:r>
            <a:r>
              <a:rPr lang="en-US"/>
              <a:t>web</a:t>
            </a:r>
          </a:p>
          <a:p>
            <a:pPr>
              <a:lnSpc>
                <a:spcPct val="150000"/>
              </a:lnSpc>
            </a:pPr>
            <a:r>
              <a:rPr lang="en-US"/>
              <a:t>Cú pháp: </a:t>
            </a:r>
            <a:r>
              <a:rPr lang="en-US" b="1">
                <a:solidFill>
                  <a:schemeClr val="bg1"/>
                </a:solidFill>
              </a:rPr>
              <a:t>location.reload()</a:t>
            </a:r>
          </a:p>
        </p:txBody>
      </p:sp>
      <p:sp>
        <p:nvSpPr>
          <p:cNvPr id="6" name="Google Shape;1500;p40">
            <a:extLst>
              <a:ext uri="{FF2B5EF4-FFF2-40B4-BE49-F238E27FC236}">
                <a16:creationId xmlns:a16="http://schemas.microsoft.com/office/drawing/2014/main" id="{43FDA214-A020-07EF-5A22-6A795DE4B20E}"/>
              </a:ext>
            </a:extLst>
          </p:cNvPr>
          <p:cNvSpPr txBox="1">
            <a:spLocks/>
          </p:cNvSpPr>
          <p:nvPr/>
        </p:nvSpPr>
        <p:spPr>
          <a:xfrm>
            <a:off x="839228" y="24002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4.2. </a:t>
            </a:r>
            <a:r>
              <a:rPr lang="vi-VN"/>
              <a:t>Phương thức reload()</a:t>
            </a:r>
            <a:endParaRPr lang="en-US" dirty="0"/>
          </a:p>
        </p:txBody>
      </p:sp>
    </p:spTree>
    <p:extLst>
      <p:ext uri="{BB962C8B-B14F-4D97-AF65-F5344CB8AC3E}">
        <p14:creationId xmlns:p14="http://schemas.microsoft.com/office/powerpoint/2010/main" val="22280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hash</a:t>
            </a:r>
            <a:r>
              <a:rPr lang="vi-VN">
                <a:solidFill>
                  <a:schemeClr val="dk1"/>
                </a:solidFill>
              </a:rPr>
              <a:t>: lấy phần </a:t>
            </a:r>
            <a:r>
              <a:rPr lang="vi-VN" b="1">
                <a:solidFill>
                  <a:schemeClr val="bg1"/>
                </a:solidFill>
              </a:rPr>
              <a:t>sau dấu # </a:t>
            </a:r>
            <a:r>
              <a:rPr lang="vi-VN">
                <a:solidFill>
                  <a:schemeClr val="dk1"/>
                </a:solidFill>
              </a:rPr>
              <a:t>của URL</a:t>
            </a:r>
          </a:p>
          <a:p>
            <a:pPr>
              <a:lnSpc>
                <a:spcPct val="150000"/>
              </a:lnSpc>
            </a:pPr>
            <a:r>
              <a:rPr lang="vi-VN" b="1">
                <a:solidFill>
                  <a:schemeClr val="bg1"/>
                </a:solidFill>
              </a:rPr>
              <a:t>host</a:t>
            </a:r>
            <a:r>
              <a:rPr lang="vi-VN">
                <a:solidFill>
                  <a:schemeClr val="dk1"/>
                </a:solidFill>
              </a:rPr>
              <a:t>: </a:t>
            </a:r>
            <a:r>
              <a:rPr lang="en-US">
                <a:solidFill>
                  <a:schemeClr val="dk1"/>
                </a:solidFill>
              </a:rPr>
              <a:t>lấy </a:t>
            </a:r>
            <a:r>
              <a:rPr lang="vi-VN" b="1">
                <a:solidFill>
                  <a:schemeClr val="bg1"/>
                </a:solidFill>
              </a:rPr>
              <a:t>hostname</a:t>
            </a:r>
            <a:r>
              <a:rPr lang="vi-VN">
                <a:solidFill>
                  <a:schemeClr val="dk1"/>
                </a:solidFill>
              </a:rPr>
              <a:t> và </a:t>
            </a:r>
            <a:r>
              <a:rPr lang="vi-VN" b="1">
                <a:solidFill>
                  <a:schemeClr val="bg1"/>
                </a:solidFill>
              </a:rPr>
              <a:t>port</a:t>
            </a:r>
            <a:r>
              <a:rPr lang="vi-VN">
                <a:solidFill>
                  <a:schemeClr val="dk1"/>
                </a:solidFill>
              </a:rPr>
              <a:t> của URL</a:t>
            </a:r>
          </a:p>
          <a:p>
            <a:pPr>
              <a:lnSpc>
                <a:spcPct val="150000"/>
              </a:lnSpc>
            </a:pPr>
            <a:r>
              <a:rPr lang="vi-VN" b="1">
                <a:solidFill>
                  <a:schemeClr val="bg1"/>
                </a:solidFill>
              </a:rPr>
              <a:t>hostname</a:t>
            </a:r>
            <a:r>
              <a:rPr lang="vi-VN">
                <a:solidFill>
                  <a:schemeClr val="dk1"/>
                </a:solidFill>
              </a:rPr>
              <a:t>: lấy </a:t>
            </a:r>
            <a:r>
              <a:rPr lang="vi-VN" b="1">
                <a:solidFill>
                  <a:schemeClr val="bg1"/>
                </a:solidFill>
              </a:rPr>
              <a:t>hostname</a:t>
            </a:r>
          </a:p>
          <a:p>
            <a:pPr>
              <a:lnSpc>
                <a:spcPct val="150000"/>
              </a:lnSpc>
            </a:pPr>
            <a:r>
              <a:rPr lang="vi-VN" b="1">
                <a:solidFill>
                  <a:schemeClr val="bg1"/>
                </a:solidFill>
              </a:rPr>
              <a:t>href</a:t>
            </a:r>
            <a:r>
              <a:rPr lang="vi-VN">
                <a:solidFill>
                  <a:schemeClr val="dk1"/>
                </a:solidFill>
              </a:rPr>
              <a:t>: lấy </a:t>
            </a:r>
            <a:r>
              <a:rPr lang="vi-VN" b="1">
                <a:solidFill>
                  <a:schemeClr val="bg1"/>
                </a:solidFill>
              </a:rPr>
              <a:t>URL</a:t>
            </a:r>
          </a:p>
          <a:p>
            <a:pPr>
              <a:lnSpc>
                <a:spcPct val="150000"/>
              </a:lnSpc>
            </a:pPr>
            <a:r>
              <a:rPr lang="vi-VN" b="1">
                <a:solidFill>
                  <a:schemeClr val="bg1"/>
                </a:solidFill>
              </a:rPr>
              <a:t>origin</a:t>
            </a:r>
            <a:r>
              <a:rPr lang="vi-VN">
                <a:solidFill>
                  <a:schemeClr val="dk1"/>
                </a:solidFill>
              </a:rPr>
              <a:t>: trả về </a:t>
            </a:r>
            <a:r>
              <a:rPr lang="vi-VN" b="1">
                <a:solidFill>
                  <a:schemeClr val="bg1"/>
                </a:solidFill>
              </a:rPr>
              <a:t>protocol</a:t>
            </a:r>
            <a:r>
              <a:rPr lang="vi-VN">
                <a:solidFill>
                  <a:schemeClr val="dk1"/>
                </a:solidFill>
              </a:rPr>
              <a:t>, </a:t>
            </a:r>
            <a:r>
              <a:rPr lang="vi-VN" b="1">
                <a:solidFill>
                  <a:schemeClr val="bg1"/>
                </a:solidFill>
              </a:rPr>
              <a:t>hostname</a:t>
            </a:r>
            <a:r>
              <a:rPr lang="vi-VN">
                <a:solidFill>
                  <a:schemeClr val="dk1"/>
                </a:solidFill>
              </a:rPr>
              <a:t> và </a:t>
            </a:r>
            <a:r>
              <a:rPr lang="vi-VN" b="1">
                <a:solidFill>
                  <a:schemeClr val="bg1"/>
                </a:solidFill>
              </a:rPr>
              <a:t>port</a:t>
            </a:r>
            <a:r>
              <a:rPr lang="vi-VN">
                <a:solidFill>
                  <a:schemeClr val="dk1"/>
                </a:solidFill>
              </a:rPr>
              <a:t> của URL</a:t>
            </a:r>
          </a:p>
          <a:p>
            <a:pPr>
              <a:lnSpc>
                <a:spcPct val="150000"/>
              </a:lnSpc>
            </a:pPr>
            <a:r>
              <a:rPr lang="vi-VN" b="1">
                <a:solidFill>
                  <a:schemeClr val="bg1"/>
                </a:solidFill>
              </a:rPr>
              <a:t>pathname</a:t>
            </a:r>
            <a:r>
              <a:rPr lang="vi-VN">
                <a:solidFill>
                  <a:schemeClr val="dk1"/>
                </a:solidFill>
              </a:rPr>
              <a:t>: lấy </a:t>
            </a:r>
            <a:r>
              <a:rPr lang="vi-VN" b="1">
                <a:solidFill>
                  <a:schemeClr val="bg1"/>
                </a:solidFill>
              </a:rPr>
              <a:t>path name </a:t>
            </a:r>
            <a:r>
              <a:rPr lang="vi-VN">
                <a:solidFill>
                  <a:schemeClr val="dk1"/>
                </a:solidFill>
              </a:rPr>
              <a:t>của URL</a:t>
            </a:r>
          </a:p>
          <a:p>
            <a:pPr>
              <a:lnSpc>
                <a:spcPct val="150000"/>
              </a:lnSpc>
            </a:pPr>
            <a:r>
              <a:rPr lang="vi-VN" b="1">
                <a:solidFill>
                  <a:schemeClr val="bg1"/>
                </a:solidFill>
              </a:rPr>
              <a:t>port</a:t>
            </a:r>
            <a:r>
              <a:rPr lang="vi-VN">
                <a:solidFill>
                  <a:schemeClr val="dk1"/>
                </a:solidFill>
              </a:rPr>
              <a:t>: lấy </a:t>
            </a:r>
            <a:r>
              <a:rPr lang="vi-VN" b="1">
                <a:solidFill>
                  <a:schemeClr val="bg1"/>
                </a:solidFill>
              </a:rPr>
              <a:t>port</a:t>
            </a:r>
            <a:r>
              <a:rPr lang="vi-VN">
                <a:solidFill>
                  <a:schemeClr val="dk1"/>
                </a:solidFill>
              </a:rPr>
              <a:t> của URL</a:t>
            </a:r>
          </a:p>
          <a:p>
            <a:pPr>
              <a:lnSpc>
                <a:spcPct val="150000"/>
              </a:lnSpc>
            </a:pPr>
            <a:r>
              <a:rPr lang="vi-VN" b="1">
                <a:solidFill>
                  <a:schemeClr val="bg1"/>
                </a:solidFill>
              </a:rPr>
              <a:t>search</a:t>
            </a:r>
            <a:r>
              <a:rPr lang="vi-VN">
                <a:solidFill>
                  <a:schemeClr val="dk1"/>
                </a:solidFill>
              </a:rPr>
              <a:t>: lấy phần </a:t>
            </a:r>
            <a:r>
              <a:rPr lang="vi-VN" b="1">
                <a:solidFill>
                  <a:schemeClr val="bg1"/>
                </a:solidFill>
              </a:rPr>
              <a:t>query string </a:t>
            </a:r>
            <a:r>
              <a:rPr lang="vi-VN">
                <a:solidFill>
                  <a:schemeClr val="dk1"/>
                </a:solidFill>
              </a:rPr>
              <a:t>của URL (</a:t>
            </a:r>
            <a:r>
              <a:rPr lang="vi-VN" b="1">
                <a:solidFill>
                  <a:schemeClr val="bg1"/>
                </a:solidFill>
              </a:rPr>
              <a:t>sau dấu ?</a:t>
            </a:r>
            <a:r>
              <a:rPr lang="vi-VN">
                <a:solidFill>
                  <a:schemeClr val="dk1"/>
                </a:solidFill>
              </a:rPr>
              <a:t>)</a:t>
            </a:r>
            <a:endParaRPr lang="en-US">
              <a:solidFill>
                <a:schemeClr val="dk1"/>
              </a:solidFill>
            </a:endParaRPr>
          </a:p>
          <a:p>
            <a:pPr>
              <a:lnSpc>
                <a:spcPct val="150000"/>
              </a:lnSpc>
            </a:pPr>
            <a:r>
              <a:rPr lang="es-ES">
                <a:solidFill>
                  <a:schemeClr val="dk1"/>
                </a:solidFill>
              </a:rPr>
              <a:t>Ví dụ: https://daca.vn/index.html?search=test123#abc</a:t>
            </a:r>
            <a:endParaRPr lang="vi-VN">
              <a:solidFill>
                <a:schemeClr val="dk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BOM Location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4.3. Các thuộc tính</a:t>
            </a:r>
            <a:endParaRPr lang="en-US" dirty="0"/>
          </a:p>
        </p:txBody>
      </p:sp>
    </p:spTree>
    <p:extLst>
      <p:ext uri="{BB962C8B-B14F-4D97-AF65-F5344CB8AC3E}">
        <p14:creationId xmlns:p14="http://schemas.microsoft.com/office/powerpoint/2010/main" val="169827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history</a:t>
            </a:r>
            <a:r>
              <a:rPr lang="vi-VN">
                <a:solidFill>
                  <a:schemeClr val="dk1"/>
                </a:solidFill>
              </a:rPr>
              <a:t> dùng để quản </a:t>
            </a:r>
            <a:r>
              <a:rPr lang="vi-VN" b="1">
                <a:solidFill>
                  <a:schemeClr val="bg1"/>
                </a:solidFill>
              </a:rPr>
              <a:t>lý lịch sử lướt web</a:t>
            </a:r>
            <a:r>
              <a:rPr lang="vi-VN">
                <a:solidFill>
                  <a:schemeClr val="dk1"/>
                </a:solidFill>
              </a:rPr>
              <a:t>.</a:t>
            </a:r>
          </a:p>
          <a:p>
            <a:pPr>
              <a:lnSpc>
                <a:spcPct val="150000"/>
              </a:lnSpc>
            </a:pPr>
            <a:r>
              <a:rPr lang="vi-VN">
                <a:solidFill>
                  <a:schemeClr val="dk1"/>
                </a:solidFill>
              </a:rPr>
              <a:t>Khi bạn lướt web thì trình duyệt sẽ lưu lại lịch sử lướt web của bạn. Dựa vào lịch sử đó, ta có thể xem lại những ngày trước đã xem những gì, truy cập vào những trang nào.</a:t>
            </a:r>
          </a:p>
          <a:p>
            <a:pPr>
              <a:lnSpc>
                <a:spcPct val="150000"/>
              </a:lnSpc>
            </a:pPr>
            <a:r>
              <a:rPr lang="vi-VN">
                <a:solidFill>
                  <a:schemeClr val="dk1"/>
                </a:solidFill>
              </a:rPr>
              <a:t>Cú pháp: </a:t>
            </a:r>
            <a:r>
              <a:rPr lang="vi-VN" b="1">
                <a:solidFill>
                  <a:schemeClr val="bg1"/>
                </a:solidFill>
              </a:rPr>
              <a:t>window.history </a:t>
            </a:r>
            <a:r>
              <a:rPr lang="vi-VN">
                <a:solidFill>
                  <a:schemeClr val="dk1"/>
                </a:solidFill>
              </a:rPr>
              <a:t>hoặc </a:t>
            </a:r>
            <a:r>
              <a:rPr lang="vi-VN" b="1">
                <a:solidFill>
                  <a:schemeClr val="bg1"/>
                </a:solidFill>
              </a:rPr>
              <a:t>history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BOM History</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5.1. Khái niệm</a:t>
            </a:r>
            <a:endParaRPr lang="en-US" dirty="0"/>
          </a:p>
        </p:txBody>
      </p:sp>
    </p:spTree>
    <p:extLst>
      <p:ext uri="{BB962C8B-B14F-4D97-AF65-F5344CB8AC3E}">
        <p14:creationId xmlns:p14="http://schemas.microsoft.com/office/powerpoint/2010/main" val="9474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history.length</a:t>
            </a:r>
            <a:r>
              <a:rPr lang="vi-VN">
                <a:solidFill>
                  <a:schemeClr val="dk1"/>
                </a:solidFill>
              </a:rPr>
              <a:t>: đếm </a:t>
            </a:r>
            <a:r>
              <a:rPr lang="vi-VN" b="1">
                <a:solidFill>
                  <a:schemeClr val="bg1"/>
                </a:solidFill>
              </a:rPr>
              <a:t>tổng số trang</a:t>
            </a:r>
            <a:r>
              <a:rPr lang="vi-VN">
                <a:solidFill>
                  <a:schemeClr val="dk1"/>
                </a:solidFill>
              </a:rPr>
              <a:t> đã lưu trong history</a:t>
            </a:r>
          </a:p>
          <a:p>
            <a:pPr>
              <a:lnSpc>
                <a:spcPct val="150000"/>
              </a:lnSpc>
            </a:pPr>
            <a:r>
              <a:rPr lang="vi-VN" b="1">
                <a:solidFill>
                  <a:schemeClr val="bg1"/>
                </a:solidFill>
              </a:rPr>
              <a:t>history.back()</a:t>
            </a:r>
            <a:r>
              <a:rPr lang="vi-VN">
                <a:solidFill>
                  <a:schemeClr val="dk1"/>
                </a:solidFill>
              </a:rPr>
              <a:t>: </a:t>
            </a:r>
            <a:r>
              <a:rPr lang="vi-VN" b="1">
                <a:solidFill>
                  <a:schemeClr val="bg1"/>
                </a:solidFill>
              </a:rPr>
              <a:t>trở lại </a:t>
            </a:r>
            <a:r>
              <a:rPr lang="vi-VN"/>
              <a:t>trang trước</a:t>
            </a:r>
          </a:p>
          <a:p>
            <a:pPr>
              <a:lnSpc>
                <a:spcPct val="150000"/>
              </a:lnSpc>
            </a:pPr>
            <a:r>
              <a:rPr lang="vi-VN" b="1">
                <a:solidFill>
                  <a:schemeClr val="bg1"/>
                </a:solidFill>
              </a:rPr>
              <a:t>history.forward()</a:t>
            </a:r>
            <a:r>
              <a:rPr lang="vi-VN">
                <a:solidFill>
                  <a:schemeClr val="dk1"/>
                </a:solidFill>
              </a:rPr>
              <a:t>: đi tới </a:t>
            </a:r>
            <a:r>
              <a:rPr lang="vi-VN" b="1">
                <a:solidFill>
                  <a:schemeClr val="bg1"/>
                </a:solidFill>
              </a:rPr>
              <a:t>trang kế tiếp</a:t>
            </a:r>
          </a:p>
          <a:p>
            <a:pPr>
              <a:lnSpc>
                <a:spcPct val="150000"/>
              </a:lnSpc>
            </a:pPr>
            <a:r>
              <a:rPr lang="vi-VN" b="1">
                <a:solidFill>
                  <a:schemeClr val="bg1"/>
                </a:solidFill>
              </a:rPr>
              <a:t>history.go(number)</a:t>
            </a:r>
            <a:r>
              <a:rPr lang="vi-VN">
                <a:solidFill>
                  <a:schemeClr val="dk1"/>
                </a:solidFill>
              </a:rPr>
              <a:t>: đi tới một trang</a:t>
            </a:r>
            <a:r>
              <a:rPr lang="en-US">
                <a:solidFill>
                  <a:schemeClr val="dk1"/>
                </a:solidFill>
              </a:rPr>
              <a:t>:</a:t>
            </a:r>
          </a:p>
          <a:p>
            <a:pPr lvl="1" algn="l">
              <a:lnSpc>
                <a:spcPct val="150000"/>
              </a:lnSpc>
              <a:buChar char="●"/>
            </a:pPr>
            <a:r>
              <a:rPr lang="vi-VN">
                <a:solidFill>
                  <a:schemeClr val="tx1"/>
                </a:solidFill>
              </a:rPr>
              <a:t>nếu </a:t>
            </a:r>
            <a:r>
              <a:rPr lang="vi-VN" b="1">
                <a:solidFill>
                  <a:schemeClr val="bg1"/>
                </a:solidFill>
              </a:rPr>
              <a:t>number âm </a:t>
            </a:r>
            <a:r>
              <a:rPr lang="vi-VN">
                <a:solidFill>
                  <a:schemeClr val="tx1"/>
                </a:solidFill>
              </a:rPr>
              <a:t>thì tính từ </a:t>
            </a:r>
            <a:r>
              <a:rPr lang="vi-VN" b="1">
                <a:solidFill>
                  <a:schemeClr val="bg1"/>
                </a:solidFill>
              </a:rPr>
              <a:t>trang hiện tại trừ đi number</a:t>
            </a:r>
          </a:p>
          <a:p>
            <a:pPr lvl="1" algn="l">
              <a:lnSpc>
                <a:spcPct val="150000"/>
              </a:lnSpc>
              <a:buChar char="●"/>
            </a:pPr>
            <a:r>
              <a:rPr lang="vi-VN">
                <a:solidFill>
                  <a:schemeClr val="tx1"/>
                </a:solidFill>
              </a:rPr>
              <a:t>nếu </a:t>
            </a:r>
            <a:r>
              <a:rPr lang="vi-VN" b="1">
                <a:solidFill>
                  <a:schemeClr val="bg1"/>
                </a:solidFill>
              </a:rPr>
              <a:t>number dương </a:t>
            </a:r>
            <a:r>
              <a:rPr lang="vi-VN">
                <a:solidFill>
                  <a:schemeClr val="tx1"/>
                </a:solidFill>
              </a:rPr>
              <a:t>thì tính từ </a:t>
            </a:r>
            <a:r>
              <a:rPr lang="vi-VN" b="1">
                <a:solidFill>
                  <a:schemeClr val="bg1"/>
                </a:solidFill>
              </a:rPr>
              <a:t>trang hiện tại cộng với number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BOM History</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5.2. </a:t>
            </a:r>
            <a:r>
              <a:rPr lang="vi-VN"/>
              <a:t>Xem lịch sử lướt web</a:t>
            </a:r>
            <a:endParaRPr lang="en-US" dirty="0"/>
          </a:p>
        </p:txBody>
      </p:sp>
    </p:spTree>
    <p:extLst>
      <p:ext uri="{BB962C8B-B14F-4D97-AF65-F5344CB8AC3E}">
        <p14:creationId xmlns:p14="http://schemas.microsoft.com/office/powerpoint/2010/main" val="408512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navigator</a:t>
            </a:r>
            <a:r>
              <a:rPr lang="vi-VN">
                <a:solidFill>
                  <a:schemeClr val="dk1"/>
                </a:solidFill>
              </a:rPr>
              <a:t> được dùng để kiểm tra các </a:t>
            </a:r>
            <a:r>
              <a:rPr lang="vi-VN" b="1">
                <a:solidFill>
                  <a:schemeClr val="bg1"/>
                </a:solidFill>
              </a:rPr>
              <a:t>thông tin về người dùng </a:t>
            </a:r>
            <a:r>
              <a:rPr lang="vi-VN">
                <a:solidFill>
                  <a:schemeClr val="dk1"/>
                </a:solidFill>
              </a:rPr>
              <a:t>như trình duyệt đang sử dụng là gì? hệ điều hành đang sử dụng là gì? Trình duyệt có bật cookie hay không? có thể kiểm tra được tên và phiên bản của trình duyệt.</a:t>
            </a:r>
          </a:p>
          <a:p>
            <a:pPr>
              <a:lnSpc>
                <a:spcPct val="150000"/>
              </a:lnSpc>
            </a:pPr>
            <a:r>
              <a:rPr lang="vi-VN">
                <a:solidFill>
                  <a:schemeClr val="dk1"/>
                </a:solidFill>
              </a:rPr>
              <a:t>Cú pháp: </a:t>
            </a:r>
            <a:r>
              <a:rPr lang="vi-VN" b="1">
                <a:solidFill>
                  <a:schemeClr val="bg1"/>
                </a:solidFill>
              </a:rPr>
              <a:t>window.navigator </a:t>
            </a:r>
            <a:r>
              <a:rPr lang="vi-VN">
                <a:solidFill>
                  <a:schemeClr val="dk1"/>
                </a:solidFill>
              </a:rPr>
              <a:t>hoặc </a:t>
            </a:r>
            <a:r>
              <a:rPr lang="vi-VN" b="1">
                <a:solidFill>
                  <a:schemeClr val="bg1"/>
                </a:solidFill>
              </a:rPr>
              <a:t>navigator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BOM Navigator</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6.1. </a:t>
            </a:r>
            <a:r>
              <a:rPr lang="vi-VN"/>
              <a:t>Khái niệm</a:t>
            </a:r>
            <a:endParaRPr lang="en-US" dirty="0"/>
          </a:p>
        </p:txBody>
      </p:sp>
    </p:spTree>
    <p:extLst>
      <p:ext uri="{BB962C8B-B14F-4D97-AF65-F5344CB8AC3E}">
        <p14:creationId xmlns:p14="http://schemas.microsoft.com/office/powerpoint/2010/main" val="46927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navigator.cookieEnabled</a:t>
            </a:r>
            <a:r>
              <a:rPr lang="vi-VN">
                <a:solidFill>
                  <a:schemeClr val="dk1"/>
                </a:solidFill>
              </a:rPr>
              <a:t>: Để kiểm tra trình duyệt </a:t>
            </a:r>
            <a:r>
              <a:rPr lang="vi-VN" b="1">
                <a:solidFill>
                  <a:schemeClr val="bg1"/>
                </a:solidFill>
              </a:rPr>
              <a:t>có bật Cookie hay không</a:t>
            </a:r>
            <a:r>
              <a:rPr lang="vi-VN">
                <a:solidFill>
                  <a:schemeClr val="dk1"/>
                </a:solidFill>
              </a:rPr>
              <a:t>.</a:t>
            </a:r>
          </a:p>
          <a:p>
            <a:pPr>
              <a:lnSpc>
                <a:spcPct val="150000"/>
              </a:lnSpc>
            </a:pPr>
            <a:r>
              <a:rPr lang="vi-VN" b="1">
                <a:solidFill>
                  <a:schemeClr val="bg1"/>
                </a:solidFill>
              </a:rPr>
              <a:t>navigator.appName</a:t>
            </a:r>
            <a:r>
              <a:rPr lang="vi-VN">
                <a:solidFill>
                  <a:schemeClr val="dk1"/>
                </a:solidFill>
              </a:rPr>
              <a:t>: Để kiểm tra </a:t>
            </a:r>
            <a:r>
              <a:rPr lang="vi-VN" b="1">
                <a:solidFill>
                  <a:schemeClr val="bg1"/>
                </a:solidFill>
              </a:rPr>
              <a:t>tên trình duyệt</a:t>
            </a:r>
            <a:r>
              <a:rPr lang="vi-VN">
                <a:solidFill>
                  <a:schemeClr val="dk1"/>
                </a:solidFill>
              </a:rPr>
              <a:t>.</a:t>
            </a:r>
          </a:p>
          <a:p>
            <a:pPr>
              <a:lnSpc>
                <a:spcPct val="150000"/>
              </a:lnSpc>
            </a:pPr>
            <a:r>
              <a:rPr lang="vi-VN" b="1">
                <a:solidFill>
                  <a:schemeClr val="bg1"/>
                </a:solidFill>
              </a:rPr>
              <a:t>navigator.appCodeName</a:t>
            </a:r>
            <a:r>
              <a:rPr lang="vi-VN">
                <a:solidFill>
                  <a:schemeClr val="dk1"/>
                </a:solidFill>
              </a:rPr>
              <a:t>: Để kiểm tra </a:t>
            </a:r>
            <a:r>
              <a:rPr lang="vi-VN" b="1">
                <a:solidFill>
                  <a:schemeClr val="bg1"/>
                </a:solidFill>
              </a:rPr>
              <a:t>tên mã code </a:t>
            </a:r>
            <a:r>
              <a:rPr lang="vi-VN">
                <a:solidFill>
                  <a:schemeClr val="dk1"/>
                </a:solidFill>
              </a:rPr>
              <a:t>của trình duyệt.</a:t>
            </a:r>
          </a:p>
          <a:p>
            <a:pPr>
              <a:lnSpc>
                <a:spcPct val="150000"/>
              </a:lnSpc>
            </a:pPr>
            <a:r>
              <a:rPr lang="vi-VN" b="1">
                <a:solidFill>
                  <a:schemeClr val="bg1"/>
                </a:solidFill>
              </a:rPr>
              <a:t>navigator.appVersion</a:t>
            </a:r>
            <a:r>
              <a:rPr lang="vi-VN">
                <a:solidFill>
                  <a:schemeClr val="dk1"/>
                </a:solidFill>
              </a:rPr>
              <a:t>: Để kiểm tra </a:t>
            </a:r>
            <a:r>
              <a:rPr lang="vi-VN" b="1">
                <a:solidFill>
                  <a:schemeClr val="bg1"/>
                </a:solidFill>
              </a:rPr>
              <a:t>Version</a:t>
            </a:r>
            <a:r>
              <a:rPr lang="vi-VN">
                <a:solidFill>
                  <a:schemeClr val="dk1"/>
                </a:solidFill>
              </a:rPr>
              <a:t> của trình duyệt.</a:t>
            </a:r>
          </a:p>
          <a:p>
            <a:pPr>
              <a:lnSpc>
                <a:spcPct val="150000"/>
              </a:lnSpc>
            </a:pPr>
            <a:r>
              <a:rPr lang="vi-VN" b="1">
                <a:solidFill>
                  <a:schemeClr val="bg1"/>
                </a:solidFill>
              </a:rPr>
              <a:t>navigator.platform</a:t>
            </a:r>
            <a:r>
              <a:rPr lang="vi-VN">
                <a:solidFill>
                  <a:schemeClr val="dk1"/>
                </a:solidFill>
              </a:rPr>
              <a:t>: Xem </a:t>
            </a:r>
            <a:r>
              <a:rPr lang="vi-VN" b="1">
                <a:solidFill>
                  <a:schemeClr val="bg1"/>
                </a:solidFill>
              </a:rPr>
              <a:t>hệ điều hành </a:t>
            </a:r>
            <a:r>
              <a:rPr lang="vi-VN">
                <a:solidFill>
                  <a:schemeClr val="dk1"/>
                </a:solidFill>
              </a:rPr>
              <a:t>mà người dùng đang sử dụng.</a:t>
            </a:r>
          </a:p>
          <a:p>
            <a:pPr>
              <a:lnSpc>
                <a:spcPct val="150000"/>
              </a:lnSpc>
            </a:pPr>
            <a:r>
              <a:rPr lang="vi-VN" b="1">
                <a:solidFill>
                  <a:schemeClr val="bg1"/>
                </a:solidFill>
              </a:rPr>
              <a:t>navigator.language</a:t>
            </a:r>
            <a:r>
              <a:rPr lang="vi-VN">
                <a:solidFill>
                  <a:schemeClr val="dk1"/>
                </a:solidFill>
              </a:rPr>
              <a:t>: Để kiểm tra </a:t>
            </a:r>
            <a:r>
              <a:rPr lang="vi-VN" b="1">
                <a:solidFill>
                  <a:schemeClr val="bg1"/>
                </a:solidFill>
              </a:rPr>
              <a:t>ngôn ngữ </a:t>
            </a:r>
            <a:r>
              <a:rPr lang="vi-VN">
                <a:solidFill>
                  <a:schemeClr val="dk1"/>
                </a:solidFill>
              </a:rPr>
              <a:t>của </a:t>
            </a:r>
            <a:r>
              <a:rPr lang="vi-VN" b="1">
                <a:solidFill>
                  <a:schemeClr val="bg1"/>
                </a:solidFill>
              </a:rPr>
              <a:t>trình duyệt</a:t>
            </a:r>
            <a:r>
              <a:rPr lang="vi-VN">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BOM Navigator</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6.2. </a:t>
            </a:r>
            <a:r>
              <a:rPr lang="vi-VN"/>
              <a:t>Một số thuộc tính</a:t>
            </a:r>
            <a:endParaRPr lang="en-US" dirty="0"/>
          </a:p>
        </p:txBody>
      </p:sp>
    </p:spTree>
    <p:extLst>
      <p:ext uri="{BB962C8B-B14F-4D97-AF65-F5344CB8AC3E}">
        <p14:creationId xmlns:p14="http://schemas.microsoft.com/office/powerpoint/2010/main" val="229356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alert</a:t>
            </a:r>
            <a:r>
              <a:rPr lang="vi-VN">
                <a:solidFill>
                  <a:schemeClr val="dk1"/>
                </a:solidFill>
              </a:rPr>
              <a:t>("Nội dung");</a:t>
            </a:r>
            <a:endParaRPr lang="en-US">
              <a:solidFill>
                <a:schemeClr val="dk1"/>
              </a:solidFill>
            </a:endParaRPr>
          </a:p>
          <a:p>
            <a:pPr>
              <a:lnSpc>
                <a:spcPct val="150000"/>
              </a:lnSpc>
            </a:pPr>
            <a:r>
              <a:rPr lang="vi-VN" b="1">
                <a:solidFill>
                  <a:schemeClr val="bg1"/>
                </a:solidFill>
              </a:rPr>
              <a:t>confirm</a:t>
            </a:r>
            <a:r>
              <a:rPr lang="vi-VN">
                <a:solidFill>
                  <a:schemeClr val="dk1"/>
                </a:solidFill>
              </a:rPr>
              <a:t>("Nội dung");</a:t>
            </a:r>
          </a:p>
          <a:p>
            <a:pPr>
              <a:lnSpc>
                <a:spcPct val="150000"/>
              </a:lnSpc>
            </a:pPr>
            <a:r>
              <a:rPr lang="vi-VN" b="1">
                <a:solidFill>
                  <a:schemeClr val="bg1"/>
                </a:solidFill>
              </a:rPr>
              <a:t>prompt</a:t>
            </a:r>
            <a:r>
              <a:rPr lang="vi-VN">
                <a:solidFill>
                  <a:schemeClr val="dk1"/>
                </a:solidFill>
              </a:rPr>
              <a:t>("Nội dung","Nội dung mặc định");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BOM Popup</a:t>
            </a:r>
            <a:endParaRPr b="0" dirty="0"/>
          </a:p>
        </p:txBody>
      </p:sp>
    </p:spTree>
    <p:extLst>
      <p:ext uri="{BB962C8B-B14F-4D97-AF65-F5344CB8AC3E}">
        <p14:creationId xmlns:p14="http://schemas.microsoft.com/office/powerpoint/2010/main" val="315886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setTimeout</a:t>
            </a:r>
            <a:r>
              <a:rPr lang="vi-VN">
                <a:solidFill>
                  <a:schemeClr val="dk1"/>
                </a:solidFill>
              </a:rPr>
              <a:t>(function, milliseconds)</a:t>
            </a:r>
          </a:p>
          <a:p>
            <a:pPr>
              <a:lnSpc>
                <a:spcPct val="150000"/>
              </a:lnSpc>
            </a:pPr>
            <a:r>
              <a:rPr lang="vi-VN" b="1">
                <a:solidFill>
                  <a:schemeClr val="bg1"/>
                </a:solidFill>
              </a:rPr>
              <a:t>setInterval</a:t>
            </a:r>
            <a:r>
              <a:rPr lang="vi-VN">
                <a:solidFill>
                  <a:schemeClr val="dk1"/>
                </a:solidFill>
              </a:rPr>
              <a:t>(function, milliseconds)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BOM Timing</a:t>
            </a:r>
            <a:endParaRPr b="0" dirty="0"/>
          </a:p>
        </p:txBody>
      </p:sp>
    </p:spTree>
    <p:extLst>
      <p:ext uri="{BB962C8B-B14F-4D97-AF65-F5344CB8AC3E}">
        <p14:creationId xmlns:p14="http://schemas.microsoft.com/office/powerpoint/2010/main" val="372165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Cookie</a:t>
            </a:r>
            <a:r>
              <a:rPr lang="vi-VN">
                <a:solidFill>
                  <a:schemeClr val="dk1"/>
                </a:solidFill>
              </a:rPr>
              <a:t> là </a:t>
            </a:r>
            <a:r>
              <a:rPr lang="vi-VN" b="1">
                <a:solidFill>
                  <a:schemeClr val="bg1"/>
                </a:solidFill>
              </a:rPr>
              <a:t>dữ liệu </a:t>
            </a:r>
            <a:r>
              <a:rPr lang="vi-VN">
                <a:solidFill>
                  <a:schemeClr val="dk1"/>
                </a:solidFill>
              </a:rPr>
              <a:t>được </a:t>
            </a:r>
            <a:r>
              <a:rPr lang="vi-VN" b="1">
                <a:solidFill>
                  <a:schemeClr val="bg1"/>
                </a:solidFill>
              </a:rPr>
              <a:t>lưu trữ </a:t>
            </a:r>
            <a:r>
              <a:rPr lang="vi-VN">
                <a:solidFill>
                  <a:schemeClr val="dk1"/>
                </a:solidFill>
              </a:rPr>
              <a:t>trong một </a:t>
            </a:r>
            <a:r>
              <a:rPr lang="vi-VN" b="1">
                <a:solidFill>
                  <a:schemeClr val="bg1"/>
                </a:solidFill>
              </a:rPr>
              <a:t>file text</a:t>
            </a:r>
            <a:r>
              <a:rPr lang="vi-VN">
                <a:solidFill>
                  <a:schemeClr val="dk1"/>
                </a:solidFill>
              </a:rPr>
              <a:t>, và </a:t>
            </a:r>
            <a:r>
              <a:rPr lang="vi-VN" b="1">
                <a:solidFill>
                  <a:schemeClr val="bg1"/>
                </a:solidFill>
              </a:rPr>
              <a:t>nằm trong máy tính</a:t>
            </a:r>
            <a:r>
              <a:rPr lang="vi-VN">
                <a:solidFill>
                  <a:schemeClr val="dk1"/>
                </a:solidFill>
              </a:rPr>
              <a:t>, nên việc lưu trữ cookie sẽ là vĩnh viễn hoặc là một thời gian cụ thể, tất cả đều do bạn thiết lập.</a:t>
            </a:r>
          </a:p>
          <a:p>
            <a:pPr>
              <a:lnSpc>
                <a:spcPct val="150000"/>
              </a:lnSpc>
            </a:pPr>
            <a:r>
              <a:rPr lang="vi-VN">
                <a:solidFill>
                  <a:schemeClr val="dk1"/>
                </a:solidFill>
              </a:rPr>
              <a:t>Khi trình duyệt gửi thông tin lên server thì cookies sẽ được gửi kèm theo. Đây cũng là thông tin để trả lời cho câu hỏi tạo sao Cookie được lưu trữ ở Client mà trên Server vẫn đọc được.</a:t>
            </a:r>
          </a:p>
          <a:p>
            <a:pPr>
              <a:lnSpc>
                <a:spcPct val="150000"/>
              </a:lnSpc>
            </a:pPr>
            <a:r>
              <a:rPr lang="vi-VN">
                <a:solidFill>
                  <a:schemeClr val="dk1"/>
                </a:solidFill>
              </a:rPr>
              <a:t>Cookie được lưu trữ ở dạng </a:t>
            </a:r>
            <a:r>
              <a:rPr lang="vi-VN" b="1">
                <a:solidFill>
                  <a:schemeClr val="bg1"/>
                </a:solidFill>
              </a:rPr>
              <a:t>name=value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Cookies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9.1. </a:t>
            </a:r>
            <a:r>
              <a:rPr lang="vi-VN"/>
              <a:t>Khái niệm</a:t>
            </a:r>
            <a:endParaRPr lang="en-US" dirty="0"/>
          </a:p>
        </p:txBody>
      </p:sp>
    </p:spTree>
    <p:extLst>
      <p:ext uri="{BB962C8B-B14F-4D97-AF65-F5344CB8AC3E}">
        <p14:creationId xmlns:p14="http://schemas.microsoft.com/office/powerpoint/2010/main" val="772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Tạo</a:t>
            </a:r>
            <a:r>
              <a:rPr lang="vi-VN">
                <a:solidFill>
                  <a:schemeClr val="dk1"/>
                </a:solidFill>
              </a:rPr>
              <a:t> cookie</a:t>
            </a:r>
            <a:endParaRPr lang="en-US">
              <a:solidFill>
                <a:schemeClr val="dk1"/>
              </a:solidFill>
            </a:endParaRPr>
          </a:p>
          <a:p>
            <a:pPr lvl="1" algn="l">
              <a:lnSpc>
                <a:spcPct val="150000"/>
              </a:lnSpc>
              <a:buChar char="●"/>
            </a:pPr>
            <a:r>
              <a:rPr lang="en-US">
                <a:solidFill>
                  <a:schemeClr val="tx1"/>
                </a:solidFill>
              </a:rPr>
              <a:t>Cú pháp: </a:t>
            </a:r>
            <a:r>
              <a:rPr lang="en-US" b="1">
                <a:solidFill>
                  <a:schemeClr val="bg1"/>
                </a:solidFill>
              </a:rPr>
              <a:t>document.cookie = 'name=value';</a:t>
            </a:r>
            <a:endParaRPr lang="vi-VN" b="1">
              <a:solidFill>
                <a:schemeClr val="bg1"/>
              </a:solidFill>
            </a:endParaRPr>
          </a:p>
          <a:p>
            <a:pPr lvl="1" algn="l">
              <a:lnSpc>
                <a:spcPct val="150000"/>
              </a:lnSpc>
              <a:buChar char="●"/>
            </a:pPr>
            <a:r>
              <a:rPr lang="vi-VN">
                <a:solidFill>
                  <a:schemeClr val="tx1"/>
                </a:solidFill>
              </a:rPr>
              <a:t>Để thiết lập thời gian sống cho cookie thì ta sử dụng từ khóa expires. Định dạng thời gian là UTC.</a:t>
            </a:r>
            <a:endParaRPr lang="en-US">
              <a:solidFill>
                <a:schemeClr val="dk1"/>
              </a:solidFill>
            </a:endParaRPr>
          </a:p>
          <a:p>
            <a:pPr>
              <a:lnSpc>
                <a:spcPct val="150000"/>
              </a:lnSpc>
            </a:pPr>
            <a:r>
              <a:rPr lang="vi-VN" b="1">
                <a:solidFill>
                  <a:schemeClr val="bg1"/>
                </a:solidFill>
              </a:rPr>
              <a:t>Lấy</a:t>
            </a:r>
            <a:r>
              <a:rPr lang="vi-VN">
                <a:solidFill>
                  <a:schemeClr val="dk1"/>
                </a:solidFill>
              </a:rPr>
              <a:t> giá trị cookie</a:t>
            </a:r>
            <a:endParaRPr lang="en-US">
              <a:solidFill>
                <a:schemeClr val="dk1"/>
              </a:solidFill>
            </a:endParaRPr>
          </a:p>
          <a:p>
            <a:pPr lvl="1" algn="l">
              <a:lnSpc>
                <a:spcPct val="150000"/>
              </a:lnSpc>
              <a:buChar char="●"/>
            </a:pPr>
            <a:r>
              <a:rPr lang="en-US">
                <a:solidFill>
                  <a:schemeClr val="tx1"/>
                </a:solidFill>
              </a:rPr>
              <a:t>Cú pháp: </a:t>
            </a:r>
            <a:r>
              <a:rPr lang="vi-VN" b="1">
                <a:solidFill>
                  <a:schemeClr val="bg1"/>
                </a:solidFill>
              </a:rPr>
              <a:t>var giatri = document.cookie;</a:t>
            </a:r>
          </a:p>
          <a:p>
            <a:pPr lvl="1" algn="l">
              <a:lnSpc>
                <a:spcPct val="150000"/>
              </a:lnSpc>
              <a:buChar char="●"/>
            </a:pPr>
            <a:r>
              <a:rPr lang="vi-VN">
                <a:solidFill>
                  <a:schemeClr val="tx1"/>
                </a:solidFill>
              </a:rPr>
              <a:t>Lúc này kết quả sẽ trả về một chuỗi Cookie có cấu trúc name=value, trường hợp bạn lưu nhiều cookie thì nó sẽ có dạng name1=value1;name2=value2.</a:t>
            </a:r>
            <a:endParaRPr lang="en-US">
              <a:solidFill>
                <a:schemeClr val="tx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Cookies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9.2. </a:t>
            </a:r>
            <a:r>
              <a:rPr lang="vi-VN"/>
              <a:t>Các thao tác với cookie</a:t>
            </a:r>
            <a:endParaRPr lang="en-US" dirty="0"/>
          </a:p>
        </p:txBody>
      </p:sp>
    </p:spTree>
    <p:extLst>
      <p:ext uri="{BB962C8B-B14F-4D97-AF65-F5344CB8AC3E}">
        <p14:creationId xmlns:p14="http://schemas.microsoft.com/office/powerpoint/2010/main" val="302608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Khái niệm BOM</a:t>
            </a:r>
            <a:endParaRPr sz="1600" dirty="0"/>
          </a:p>
        </p:txBody>
      </p:sp>
      <p:sp>
        <p:nvSpPr>
          <p:cNvPr id="1127" name="Google Shape;1127;p29"/>
          <p:cNvSpPr txBox="1">
            <a:spLocks noGrp="1"/>
          </p:cNvSpPr>
          <p:nvPr>
            <p:ph type="subTitle" idx="2"/>
          </p:nvPr>
        </p:nvSpPr>
        <p:spPr>
          <a:xfrm>
            <a:off x="5511275" y="1031526"/>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BOM Window</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da-DK" sz="1600"/>
              <a:t>BOM Screen</a:t>
            </a:r>
            <a:endParaRPr lang="en-US" sz="1600" dirty="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BOM Location</a:t>
            </a:r>
            <a:endParaRPr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1" name="Google Shape;1128;p29">
            <a:extLst>
              <a:ext uri="{FF2B5EF4-FFF2-40B4-BE49-F238E27FC236}">
                <a16:creationId xmlns:a16="http://schemas.microsoft.com/office/drawing/2014/main" id="{CCE68F72-81C4-AD6C-63C4-E371C427E4D2}"/>
              </a:ext>
            </a:extLst>
          </p:cNvPr>
          <p:cNvSpPr txBox="1">
            <a:spLocks/>
          </p:cNvSpPr>
          <p:nvPr/>
        </p:nvSpPr>
        <p:spPr>
          <a:xfrm>
            <a:off x="1701987" y="2605659"/>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da-DK" sz="1600"/>
              <a:t>BOM History</a:t>
            </a:r>
            <a:endParaRPr lang="en-US" sz="1600" dirty="0"/>
          </a:p>
        </p:txBody>
      </p:sp>
      <p:sp>
        <p:nvSpPr>
          <p:cNvPr id="12" name="Google Shape;1129;p29">
            <a:extLst>
              <a:ext uri="{FF2B5EF4-FFF2-40B4-BE49-F238E27FC236}">
                <a16:creationId xmlns:a16="http://schemas.microsoft.com/office/drawing/2014/main" id="{CDACB8DC-42EF-54D8-6991-B6D3EAA2BCC8}"/>
              </a:ext>
            </a:extLst>
          </p:cNvPr>
          <p:cNvSpPr txBox="1">
            <a:spLocks/>
          </p:cNvSpPr>
          <p:nvPr/>
        </p:nvSpPr>
        <p:spPr>
          <a:xfrm>
            <a:off x="5511275" y="2577341"/>
            <a:ext cx="2907900" cy="696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BOM Navigator</a:t>
            </a:r>
            <a:endParaRPr lang="en-US" sz="1600" dirty="0"/>
          </a:p>
        </p:txBody>
      </p:sp>
      <p:sp>
        <p:nvSpPr>
          <p:cNvPr id="13" name="Google Shape;1132;p29">
            <a:extLst>
              <a:ext uri="{FF2B5EF4-FFF2-40B4-BE49-F238E27FC236}">
                <a16:creationId xmlns:a16="http://schemas.microsoft.com/office/drawing/2014/main" id="{A3446B66-84A1-41D9-D86F-A883278E1ABA}"/>
              </a:ext>
            </a:extLst>
          </p:cNvPr>
          <p:cNvSpPr/>
          <p:nvPr/>
        </p:nvSpPr>
        <p:spPr>
          <a:xfrm>
            <a:off x="4759325" y="2554016"/>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4" name="Google Shape;1135;p29">
            <a:extLst>
              <a:ext uri="{FF2B5EF4-FFF2-40B4-BE49-F238E27FC236}">
                <a16:creationId xmlns:a16="http://schemas.microsoft.com/office/drawing/2014/main" id="{51FD2678-5A6B-57DF-7EA5-D3CCBDFCDE64}"/>
              </a:ext>
            </a:extLst>
          </p:cNvPr>
          <p:cNvSpPr/>
          <p:nvPr/>
        </p:nvSpPr>
        <p:spPr>
          <a:xfrm>
            <a:off x="911150" y="256632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5" name="Google Shape;1128;p29">
            <a:extLst>
              <a:ext uri="{FF2B5EF4-FFF2-40B4-BE49-F238E27FC236}">
                <a16:creationId xmlns:a16="http://schemas.microsoft.com/office/drawing/2014/main" id="{9F19822C-3872-1619-1C0A-056BF9C5F85A}"/>
              </a:ext>
            </a:extLst>
          </p:cNvPr>
          <p:cNvSpPr txBox="1">
            <a:spLocks/>
          </p:cNvSpPr>
          <p:nvPr/>
        </p:nvSpPr>
        <p:spPr>
          <a:xfrm>
            <a:off x="1701987" y="3429446"/>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da-DK" sz="1600"/>
              <a:t>BOM Popup</a:t>
            </a:r>
            <a:endParaRPr lang="en-US" sz="1600" dirty="0"/>
          </a:p>
        </p:txBody>
      </p:sp>
      <p:sp>
        <p:nvSpPr>
          <p:cNvPr id="16" name="Google Shape;1129;p29">
            <a:extLst>
              <a:ext uri="{FF2B5EF4-FFF2-40B4-BE49-F238E27FC236}">
                <a16:creationId xmlns:a16="http://schemas.microsoft.com/office/drawing/2014/main" id="{10E332BF-3911-391E-B4BC-904ED408228D}"/>
              </a:ext>
            </a:extLst>
          </p:cNvPr>
          <p:cNvSpPr txBox="1">
            <a:spLocks/>
          </p:cNvSpPr>
          <p:nvPr/>
        </p:nvSpPr>
        <p:spPr>
          <a:xfrm>
            <a:off x="5511275" y="3401128"/>
            <a:ext cx="2907900" cy="696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BOM Timing</a:t>
            </a:r>
            <a:endParaRPr lang="en-US" sz="1600" dirty="0"/>
          </a:p>
        </p:txBody>
      </p:sp>
      <p:sp>
        <p:nvSpPr>
          <p:cNvPr id="17" name="Google Shape;1132;p29">
            <a:extLst>
              <a:ext uri="{FF2B5EF4-FFF2-40B4-BE49-F238E27FC236}">
                <a16:creationId xmlns:a16="http://schemas.microsoft.com/office/drawing/2014/main" id="{76CE0A33-BA71-F4F1-F043-A38E0F42DFE0}"/>
              </a:ext>
            </a:extLst>
          </p:cNvPr>
          <p:cNvSpPr/>
          <p:nvPr/>
        </p:nvSpPr>
        <p:spPr>
          <a:xfrm>
            <a:off x="4759325" y="3377803"/>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08</a:t>
            </a:r>
            <a:endParaRPr>
              <a:latin typeface="Barlow Condensed SemiBold"/>
              <a:ea typeface="Barlow Condensed SemiBold"/>
              <a:cs typeface="Barlow Condensed SemiBold"/>
              <a:sym typeface="Barlow Condensed SemiBold"/>
            </a:endParaRPr>
          </a:p>
        </p:txBody>
      </p:sp>
      <p:sp>
        <p:nvSpPr>
          <p:cNvPr id="18" name="Google Shape;1135;p29">
            <a:extLst>
              <a:ext uri="{FF2B5EF4-FFF2-40B4-BE49-F238E27FC236}">
                <a16:creationId xmlns:a16="http://schemas.microsoft.com/office/drawing/2014/main" id="{1FF27051-F239-89F8-C137-BA52ABBEED19}"/>
              </a:ext>
            </a:extLst>
          </p:cNvPr>
          <p:cNvSpPr/>
          <p:nvPr/>
        </p:nvSpPr>
        <p:spPr>
          <a:xfrm>
            <a:off x="911150" y="3390107"/>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28;p29">
            <a:extLst>
              <a:ext uri="{FF2B5EF4-FFF2-40B4-BE49-F238E27FC236}">
                <a16:creationId xmlns:a16="http://schemas.microsoft.com/office/drawing/2014/main" id="{07CC4BC1-90BA-20E0-9831-10B802B6EA09}"/>
              </a:ext>
            </a:extLst>
          </p:cNvPr>
          <p:cNvSpPr txBox="1">
            <a:spLocks/>
          </p:cNvSpPr>
          <p:nvPr/>
        </p:nvSpPr>
        <p:spPr>
          <a:xfrm>
            <a:off x="1701987" y="4218876"/>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da-DK" sz="1600"/>
              <a:t>Cookies</a:t>
            </a:r>
            <a:endParaRPr lang="en-US" sz="1600" dirty="0"/>
          </a:p>
        </p:txBody>
      </p:sp>
      <p:sp>
        <p:nvSpPr>
          <p:cNvPr id="20" name="Google Shape;1135;p29">
            <a:extLst>
              <a:ext uri="{FF2B5EF4-FFF2-40B4-BE49-F238E27FC236}">
                <a16:creationId xmlns:a16="http://schemas.microsoft.com/office/drawing/2014/main" id="{CB1A05E1-9AF7-C22B-D300-64902D78B03D}"/>
              </a:ext>
            </a:extLst>
          </p:cNvPr>
          <p:cNvSpPr/>
          <p:nvPr/>
        </p:nvSpPr>
        <p:spPr>
          <a:xfrm>
            <a:off x="911150" y="4179537"/>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147614"/>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Đổi giá trị </a:t>
            </a:r>
            <a:r>
              <a:rPr lang="vi-VN">
                <a:solidFill>
                  <a:schemeClr val="dk1"/>
                </a:solidFill>
              </a:rPr>
              <a:t>cho cookie</a:t>
            </a:r>
            <a:endParaRPr lang="en-US">
              <a:solidFill>
                <a:schemeClr val="dk1"/>
              </a:solidFill>
            </a:endParaRPr>
          </a:p>
          <a:p>
            <a:pPr lvl="1" algn="l">
              <a:lnSpc>
                <a:spcPct val="150000"/>
              </a:lnSpc>
              <a:buChar char="●"/>
            </a:pPr>
            <a:r>
              <a:rPr lang="en-US">
                <a:solidFill>
                  <a:schemeClr val="tx1"/>
                </a:solidFill>
              </a:rPr>
              <a:t>Để thay đổi giá trị cho Cookie thì bạn chỉ việc </a:t>
            </a:r>
            <a:r>
              <a:rPr lang="en-US" b="1">
                <a:solidFill>
                  <a:schemeClr val="bg1"/>
                </a:solidFill>
              </a:rPr>
              <a:t>gán lại giá trị cho cookie</a:t>
            </a:r>
            <a:r>
              <a:rPr lang="en-US">
                <a:solidFill>
                  <a:schemeClr val="tx1"/>
                </a:solidFill>
              </a:rPr>
              <a:t>. Không sinh ra cookie mới mà sẽ ghi đè lên cookie cũ.</a:t>
            </a:r>
            <a:endParaRPr lang="vi-VN">
              <a:solidFill>
                <a:schemeClr val="tx1"/>
              </a:solidFill>
            </a:endParaRPr>
          </a:p>
          <a:p>
            <a:pPr lvl="1" algn="l">
              <a:lnSpc>
                <a:spcPct val="150000"/>
              </a:lnSpc>
              <a:buChar char="●"/>
            </a:pPr>
            <a:r>
              <a:rPr lang="en-US">
                <a:solidFill>
                  <a:schemeClr val="tx1"/>
                </a:solidFill>
              </a:rPr>
              <a:t>Cú pháp: </a:t>
            </a:r>
            <a:r>
              <a:rPr lang="en-US" b="1">
                <a:solidFill>
                  <a:schemeClr val="bg1"/>
                </a:solidFill>
              </a:rPr>
              <a:t>document.cookie = 'name=value';</a:t>
            </a:r>
          </a:p>
          <a:p>
            <a:pPr>
              <a:lnSpc>
                <a:spcPct val="150000"/>
              </a:lnSpc>
            </a:pPr>
            <a:r>
              <a:rPr lang="vi-VN" b="1">
                <a:solidFill>
                  <a:schemeClr val="bg1"/>
                </a:solidFill>
              </a:rPr>
              <a:t>Xóa</a:t>
            </a:r>
            <a:r>
              <a:rPr lang="vi-VN">
                <a:solidFill>
                  <a:schemeClr val="dk1"/>
                </a:solidFill>
              </a:rPr>
              <a:t> cookie</a:t>
            </a:r>
            <a:endParaRPr lang="en-US">
              <a:solidFill>
                <a:schemeClr val="dk1"/>
              </a:solidFill>
            </a:endParaRPr>
          </a:p>
          <a:p>
            <a:pPr lvl="1" algn="l">
              <a:lnSpc>
                <a:spcPct val="150000"/>
              </a:lnSpc>
              <a:buChar char="●"/>
            </a:pPr>
            <a:r>
              <a:rPr lang="vi-VN">
                <a:solidFill>
                  <a:schemeClr val="tx1"/>
                </a:solidFill>
              </a:rPr>
              <a:t>Chỉ cần </a:t>
            </a:r>
            <a:r>
              <a:rPr lang="vi-VN" b="1">
                <a:solidFill>
                  <a:schemeClr val="bg1"/>
                </a:solidFill>
              </a:rPr>
              <a:t>xét lại</a:t>
            </a:r>
            <a:r>
              <a:rPr lang="vi-VN">
                <a:solidFill>
                  <a:schemeClr val="tx1"/>
                </a:solidFill>
              </a:rPr>
              <a:t> giá trị </a:t>
            </a:r>
            <a:r>
              <a:rPr lang="vi-VN" b="1">
                <a:solidFill>
                  <a:schemeClr val="bg1"/>
                </a:solidFill>
              </a:rPr>
              <a:t>ngày hết hạn </a:t>
            </a:r>
            <a:r>
              <a:rPr lang="vi-VN">
                <a:solidFill>
                  <a:schemeClr val="tx1"/>
                </a:solidFill>
              </a:rPr>
              <a:t>expires </a:t>
            </a:r>
            <a:r>
              <a:rPr lang="vi-VN" b="1">
                <a:solidFill>
                  <a:schemeClr val="bg1"/>
                </a:solidFill>
              </a:rPr>
              <a:t>về</a:t>
            </a:r>
            <a:r>
              <a:rPr lang="vi-VN">
                <a:solidFill>
                  <a:schemeClr val="tx1"/>
                </a:solidFill>
              </a:rPr>
              <a:t> những </a:t>
            </a:r>
            <a:r>
              <a:rPr lang="vi-VN" b="1">
                <a:solidFill>
                  <a:schemeClr val="bg1"/>
                </a:solidFill>
              </a:rPr>
              <a:t>thời gian trước đấy</a:t>
            </a:r>
            <a:r>
              <a:rPr lang="en-US">
                <a:solidFill>
                  <a:schemeClr val="tx1"/>
                </a:solidFill>
              </a:rPr>
              <a:t>.</a:t>
            </a:r>
            <a:endParaRPr lang="vi-VN">
              <a:solidFill>
                <a:schemeClr val="tx1"/>
              </a:solidFill>
            </a:endParaRPr>
          </a:p>
          <a:p>
            <a:pPr lvl="1" algn="l">
              <a:lnSpc>
                <a:spcPct val="150000"/>
              </a:lnSpc>
              <a:buChar char="●"/>
            </a:pPr>
            <a:r>
              <a:rPr lang="en-US">
                <a:solidFill>
                  <a:schemeClr val="tx1"/>
                </a:solidFill>
              </a:rPr>
              <a:t>Cú pháp: </a:t>
            </a:r>
            <a:r>
              <a:rPr lang="en-US" b="1">
                <a:solidFill>
                  <a:schemeClr val="bg1"/>
                </a:solidFill>
              </a:rPr>
              <a:t>document.cookie = "username=; expires=Thu, 01 Jan 1970 00:00:00 UTC";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Cookies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9.2. </a:t>
            </a:r>
            <a:r>
              <a:rPr lang="vi-VN"/>
              <a:t>Các thao tác với cookie</a:t>
            </a:r>
            <a:endParaRPr lang="en-US" dirty="0"/>
          </a:p>
        </p:txBody>
      </p:sp>
    </p:spTree>
    <p:extLst>
      <p:ext uri="{BB962C8B-B14F-4D97-AF65-F5344CB8AC3E}">
        <p14:creationId xmlns:p14="http://schemas.microsoft.com/office/powerpoint/2010/main" val="140517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29790"/>
            <a:ext cx="7425031" cy="44137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BOM</a:t>
            </a:r>
            <a:r>
              <a:rPr lang="vi-VN">
                <a:solidFill>
                  <a:schemeClr val="tx1"/>
                </a:solidFill>
              </a:rPr>
              <a:t> là chữ viết tắt của </a:t>
            </a:r>
            <a:r>
              <a:rPr lang="vi-VN" b="1">
                <a:solidFill>
                  <a:schemeClr val="bg1"/>
                </a:solidFill>
              </a:rPr>
              <a:t>B</a:t>
            </a:r>
            <a:r>
              <a:rPr lang="vi-VN">
                <a:solidFill>
                  <a:schemeClr val="tx1"/>
                </a:solidFill>
              </a:rPr>
              <a:t>rowser </a:t>
            </a:r>
            <a:r>
              <a:rPr lang="vi-VN" b="1">
                <a:solidFill>
                  <a:schemeClr val="bg1"/>
                </a:solidFill>
              </a:rPr>
              <a:t>O</a:t>
            </a:r>
            <a:r>
              <a:rPr lang="vi-VN">
                <a:solidFill>
                  <a:schemeClr val="tx1"/>
                </a:solidFill>
              </a:rPr>
              <a:t>bject </a:t>
            </a:r>
            <a:r>
              <a:rPr lang="vi-VN" b="1">
                <a:solidFill>
                  <a:schemeClr val="bg1"/>
                </a:solidFill>
              </a:rPr>
              <a:t>M</a:t>
            </a:r>
            <a:r>
              <a:rPr lang="vi-VN">
                <a:solidFill>
                  <a:schemeClr val="tx1"/>
                </a:solidFill>
              </a:rPr>
              <a:t>odel, hay còn gọi là </a:t>
            </a:r>
            <a:r>
              <a:rPr lang="vi-VN" b="1">
                <a:solidFill>
                  <a:schemeClr val="bg1"/>
                </a:solidFill>
              </a:rPr>
              <a:t>các đối tượng liên quan đến trình duyệt</a:t>
            </a:r>
            <a:r>
              <a:rPr lang="vi-VN">
                <a:solidFill>
                  <a:schemeClr val="tx1"/>
                </a:solidFill>
              </a:rPr>
              <a:t>.</a:t>
            </a:r>
            <a:endParaRPr lang="en-US">
              <a:solidFill>
                <a:schemeClr val="tx1"/>
              </a:solidFill>
            </a:endParaRPr>
          </a:p>
          <a:p>
            <a:pPr marL="457200" lvl="0" indent="-317500" algn="l" rtl="0">
              <a:lnSpc>
                <a:spcPct val="150000"/>
              </a:lnSpc>
              <a:spcBef>
                <a:spcPts val="0"/>
              </a:spcBef>
              <a:spcAft>
                <a:spcPts val="0"/>
              </a:spcAft>
              <a:buSzPts val="1400"/>
              <a:buChar char="●"/>
            </a:pPr>
            <a:r>
              <a:rPr lang="vi-VN">
                <a:solidFill>
                  <a:schemeClr val="tx1"/>
                </a:solidFill>
              </a:rPr>
              <a:t>Các BOM giúp ta biết được </a:t>
            </a:r>
            <a:r>
              <a:rPr lang="vi-VN" b="1">
                <a:solidFill>
                  <a:schemeClr val="bg1"/>
                </a:solidFill>
              </a:rPr>
              <a:t>lịch sử lướt web</a:t>
            </a:r>
            <a:r>
              <a:rPr lang="vi-VN">
                <a:solidFill>
                  <a:schemeClr val="tx1"/>
                </a:solidFill>
              </a:rPr>
              <a:t>, </a:t>
            </a:r>
            <a:r>
              <a:rPr lang="vi-VN" b="1">
                <a:solidFill>
                  <a:schemeClr val="bg1"/>
                </a:solidFill>
              </a:rPr>
              <a:t>lưu các hành động</a:t>
            </a:r>
            <a:r>
              <a:rPr lang="vi-VN">
                <a:solidFill>
                  <a:schemeClr val="tx1"/>
                </a:solidFill>
              </a:rPr>
              <a:t> và </a:t>
            </a:r>
            <a:r>
              <a:rPr lang="vi-VN" b="1">
                <a:solidFill>
                  <a:schemeClr val="bg1"/>
                </a:solidFill>
              </a:rPr>
              <a:t>trạng thái </a:t>
            </a:r>
            <a:r>
              <a:rPr lang="vi-VN">
                <a:solidFill>
                  <a:schemeClr val="tx1"/>
                </a:solidFill>
              </a:rPr>
              <a:t>của người dùng trên trang</a:t>
            </a:r>
            <a:r>
              <a:rPr lang="en-US">
                <a:solidFill>
                  <a:schemeClr val="tx1"/>
                </a:solidFill>
              </a:rPr>
              <a:t>.</a:t>
            </a:r>
          </a:p>
          <a:p>
            <a:pPr marL="457200" lvl="0" indent="-317500" algn="l" rtl="0">
              <a:lnSpc>
                <a:spcPct val="150000"/>
              </a:lnSpc>
              <a:spcBef>
                <a:spcPts val="0"/>
              </a:spcBef>
              <a:spcAft>
                <a:spcPts val="0"/>
              </a:spcAft>
              <a:buSzPts val="1400"/>
              <a:buChar char="●"/>
            </a:pPr>
            <a:r>
              <a:rPr lang="en-US" b="1">
                <a:solidFill>
                  <a:schemeClr val="bg1"/>
                </a:solidFill>
              </a:rPr>
              <a:t>Các loại BOM</a:t>
            </a:r>
            <a:r>
              <a:rPr lang="en-US">
                <a:solidFill>
                  <a:schemeClr val="tx1"/>
                </a:solidFill>
              </a:rPr>
              <a:t>:</a:t>
            </a:r>
          </a:p>
          <a:p>
            <a:pPr lvl="1" algn="l">
              <a:lnSpc>
                <a:spcPct val="150000"/>
              </a:lnSpc>
              <a:buChar char="●"/>
            </a:pPr>
            <a:r>
              <a:rPr lang="en-US">
                <a:solidFill>
                  <a:schemeClr val="tx1"/>
                </a:solidFill>
              </a:rPr>
              <a:t>window</a:t>
            </a:r>
          </a:p>
          <a:p>
            <a:pPr lvl="1" algn="l">
              <a:lnSpc>
                <a:spcPct val="150000"/>
              </a:lnSpc>
              <a:buChar char="●"/>
            </a:pPr>
            <a:r>
              <a:rPr lang="en-US">
                <a:solidFill>
                  <a:schemeClr val="tx1"/>
                </a:solidFill>
              </a:rPr>
              <a:t>screen</a:t>
            </a:r>
          </a:p>
          <a:p>
            <a:pPr lvl="1" algn="l">
              <a:lnSpc>
                <a:spcPct val="150000"/>
              </a:lnSpc>
              <a:buChar char="●"/>
            </a:pPr>
            <a:r>
              <a:rPr lang="en-US">
                <a:solidFill>
                  <a:schemeClr val="tx1"/>
                </a:solidFill>
              </a:rPr>
              <a:t>location</a:t>
            </a:r>
          </a:p>
          <a:p>
            <a:pPr lvl="1" algn="l">
              <a:lnSpc>
                <a:spcPct val="150000"/>
              </a:lnSpc>
              <a:buChar char="●"/>
            </a:pPr>
            <a:r>
              <a:rPr lang="en-US">
                <a:solidFill>
                  <a:schemeClr val="tx1"/>
                </a:solidFill>
              </a:rPr>
              <a:t>history</a:t>
            </a:r>
          </a:p>
          <a:p>
            <a:pPr lvl="1" algn="l">
              <a:lnSpc>
                <a:spcPct val="150000"/>
              </a:lnSpc>
              <a:buChar char="●"/>
            </a:pPr>
            <a:r>
              <a:rPr lang="en-US">
                <a:solidFill>
                  <a:schemeClr val="tx1"/>
                </a:solidFill>
              </a:rPr>
              <a:t>navigator</a:t>
            </a:r>
          </a:p>
          <a:p>
            <a:pPr lvl="1" algn="l">
              <a:lnSpc>
                <a:spcPct val="150000"/>
              </a:lnSpc>
              <a:buChar char="●"/>
            </a:pPr>
            <a:r>
              <a:rPr lang="en-US">
                <a:solidFill>
                  <a:schemeClr val="tx1"/>
                </a:solidFill>
              </a:rPr>
              <a:t>popup</a:t>
            </a:r>
          </a:p>
          <a:p>
            <a:pPr lvl="1" algn="l">
              <a:lnSpc>
                <a:spcPct val="150000"/>
              </a:lnSpc>
              <a:buChar char="●"/>
            </a:pPr>
            <a:r>
              <a:rPr lang="en-US">
                <a:solidFill>
                  <a:schemeClr val="tx1"/>
                </a:solidFill>
              </a:rPr>
              <a:t>timing</a:t>
            </a:r>
          </a:p>
          <a:p>
            <a:pPr lvl="1" algn="l">
              <a:lnSpc>
                <a:spcPct val="150000"/>
              </a:lnSpc>
              <a:buChar char="●"/>
            </a:pPr>
            <a:r>
              <a:rPr lang="en-US">
                <a:solidFill>
                  <a:schemeClr val="tx1"/>
                </a:solidFill>
              </a:rPr>
              <a:t>cookies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a:t>
            </a:r>
            <a:r>
              <a:rPr lang="en" b="0"/>
              <a:t>. </a:t>
            </a:r>
            <a:r>
              <a:rPr lang="en-US" b="0"/>
              <a:t>Khái niệm BOM</a:t>
            </a:r>
            <a:endParaRPr b="0" dirty="0"/>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window</a:t>
            </a:r>
            <a:r>
              <a:rPr lang="vi-VN">
                <a:solidFill>
                  <a:schemeClr val="dk1"/>
                </a:solidFill>
              </a:rPr>
              <a:t> là một </a:t>
            </a:r>
            <a:r>
              <a:rPr lang="vi-VN" b="1">
                <a:solidFill>
                  <a:schemeClr val="bg1"/>
                </a:solidFill>
              </a:rPr>
              <a:t>đối tượng </a:t>
            </a:r>
            <a:r>
              <a:rPr lang="vi-VN">
                <a:solidFill>
                  <a:schemeClr val="dk1"/>
                </a:solidFill>
              </a:rPr>
              <a:t>có những </a:t>
            </a:r>
            <a:r>
              <a:rPr lang="vi-VN" b="1">
                <a:solidFill>
                  <a:schemeClr val="bg1"/>
                </a:solidFill>
              </a:rPr>
              <a:t>phương thức </a:t>
            </a:r>
            <a:r>
              <a:rPr lang="vi-VN">
                <a:solidFill>
                  <a:schemeClr val="dk1"/>
                </a:solidFill>
              </a:rPr>
              <a:t>và </a:t>
            </a:r>
            <a:r>
              <a:rPr lang="vi-VN" b="1">
                <a:solidFill>
                  <a:schemeClr val="bg1"/>
                </a:solidFill>
              </a:rPr>
              <a:t>thuộc tính </a:t>
            </a:r>
            <a:r>
              <a:rPr lang="vi-VN">
                <a:solidFill>
                  <a:schemeClr val="dk1"/>
                </a:solidFill>
              </a:rPr>
              <a:t>được dùng để </a:t>
            </a:r>
            <a:r>
              <a:rPr lang="vi-VN" b="1">
                <a:solidFill>
                  <a:schemeClr val="bg1"/>
                </a:solidFill>
              </a:rPr>
              <a:t>xử lý trình duyệt</a:t>
            </a:r>
            <a:r>
              <a:rPr lang="en-US">
                <a:solidFill>
                  <a:schemeClr val="dk1"/>
                </a:solidFill>
              </a:rPr>
              <a:t>.</a:t>
            </a:r>
          </a:p>
          <a:p>
            <a:pPr>
              <a:lnSpc>
                <a:spcPct val="150000"/>
              </a:lnSpc>
            </a:pPr>
            <a:r>
              <a:rPr lang="vi-VN" b="1">
                <a:solidFill>
                  <a:schemeClr val="bg1"/>
                </a:solidFill>
              </a:rPr>
              <a:t>window</a:t>
            </a:r>
            <a:r>
              <a:rPr lang="vi-VN">
                <a:solidFill>
                  <a:schemeClr val="dk1"/>
                </a:solidFill>
              </a:rPr>
              <a:t> có </a:t>
            </a:r>
            <a:r>
              <a:rPr lang="vi-VN" b="1">
                <a:solidFill>
                  <a:schemeClr val="bg1"/>
                </a:solidFill>
              </a:rPr>
              <a:t>cấp độ cao nhất</a:t>
            </a:r>
            <a:r>
              <a:rPr lang="vi-VN">
                <a:solidFill>
                  <a:schemeClr val="dk1"/>
                </a:solidFill>
              </a:rPr>
              <a:t>.</a:t>
            </a:r>
            <a:endParaRPr lang="vi-VN" dirty="0">
              <a:solidFill>
                <a:schemeClr val="dk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BOM Window</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Khái niệm</a:t>
            </a:r>
            <a:endParaRPr lang="en-US" dirty="0"/>
          </a:p>
        </p:txBody>
      </p:sp>
    </p:spTree>
    <p:extLst>
      <p:ext uri="{BB962C8B-B14F-4D97-AF65-F5344CB8AC3E}">
        <p14:creationId xmlns:p14="http://schemas.microsoft.com/office/powerpoint/2010/main" val="223545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innerHeight</a:t>
            </a:r>
            <a:r>
              <a:rPr lang="vi-VN">
                <a:solidFill>
                  <a:schemeClr val="dk1"/>
                </a:solidFill>
              </a:rPr>
              <a:t> để </a:t>
            </a:r>
            <a:r>
              <a:rPr lang="vi-VN">
                <a:solidFill>
                  <a:schemeClr val="tx1"/>
                </a:solidFill>
              </a:rPr>
              <a:t>lấy</a:t>
            </a:r>
            <a:r>
              <a:rPr lang="vi-VN">
                <a:solidFill>
                  <a:schemeClr val="dk1"/>
                </a:solidFill>
              </a:rPr>
              <a:t> kích thước </a:t>
            </a:r>
            <a:r>
              <a:rPr lang="vi-VN" b="1">
                <a:solidFill>
                  <a:schemeClr val="bg1"/>
                </a:solidFill>
              </a:rPr>
              <a:t>chiều cao </a:t>
            </a:r>
            <a:r>
              <a:rPr lang="vi-VN">
                <a:solidFill>
                  <a:schemeClr val="dk1"/>
                </a:solidFill>
              </a:rPr>
              <a:t>của </a:t>
            </a:r>
            <a:r>
              <a:rPr lang="vi-VN" b="1">
                <a:solidFill>
                  <a:schemeClr val="bg1"/>
                </a:solidFill>
              </a:rPr>
              <a:t>tài liệu</a:t>
            </a:r>
            <a:r>
              <a:rPr lang="vi-VN">
                <a:solidFill>
                  <a:schemeClr val="dk1"/>
                </a:solidFill>
              </a:rPr>
              <a:t>.</a:t>
            </a:r>
            <a:endParaRPr lang="en-US">
              <a:solidFill>
                <a:schemeClr val="dk1"/>
              </a:solidFill>
            </a:endParaRPr>
          </a:p>
          <a:p>
            <a:pPr>
              <a:lnSpc>
                <a:spcPct val="150000"/>
              </a:lnSpc>
            </a:pPr>
            <a:r>
              <a:rPr lang="vi-VN" b="1">
                <a:solidFill>
                  <a:schemeClr val="bg1"/>
                </a:solidFill>
              </a:rPr>
              <a:t>innerWidth</a:t>
            </a:r>
            <a:r>
              <a:rPr lang="vi-VN">
                <a:solidFill>
                  <a:schemeClr val="dk1"/>
                </a:solidFill>
              </a:rPr>
              <a:t> để </a:t>
            </a:r>
            <a:r>
              <a:rPr lang="vi-VN">
                <a:solidFill>
                  <a:schemeClr val="tx1"/>
                </a:solidFill>
              </a:rPr>
              <a:t>lấy</a:t>
            </a:r>
            <a:r>
              <a:rPr lang="vi-VN">
                <a:solidFill>
                  <a:schemeClr val="dk1"/>
                </a:solidFill>
              </a:rPr>
              <a:t> kích thước </a:t>
            </a:r>
            <a:r>
              <a:rPr lang="vi-VN" b="1">
                <a:solidFill>
                  <a:schemeClr val="bg1"/>
                </a:solidFill>
              </a:rPr>
              <a:t>chiều rộng </a:t>
            </a:r>
            <a:r>
              <a:rPr lang="vi-VN">
                <a:solidFill>
                  <a:schemeClr val="dk1"/>
                </a:solidFill>
              </a:rPr>
              <a:t>của </a:t>
            </a:r>
            <a:r>
              <a:rPr lang="vi-VN" b="1">
                <a:solidFill>
                  <a:schemeClr val="bg1"/>
                </a:solidFill>
              </a:rPr>
              <a:t>tài liệu</a:t>
            </a:r>
            <a:r>
              <a:rPr lang="en-US"/>
              <a:t>.</a:t>
            </a:r>
          </a:p>
          <a:p>
            <a:pPr>
              <a:lnSpc>
                <a:spcPct val="150000"/>
              </a:lnSpc>
            </a:pPr>
            <a:r>
              <a:rPr lang="en-US">
                <a:solidFill>
                  <a:schemeClr val="dk1"/>
                </a:solidFill>
              </a:rPr>
              <a:t>C</a:t>
            </a:r>
            <a:r>
              <a:rPr lang="en-US"/>
              <a:t>ú pháp:</a:t>
            </a:r>
          </a:p>
          <a:p>
            <a:pPr marL="139700" indent="0">
              <a:lnSpc>
                <a:spcPct val="150000"/>
              </a:lnSpc>
              <a:buNone/>
            </a:pPr>
            <a:r>
              <a:rPr lang="en-US">
                <a:solidFill>
                  <a:schemeClr val="dk1"/>
                </a:solidFill>
              </a:rPr>
              <a:t>	</a:t>
            </a:r>
            <a:r>
              <a:rPr lang="vi-VN">
                <a:solidFill>
                  <a:schemeClr val="dk1"/>
                </a:solidFill>
              </a:rPr>
              <a:t>window.</a:t>
            </a:r>
            <a:r>
              <a:rPr lang="vi-VN" b="1">
                <a:solidFill>
                  <a:schemeClr val="bg1"/>
                </a:solidFill>
              </a:rPr>
              <a:t>innerHeight</a:t>
            </a:r>
            <a:r>
              <a:rPr lang="en-US">
                <a:solidFill>
                  <a:schemeClr val="dk1"/>
                </a:solidFill>
              </a:rPr>
              <a:t>;</a:t>
            </a:r>
          </a:p>
          <a:p>
            <a:pPr marL="139700" indent="0">
              <a:lnSpc>
                <a:spcPct val="150000"/>
              </a:lnSpc>
              <a:buNone/>
            </a:pPr>
            <a:r>
              <a:rPr lang="en-US">
                <a:solidFill>
                  <a:schemeClr val="dk1"/>
                </a:solidFill>
              </a:rPr>
              <a:t>	</a:t>
            </a:r>
            <a:r>
              <a:rPr lang="vi-VN">
                <a:solidFill>
                  <a:schemeClr val="dk1"/>
                </a:solidFill>
              </a:rPr>
              <a:t>window.</a:t>
            </a:r>
            <a:r>
              <a:rPr lang="vi-VN" b="1">
                <a:solidFill>
                  <a:schemeClr val="bg1"/>
                </a:solidFill>
              </a:rPr>
              <a:t>innerWidth</a:t>
            </a:r>
            <a:r>
              <a:rPr lang="vi-VN">
                <a:solidFill>
                  <a:schemeClr val="dk1"/>
                </a:solidFill>
              </a:rPr>
              <a:t>;</a:t>
            </a:r>
            <a:endParaRPr lang="vi-VN" dirty="0">
              <a:solidFill>
                <a:schemeClr val="dk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BOM Window</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innerHeight và innerWidth</a:t>
            </a:r>
            <a:endParaRPr lang="en-US" dirty="0"/>
          </a:p>
        </p:txBody>
      </p:sp>
    </p:spTree>
    <p:extLst>
      <p:ext uri="{BB962C8B-B14F-4D97-AF65-F5344CB8AC3E}">
        <p14:creationId xmlns:p14="http://schemas.microsoft.com/office/powerpoint/2010/main" val="277617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a:solidFill>
                  <a:schemeClr val="dk1"/>
                </a:solidFill>
              </a:rPr>
              <a:t>Để </a:t>
            </a:r>
            <a:r>
              <a:rPr lang="vi-VN" b="1">
                <a:solidFill>
                  <a:schemeClr val="bg1"/>
                </a:solidFill>
              </a:rPr>
              <a:t>mở một cửa sổ mới</a:t>
            </a:r>
            <a:r>
              <a:rPr lang="en-US">
                <a:solidFill>
                  <a:schemeClr val="dk1"/>
                </a:solidFill>
              </a:rPr>
              <a:t>.</a:t>
            </a:r>
          </a:p>
          <a:p>
            <a:pPr>
              <a:lnSpc>
                <a:spcPct val="150000"/>
              </a:lnSpc>
            </a:pPr>
            <a:r>
              <a:rPr lang="en-US"/>
              <a:t>Cú pháp:</a:t>
            </a:r>
          </a:p>
          <a:p>
            <a:pPr marL="139700" indent="0">
              <a:lnSpc>
                <a:spcPct val="150000"/>
              </a:lnSpc>
              <a:buNone/>
            </a:pPr>
            <a:r>
              <a:rPr lang="en-US"/>
              <a:t>	</a:t>
            </a:r>
            <a:r>
              <a:rPr lang="en-US" b="1">
                <a:solidFill>
                  <a:schemeClr val="bg1"/>
                </a:solidFill>
              </a:rPr>
              <a:t>window.open(url, name, options)</a:t>
            </a:r>
          </a:p>
          <a:p>
            <a:pPr>
              <a:lnSpc>
                <a:spcPct val="150000"/>
              </a:lnSpc>
            </a:pPr>
            <a:r>
              <a:rPr lang="en-US">
                <a:solidFill>
                  <a:schemeClr val="dk1"/>
                </a:solidFill>
              </a:rPr>
              <a:t>Trong </a:t>
            </a:r>
            <a:r>
              <a:rPr lang="en-US"/>
              <a:t>đó:</a:t>
            </a:r>
          </a:p>
          <a:p>
            <a:pPr lvl="1" algn="l">
              <a:lnSpc>
                <a:spcPct val="150000"/>
              </a:lnSpc>
              <a:buChar char="●"/>
            </a:pPr>
            <a:r>
              <a:rPr lang="vi-VN" b="1">
                <a:solidFill>
                  <a:schemeClr val="bg1"/>
                </a:solidFill>
              </a:rPr>
              <a:t>url</a:t>
            </a:r>
            <a:r>
              <a:rPr lang="vi-VN">
                <a:solidFill>
                  <a:schemeClr val="tx1"/>
                </a:solidFill>
              </a:rPr>
              <a:t>: là </a:t>
            </a:r>
            <a:r>
              <a:rPr lang="vi-VN" b="1">
                <a:solidFill>
                  <a:schemeClr val="bg1"/>
                </a:solidFill>
              </a:rPr>
              <a:t>đường dẫn website </a:t>
            </a:r>
            <a:r>
              <a:rPr lang="vi-VN">
                <a:solidFill>
                  <a:schemeClr val="tx1"/>
                </a:solidFill>
              </a:rPr>
              <a:t>bạn muốn mở</a:t>
            </a:r>
          </a:p>
          <a:p>
            <a:pPr lvl="1" algn="l">
              <a:lnSpc>
                <a:spcPct val="150000"/>
              </a:lnSpc>
              <a:buChar char="●"/>
            </a:pPr>
            <a:r>
              <a:rPr lang="vi-VN" b="1">
                <a:solidFill>
                  <a:schemeClr val="bg1"/>
                </a:solidFill>
              </a:rPr>
              <a:t>name</a:t>
            </a:r>
            <a:r>
              <a:rPr lang="vi-VN">
                <a:solidFill>
                  <a:schemeClr val="tx1"/>
                </a:solidFill>
              </a:rPr>
              <a:t>: là </a:t>
            </a:r>
            <a:r>
              <a:rPr lang="vi-VN" b="1">
                <a:solidFill>
                  <a:schemeClr val="bg1"/>
                </a:solidFill>
              </a:rPr>
              <a:t>tên</a:t>
            </a:r>
            <a:r>
              <a:rPr lang="vi-VN">
                <a:solidFill>
                  <a:schemeClr val="tx1"/>
                </a:solidFill>
              </a:rPr>
              <a:t> bạn đặt cho </a:t>
            </a:r>
            <a:r>
              <a:rPr lang="vi-VN" b="1">
                <a:solidFill>
                  <a:schemeClr val="bg1"/>
                </a:solidFill>
              </a:rPr>
              <a:t>cửa sổ </a:t>
            </a:r>
            <a:r>
              <a:rPr lang="vi-VN">
                <a:solidFill>
                  <a:schemeClr val="tx1"/>
                </a:solidFill>
              </a:rPr>
              <a:t>này</a:t>
            </a:r>
          </a:p>
          <a:p>
            <a:pPr lvl="1" algn="l">
              <a:lnSpc>
                <a:spcPct val="150000"/>
              </a:lnSpc>
              <a:buChar char="●"/>
            </a:pPr>
            <a:r>
              <a:rPr lang="vi-VN" b="1">
                <a:solidFill>
                  <a:schemeClr val="bg1"/>
                </a:solidFill>
              </a:rPr>
              <a:t>options</a:t>
            </a:r>
            <a:r>
              <a:rPr lang="vi-VN">
                <a:solidFill>
                  <a:schemeClr val="tx1"/>
                </a:solidFill>
              </a:rPr>
              <a:t>: là một chuỗi các </a:t>
            </a:r>
            <a:r>
              <a:rPr lang="vi-VN" b="1">
                <a:solidFill>
                  <a:schemeClr val="bg1"/>
                </a:solidFill>
              </a:rPr>
              <a:t>thông số </a:t>
            </a:r>
            <a:r>
              <a:rPr lang="vi-VN">
                <a:solidFill>
                  <a:schemeClr val="tx1"/>
                </a:solidFill>
              </a:rPr>
              <a:t>được cách nhau bởi dấu phẩy, sau đây là các thông số thông dụng</a:t>
            </a:r>
            <a:r>
              <a:rPr lang="en-US">
                <a:solidFill>
                  <a:schemeClr val="tx1"/>
                </a:solidFill>
              </a:rPr>
              <a:t>.</a:t>
            </a:r>
            <a:endParaRPr lang="en-US" dirty="0"/>
          </a:p>
          <a:p>
            <a:pPr lvl="2" algn="l">
              <a:lnSpc>
                <a:spcPct val="150000"/>
              </a:lnSpc>
              <a:buChar char="●"/>
            </a:pPr>
            <a:r>
              <a:rPr lang="vi-VN" b="1">
                <a:solidFill>
                  <a:schemeClr val="bg1"/>
                </a:solidFill>
              </a:rPr>
              <a:t>height</a:t>
            </a:r>
            <a:r>
              <a:rPr lang="vi-VN">
                <a:solidFill>
                  <a:schemeClr val="tx1"/>
                </a:solidFill>
              </a:rPr>
              <a:t>: </a:t>
            </a:r>
            <a:r>
              <a:rPr lang="vi-VN" b="1">
                <a:solidFill>
                  <a:schemeClr val="bg1"/>
                </a:solidFill>
              </a:rPr>
              <a:t>chiều cao </a:t>
            </a:r>
            <a:r>
              <a:rPr lang="vi-VN">
                <a:solidFill>
                  <a:schemeClr val="tx1"/>
                </a:solidFill>
              </a:rPr>
              <a:t>của cửa sổ. Đơn vị pixels.</a:t>
            </a:r>
          </a:p>
          <a:p>
            <a:pPr lvl="2" algn="l">
              <a:lnSpc>
                <a:spcPct val="150000"/>
              </a:lnSpc>
              <a:buChar char="●"/>
            </a:pPr>
            <a:r>
              <a:rPr lang="vi-VN" b="1">
                <a:solidFill>
                  <a:schemeClr val="bg1"/>
                </a:solidFill>
              </a:rPr>
              <a:t>width</a:t>
            </a:r>
            <a:r>
              <a:rPr lang="vi-VN">
                <a:solidFill>
                  <a:schemeClr val="tx1"/>
                </a:solidFill>
              </a:rPr>
              <a:t>: </a:t>
            </a:r>
            <a:r>
              <a:rPr lang="vi-VN" b="1">
                <a:solidFill>
                  <a:schemeClr val="bg1"/>
                </a:solidFill>
              </a:rPr>
              <a:t>chiều rộng </a:t>
            </a:r>
            <a:r>
              <a:rPr lang="vi-VN">
                <a:solidFill>
                  <a:schemeClr val="tx1"/>
                </a:solidFill>
              </a:rPr>
              <a:t>của cửa sổ. Đơn vị pixels.</a:t>
            </a:r>
          </a:p>
          <a:p>
            <a:pPr lvl="2" algn="l">
              <a:lnSpc>
                <a:spcPct val="150000"/>
              </a:lnSpc>
              <a:buChar char="●"/>
            </a:pPr>
            <a:r>
              <a:rPr lang="vi-VN" b="1">
                <a:solidFill>
                  <a:schemeClr val="bg1"/>
                </a:solidFill>
              </a:rPr>
              <a:t>top</a:t>
            </a:r>
            <a:r>
              <a:rPr lang="vi-VN">
                <a:solidFill>
                  <a:schemeClr val="tx1"/>
                </a:solidFill>
              </a:rPr>
              <a:t>: </a:t>
            </a:r>
            <a:r>
              <a:rPr lang="vi-VN" b="1">
                <a:solidFill>
                  <a:schemeClr val="bg1"/>
                </a:solidFill>
              </a:rPr>
              <a:t>vị trí </a:t>
            </a:r>
            <a:r>
              <a:rPr lang="vi-VN">
                <a:solidFill>
                  <a:schemeClr val="tx1"/>
                </a:solidFill>
              </a:rPr>
              <a:t>hiển thị cửa sổ so với </a:t>
            </a:r>
            <a:r>
              <a:rPr lang="vi-VN" b="1">
                <a:solidFill>
                  <a:schemeClr val="bg1"/>
                </a:solidFill>
              </a:rPr>
              <a:t>lề trên</a:t>
            </a:r>
            <a:r>
              <a:rPr lang="vi-VN">
                <a:solidFill>
                  <a:schemeClr val="tx1"/>
                </a:solidFill>
              </a:rPr>
              <a:t>. Đơn vị pixels.</a:t>
            </a:r>
          </a:p>
          <a:p>
            <a:pPr lvl="2" algn="l">
              <a:lnSpc>
                <a:spcPct val="150000"/>
              </a:lnSpc>
              <a:buChar char="●"/>
            </a:pPr>
            <a:r>
              <a:rPr lang="vi-VN" b="1">
                <a:solidFill>
                  <a:schemeClr val="bg1"/>
                </a:solidFill>
              </a:rPr>
              <a:t>left</a:t>
            </a:r>
            <a:r>
              <a:rPr lang="vi-VN">
                <a:solidFill>
                  <a:schemeClr val="tx1"/>
                </a:solidFill>
              </a:rPr>
              <a:t>: </a:t>
            </a:r>
            <a:r>
              <a:rPr lang="vi-VN" b="1">
                <a:solidFill>
                  <a:schemeClr val="bg1"/>
                </a:solidFill>
              </a:rPr>
              <a:t>vị trí </a:t>
            </a:r>
            <a:r>
              <a:rPr lang="vi-VN">
                <a:solidFill>
                  <a:schemeClr val="tx1"/>
                </a:solidFill>
              </a:rPr>
              <a:t>hiển thị cửa sổ so với </a:t>
            </a:r>
            <a:r>
              <a:rPr lang="vi-VN" b="1">
                <a:solidFill>
                  <a:schemeClr val="bg1"/>
                </a:solidFill>
              </a:rPr>
              <a:t>lề trái</a:t>
            </a:r>
            <a:r>
              <a:rPr lang="vi-VN">
                <a:solidFill>
                  <a:schemeClr val="tx1"/>
                </a:solidFill>
              </a:rPr>
              <a:t>. Đơn vị pixels.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BOM Window</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window.open()</a:t>
            </a:r>
            <a:endParaRPr lang="en-US" dirty="0"/>
          </a:p>
        </p:txBody>
      </p:sp>
    </p:spTree>
    <p:extLst>
      <p:ext uri="{BB962C8B-B14F-4D97-AF65-F5344CB8AC3E}">
        <p14:creationId xmlns:p14="http://schemas.microsoft.com/office/powerpoint/2010/main" val="150918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a:solidFill>
                  <a:schemeClr val="dk1"/>
                </a:solidFill>
              </a:rPr>
              <a:t>Để </a:t>
            </a:r>
            <a:r>
              <a:rPr lang="vi-VN" b="1">
                <a:solidFill>
                  <a:schemeClr val="bg1"/>
                </a:solidFill>
              </a:rPr>
              <a:t>đóng cửa sổ </a:t>
            </a:r>
            <a:r>
              <a:rPr lang="vi-VN">
                <a:solidFill>
                  <a:schemeClr val="dk1"/>
                </a:solidFill>
              </a:rPr>
              <a:t>mà ta đã dùng lệnh open() để mở</a:t>
            </a:r>
            <a:r>
              <a:rPr lang="en-US">
                <a:solidFill>
                  <a:schemeClr val="dk1"/>
                </a:solidFill>
              </a:rPr>
              <a:t>.</a:t>
            </a:r>
          </a:p>
          <a:p>
            <a:pPr>
              <a:lnSpc>
                <a:spcPct val="150000"/>
              </a:lnSpc>
            </a:pPr>
            <a:r>
              <a:rPr lang="en-US"/>
              <a:t>Cú pháp:</a:t>
            </a:r>
          </a:p>
          <a:p>
            <a:pPr marL="139700" indent="0">
              <a:lnSpc>
                <a:spcPct val="150000"/>
              </a:lnSpc>
              <a:buNone/>
            </a:pPr>
            <a:r>
              <a:rPr lang="en-US"/>
              <a:t>	Gọi hàm mở cửa sổ:</a:t>
            </a:r>
          </a:p>
          <a:p>
            <a:pPr marL="139700" indent="0">
              <a:lnSpc>
                <a:spcPct val="150000"/>
              </a:lnSpc>
              <a:buNone/>
            </a:pPr>
            <a:r>
              <a:rPr lang="en-US"/>
              <a:t>	var </a:t>
            </a:r>
            <a:r>
              <a:rPr lang="en-US" b="1">
                <a:solidFill>
                  <a:schemeClr val="bg1"/>
                </a:solidFill>
              </a:rPr>
              <a:t>myWindow</a:t>
            </a:r>
            <a:r>
              <a:rPr lang="en-US"/>
              <a:t> = </a:t>
            </a:r>
            <a:r>
              <a:rPr lang="en-US">
                <a:solidFill>
                  <a:schemeClr val="tx1"/>
                </a:solidFill>
              </a:rPr>
              <a:t>window.open(url, name, options)</a:t>
            </a:r>
          </a:p>
          <a:p>
            <a:pPr marL="139700" indent="0">
              <a:lnSpc>
                <a:spcPct val="150000"/>
              </a:lnSpc>
              <a:buNone/>
            </a:pPr>
            <a:r>
              <a:rPr lang="en-US">
                <a:solidFill>
                  <a:schemeClr val="tx1"/>
                </a:solidFill>
              </a:rPr>
              <a:t>	Gọi hàm đóng cửa sổ:</a:t>
            </a:r>
          </a:p>
          <a:p>
            <a:pPr marL="139700" indent="0">
              <a:lnSpc>
                <a:spcPct val="150000"/>
              </a:lnSpc>
              <a:buNone/>
            </a:pPr>
            <a:r>
              <a:rPr lang="en-US">
                <a:solidFill>
                  <a:schemeClr val="tx1"/>
                </a:solidFill>
              </a:rPr>
              <a:t>	</a:t>
            </a:r>
            <a:r>
              <a:rPr lang="en-US" b="1">
                <a:solidFill>
                  <a:schemeClr val="bg1"/>
                </a:solidFill>
              </a:rPr>
              <a:t>myWindow.close();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BOM Window</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window.close()</a:t>
            </a:r>
            <a:endParaRPr lang="en-US" dirty="0"/>
          </a:p>
        </p:txBody>
      </p:sp>
    </p:spTree>
    <p:extLst>
      <p:ext uri="{BB962C8B-B14F-4D97-AF65-F5344CB8AC3E}">
        <p14:creationId xmlns:p14="http://schemas.microsoft.com/office/powerpoint/2010/main" val="114990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a:solidFill>
                  <a:schemeClr val="dk1"/>
                </a:solidFill>
              </a:rPr>
              <a:t>Để </a:t>
            </a:r>
            <a:r>
              <a:rPr lang="vi-VN" b="1">
                <a:solidFill>
                  <a:schemeClr val="bg1"/>
                </a:solidFill>
              </a:rPr>
              <a:t>lấy đường dẫn </a:t>
            </a:r>
            <a:r>
              <a:rPr lang="vi-VN">
                <a:solidFill>
                  <a:schemeClr val="dk1"/>
                </a:solidFill>
              </a:rPr>
              <a:t>hiện tại của </a:t>
            </a:r>
            <a:r>
              <a:rPr lang="vi-VN" b="1">
                <a:solidFill>
                  <a:schemeClr val="bg1"/>
                </a:solidFill>
              </a:rPr>
              <a:t>trang web</a:t>
            </a:r>
            <a:r>
              <a:rPr lang="en-US">
                <a:solidFill>
                  <a:schemeClr val="dk1"/>
                </a:solidFill>
              </a:rPr>
              <a:t>.</a:t>
            </a:r>
          </a:p>
          <a:p>
            <a:pPr>
              <a:lnSpc>
                <a:spcPct val="150000"/>
              </a:lnSpc>
            </a:pPr>
            <a:r>
              <a:rPr lang="en-US"/>
              <a:t>Cú pháp:</a:t>
            </a:r>
          </a:p>
          <a:p>
            <a:pPr marL="139700" indent="0">
              <a:lnSpc>
                <a:spcPct val="150000"/>
              </a:lnSpc>
              <a:buNone/>
            </a:pPr>
            <a:r>
              <a:rPr lang="en-US"/>
              <a:t>	</a:t>
            </a:r>
            <a:r>
              <a:rPr lang="en-US" b="1">
                <a:solidFill>
                  <a:schemeClr val="bg1"/>
                </a:solidFill>
              </a:rPr>
              <a:t>window.location.href;</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BOM Window</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2.5. window.location.href</a:t>
            </a:r>
            <a:endParaRPr lang="en-US" dirty="0"/>
          </a:p>
        </p:txBody>
      </p:sp>
    </p:spTree>
    <p:extLst>
      <p:ext uri="{BB962C8B-B14F-4D97-AF65-F5344CB8AC3E}">
        <p14:creationId xmlns:p14="http://schemas.microsoft.com/office/powerpoint/2010/main" val="335502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screen.width </a:t>
            </a:r>
            <a:r>
              <a:rPr lang="vi-VN">
                <a:solidFill>
                  <a:schemeClr val="dk1"/>
                </a:solidFill>
              </a:rPr>
              <a:t>để lấy </a:t>
            </a:r>
            <a:r>
              <a:rPr lang="vi-VN" b="1">
                <a:solidFill>
                  <a:schemeClr val="bg1"/>
                </a:solidFill>
              </a:rPr>
              <a:t>chiều rộng màn hình máy tính </a:t>
            </a:r>
            <a:r>
              <a:rPr lang="vi-VN">
                <a:solidFill>
                  <a:schemeClr val="dk1"/>
                </a:solidFill>
              </a:rPr>
              <a:t>(không phải chiều rộng của màn hình trình duyệt)</a:t>
            </a:r>
          </a:p>
          <a:p>
            <a:pPr>
              <a:lnSpc>
                <a:spcPct val="150000"/>
              </a:lnSpc>
            </a:pPr>
            <a:r>
              <a:rPr lang="vi-VN" b="1">
                <a:solidFill>
                  <a:schemeClr val="bg1"/>
                </a:solidFill>
              </a:rPr>
              <a:t>screen.height </a:t>
            </a:r>
            <a:r>
              <a:rPr lang="vi-VN">
                <a:solidFill>
                  <a:schemeClr val="dk1"/>
                </a:solidFill>
              </a:rPr>
              <a:t>để lấy </a:t>
            </a:r>
            <a:r>
              <a:rPr lang="vi-VN" b="1">
                <a:solidFill>
                  <a:schemeClr val="bg1"/>
                </a:solidFill>
              </a:rPr>
              <a:t>chiều cao màn hình</a:t>
            </a:r>
            <a:r>
              <a:rPr lang="en-US" b="1">
                <a:solidFill>
                  <a:schemeClr val="bg1"/>
                </a:solidFill>
              </a:rPr>
              <a:t> máy tính</a:t>
            </a:r>
            <a:r>
              <a:rPr lang="vi-VN" b="1">
                <a:solidFill>
                  <a:schemeClr val="bg1"/>
                </a:solidFill>
              </a:rPr>
              <a:t> </a:t>
            </a:r>
            <a:r>
              <a:rPr lang="vi-VN">
                <a:solidFill>
                  <a:schemeClr val="dk1"/>
                </a:solidFill>
              </a:rPr>
              <a:t>(không phải chiều cao của màn hình trình duyệt)</a:t>
            </a:r>
            <a:endParaRPr lang="en-US" b="1">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BOM Screen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 screen.width và screen.height</a:t>
            </a:r>
            <a:endParaRPr lang="en-US" dirty="0"/>
          </a:p>
        </p:txBody>
      </p:sp>
    </p:spTree>
    <p:extLst>
      <p:ext uri="{BB962C8B-B14F-4D97-AF65-F5344CB8AC3E}">
        <p14:creationId xmlns:p14="http://schemas.microsoft.com/office/powerpoint/2010/main" val="4287348684"/>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TotalTime>
  <Words>1246</Words>
  <Application>Microsoft Office PowerPoint</Application>
  <PresentationFormat>On-screen Show (16:9)</PresentationFormat>
  <Paragraphs>144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vt:lpstr>
      <vt:lpstr>Barlow Condensed</vt:lpstr>
      <vt:lpstr>Barlow Condensed SemiBold</vt:lpstr>
      <vt:lpstr>Arial</vt:lpstr>
      <vt:lpstr>Barlow</vt:lpstr>
      <vt:lpstr>Anaheim</vt:lpstr>
      <vt:lpstr>Software Developer Engineer Job Description by Slidesgo</vt:lpstr>
      <vt:lpstr>KHÓA HỌC FRONT-END  Bài 18: Javascript cơ bản (Tiết 4)</vt:lpstr>
      <vt:lpstr>Nội dung</vt:lpstr>
      <vt:lpstr>01. Khái niệm BOM</vt:lpstr>
      <vt:lpstr>02. BOM Window</vt:lpstr>
      <vt:lpstr>02. BOM Window</vt:lpstr>
      <vt:lpstr>02. BOM Window</vt:lpstr>
      <vt:lpstr>02. BOM Window</vt:lpstr>
      <vt:lpstr>02. BOM Window</vt:lpstr>
      <vt:lpstr>03. BOM Screen</vt:lpstr>
      <vt:lpstr>04. BOM Location</vt:lpstr>
      <vt:lpstr>04. BOM Location</vt:lpstr>
      <vt:lpstr>05. BOM History</vt:lpstr>
      <vt:lpstr>05. BOM History</vt:lpstr>
      <vt:lpstr>06. BOM Navigator</vt:lpstr>
      <vt:lpstr>06. BOM Navigator</vt:lpstr>
      <vt:lpstr>07. BOM Popup</vt:lpstr>
      <vt:lpstr>08. BOM Timing</vt:lpstr>
      <vt:lpstr>09. Cookies</vt:lpstr>
      <vt:lpstr>09. Cookies</vt:lpstr>
      <vt:lpstr>09.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107</cp:revision>
  <dcterms:modified xsi:type="dcterms:W3CDTF">2023-03-02T15:38:13Z</dcterms:modified>
</cp:coreProperties>
</file>