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4" r:id="rId3"/>
    <p:sldId id="297" r:id="rId4"/>
    <p:sldId id="317" r:id="rId5"/>
    <p:sldId id="318" r:id="rId6"/>
    <p:sldId id="319" r:id="rId7"/>
    <p:sldId id="298" r:id="rId8"/>
    <p:sldId id="320" r:id="rId9"/>
    <p:sldId id="321" r:id="rId10"/>
    <p:sldId id="322" r:id="rId11"/>
    <p:sldId id="323" r:id="rId12"/>
    <p:sldId id="324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Barlow Condensed SemiBold" panose="00000706000000000000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165" autoAdjust="0"/>
  </p:normalViewPr>
  <p:slideViewPr>
    <p:cSldViewPr snapToGrid="0">
      <p:cViewPr>
        <p:scale>
          <a:sx n="142" d="100"/>
          <a:sy n="142" d="100"/>
        </p:scale>
        <p:origin x="6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215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9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01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6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35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4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7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63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5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20: 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Javascript cơ bản (Tiết </a:t>
            </a:r>
            <a:r>
              <a:rPr lang="en-US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6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Được dùng để </a:t>
            </a:r>
            <a:r>
              <a:rPr lang="vi-VN" b="1" dirty="0">
                <a:solidFill>
                  <a:schemeClr val="bg1"/>
                </a:solidFill>
              </a:rPr>
              <a:t>thêm một Node </a:t>
            </a:r>
            <a:r>
              <a:rPr lang="vi-VN" dirty="0"/>
              <a:t>vào </a:t>
            </a:r>
            <a:r>
              <a:rPr lang="vi-VN" b="1" dirty="0">
                <a:solidFill>
                  <a:schemeClr val="bg1"/>
                </a:solidFill>
              </a:rPr>
              <a:t>đằng trước một node </a:t>
            </a:r>
            <a:r>
              <a:rPr lang="vi-VN" dirty="0"/>
              <a:t>con nào đó.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element_parent.insertBefore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node_child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element_parent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element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node_child</a:t>
            </a:r>
            <a:r>
              <a:rPr lang="en-US" dirty="0"/>
              <a:t>: </a:t>
            </a:r>
            <a:r>
              <a:rPr lang="vi-VN" dirty="0"/>
              <a:t>là node con mà bạn muốn them</a:t>
            </a:r>
            <a:r>
              <a:rPr lang="en-US" dirty="0"/>
              <a:t> </a:t>
            </a:r>
            <a:r>
              <a:rPr lang="en-US" dirty="0" err="1"/>
              <a:t>node_insert</a:t>
            </a:r>
            <a:r>
              <a:rPr lang="vi-VN" dirty="0"/>
              <a:t> vào đằng trước nó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4.4.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insertBefore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517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Được dùng để </a:t>
            </a:r>
            <a:r>
              <a:rPr lang="vi-VN" b="1" dirty="0">
                <a:solidFill>
                  <a:schemeClr val="bg1"/>
                </a:solidFill>
              </a:rPr>
              <a:t>xóa một node </a:t>
            </a:r>
            <a:r>
              <a:rPr lang="vi-VN" dirty="0"/>
              <a:t>con ra khỏi node hiện tại.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element_parent.removeChild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node_remove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Font typeface="Arial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element_parent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element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node_remove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4.5. </a:t>
            </a:r>
            <a:r>
              <a:rPr lang="vi-VN" dirty="0"/>
              <a:t>Phương thức removeChild()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replace (thay thế) </a:t>
            </a:r>
            <a:r>
              <a:rPr lang="vi-VN" dirty="0"/>
              <a:t>một </a:t>
            </a:r>
            <a:r>
              <a:rPr lang="vi-VN" b="1" dirty="0">
                <a:solidFill>
                  <a:schemeClr val="bg1"/>
                </a:solidFill>
              </a:rPr>
              <a:t>node con </a:t>
            </a:r>
            <a:r>
              <a:rPr lang="vi-VN" dirty="0"/>
              <a:t>nào đó </a:t>
            </a:r>
            <a:r>
              <a:rPr lang="vi-VN" b="1" dirty="0">
                <a:solidFill>
                  <a:schemeClr val="bg1"/>
                </a:solidFill>
              </a:rPr>
              <a:t>bằng một node khác </a:t>
            </a:r>
            <a:r>
              <a:rPr lang="vi-VN" dirty="0"/>
              <a:t>mới hoàn toàn.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chemeClr val="bg1"/>
                </a:solidFill>
              </a:rPr>
              <a:t>element_parent.replaceChild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node_remove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Font typeface="Arial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element_parent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element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element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node_remove</a:t>
            </a:r>
            <a:r>
              <a:rPr lang="en-US" dirty="0"/>
              <a:t>: </a:t>
            </a:r>
            <a:r>
              <a:rPr lang="fr-FR" dirty="0"/>
              <a:t>là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cũ</a:t>
            </a:r>
            <a:r>
              <a:rPr lang="fr-FR" dirty="0"/>
              <a:t> </a:t>
            </a:r>
            <a:r>
              <a:rPr lang="fr-FR" dirty="0" err="1"/>
              <a:t>muốn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</a:t>
            </a:r>
            <a:r>
              <a:rPr lang="fr-FR" dirty="0" err="1"/>
              <a:t>đi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4.6. </a:t>
            </a:r>
            <a:r>
              <a:rPr lang="vi-VN" dirty="0"/>
              <a:t>Phương thức replaceChild()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DOM Events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31526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DOM Events Listener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da-DK" sz="1600" dirty="0"/>
              <a:t>DOM Navigation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DOM Nodes</a:t>
            </a:r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84601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Dom Event </a:t>
            </a:r>
            <a:r>
              <a:rPr lang="vi-VN" dirty="0"/>
              <a:t>(sự kiện) là một </a:t>
            </a:r>
            <a:r>
              <a:rPr lang="vi-VN" b="1" dirty="0">
                <a:solidFill>
                  <a:schemeClr val="bg1"/>
                </a:solidFill>
              </a:rPr>
              <a:t>tác động </a:t>
            </a:r>
            <a:r>
              <a:rPr lang="vi-VN" dirty="0"/>
              <a:t>nào đó lên các </a:t>
            </a:r>
            <a:r>
              <a:rPr lang="vi-VN" b="1" dirty="0">
                <a:solidFill>
                  <a:schemeClr val="bg1"/>
                </a:solidFill>
              </a:rPr>
              <a:t>đối tượng HTML</a:t>
            </a:r>
            <a:r>
              <a:rPr lang="vi-VN" dirty="0"/>
              <a:t>. Qua đó ta có thể </a:t>
            </a:r>
            <a:r>
              <a:rPr lang="vi-VN" b="1" dirty="0">
                <a:solidFill>
                  <a:schemeClr val="bg1"/>
                </a:solidFill>
              </a:rPr>
              <a:t>bắt được sự kiện</a:t>
            </a:r>
            <a:r>
              <a:rPr lang="vi-VN" dirty="0"/>
              <a:t> và viết một đoạn Javascript </a:t>
            </a:r>
            <a:r>
              <a:rPr lang="vi-VN" b="1" dirty="0">
                <a:solidFill>
                  <a:schemeClr val="bg1"/>
                </a:solidFill>
              </a:rPr>
              <a:t>để thực thi một chương trình </a:t>
            </a:r>
            <a:r>
              <a:rPr lang="vi-VN" dirty="0"/>
              <a:t>nào đó.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bg1"/>
                </a:solidFill>
              </a:rPr>
              <a:t>element.eventname</a:t>
            </a:r>
            <a:r>
              <a:rPr lang="en-US" b="1" dirty="0">
                <a:solidFill>
                  <a:schemeClr val="bg1"/>
                </a:solidFill>
              </a:rPr>
              <a:t> = function()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// Code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dk1"/>
                </a:solidFill>
              </a:rPr>
              <a:t>Trong đó:</a:t>
            </a:r>
            <a:endParaRPr lang="en-US" dirty="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là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muốn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bắt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sự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kiện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vi-VN" dirty="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eventname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Tên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sự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kiện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DOM Events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083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19750"/>
            <a:ext cx="74250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Danh sách </a:t>
            </a:r>
            <a:r>
              <a:rPr lang="vi-VN" dirty="0"/>
              <a:t>một số DOM Events phổ biến:</a:t>
            </a: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en-US" b="0" dirty="0"/>
              <a:t>DOM Events</a:t>
            </a:r>
            <a:endParaRPr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9ADE5D-8106-403E-B8FA-43C7BD14F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21713"/>
              </p:ext>
            </p:extLst>
          </p:nvPr>
        </p:nvGraphicFramePr>
        <p:xfrm>
          <a:off x="911158" y="1358969"/>
          <a:ext cx="7321684" cy="3460841"/>
        </p:xfrm>
        <a:graphic>
          <a:graphicData uri="http://schemas.openxmlformats.org/drawingml/2006/table">
            <a:tbl>
              <a:tblPr/>
              <a:tblGrid>
                <a:gridCol w="1472118">
                  <a:extLst>
                    <a:ext uri="{9D8B030D-6E8A-4147-A177-3AD203B41FA5}">
                      <a16:colId xmlns:a16="http://schemas.microsoft.com/office/drawing/2014/main" val="698264003"/>
                    </a:ext>
                  </a:extLst>
                </a:gridCol>
                <a:gridCol w="5849566">
                  <a:extLst>
                    <a:ext uri="{9D8B030D-6E8A-4147-A177-3AD203B41FA5}">
                      <a16:colId xmlns:a16="http://schemas.microsoft.com/office/drawing/2014/main" val="4230677035"/>
                    </a:ext>
                  </a:extLst>
                </a:gridCol>
              </a:tblGrid>
              <a:tr h="2437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Sự kiện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200" b="1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Mô tả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56850"/>
                  </a:ext>
                </a:extLst>
              </a:tr>
              <a:tr h="6851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onload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Khi trình duyệt đã load xong mọi thứ (image, js, css) thì những đoạn code nằm bên trong đó mới được chạy.</a:t>
                      </a:r>
                      <a:endParaRPr lang="vi-VN" sz="1200" dirty="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19251"/>
                  </a:ext>
                </a:extLst>
              </a:tr>
              <a:tr h="453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onblur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khi một phần tử mất trọng tâm (không được focus vào nữa)</a:t>
                      </a:r>
                      <a:endParaRPr lang="vi-VN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19938"/>
                  </a:ext>
                </a:extLst>
              </a:tr>
              <a:tr h="453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onfocus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khi một phần tử hiển thị đúng trọng tâm (được focus vào)</a:t>
                      </a:r>
                      <a:endParaRPr lang="vi-VN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94181"/>
                  </a:ext>
                </a:extLst>
              </a:tr>
              <a:tr h="3372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onkeydown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khi một phím được nhấn</a:t>
                      </a:r>
                      <a:endParaRPr lang="vi-VN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87940"/>
                  </a:ext>
                </a:extLst>
              </a:tr>
              <a:tr h="3372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onkeyup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khi một phím được nhả ra</a:t>
                      </a:r>
                      <a:endParaRPr lang="vi-VN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19760"/>
                  </a:ext>
                </a:extLst>
              </a:tr>
              <a:tr h="453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onclick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trên con chuột vừa nhấn vào phần tử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11061"/>
                  </a:ext>
                </a:extLst>
              </a:tr>
              <a:tr h="4532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u="none" strike="noStrike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onchange</a:t>
                      </a:r>
                      <a:endParaRPr lang="en-GB" sz="120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Arial" panose="020B0604020202020204" pitchFamily="34" charset="0"/>
                        </a:rPr>
                        <a:t>Kích hoạt khi giá trị được thay đổi khác đi so với giá trị trước đó</a:t>
                      </a:r>
                      <a:endParaRPr lang="vi-VN" sz="1200" dirty="0">
                        <a:effectLst/>
                      </a:endParaRPr>
                    </a:p>
                  </a:txBody>
                  <a:tcPr marL="114184" marR="114184" marT="52700" marB="5270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84027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9079839-8486-439B-9F0E-D9CFDFE8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906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84601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solidFill>
                  <a:schemeClr val="bg1"/>
                </a:solidFill>
              </a:rPr>
              <a:t>DOM Events Listener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vi-VN" dirty="0"/>
              <a:t>Dom Event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Một element </a:t>
            </a:r>
            <a:r>
              <a:rPr lang="vi-VN" dirty="0"/>
              <a:t>có thể </a:t>
            </a:r>
            <a:r>
              <a:rPr lang="vi-VN" b="1" dirty="0">
                <a:solidFill>
                  <a:schemeClr val="bg1"/>
                </a:solidFill>
              </a:rPr>
              <a:t>gọi được nhiều sự kiện</a:t>
            </a:r>
            <a:r>
              <a:rPr lang="en-US" dirty="0"/>
              <a:t>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hủy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lắng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kiện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vi-VN" i="1" dirty="0"/>
              <a:t>Dom Events chỉ lắng nghe được nhưng không hủy bỏ lắng nghe được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bg1"/>
                </a:solidFill>
              </a:rPr>
              <a:t>element.addEventListener</a:t>
            </a:r>
            <a:r>
              <a:rPr lang="en-US" b="1" dirty="0">
                <a:solidFill>
                  <a:schemeClr val="bg1"/>
                </a:solidFill>
              </a:rPr>
              <a:t>("</a:t>
            </a:r>
            <a:r>
              <a:rPr lang="en-US" b="1" dirty="0" err="1">
                <a:solidFill>
                  <a:schemeClr val="bg1"/>
                </a:solidFill>
              </a:rPr>
              <a:t>eventname</a:t>
            </a:r>
            <a:r>
              <a:rPr lang="en-US" b="1" dirty="0">
                <a:solidFill>
                  <a:schemeClr val="bg1"/>
                </a:solidFill>
              </a:rPr>
              <a:t>", function(e)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// Code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dk1"/>
                </a:solidFill>
              </a:rPr>
              <a:t>Trong đó:</a:t>
            </a:r>
            <a:endParaRPr lang="en-US" dirty="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là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phần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muốn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bắt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sự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kiện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vi-VN" dirty="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eventname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Tên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sự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kiện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bỏ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chữ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Ví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dụ</a:t>
            </a:r>
            <a:r>
              <a:rPr lang="en-US" dirty="0">
                <a:solidFill>
                  <a:schemeClr val="dk1"/>
                </a:solidFill>
              </a:rPr>
              <a:t>: onclick </a:t>
            </a:r>
            <a:r>
              <a:rPr lang="en-US" dirty="0">
                <a:solidFill>
                  <a:schemeClr val="dk1"/>
                </a:solidFill>
                <a:sym typeface="Wingdings" panose="05000000000000000000" pitchFamily="2" charset="2"/>
              </a:rPr>
              <a:t> click</a:t>
            </a:r>
            <a:r>
              <a:rPr lang="en-US" dirty="0">
                <a:solidFill>
                  <a:schemeClr val="dk1"/>
                </a:solidFill>
              </a:rPr>
              <a:t>).</a:t>
            </a:r>
            <a:endParaRPr lang="vi-VN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02. </a:t>
            </a:r>
            <a:r>
              <a:rPr lang="en-US" b="0" dirty="0"/>
              <a:t>DOM Events Listener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67126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684601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HTML,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mối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hệ</a:t>
            </a:r>
            <a:r>
              <a:rPr lang="en-US" b="1" dirty="0">
                <a:solidFill>
                  <a:schemeClr val="bg1"/>
                </a:solidFill>
              </a:rPr>
              <a:t> cha – con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thẻ</a:t>
            </a:r>
            <a:r>
              <a:rPr lang="en-US" b="1" dirty="0">
                <a:solidFill>
                  <a:schemeClr val="bg1"/>
                </a:solidFill>
              </a:rPr>
              <a:t> HTML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parentNode</a:t>
            </a:r>
            <a:r>
              <a:rPr lang="vi-VN" dirty="0"/>
              <a:t>: dùng để truy cập nút cha của nút được chỉ định trong cây DOM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childNodes</a:t>
            </a:r>
            <a:r>
              <a:rPr lang="vi-VN" dirty="0"/>
              <a:t>: truy cập tất cả các node con của một phần tử nhất định. Node con có thể là một văn bản, chú thích,…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firstElementChild</a:t>
            </a:r>
            <a:r>
              <a:rPr lang="vi-VN" dirty="0"/>
              <a:t>: trả về phần tử là node con đầu tiên của phần tử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lastElementChild</a:t>
            </a:r>
            <a:r>
              <a:rPr lang="vi-VN" dirty="0"/>
              <a:t>: trả về phần tử là node con cuối cùng của phần tử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nextElementSibling</a:t>
            </a:r>
            <a:r>
              <a:rPr lang="vi-VN" dirty="0"/>
              <a:t>: trả về phần tử là node kế tiếp.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previousElementSibling</a:t>
            </a:r>
            <a:r>
              <a:rPr lang="vi-VN" dirty="0"/>
              <a:t>: trả về phần tử là node trước đó.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 dirty="0">
                <a:solidFill>
                  <a:schemeClr val="bg1"/>
                </a:solidFill>
              </a:rPr>
              <a:t>nodeName</a:t>
            </a:r>
            <a:r>
              <a:rPr lang="vi-VN" dirty="0"/>
              <a:t>: Trả về tên một node.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en-US" b="0" dirty="0"/>
              <a:t>DOM Navigation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440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Tạo một Node mới </a:t>
            </a:r>
            <a:r>
              <a:rPr lang="vi-VN" dirty="0"/>
              <a:t>hoàn toàn và không liên quan tới những thẻ HTML đang hiển thị trên website.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var </a:t>
            </a:r>
            <a:r>
              <a:rPr lang="en-US" dirty="0" err="1"/>
              <a:t>tenBien</a:t>
            </a:r>
            <a:r>
              <a:rPr lang="en-US" dirty="0"/>
              <a:t> = </a:t>
            </a:r>
            <a:r>
              <a:rPr lang="en-US" dirty="0" err="1"/>
              <a:t>document</a:t>
            </a:r>
            <a:r>
              <a:rPr lang="en-US" b="1" dirty="0" err="1">
                <a:solidFill>
                  <a:schemeClr val="bg1"/>
                </a:solidFill>
              </a:rPr>
              <a:t>.createElement</a:t>
            </a:r>
            <a:r>
              <a:rPr lang="en-US" b="1" dirty="0">
                <a:solidFill>
                  <a:schemeClr val="bg1"/>
                </a:solidFill>
              </a:rPr>
              <a:t>(“</a:t>
            </a:r>
            <a:r>
              <a:rPr lang="en-US" b="1" dirty="0" err="1">
                <a:solidFill>
                  <a:schemeClr val="bg1"/>
                </a:solidFill>
              </a:rPr>
              <a:t>tagName</a:t>
            </a:r>
            <a:r>
              <a:rPr lang="en-US" b="1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tagName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p, h1, div,…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4.1. </a:t>
            </a:r>
            <a:r>
              <a:rPr lang="en-US" dirty="0" err="1"/>
              <a:t>document.createElement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6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Text node là một </a:t>
            </a:r>
            <a:r>
              <a:rPr lang="vi-VN" b="1" dirty="0">
                <a:solidFill>
                  <a:schemeClr val="bg1"/>
                </a:solidFill>
              </a:rPr>
              <a:t>node đặc biệt</a:t>
            </a:r>
            <a:r>
              <a:rPr lang="vi-VN" dirty="0"/>
              <a:t>, nó không phải là một thẻ HTML thông thường mà chỉ </a:t>
            </a:r>
            <a:r>
              <a:rPr lang="vi-VN" b="1" dirty="0">
                <a:solidFill>
                  <a:schemeClr val="bg1"/>
                </a:solidFill>
              </a:rPr>
              <a:t>là một chuỗi (string)</a:t>
            </a:r>
            <a:r>
              <a:rPr lang="vi-VN" dirty="0"/>
              <a:t>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var </a:t>
            </a:r>
            <a:r>
              <a:rPr lang="en-US" dirty="0" err="1"/>
              <a:t>tenBien</a:t>
            </a:r>
            <a:r>
              <a:rPr lang="en-US" dirty="0"/>
              <a:t> = </a:t>
            </a:r>
            <a:r>
              <a:rPr lang="en-US" dirty="0" err="1"/>
              <a:t>document</a:t>
            </a:r>
            <a:r>
              <a:rPr lang="en-US" b="1" dirty="0" err="1">
                <a:solidFill>
                  <a:schemeClr val="bg1"/>
                </a:solidFill>
              </a:rPr>
              <a:t>.createTextNode</a:t>
            </a:r>
            <a:r>
              <a:rPr lang="en-US" b="1" dirty="0">
                <a:solidFill>
                  <a:schemeClr val="bg1"/>
                </a:solidFill>
              </a:rPr>
              <a:t>("</a:t>
            </a:r>
            <a:r>
              <a:rPr lang="en-US" b="1" dirty="0" err="1">
                <a:solidFill>
                  <a:schemeClr val="bg1"/>
                </a:solidFill>
              </a:rPr>
              <a:t>Nội</a:t>
            </a:r>
            <a:r>
              <a:rPr lang="en-US" b="1" dirty="0">
                <a:solidFill>
                  <a:schemeClr val="bg1"/>
                </a:solidFill>
              </a:rPr>
              <a:t> dung…")</a:t>
            </a:r>
            <a:r>
              <a:rPr lang="en-US" dirty="0"/>
              <a:t>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4.2. </a:t>
            </a:r>
            <a:r>
              <a:rPr lang="en-US" dirty="0" err="1"/>
              <a:t>document.createTextNode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804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/>
              <a:t>Dùng để </a:t>
            </a:r>
            <a:r>
              <a:rPr lang="vi-VN" b="1" dirty="0">
                <a:solidFill>
                  <a:schemeClr val="bg1"/>
                </a:solidFill>
              </a:rPr>
              <a:t>thêm</a:t>
            </a:r>
            <a:r>
              <a:rPr lang="vi-VN" dirty="0"/>
              <a:t> (bổ sung) </a:t>
            </a:r>
            <a:r>
              <a:rPr lang="vi-VN" b="1" dirty="0">
                <a:solidFill>
                  <a:schemeClr val="bg1"/>
                </a:solidFill>
              </a:rPr>
              <a:t>vào vị trí cuối cùng </a:t>
            </a:r>
            <a:r>
              <a:rPr lang="vi-VN" dirty="0"/>
              <a:t>của đối tượng một thẻ HTML nào đó.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 err="1"/>
              <a:t>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	</a:t>
            </a:r>
            <a:r>
              <a:rPr lang="en-US" dirty="0" err="1"/>
              <a:t>element_parent</a:t>
            </a:r>
            <a:r>
              <a:rPr lang="en-US" b="1" dirty="0" err="1">
                <a:solidFill>
                  <a:schemeClr val="bg1"/>
                </a:solidFill>
              </a:rPr>
              <a:t>.appendChild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element_parent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element cha.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node_insert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04. </a:t>
            </a:r>
            <a:r>
              <a:rPr lang="en-US" b="0" dirty="0"/>
              <a:t>DOM Nodes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4.3. </a:t>
            </a:r>
            <a:r>
              <a:rPr lang="vi-VN" dirty="0"/>
              <a:t>Phương thức </a:t>
            </a:r>
            <a:r>
              <a:rPr lang="en-US" dirty="0" err="1"/>
              <a:t>appendChild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40256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870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Condensed SemiBold</vt:lpstr>
      <vt:lpstr>Montserrat</vt:lpstr>
      <vt:lpstr>Barlow Condensed</vt:lpstr>
      <vt:lpstr>Anaheim</vt:lpstr>
      <vt:lpstr>Barlow</vt:lpstr>
      <vt:lpstr>Arial</vt:lpstr>
      <vt:lpstr>Software Developer Engineer Job Description by Slidesgo</vt:lpstr>
      <vt:lpstr>KHÓA HỌC FRONT-END  Bài 20: Javascript cơ bản (Tiết 6)</vt:lpstr>
      <vt:lpstr>Nội dung</vt:lpstr>
      <vt:lpstr>01. DOM Events</vt:lpstr>
      <vt:lpstr>01. DOM Events</vt:lpstr>
      <vt:lpstr>02. DOM Events Listener</vt:lpstr>
      <vt:lpstr>03. DOM Navigation</vt:lpstr>
      <vt:lpstr>04. DOM Nodes</vt:lpstr>
      <vt:lpstr>04. DOM Nodes</vt:lpstr>
      <vt:lpstr>04. DOM Nodes</vt:lpstr>
      <vt:lpstr>04. DOM Nodes</vt:lpstr>
      <vt:lpstr>04. DOM Nodes</vt:lpstr>
      <vt:lpstr>04. DOM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PC-0416</cp:lastModifiedBy>
  <cp:revision>104</cp:revision>
  <dcterms:modified xsi:type="dcterms:W3CDTF">2023-02-28T02:22:57Z</dcterms:modified>
</cp:coreProperties>
</file>