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294" r:id="rId3"/>
    <p:sldId id="297" r:id="rId4"/>
    <p:sldId id="298"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Lst>
  <p:sldSz cx="9144000" cy="5143500" type="screen16x9"/>
  <p:notesSz cx="6858000" cy="9144000"/>
  <p:embeddedFontLst>
    <p:embeddedFont>
      <p:font typeface="Barlow" panose="00000500000000000000" pitchFamily="2" charset="0"/>
      <p:regular r:id="rId22"/>
      <p:bold r:id="rId23"/>
      <p:italic r:id="rId24"/>
      <p:boldItalic r:id="rId25"/>
    </p:embeddedFont>
    <p:embeddedFont>
      <p:font typeface="Barlow Condensed" panose="00000506000000000000" pitchFamily="2" charset="0"/>
      <p:regular r:id="rId26"/>
      <p:bold r:id="rId27"/>
      <p:italic r:id="rId28"/>
      <p:boldItalic r:id="rId29"/>
    </p:embeddedFont>
    <p:embeddedFont>
      <p:font typeface="Barlow Condensed SemiBold" panose="00000706000000000000" pitchFamily="2"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165" autoAdjust="0"/>
  </p:normalViewPr>
  <p:slideViewPr>
    <p:cSldViewPr snapToGrid="0">
      <p:cViewPr>
        <p:scale>
          <a:sx n="189" d="100"/>
          <a:sy n="189" d="100"/>
        </p:scale>
        <p:origin x="129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550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93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385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253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104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48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196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696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574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05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120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37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69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35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989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53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62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KHÓA HỌC FRONT-END</a:t>
            </a:r>
            <a:br>
              <a:rPr lang="en" dirty="0"/>
            </a:br>
            <a:br>
              <a:rPr lang="en" dirty="0"/>
            </a:br>
            <a:r>
              <a:rPr lang="en" sz="4000" b="0" dirty="0">
                <a:solidFill>
                  <a:schemeClr val="lt1"/>
                </a:solidFill>
                <a:latin typeface="Barlow Condensed"/>
                <a:ea typeface="Barlow Condensed"/>
                <a:cs typeface="Barlow Condensed"/>
                <a:sym typeface="Barlow Condensed"/>
              </a:rPr>
              <a:t>Bài 21: </a:t>
            </a:r>
            <a:r>
              <a:rPr lang="vi-VN" sz="4000" b="0" dirty="0">
                <a:solidFill>
                  <a:schemeClr val="lt1"/>
                </a:solidFill>
                <a:latin typeface="Barlow Condensed"/>
                <a:ea typeface="Barlow Condensed"/>
                <a:cs typeface="Barlow Condensed"/>
                <a:sym typeface="Barlow Condensed"/>
              </a:rPr>
              <a:t>Javascript nâng cao (Tiết 1)</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vi-VN" dirty="0"/>
              <a:t>Trường hợp 1: </a:t>
            </a:r>
            <a:r>
              <a:rPr lang="vi-VN" b="1" dirty="0">
                <a:solidFill>
                  <a:schemeClr val="bg1"/>
                </a:solidFill>
              </a:rPr>
              <a:t>Nếu không bật chế độ strict mode </a:t>
            </a:r>
            <a:r>
              <a:rPr lang="vi-VN" dirty="0"/>
              <a:t>thì javascript sẽ hiểu this là một biến toàn cục, và cấp cao nhất chính là </a:t>
            </a:r>
            <a:r>
              <a:rPr lang="vi-VN" b="1" dirty="0">
                <a:solidFill>
                  <a:schemeClr val="bg1"/>
                </a:solidFill>
              </a:rPr>
              <a:t>đối tượng window</a:t>
            </a:r>
            <a:r>
              <a:rPr lang="vi-VN" dirty="0"/>
              <a:t>.</a:t>
            </a:r>
            <a:endParaRPr lang="en-US" dirty="0"/>
          </a:p>
          <a:p>
            <a:pPr>
              <a:lnSpc>
                <a:spcPct val="150000"/>
              </a:lnSpc>
            </a:pPr>
            <a:r>
              <a:rPr lang="vi-VN" dirty="0"/>
              <a:t>Trường hợp 2: </a:t>
            </a:r>
            <a:r>
              <a:rPr lang="vi-VN" b="1" dirty="0">
                <a:solidFill>
                  <a:schemeClr val="bg1"/>
                </a:solidFill>
              </a:rPr>
              <a:t>Nếu bật chế độ strict mode </a:t>
            </a:r>
            <a:r>
              <a:rPr lang="vi-VN" dirty="0"/>
              <a:t>thì từ khóa this trong hàm là một biến chưa được định nghĩa, nên giá trị của nó là </a:t>
            </a:r>
            <a:r>
              <a:rPr lang="vi-VN" b="1" dirty="0">
                <a:solidFill>
                  <a:schemeClr val="bg1"/>
                </a:solidFill>
              </a:rPr>
              <a:t>undefined</a:t>
            </a:r>
            <a:r>
              <a:rPr lang="vi-VN" dirty="0"/>
              <a:t>.</a:t>
            </a:r>
            <a:endParaRPr lang="en-US"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Từ</a:t>
            </a:r>
            <a:r>
              <a:rPr lang="en-US" b="0" dirty="0"/>
              <a:t> </a:t>
            </a:r>
            <a:r>
              <a:rPr lang="en-US" b="0" dirty="0" err="1"/>
              <a:t>khóa</a:t>
            </a:r>
            <a:r>
              <a:rPr lang="en-US" b="0" dirty="0"/>
              <a:t> "this"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4.2. </a:t>
            </a:r>
            <a:r>
              <a:rPr lang="nn-NO" dirty="0"/>
              <a:t>This </a:t>
            </a:r>
            <a:r>
              <a:rPr lang="nn-NO"/>
              <a:t>trong javascript function</a:t>
            </a:r>
            <a:endParaRPr lang="en-US" dirty="0"/>
          </a:p>
        </p:txBody>
      </p:sp>
    </p:spTree>
    <p:extLst>
      <p:ext uri="{BB962C8B-B14F-4D97-AF65-F5344CB8AC3E}">
        <p14:creationId xmlns:p14="http://schemas.microsoft.com/office/powerpoint/2010/main" val="267033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vi-VN" dirty="0"/>
              <a:t>Khi gán hành động cho các sự kiện javascript thì </a:t>
            </a:r>
            <a:r>
              <a:rPr lang="vi-VN" b="1" dirty="0">
                <a:solidFill>
                  <a:schemeClr val="bg1"/>
                </a:solidFill>
              </a:rPr>
              <a:t>this</a:t>
            </a:r>
            <a:r>
              <a:rPr lang="vi-VN" dirty="0"/>
              <a:t> chính là </a:t>
            </a:r>
            <a:r>
              <a:rPr lang="vi-VN" b="1" dirty="0">
                <a:solidFill>
                  <a:schemeClr val="bg1"/>
                </a:solidFill>
              </a:rPr>
              <a:t>đối tượng html đang được gán sự kiện</a:t>
            </a:r>
            <a:r>
              <a:rPr lang="vi-VN" dirty="0"/>
              <a:t> đó. (this sẽ trỏ về đối tượng trước dấu chấm)</a:t>
            </a:r>
            <a:r>
              <a:rPr lang="en-US" dirty="0"/>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Từ</a:t>
            </a:r>
            <a:r>
              <a:rPr lang="en-US" b="0" dirty="0"/>
              <a:t> </a:t>
            </a:r>
            <a:r>
              <a:rPr lang="en-US" b="0" dirty="0" err="1"/>
              <a:t>khóa</a:t>
            </a:r>
            <a:r>
              <a:rPr lang="en-US" b="0" dirty="0"/>
              <a:t> "this"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4.3. </a:t>
            </a:r>
            <a:r>
              <a:rPr lang="en-GB" dirty="0"/>
              <a:t>This </a:t>
            </a:r>
            <a:r>
              <a:rPr lang="en-GB" dirty="0" err="1"/>
              <a:t>trong</a:t>
            </a:r>
            <a:r>
              <a:rPr lang="en-GB" dirty="0"/>
              <a:t> </a:t>
            </a:r>
            <a:r>
              <a:rPr lang="en-GB" dirty="0" err="1"/>
              <a:t>các</a:t>
            </a:r>
            <a:r>
              <a:rPr lang="en-GB" dirty="0"/>
              <a:t> </a:t>
            </a:r>
            <a:r>
              <a:rPr lang="en-GB" dirty="0" err="1"/>
              <a:t>sự</a:t>
            </a:r>
            <a:r>
              <a:rPr lang="en-GB" dirty="0"/>
              <a:t> </a:t>
            </a:r>
            <a:r>
              <a:rPr lang="en-GB" dirty="0" err="1"/>
              <a:t>kiện</a:t>
            </a:r>
            <a:r>
              <a:rPr lang="en-GB" dirty="0"/>
              <a:t> </a:t>
            </a:r>
            <a:r>
              <a:rPr lang="en-GB" dirty="0" err="1"/>
              <a:t>javascript</a:t>
            </a:r>
            <a:endParaRPr lang="en-US" dirty="0"/>
          </a:p>
        </p:txBody>
      </p:sp>
    </p:spTree>
    <p:extLst>
      <p:ext uri="{BB962C8B-B14F-4D97-AF65-F5344CB8AC3E}">
        <p14:creationId xmlns:p14="http://schemas.microsoft.com/office/powerpoint/2010/main" val="43865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en-US" i="1" dirty="0"/>
              <a:t>(</a:t>
            </a:r>
            <a:r>
              <a:rPr lang="en-US" i="1" dirty="0" err="1"/>
              <a:t>Chỉ</a:t>
            </a:r>
            <a:r>
              <a:rPr lang="en-US" i="1" dirty="0"/>
              <a:t> </a:t>
            </a:r>
            <a:r>
              <a:rPr lang="en-US" i="1" dirty="0" err="1"/>
              <a:t>có</a:t>
            </a:r>
            <a:r>
              <a:rPr lang="en-US" i="1" dirty="0"/>
              <a:t> </a:t>
            </a:r>
            <a:r>
              <a:rPr lang="en-US" i="1" dirty="0" err="1"/>
              <a:t>ví</a:t>
            </a:r>
            <a:r>
              <a:rPr lang="en-US" i="1" dirty="0"/>
              <a:t> </a:t>
            </a:r>
            <a:r>
              <a:rPr lang="en-US" i="1" dirty="0" err="1"/>
              <a:t>dụ</a:t>
            </a:r>
            <a:r>
              <a:rPr lang="en-US" i="1" dirty="0"/>
              <a:t>, </a:t>
            </a:r>
            <a:r>
              <a:rPr lang="en-US" i="1" dirty="0" err="1"/>
              <a:t>không</a:t>
            </a:r>
            <a:r>
              <a:rPr lang="en-US" i="1" dirty="0"/>
              <a:t> </a:t>
            </a:r>
            <a:r>
              <a:rPr lang="en-US" i="1" dirty="0" err="1"/>
              <a:t>có</a:t>
            </a:r>
            <a:r>
              <a:rPr lang="en-US" i="1" dirty="0"/>
              <a:t> </a:t>
            </a:r>
            <a:r>
              <a:rPr lang="en-US" i="1" dirty="0" err="1"/>
              <a:t>lý</a:t>
            </a:r>
            <a:r>
              <a:rPr lang="en-US" i="1" dirty="0"/>
              <a:t> </a:t>
            </a:r>
            <a:r>
              <a:rPr lang="en-US" i="1" dirty="0" err="1"/>
              <a:t>thuyết</a:t>
            </a:r>
            <a:r>
              <a:rPr lang="en-US" i="1" dirty="0"/>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Từ</a:t>
            </a:r>
            <a:r>
              <a:rPr lang="en-US" b="0" dirty="0"/>
              <a:t> </a:t>
            </a:r>
            <a:r>
              <a:rPr lang="en-US" b="0" dirty="0" err="1"/>
              <a:t>khóa</a:t>
            </a:r>
            <a:r>
              <a:rPr lang="en-US" b="0" dirty="0"/>
              <a:t> "this"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4.4. </a:t>
            </a:r>
            <a:r>
              <a:rPr lang="en-GB" dirty="0"/>
              <a:t>This </a:t>
            </a:r>
            <a:r>
              <a:rPr lang="en-GB" dirty="0" err="1"/>
              <a:t>trong</a:t>
            </a:r>
            <a:r>
              <a:rPr lang="en-GB" dirty="0"/>
              <a:t> </a:t>
            </a:r>
            <a:r>
              <a:rPr lang="en-GB" dirty="0" err="1"/>
              <a:t>javascript</a:t>
            </a:r>
            <a:r>
              <a:rPr lang="en-GB" dirty="0"/>
              <a:t> object</a:t>
            </a:r>
            <a:endParaRPr lang="en-US" dirty="0"/>
          </a:p>
        </p:txBody>
      </p:sp>
    </p:spTree>
    <p:extLst>
      <p:ext uri="{BB962C8B-B14F-4D97-AF65-F5344CB8AC3E}">
        <p14:creationId xmlns:p14="http://schemas.microsoft.com/office/powerpoint/2010/main" val="957319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vi-VN" dirty="0"/>
              <a:t>Không giống như function bình thường. </a:t>
            </a:r>
            <a:r>
              <a:rPr lang="vi-VN" b="1" dirty="0">
                <a:solidFill>
                  <a:schemeClr val="bg1"/>
                </a:solidFill>
              </a:rPr>
              <a:t>Arrow function không tồn tại đối tượng this</a:t>
            </a:r>
            <a:r>
              <a:rPr lang="en-US" dirty="0">
                <a:solidFill>
                  <a:schemeClr val="tx1"/>
                </a:solidFill>
              </a:rPr>
              <a:t>.</a:t>
            </a:r>
          </a:p>
          <a:p>
            <a:pPr>
              <a:lnSpc>
                <a:spcPct val="150000"/>
              </a:lnSpc>
            </a:pPr>
            <a:r>
              <a:rPr lang="en-US" dirty="0"/>
              <a:t>B</a:t>
            </a:r>
            <a:r>
              <a:rPr lang="vi-VN" dirty="0"/>
              <a:t>ởi vậy khi bạn sử dụng thì nó sẽ lấy đối tượng global window.</a:t>
            </a:r>
            <a:endParaRPr lang="en-US"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Từ</a:t>
            </a:r>
            <a:r>
              <a:rPr lang="en-US" b="0" dirty="0"/>
              <a:t> </a:t>
            </a:r>
            <a:r>
              <a:rPr lang="en-US" b="0" dirty="0" err="1"/>
              <a:t>khóa</a:t>
            </a:r>
            <a:r>
              <a:rPr lang="en-US" b="0" dirty="0"/>
              <a:t> "this"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4.5. </a:t>
            </a:r>
            <a:r>
              <a:rPr lang="en-GB" dirty="0"/>
              <a:t>This </a:t>
            </a:r>
            <a:r>
              <a:rPr lang="en-GB" dirty="0" err="1"/>
              <a:t>trong</a:t>
            </a:r>
            <a:r>
              <a:rPr lang="en-GB" dirty="0"/>
              <a:t> arrow function</a:t>
            </a:r>
            <a:endParaRPr lang="en-US" dirty="0"/>
          </a:p>
        </p:txBody>
      </p:sp>
    </p:spTree>
    <p:extLst>
      <p:ext uri="{BB962C8B-B14F-4D97-AF65-F5344CB8AC3E}">
        <p14:creationId xmlns:p14="http://schemas.microsoft.com/office/powerpoint/2010/main" val="3091070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vi-VN" dirty="0"/>
              <a:t>Một </a:t>
            </a:r>
            <a:r>
              <a:rPr lang="vi-VN" b="1" dirty="0">
                <a:solidFill>
                  <a:schemeClr val="bg1"/>
                </a:solidFill>
              </a:rPr>
              <a:t>module</a:t>
            </a:r>
            <a:r>
              <a:rPr lang="vi-VN" dirty="0"/>
              <a:t> là một </a:t>
            </a:r>
            <a:r>
              <a:rPr lang="vi-VN" b="1" dirty="0">
                <a:solidFill>
                  <a:schemeClr val="bg1"/>
                </a:solidFill>
              </a:rPr>
              <a:t>file javascript bình thường</a:t>
            </a:r>
            <a:r>
              <a:rPr lang="vi-VN" dirty="0"/>
              <a:t>, chỉ đơn giản là file đó sẽ đặt một cái </a:t>
            </a:r>
            <a:r>
              <a:rPr lang="vi-VN" b="1" dirty="0">
                <a:solidFill>
                  <a:schemeClr val="bg1"/>
                </a:solidFill>
              </a:rPr>
              <a:t>tên có ý nghĩa</a:t>
            </a:r>
            <a:r>
              <a:rPr lang="vi-VN" dirty="0"/>
              <a:t>, và các dòng </a:t>
            </a:r>
            <a:r>
              <a:rPr lang="vi-VN" b="1" dirty="0">
                <a:solidFill>
                  <a:schemeClr val="bg1"/>
                </a:solidFill>
              </a:rPr>
              <a:t>code bên trong </a:t>
            </a:r>
            <a:r>
              <a:rPr lang="vi-VN" dirty="0"/>
              <a:t>cũng </a:t>
            </a:r>
            <a:r>
              <a:rPr lang="vi-VN" b="1" dirty="0">
                <a:solidFill>
                  <a:schemeClr val="bg1"/>
                </a:solidFill>
              </a:rPr>
              <a:t>phục vụ cho cái tên ý nghĩa đó</a:t>
            </a:r>
            <a:r>
              <a:rPr lang="vi-VN" dirty="0"/>
              <a:t>.</a:t>
            </a:r>
          </a:p>
          <a:p>
            <a:pPr>
              <a:lnSpc>
                <a:spcPct val="150000"/>
              </a:lnSpc>
            </a:pPr>
            <a:r>
              <a:rPr lang="vi-VN" dirty="0"/>
              <a:t>Ví dụ: chúng ta tạo ra một file có tên là </a:t>
            </a:r>
            <a:r>
              <a:rPr lang="vi-VN" b="1" dirty="0">
                <a:solidFill>
                  <a:schemeClr val="bg1"/>
                </a:solidFill>
              </a:rPr>
              <a:t>sum.js </a:t>
            </a:r>
            <a:r>
              <a:rPr lang="vi-VN" dirty="0"/>
              <a:t>thì file này sẽ </a:t>
            </a:r>
            <a:r>
              <a:rPr lang="vi-VN" b="1" dirty="0">
                <a:solidFill>
                  <a:schemeClr val="bg1"/>
                </a:solidFill>
              </a:rPr>
              <a:t>chứa hàm </a:t>
            </a:r>
            <a:r>
              <a:rPr lang="vi-VN" b="1">
                <a:solidFill>
                  <a:schemeClr val="bg1"/>
                </a:solidFill>
              </a:rPr>
              <a:t>tính tổng</a:t>
            </a:r>
            <a:r>
              <a:rPr lang="en-US">
                <a:solidFill>
                  <a:schemeClr val="tx1"/>
                </a:solidFill>
              </a:rPr>
              <a:t>.</a:t>
            </a:r>
            <a:endParaRPr lang="vi-VN" dirty="0">
              <a:solidFill>
                <a:schemeClr val="tx1"/>
              </a:solidFill>
            </a:endParaRPr>
          </a:p>
          <a:p>
            <a:pPr>
              <a:lnSpc>
                <a:spcPct val="150000"/>
              </a:lnSpc>
            </a:pPr>
            <a:r>
              <a:rPr lang="vi-VN" dirty="0"/>
              <a:t>Việc phân chia </a:t>
            </a:r>
            <a:r>
              <a:rPr lang="vi-VN" b="1" dirty="0">
                <a:solidFill>
                  <a:schemeClr val="bg1"/>
                </a:solidFill>
              </a:rPr>
              <a:t>thành từng module </a:t>
            </a:r>
            <a:r>
              <a:rPr lang="vi-VN" dirty="0"/>
              <a:t>(tức là từng file) và mỗi module có một công dụng giúp cho quá trình </a:t>
            </a:r>
            <a:r>
              <a:rPr lang="vi-VN" b="1" dirty="0">
                <a:solidFill>
                  <a:schemeClr val="bg1"/>
                </a:solidFill>
              </a:rPr>
              <a:t>code nhanh hơn</a:t>
            </a:r>
            <a:r>
              <a:rPr lang="vi-VN" dirty="0"/>
              <a:t>, </a:t>
            </a:r>
            <a:r>
              <a:rPr lang="vi-VN" b="1" dirty="0">
                <a:solidFill>
                  <a:schemeClr val="bg1"/>
                </a:solidFill>
              </a:rPr>
              <a:t>mạch lạc hơn</a:t>
            </a:r>
            <a:r>
              <a:rPr lang="vi-VN"/>
              <a:t>, </a:t>
            </a:r>
            <a:r>
              <a:rPr lang="en-US" b="1">
                <a:solidFill>
                  <a:schemeClr val="bg1"/>
                </a:solidFill>
              </a:rPr>
              <a:t>tái sử dụng </a:t>
            </a:r>
            <a:r>
              <a:rPr lang="en-US"/>
              <a:t>ở nhiều nơi</a:t>
            </a:r>
            <a:r>
              <a:rPr lang="vi-VN"/>
              <a:t>.</a:t>
            </a:r>
            <a:endParaRPr lang="vi-VN"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05. </a:t>
            </a:r>
            <a:r>
              <a:rPr lang="en-US" b="0" dirty="0"/>
              <a:t>Modules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5.1. </a:t>
            </a:r>
            <a:r>
              <a:rPr lang="fr-FR" dirty="0"/>
              <a:t>Module </a:t>
            </a:r>
            <a:r>
              <a:rPr lang="fr-FR" dirty="0" err="1"/>
              <a:t>trong</a:t>
            </a:r>
            <a:r>
              <a:rPr lang="fr-FR" dirty="0"/>
              <a:t> Javascript là </a:t>
            </a:r>
            <a:r>
              <a:rPr lang="fr-FR" dirty="0" err="1"/>
              <a:t>gì</a:t>
            </a:r>
            <a:r>
              <a:rPr lang="fr-FR" dirty="0"/>
              <a:t>?</a:t>
            </a:r>
            <a:endParaRPr lang="en-US" dirty="0"/>
          </a:p>
        </p:txBody>
      </p:sp>
    </p:spTree>
    <p:extLst>
      <p:ext uri="{BB962C8B-B14F-4D97-AF65-F5344CB8AC3E}">
        <p14:creationId xmlns:p14="http://schemas.microsoft.com/office/powerpoint/2010/main" val="1039561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vi-VN" dirty="0"/>
              <a:t>Để </a:t>
            </a:r>
            <a:r>
              <a:rPr lang="vi-VN" b="1" dirty="0">
                <a:solidFill>
                  <a:schemeClr val="bg1"/>
                </a:solidFill>
              </a:rPr>
              <a:t>khai </a:t>
            </a:r>
            <a:r>
              <a:rPr lang="vi-VN" b="1">
                <a:solidFill>
                  <a:schemeClr val="bg1"/>
                </a:solidFill>
              </a:rPr>
              <a:t>báo</a:t>
            </a:r>
            <a:r>
              <a:rPr lang="vi-VN"/>
              <a:t> </a:t>
            </a:r>
            <a:r>
              <a:rPr lang="en-US"/>
              <a:t>module dùng từ khóa </a:t>
            </a:r>
            <a:r>
              <a:rPr lang="en-US" b="1">
                <a:solidFill>
                  <a:schemeClr val="bg1"/>
                </a:solidFill>
              </a:rPr>
              <a:t>export</a:t>
            </a:r>
            <a:r>
              <a:rPr lang="en-US"/>
              <a:t>.</a:t>
            </a:r>
          </a:p>
          <a:p>
            <a:pPr>
              <a:lnSpc>
                <a:spcPct val="150000"/>
              </a:lnSpc>
            </a:pPr>
            <a:r>
              <a:rPr lang="en-US"/>
              <a:t>Để</a:t>
            </a:r>
            <a:r>
              <a:rPr lang="vi-VN"/>
              <a:t> </a:t>
            </a:r>
            <a:r>
              <a:rPr lang="vi-VN" b="1" dirty="0">
                <a:solidFill>
                  <a:schemeClr val="bg1"/>
                </a:solidFill>
              </a:rPr>
              <a:t>sử </a:t>
            </a:r>
            <a:r>
              <a:rPr lang="vi-VN" b="1">
                <a:solidFill>
                  <a:schemeClr val="bg1"/>
                </a:solidFill>
              </a:rPr>
              <a:t>dụng </a:t>
            </a:r>
            <a:r>
              <a:rPr lang="vi-VN"/>
              <a:t>module</a:t>
            </a:r>
            <a:r>
              <a:rPr lang="en-US"/>
              <a:t> dung từ khóa </a:t>
            </a:r>
            <a:r>
              <a:rPr lang="en-US" b="1">
                <a:solidFill>
                  <a:schemeClr val="bg1"/>
                </a:solidFill>
              </a:rPr>
              <a:t>import</a:t>
            </a:r>
            <a:r>
              <a:rPr lang="en-US"/>
              <a:t>.</a:t>
            </a:r>
            <a:endParaRPr lang="en-US" dirty="0"/>
          </a:p>
          <a:p>
            <a:pPr>
              <a:lnSpc>
                <a:spcPct val="150000"/>
              </a:lnSpc>
            </a:pPr>
            <a:r>
              <a:rPr lang="en-US" dirty="0" err="1"/>
              <a:t>Trong</a:t>
            </a:r>
            <a:r>
              <a:rPr lang="en-US" dirty="0"/>
              <a:t> </a:t>
            </a:r>
            <a:r>
              <a:rPr lang="en-US" dirty="0" err="1"/>
              <a:t>đó</a:t>
            </a:r>
            <a:r>
              <a:rPr lang="en-US" dirty="0"/>
              <a:t>:</a:t>
            </a:r>
          </a:p>
          <a:p>
            <a:pPr lvl="1" algn="l">
              <a:lnSpc>
                <a:spcPct val="150000"/>
              </a:lnSpc>
              <a:buChar char="●"/>
            </a:pPr>
            <a:r>
              <a:rPr lang="vi-VN"/>
              <a:t>Sử dụng lệnh export</a:t>
            </a:r>
            <a:endParaRPr lang="en-US"/>
          </a:p>
          <a:p>
            <a:pPr lvl="2" algn="l">
              <a:lnSpc>
                <a:spcPct val="150000"/>
              </a:lnSpc>
              <a:buChar char="●"/>
            </a:pPr>
            <a:r>
              <a:rPr lang="en-US"/>
              <a:t>Đ</a:t>
            </a:r>
            <a:r>
              <a:rPr lang="vi-VN"/>
              <a:t>ể đặt đằng trước hàm hoặc biến cho phép file khác sử dụng.</a:t>
            </a:r>
            <a:endParaRPr lang="en-US"/>
          </a:p>
          <a:p>
            <a:pPr lvl="2" algn="l">
              <a:lnSpc>
                <a:spcPct val="150000"/>
              </a:lnSpc>
              <a:buChar char="●"/>
            </a:pPr>
            <a:r>
              <a:rPr lang="en-US"/>
              <a:t>Cú pháp: </a:t>
            </a:r>
            <a:r>
              <a:rPr lang="en-US" b="1">
                <a:solidFill>
                  <a:schemeClr val="bg1"/>
                </a:solidFill>
              </a:rPr>
              <a:t>export </a:t>
            </a:r>
            <a:r>
              <a:rPr lang="en-US"/>
              <a:t>function tenHam() { // Code };</a:t>
            </a:r>
          </a:p>
          <a:p>
            <a:pPr lvl="1" algn="l">
              <a:lnSpc>
                <a:spcPct val="150000"/>
              </a:lnSpc>
              <a:buChar char="●"/>
            </a:pPr>
            <a:r>
              <a:rPr lang="en-US"/>
              <a:t>Sử </a:t>
            </a:r>
            <a:r>
              <a:rPr lang="en-US" dirty="0" err="1"/>
              <a:t>dụng</a:t>
            </a:r>
            <a:r>
              <a:rPr lang="en-US" dirty="0"/>
              <a:t> </a:t>
            </a:r>
            <a:r>
              <a:rPr lang="en-US" err="1"/>
              <a:t>lệnh</a:t>
            </a:r>
            <a:r>
              <a:rPr lang="en-US"/>
              <a:t> import</a:t>
            </a:r>
          </a:p>
          <a:p>
            <a:pPr lvl="2" algn="l">
              <a:lnSpc>
                <a:spcPct val="150000"/>
              </a:lnSpc>
              <a:buChar char="●"/>
            </a:pPr>
            <a:r>
              <a:rPr lang="en-US"/>
              <a:t>Để </a:t>
            </a:r>
            <a:r>
              <a:rPr lang="en-US" dirty="0" err="1"/>
              <a:t>gọi</a:t>
            </a:r>
            <a:r>
              <a:rPr lang="en-US" dirty="0"/>
              <a:t> </a:t>
            </a:r>
            <a:r>
              <a:rPr lang="en-US" dirty="0" err="1"/>
              <a:t>đến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một</a:t>
            </a:r>
            <a:r>
              <a:rPr lang="en-US" dirty="0"/>
              <a:t> module </a:t>
            </a:r>
            <a:r>
              <a:rPr lang="en-US" err="1"/>
              <a:t>khác</a:t>
            </a:r>
            <a:r>
              <a:rPr lang="en-US"/>
              <a:t>.</a:t>
            </a:r>
          </a:p>
          <a:p>
            <a:pPr lvl="2" algn="l">
              <a:lnSpc>
                <a:spcPct val="150000"/>
              </a:lnSpc>
              <a:buChar char="●"/>
            </a:pPr>
            <a:r>
              <a:rPr lang="en-US"/>
              <a:t>Cú pháp: </a:t>
            </a:r>
            <a:r>
              <a:rPr lang="en-US" b="1">
                <a:solidFill>
                  <a:schemeClr val="bg1"/>
                </a:solidFill>
              </a:rPr>
              <a:t>import</a:t>
            </a:r>
            <a:r>
              <a:rPr lang="en-US"/>
              <a:t> { tenHam } from "duong_dan_file.js";</a:t>
            </a:r>
            <a:endParaRPr lang="en-US"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05. </a:t>
            </a:r>
            <a:r>
              <a:rPr lang="en-US" b="0" dirty="0"/>
              <a:t>Modules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5.2. </a:t>
            </a:r>
            <a:r>
              <a:rPr lang="fr-FR" dirty="0" err="1"/>
              <a:t>Khai</a:t>
            </a:r>
            <a:r>
              <a:rPr lang="fr-FR" dirty="0"/>
              <a:t> </a:t>
            </a:r>
            <a:r>
              <a:rPr lang="fr-FR" dirty="0" err="1"/>
              <a:t>báo</a:t>
            </a:r>
            <a:r>
              <a:rPr lang="fr-FR" dirty="0"/>
              <a:t> module </a:t>
            </a:r>
            <a:r>
              <a:rPr lang="fr-FR" err="1"/>
              <a:t>trong</a:t>
            </a:r>
            <a:r>
              <a:rPr lang="fr-FR"/>
              <a:t> Javascript</a:t>
            </a:r>
            <a:endParaRPr lang="en-US" dirty="0"/>
          </a:p>
        </p:txBody>
      </p:sp>
    </p:spTree>
    <p:extLst>
      <p:ext uri="{BB962C8B-B14F-4D97-AF65-F5344CB8AC3E}">
        <p14:creationId xmlns:p14="http://schemas.microsoft.com/office/powerpoint/2010/main" val="348885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vi-VN"/>
              <a:t>Có một số trường hợp bạn phải </a:t>
            </a:r>
            <a:r>
              <a:rPr lang="vi-VN" b="1">
                <a:solidFill>
                  <a:schemeClr val="bg1"/>
                </a:solidFill>
              </a:rPr>
              <a:t>đổi tên module</a:t>
            </a:r>
            <a:r>
              <a:rPr lang="en-US"/>
              <a:t>:</a:t>
            </a:r>
            <a:endParaRPr lang="en-US" dirty="0"/>
          </a:p>
          <a:p>
            <a:pPr lvl="1" algn="l">
              <a:lnSpc>
                <a:spcPct val="150000"/>
              </a:lnSpc>
              <a:buChar char="●"/>
            </a:pPr>
            <a:r>
              <a:rPr lang="vi-VN"/>
              <a:t>Muốn </a:t>
            </a:r>
            <a:r>
              <a:rPr lang="vi-VN" b="1">
                <a:solidFill>
                  <a:schemeClr val="bg1"/>
                </a:solidFill>
              </a:rPr>
              <a:t>rút gọn tên</a:t>
            </a:r>
            <a:r>
              <a:rPr lang="vi-VN"/>
              <a:t> cho đỡ dài</a:t>
            </a:r>
          </a:p>
          <a:p>
            <a:pPr lvl="1" algn="l">
              <a:lnSpc>
                <a:spcPct val="150000"/>
              </a:lnSpc>
              <a:buChar char="●"/>
            </a:pPr>
            <a:r>
              <a:rPr lang="vi-VN"/>
              <a:t>Trong trường hợp source code của bạn </a:t>
            </a:r>
            <a:r>
              <a:rPr lang="vi-VN" b="1">
                <a:solidFill>
                  <a:schemeClr val="bg1"/>
                </a:solidFill>
              </a:rPr>
              <a:t>đã tồn tại tên đó</a:t>
            </a:r>
            <a:r>
              <a:rPr lang="vi-VN"/>
              <a:t>, thì phải thay </a:t>
            </a:r>
            <a:r>
              <a:rPr lang="vi-VN" b="1">
                <a:solidFill>
                  <a:schemeClr val="bg1"/>
                </a:solidFill>
              </a:rPr>
              <a:t>đổi tên để tránh bị trùng</a:t>
            </a:r>
            <a:r>
              <a:rPr lang="vi-VN"/>
              <a:t> tên</a:t>
            </a:r>
            <a:r>
              <a:rPr lang="en-US"/>
              <a:t>.</a:t>
            </a:r>
            <a:endParaRPr lang="vi-VN"/>
          </a:p>
          <a:p>
            <a:pPr>
              <a:lnSpc>
                <a:spcPct val="150000"/>
              </a:lnSpc>
            </a:pPr>
            <a:r>
              <a:rPr lang="nn-NO" b="1">
                <a:solidFill>
                  <a:schemeClr val="bg1"/>
                </a:solidFill>
              </a:rPr>
              <a:t>Cách 1</a:t>
            </a:r>
            <a:r>
              <a:rPr lang="nn-NO"/>
              <a:t>: Đổi tên trong file module</a:t>
            </a:r>
          </a:p>
          <a:p>
            <a:pPr marL="139700" indent="0">
              <a:lnSpc>
                <a:spcPct val="150000"/>
              </a:lnSpc>
              <a:buNone/>
            </a:pPr>
            <a:r>
              <a:rPr lang="en-US"/>
              <a:t>	</a:t>
            </a:r>
            <a:r>
              <a:rPr lang="en-US" b="1">
                <a:solidFill>
                  <a:schemeClr val="bg1"/>
                </a:solidFill>
              </a:rPr>
              <a:t>export { oldName as newName };</a:t>
            </a:r>
          </a:p>
          <a:p>
            <a:pPr marL="139700" indent="0">
              <a:lnSpc>
                <a:spcPct val="150000"/>
              </a:lnSpc>
              <a:buNone/>
            </a:pPr>
            <a:r>
              <a:rPr lang="en-US" b="1">
                <a:solidFill>
                  <a:schemeClr val="bg1"/>
                </a:solidFill>
              </a:rPr>
              <a:t>	import {newName } from 'duong_dan_file.js';</a:t>
            </a:r>
            <a:endParaRPr lang="en-US" b="1" dirty="0">
              <a:solidFill>
                <a:schemeClr val="bg1"/>
              </a:solidFill>
            </a:endParaRPr>
          </a:p>
          <a:p>
            <a:pPr>
              <a:lnSpc>
                <a:spcPct val="150000"/>
              </a:lnSpc>
            </a:pPr>
            <a:r>
              <a:rPr lang="en-US" b="1">
                <a:solidFill>
                  <a:schemeClr val="bg1"/>
                </a:solidFill>
              </a:rPr>
              <a:t>Cách 2</a:t>
            </a:r>
            <a:r>
              <a:rPr lang="en-US"/>
              <a:t>: </a:t>
            </a:r>
            <a:r>
              <a:rPr lang="vi-VN"/>
              <a:t>Đổi tên trong file import</a:t>
            </a:r>
            <a:endParaRPr lang="en-US"/>
          </a:p>
          <a:p>
            <a:pPr marL="139700" indent="0">
              <a:lnSpc>
                <a:spcPct val="150000"/>
              </a:lnSpc>
              <a:buNone/>
            </a:pPr>
            <a:r>
              <a:rPr lang="en-US"/>
              <a:t>	</a:t>
            </a:r>
            <a:r>
              <a:rPr lang="vi-VN" b="1">
                <a:solidFill>
                  <a:schemeClr val="bg1"/>
                </a:solidFill>
              </a:rPr>
              <a:t>import {oldName as newName } from ''duong_dan_file.js';</a:t>
            </a:r>
            <a:endParaRPr lang="vi-VN" b="1" dirty="0">
              <a:solidFill>
                <a:schemeClr val="bg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05. </a:t>
            </a:r>
            <a:r>
              <a:rPr lang="en-US" b="0" dirty="0"/>
              <a:t>Modules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5.3. </a:t>
            </a:r>
            <a:r>
              <a:rPr lang="fr-FR"/>
              <a:t>Đổi tên dữ liệu của module trong javascript</a:t>
            </a:r>
            <a:endParaRPr lang="en-US" dirty="0"/>
          </a:p>
        </p:txBody>
      </p:sp>
    </p:spTree>
    <p:extLst>
      <p:ext uri="{BB962C8B-B14F-4D97-AF65-F5344CB8AC3E}">
        <p14:creationId xmlns:p14="http://schemas.microsoft.com/office/powerpoint/2010/main" val="333512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vi-VN" b="1">
                <a:solidFill>
                  <a:schemeClr val="bg1"/>
                </a:solidFill>
              </a:rPr>
              <a:t>Default export </a:t>
            </a:r>
            <a:r>
              <a:rPr lang="vi-VN"/>
              <a:t>là cách khai báo một dữ liệu </a:t>
            </a:r>
            <a:r>
              <a:rPr lang="vi-VN" b="1">
                <a:solidFill>
                  <a:schemeClr val="bg1"/>
                </a:solidFill>
              </a:rPr>
              <a:t>export mặc định</a:t>
            </a:r>
            <a:r>
              <a:rPr lang="vi-VN"/>
              <a:t>, trong trường hợp gọi đến một hàm hoặc một biến mà không tồn tại trong module thì module sẽ trả về dữ liệu default này.</a:t>
            </a:r>
            <a:endParaRPr lang="en-US"/>
          </a:p>
          <a:p>
            <a:pPr>
              <a:lnSpc>
                <a:spcPct val="150000"/>
              </a:lnSpc>
            </a:pPr>
            <a:r>
              <a:rPr lang="nn-NO"/>
              <a:t>Cú pháp</a:t>
            </a:r>
          </a:p>
          <a:p>
            <a:pPr marL="139700" indent="0">
              <a:lnSpc>
                <a:spcPct val="150000"/>
              </a:lnSpc>
              <a:buNone/>
            </a:pPr>
            <a:r>
              <a:rPr lang="en-US"/>
              <a:t>	</a:t>
            </a:r>
            <a:r>
              <a:rPr lang="en-US" b="1">
                <a:solidFill>
                  <a:schemeClr val="bg1"/>
                </a:solidFill>
              </a:rPr>
              <a:t>export default function tenHam() { // Code };</a:t>
            </a:r>
          </a:p>
          <a:p>
            <a:pPr marL="139700" indent="0">
              <a:lnSpc>
                <a:spcPct val="150000"/>
              </a:lnSpc>
              <a:buNone/>
            </a:pPr>
            <a:r>
              <a:rPr lang="en-US" b="1">
                <a:solidFill>
                  <a:schemeClr val="bg1"/>
                </a:solidFill>
              </a:rPr>
              <a:t>	import tenHam from 'duong_dan_file.js';</a:t>
            </a:r>
            <a:endParaRPr lang="en-US" b="1" dirty="0">
              <a:solidFill>
                <a:schemeClr val="bg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05. </a:t>
            </a:r>
            <a:r>
              <a:rPr lang="en-US" b="0" dirty="0"/>
              <a:t>Modules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5.4. </a:t>
            </a:r>
            <a:r>
              <a:rPr lang="fr-FR"/>
              <a:t>Default export module trong javascript</a:t>
            </a:r>
            <a:endParaRPr lang="en-US" dirty="0"/>
          </a:p>
        </p:txBody>
      </p:sp>
    </p:spTree>
    <p:extLst>
      <p:ext uri="{BB962C8B-B14F-4D97-AF65-F5344CB8AC3E}">
        <p14:creationId xmlns:p14="http://schemas.microsoft.com/office/powerpoint/2010/main" val="125519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fr-FR" b="1">
                <a:solidFill>
                  <a:schemeClr val="bg1"/>
                </a:solidFill>
              </a:rPr>
              <a:t>JSON</a:t>
            </a:r>
            <a:r>
              <a:rPr lang="fr-FR"/>
              <a:t> là chữ viết tắt của </a:t>
            </a:r>
            <a:r>
              <a:rPr lang="fr-FR" b="1">
                <a:solidFill>
                  <a:schemeClr val="bg1"/>
                </a:solidFill>
              </a:rPr>
              <a:t>J</a:t>
            </a:r>
            <a:r>
              <a:rPr lang="fr-FR"/>
              <a:t>avaScript </a:t>
            </a:r>
            <a:r>
              <a:rPr lang="fr-FR" b="1">
                <a:solidFill>
                  <a:schemeClr val="bg1"/>
                </a:solidFill>
              </a:rPr>
              <a:t>O</a:t>
            </a:r>
            <a:r>
              <a:rPr lang="fr-FR"/>
              <a:t>bject </a:t>
            </a:r>
            <a:r>
              <a:rPr lang="fr-FR" b="1">
                <a:solidFill>
                  <a:schemeClr val="bg1"/>
                </a:solidFill>
              </a:rPr>
              <a:t>N</a:t>
            </a:r>
            <a:r>
              <a:rPr lang="fr-FR"/>
              <a:t>otation.</a:t>
            </a:r>
            <a:endParaRPr lang="en-US" b="1" dirty="0">
              <a:solidFill>
                <a:schemeClr val="bg1"/>
              </a:solidFill>
            </a:endParaRPr>
          </a:p>
          <a:p>
            <a:pPr>
              <a:lnSpc>
                <a:spcPct val="150000"/>
              </a:lnSpc>
            </a:pPr>
            <a:r>
              <a:rPr lang="vi-VN">
                <a:solidFill>
                  <a:schemeClr val="tx1"/>
                </a:solidFill>
              </a:rPr>
              <a:t>Là một định dạng </a:t>
            </a:r>
            <a:r>
              <a:rPr lang="vi-VN" b="1">
                <a:solidFill>
                  <a:schemeClr val="bg1"/>
                </a:solidFill>
              </a:rPr>
              <a:t>dữ liệu </a:t>
            </a:r>
            <a:r>
              <a:rPr lang="vi-VN">
                <a:solidFill>
                  <a:schemeClr val="tx1"/>
                </a:solidFill>
              </a:rPr>
              <a:t>được lưu dưới </a:t>
            </a:r>
            <a:r>
              <a:rPr lang="vi-VN" b="1">
                <a:solidFill>
                  <a:schemeClr val="bg1"/>
                </a:solidFill>
              </a:rPr>
              <a:t>dạng chuỗi</a:t>
            </a:r>
            <a:r>
              <a:rPr lang="vi-VN">
                <a:solidFill>
                  <a:schemeClr val="tx1"/>
                </a:solidFill>
              </a:rPr>
              <a:t>.</a:t>
            </a:r>
          </a:p>
          <a:p>
            <a:pPr>
              <a:lnSpc>
                <a:spcPct val="150000"/>
              </a:lnSpc>
            </a:pPr>
            <a:r>
              <a:rPr lang="vi-VN" b="1">
                <a:solidFill>
                  <a:schemeClr val="bg1"/>
                </a:solidFill>
              </a:rPr>
              <a:t>Chỉ cho phép</a:t>
            </a:r>
            <a:r>
              <a:rPr lang="vi-VN">
                <a:solidFill>
                  <a:schemeClr val="tx1"/>
                </a:solidFill>
              </a:rPr>
              <a:t> các </a:t>
            </a:r>
            <a:r>
              <a:rPr lang="vi-VN" b="1">
                <a:solidFill>
                  <a:schemeClr val="bg1"/>
                </a:solidFill>
              </a:rPr>
              <a:t>kiểu dữ liệu</a:t>
            </a:r>
            <a:r>
              <a:rPr lang="vi-VN">
                <a:solidFill>
                  <a:schemeClr val="tx1"/>
                </a:solidFill>
              </a:rPr>
              <a:t> cơ bản: number, string, boolean, array, object, null.</a:t>
            </a:r>
            <a:endParaRPr lang="en-US">
              <a:solidFill>
                <a:schemeClr val="tx1"/>
              </a:solidFill>
            </a:endParaRPr>
          </a:p>
          <a:p>
            <a:pPr>
              <a:lnSpc>
                <a:spcPct val="150000"/>
              </a:lnSpc>
            </a:pPr>
            <a:r>
              <a:rPr lang="vi-VN" b="1">
                <a:solidFill>
                  <a:schemeClr val="bg1"/>
                </a:solidFill>
              </a:rPr>
              <a:t>Không cho phép</a:t>
            </a:r>
            <a:r>
              <a:rPr lang="en-US">
                <a:solidFill>
                  <a:schemeClr val="tx1"/>
                </a:solidFill>
              </a:rPr>
              <a:t>:</a:t>
            </a:r>
            <a:r>
              <a:rPr lang="vi-VN">
                <a:solidFill>
                  <a:schemeClr val="tx1"/>
                </a:solidFill>
              </a:rPr>
              <a:t> function, date, undefined.</a:t>
            </a:r>
          </a:p>
          <a:p>
            <a:pPr>
              <a:lnSpc>
                <a:spcPct val="150000"/>
              </a:lnSpc>
            </a:pPr>
            <a:r>
              <a:rPr lang="vi-VN">
                <a:solidFill>
                  <a:schemeClr val="tx1"/>
                </a:solidFill>
              </a:rPr>
              <a:t>Trường hợp giá trị của JSON là một Object thì</a:t>
            </a:r>
            <a:r>
              <a:rPr lang="en-US">
                <a:solidFill>
                  <a:schemeClr val="tx1"/>
                </a:solidFill>
              </a:rPr>
              <a:t>:</a:t>
            </a:r>
            <a:endParaRPr lang="en-US" dirty="0">
              <a:solidFill>
                <a:schemeClr val="tx1"/>
              </a:solidFill>
            </a:endParaRPr>
          </a:p>
          <a:p>
            <a:pPr lvl="1" algn="l">
              <a:lnSpc>
                <a:spcPct val="150000"/>
              </a:lnSpc>
              <a:buChar char="●"/>
            </a:pPr>
            <a:r>
              <a:rPr lang="vi-VN"/>
              <a:t>Mỗi thông tin dữ liệu sẽ có 2 phần đó là key và value.</a:t>
            </a:r>
          </a:p>
          <a:p>
            <a:pPr lvl="1" algn="l">
              <a:lnSpc>
                <a:spcPct val="150000"/>
              </a:lnSpc>
              <a:buChar char="●"/>
            </a:pPr>
            <a:r>
              <a:rPr lang="vi-VN"/>
              <a:t>key: nên đặt tên giống đặt tên biến trong Javascript.</a:t>
            </a:r>
          </a:p>
          <a:p>
            <a:pPr lvl="1" algn="l">
              <a:lnSpc>
                <a:spcPct val="150000"/>
              </a:lnSpc>
              <a:buChar char="●"/>
            </a:pPr>
            <a:r>
              <a:rPr lang="vi-VN"/>
              <a:t>key: bắt buộc phải đặt trong dấu nháy kép, nếu bạn đặt nó trong dấu nháy đơn thì đây không phải là một chuỗi JSON đúng chuẩn.</a:t>
            </a:r>
          </a:p>
          <a:p>
            <a:pPr lvl="1" algn="l">
              <a:lnSpc>
                <a:spcPct val="150000"/>
              </a:lnSpc>
              <a:buChar char="●"/>
            </a:pPr>
            <a:r>
              <a:rPr lang="vi-VN"/>
              <a:t>Nếu có nhiều dữ liệu (nhiều cặp key =&gt; value) thì ta dùng dấu phẩy (,) để ngăn cách</a:t>
            </a:r>
          </a:p>
          <a:p>
            <a:pPr lvl="1" algn="l">
              <a:lnSpc>
                <a:spcPct val="150000"/>
              </a:lnSpc>
              <a:buChar char="●"/>
            </a:pPr>
            <a:r>
              <a:rPr lang="vi-VN"/>
              <a:t>Không cho phép dấu phẩy cuối cùng.</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06. </a:t>
            </a:r>
            <a:r>
              <a:rPr lang="en-US" b="0"/>
              <a:t>JSON</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6.1. </a:t>
            </a:r>
            <a:r>
              <a:rPr lang="fr-FR"/>
              <a:t>Khái niệm</a:t>
            </a:r>
            <a:endParaRPr lang="en-US" dirty="0"/>
          </a:p>
        </p:txBody>
      </p:sp>
    </p:spTree>
    <p:extLst>
      <p:ext uri="{BB962C8B-B14F-4D97-AF65-F5344CB8AC3E}">
        <p14:creationId xmlns:p14="http://schemas.microsoft.com/office/powerpoint/2010/main" val="4912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fr-FR" b="1">
                <a:solidFill>
                  <a:schemeClr val="bg1"/>
                </a:solidFill>
              </a:rPr>
              <a:t>Ví dụ 1</a:t>
            </a:r>
            <a:r>
              <a:rPr lang="fr-FR"/>
              <a:t>: JSON có giá trị là Object</a:t>
            </a:r>
          </a:p>
          <a:p>
            <a:pPr>
              <a:lnSpc>
                <a:spcPct val="150000"/>
              </a:lnSpc>
            </a:pPr>
            <a:r>
              <a:rPr lang="vi-VN" b="1">
                <a:solidFill>
                  <a:schemeClr val="bg1"/>
                </a:solidFill>
              </a:rPr>
              <a:t>Ví dụ 2</a:t>
            </a:r>
            <a:r>
              <a:rPr lang="vi-VN"/>
              <a:t>:  JSON có giá trị là Number</a:t>
            </a:r>
            <a:endParaRPr lang="en-US"/>
          </a:p>
          <a:p>
            <a:pPr>
              <a:lnSpc>
                <a:spcPct val="150000"/>
              </a:lnSpc>
            </a:pPr>
            <a:r>
              <a:rPr lang="vi-VN" b="1">
                <a:solidFill>
                  <a:schemeClr val="bg1"/>
                </a:solidFill>
              </a:rPr>
              <a:t>Ví dụ 3</a:t>
            </a:r>
            <a:r>
              <a:rPr lang="vi-VN"/>
              <a:t>:  JSON có giá trị là String</a:t>
            </a:r>
            <a:endParaRPr lang="en-US"/>
          </a:p>
          <a:p>
            <a:pPr>
              <a:lnSpc>
                <a:spcPct val="150000"/>
              </a:lnSpc>
            </a:pPr>
            <a:r>
              <a:rPr lang="vi-VN" b="1">
                <a:solidFill>
                  <a:schemeClr val="bg1"/>
                </a:solidFill>
              </a:rPr>
              <a:t>Ví dụ 4</a:t>
            </a:r>
            <a:r>
              <a:rPr lang="vi-VN"/>
              <a:t>:  JSON có giá trị là Boolean</a:t>
            </a:r>
            <a:endParaRPr lang="en-US"/>
          </a:p>
          <a:p>
            <a:pPr>
              <a:lnSpc>
                <a:spcPct val="150000"/>
              </a:lnSpc>
            </a:pPr>
            <a:r>
              <a:rPr lang="vi-VN" b="1">
                <a:solidFill>
                  <a:schemeClr val="bg1"/>
                </a:solidFill>
              </a:rPr>
              <a:t>Ví dụ 5</a:t>
            </a:r>
            <a:r>
              <a:rPr lang="vi-VN"/>
              <a:t>:  JSON có giá trị là Array</a:t>
            </a:r>
            <a:endParaRPr lang="en-US"/>
          </a:p>
          <a:p>
            <a:pPr>
              <a:lnSpc>
                <a:spcPct val="150000"/>
              </a:lnSpc>
            </a:pPr>
            <a:r>
              <a:rPr lang="vi-VN" b="1">
                <a:solidFill>
                  <a:schemeClr val="bg1"/>
                </a:solidFill>
              </a:rPr>
              <a:t>Ví dụ 6</a:t>
            </a:r>
            <a:r>
              <a:rPr lang="vi-VN"/>
              <a:t>:  JSON có giá trị là Null</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06. </a:t>
            </a:r>
            <a:r>
              <a:rPr lang="en-US" b="0"/>
              <a:t>JSON</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6.2. </a:t>
            </a:r>
            <a:r>
              <a:rPr lang="fr-FR"/>
              <a:t>Các ví dụ</a:t>
            </a:r>
            <a:endParaRPr lang="en-US" dirty="0"/>
          </a:p>
        </p:txBody>
      </p:sp>
    </p:spTree>
    <p:extLst>
      <p:ext uri="{BB962C8B-B14F-4D97-AF65-F5344CB8AC3E}">
        <p14:creationId xmlns:p14="http://schemas.microsoft.com/office/powerpoint/2010/main" val="290624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031526"/>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a:t>Scope</a:t>
            </a:r>
            <a:endParaRPr sz="1600" dirty="0"/>
          </a:p>
        </p:txBody>
      </p:sp>
      <p:sp>
        <p:nvSpPr>
          <p:cNvPr id="1127" name="Google Shape;1127;p29"/>
          <p:cNvSpPr txBox="1">
            <a:spLocks noGrp="1"/>
          </p:cNvSpPr>
          <p:nvPr>
            <p:ph type="subTitle" idx="2"/>
          </p:nvPr>
        </p:nvSpPr>
        <p:spPr>
          <a:xfrm>
            <a:off x="5511275" y="1031526"/>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Hoisting</a:t>
            </a:r>
            <a:endParaRPr dirty="0"/>
          </a:p>
        </p:txBody>
      </p:sp>
      <p:sp>
        <p:nvSpPr>
          <p:cNvPr id="1128" name="Google Shape;1128;p29"/>
          <p:cNvSpPr txBox="1">
            <a:spLocks noGrp="1"/>
          </p:cNvSpPr>
          <p:nvPr>
            <p:ph type="subTitle" idx="3"/>
          </p:nvPr>
        </p:nvSpPr>
        <p:spPr>
          <a:xfrm>
            <a:off x="1701987" y="1779330"/>
            <a:ext cx="2907900" cy="696600"/>
          </a:xfrm>
          <a:prstGeom prst="rect">
            <a:avLst/>
          </a:prstGeom>
        </p:spPr>
        <p:txBody>
          <a:bodyPr spcFirstLastPara="1" wrap="square" lIns="91425" tIns="91425" rIns="91425" bIns="91425" anchor="b" anchorCtr="0">
            <a:noAutofit/>
          </a:bodyPr>
          <a:lstStyle/>
          <a:p>
            <a:pPr marL="0" indent="0">
              <a:spcAft>
                <a:spcPts val="1200"/>
              </a:spcAft>
            </a:pPr>
            <a:r>
              <a:rPr lang="da-DK" sz="1600" dirty="0"/>
              <a:t>Strict Mode</a:t>
            </a:r>
            <a:endParaRPr lang="en-US" sz="1600" dirty="0"/>
          </a:p>
        </p:txBody>
      </p:sp>
      <p:sp>
        <p:nvSpPr>
          <p:cNvPr id="1129" name="Google Shape;1129;p29"/>
          <p:cNvSpPr txBox="1">
            <a:spLocks noGrp="1"/>
          </p:cNvSpPr>
          <p:nvPr>
            <p:ph type="subTitle" idx="4"/>
          </p:nvPr>
        </p:nvSpPr>
        <p:spPr>
          <a:xfrm>
            <a:off x="5511275" y="1751012"/>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err="1"/>
              <a:t>Từ</a:t>
            </a:r>
            <a:r>
              <a:rPr lang="en-US" sz="1600" dirty="0"/>
              <a:t> </a:t>
            </a:r>
            <a:r>
              <a:rPr lang="en-US" sz="1600" dirty="0" err="1"/>
              <a:t>khóa</a:t>
            </a:r>
            <a:r>
              <a:rPr lang="en-US" sz="1600" dirty="0"/>
              <a:t> "this"</a:t>
            </a:r>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
        <p:nvSpPr>
          <p:cNvPr id="11" name="Google Shape;1128;p29">
            <a:extLst>
              <a:ext uri="{FF2B5EF4-FFF2-40B4-BE49-F238E27FC236}">
                <a16:creationId xmlns:a16="http://schemas.microsoft.com/office/drawing/2014/main" id="{F3DEB96C-1728-46A9-9D17-823E0A7B6B08}"/>
              </a:ext>
            </a:extLst>
          </p:cNvPr>
          <p:cNvSpPr txBox="1">
            <a:spLocks/>
          </p:cNvSpPr>
          <p:nvPr/>
        </p:nvSpPr>
        <p:spPr>
          <a:xfrm>
            <a:off x="1701987" y="2598583"/>
            <a:ext cx="2907900" cy="69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da-DK" sz="1600" dirty="0"/>
              <a:t>Modules</a:t>
            </a:r>
            <a:endParaRPr lang="en-US" sz="1600" dirty="0"/>
          </a:p>
        </p:txBody>
      </p:sp>
      <p:sp>
        <p:nvSpPr>
          <p:cNvPr id="12" name="Google Shape;1129;p29">
            <a:extLst>
              <a:ext uri="{FF2B5EF4-FFF2-40B4-BE49-F238E27FC236}">
                <a16:creationId xmlns:a16="http://schemas.microsoft.com/office/drawing/2014/main" id="{1A3F249C-3990-4947-91E8-8E95657869FD}"/>
              </a:ext>
            </a:extLst>
          </p:cNvPr>
          <p:cNvSpPr txBox="1">
            <a:spLocks/>
          </p:cNvSpPr>
          <p:nvPr/>
        </p:nvSpPr>
        <p:spPr>
          <a:xfrm>
            <a:off x="5511275" y="2570265"/>
            <a:ext cx="2907900" cy="696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dirty="0"/>
              <a:t>JSON</a:t>
            </a:r>
          </a:p>
        </p:txBody>
      </p:sp>
      <p:sp>
        <p:nvSpPr>
          <p:cNvPr id="13" name="Google Shape;1132;p29">
            <a:extLst>
              <a:ext uri="{FF2B5EF4-FFF2-40B4-BE49-F238E27FC236}">
                <a16:creationId xmlns:a16="http://schemas.microsoft.com/office/drawing/2014/main" id="{EBC1E23C-C66B-4AF1-8A26-C6D35AC791F1}"/>
              </a:ext>
            </a:extLst>
          </p:cNvPr>
          <p:cNvSpPr/>
          <p:nvPr/>
        </p:nvSpPr>
        <p:spPr>
          <a:xfrm>
            <a:off x="4759325" y="2546940"/>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arlow Condensed SemiBold"/>
                <a:ea typeface="Barlow Condensed SemiBold"/>
                <a:cs typeface="Barlow Condensed SemiBold"/>
                <a:sym typeface="Barlow Condensed SemiBold"/>
              </a:rPr>
              <a:t>06</a:t>
            </a:r>
            <a:endParaRPr dirty="0">
              <a:latin typeface="Barlow Condensed SemiBold"/>
              <a:ea typeface="Barlow Condensed SemiBold"/>
              <a:cs typeface="Barlow Condensed SemiBold"/>
              <a:sym typeface="Barlow Condensed SemiBold"/>
            </a:endParaRPr>
          </a:p>
        </p:txBody>
      </p:sp>
      <p:sp>
        <p:nvSpPr>
          <p:cNvPr id="14" name="Google Shape;1135;p29">
            <a:extLst>
              <a:ext uri="{FF2B5EF4-FFF2-40B4-BE49-F238E27FC236}">
                <a16:creationId xmlns:a16="http://schemas.microsoft.com/office/drawing/2014/main" id="{3AFA9EAC-4795-4A2E-95AE-D13F65E66CCE}"/>
              </a:ext>
            </a:extLst>
          </p:cNvPr>
          <p:cNvSpPr/>
          <p:nvPr/>
        </p:nvSpPr>
        <p:spPr>
          <a:xfrm>
            <a:off x="911150" y="2559244"/>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arlow Condensed SemiBold"/>
                <a:ea typeface="Barlow Condensed SemiBold"/>
                <a:cs typeface="Barlow Condensed SemiBold"/>
                <a:sym typeface="Barlow Condensed SemiBold"/>
              </a:rPr>
              <a:t>05</a:t>
            </a:r>
            <a:endParaRPr dirty="0">
              <a:latin typeface="Barlow Condensed SemiBold"/>
              <a:ea typeface="Barlow Condensed SemiBold"/>
              <a:cs typeface="Barlow Condensed SemiBold"/>
              <a:sym typeface="Barlow Condensed SemiBold"/>
            </a:endParaRPr>
          </a:p>
        </p:txBody>
      </p:sp>
    </p:spTree>
    <p:extLst>
      <p:ext uri="{BB962C8B-B14F-4D97-AF65-F5344CB8AC3E}">
        <p14:creationId xmlns:p14="http://schemas.microsoft.com/office/powerpoint/2010/main" val="334791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684601"/>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Scope</a:t>
            </a:r>
            <a:r>
              <a:rPr lang="vi-VN" dirty="0"/>
              <a:t> là </a:t>
            </a:r>
            <a:r>
              <a:rPr lang="vi-VN" b="1" dirty="0">
                <a:solidFill>
                  <a:schemeClr val="bg1"/>
                </a:solidFill>
              </a:rPr>
              <a:t>phạm vi truy cập</a:t>
            </a:r>
            <a:r>
              <a:rPr lang="vi-VN" dirty="0"/>
              <a:t>, nó đề cập đến ngữ cảnh của đoạn code.</a:t>
            </a:r>
            <a:endParaRPr lang="en-US" dirty="0"/>
          </a:p>
          <a:p>
            <a:pPr marL="457200" lvl="0" indent="-317500" algn="l" rtl="0">
              <a:lnSpc>
                <a:spcPct val="150000"/>
              </a:lnSpc>
              <a:spcBef>
                <a:spcPts val="0"/>
              </a:spcBef>
              <a:spcAft>
                <a:spcPts val="0"/>
              </a:spcAft>
              <a:buSzPts val="1400"/>
              <a:buChar char="●"/>
            </a:pPr>
            <a:r>
              <a:rPr lang="en-US" dirty="0" err="1"/>
              <a:t>Có</a:t>
            </a:r>
            <a:r>
              <a:rPr lang="en-US" dirty="0"/>
              <a:t> </a:t>
            </a:r>
            <a:r>
              <a:rPr lang="en-US" b="1" dirty="0">
                <a:solidFill>
                  <a:schemeClr val="bg1"/>
                </a:solidFill>
              </a:rPr>
              <a:t>2 </a:t>
            </a:r>
            <a:r>
              <a:rPr lang="en-US" b="1" dirty="0" err="1">
                <a:solidFill>
                  <a:schemeClr val="bg1"/>
                </a:solidFill>
              </a:rPr>
              <a:t>kiểu</a:t>
            </a:r>
            <a:r>
              <a:rPr lang="en-US" b="1" dirty="0">
                <a:solidFill>
                  <a:schemeClr val="bg1"/>
                </a:solidFill>
              </a:rPr>
              <a:t> </a:t>
            </a:r>
            <a:r>
              <a:rPr lang="en-US" dirty="0" err="1"/>
              <a:t>phạm</a:t>
            </a:r>
            <a:r>
              <a:rPr lang="en-US" dirty="0"/>
              <a:t> vi </a:t>
            </a:r>
            <a:r>
              <a:rPr lang="en-US" dirty="0" err="1"/>
              <a:t>là</a:t>
            </a:r>
            <a:r>
              <a:rPr lang="en-US" dirty="0"/>
              <a:t>:</a:t>
            </a:r>
          </a:p>
          <a:p>
            <a:pPr lvl="1" algn="l">
              <a:lnSpc>
                <a:spcPct val="150000"/>
              </a:lnSpc>
              <a:buChar char="●"/>
            </a:pPr>
            <a:r>
              <a:rPr lang="en-US" dirty="0" err="1"/>
              <a:t>Phạm</a:t>
            </a:r>
            <a:r>
              <a:rPr lang="en-US" dirty="0"/>
              <a:t> vi </a:t>
            </a:r>
            <a:r>
              <a:rPr lang="en-US" b="1" dirty="0" err="1">
                <a:solidFill>
                  <a:schemeClr val="bg1"/>
                </a:solidFill>
              </a:rPr>
              <a:t>toàn</a:t>
            </a:r>
            <a:r>
              <a:rPr lang="en-US" b="1" dirty="0">
                <a:solidFill>
                  <a:schemeClr val="bg1"/>
                </a:solidFill>
              </a:rPr>
              <a:t> </a:t>
            </a:r>
            <a:r>
              <a:rPr lang="en-US" b="1" dirty="0" err="1">
                <a:solidFill>
                  <a:schemeClr val="bg1"/>
                </a:solidFill>
              </a:rPr>
              <a:t>cục</a:t>
            </a:r>
            <a:r>
              <a:rPr lang="en-US" b="1" dirty="0">
                <a:solidFill>
                  <a:schemeClr val="bg1"/>
                </a:solidFill>
              </a:rPr>
              <a:t> </a:t>
            </a:r>
            <a:r>
              <a:rPr lang="en-US" dirty="0"/>
              <a:t>(global): </a:t>
            </a:r>
            <a:r>
              <a:rPr lang="vi-VN" dirty="0"/>
              <a:t>Một biến nằm ở phạm vi toàn cục thì biến đó được </a:t>
            </a:r>
            <a:r>
              <a:rPr lang="vi-VN" b="1" dirty="0">
                <a:solidFill>
                  <a:schemeClr val="bg1"/>
                </a:solidFill>
              </a:rPr>
              <a:t>sử dụng ở đâu cũng được</a:t>
            </a:r>
            <a:r>
              <a:rPr lang="vi-VN" dirty="0"/>
              <a:t>.</a:t>
            </a:r>
            <a:endParaRPr lang="en-US" dirty="0"/>
          </a:p>
          <a:p>
            <a:pPr lvl="1" algn="l">
              <a:lnSpc>
                <a:spcPct val="150000"/>
              </a:lnSpc>
              <a:buChar char="●"/>
            </a:pPr>
            <a:r>
              <a:rPr lang="en-US" dirty="0" err="1"/>
              <a:t>Phạm</a:t>
            </a:r>
            <a:r>
              <a:rPr lang="en-US" dirty="0"/>
              <a:t> vi </a:t>
            </a:r>
            <a:r>
              <a:rPr lang="en-US" b="1" dirty="0" err="1">
                <a:solidFill>
                  <a:schemeClr val="bg1"/>
                </a:solidFill>
              </a:rPr>
              <a:t>cục</a:t>
            </a:r>
            <a:r>
              <a:rPr lang="en-US" b="1" dirty="0">
                <a:solidFill>
                  <a:schemeClr val="bg1"/>
                </a:solidFill>
              </a:rPr>
              <a:t> </a:t>
            </a:r>
            <a:r>
              <a:rPr lang="en-US" b="1" dirty="0" err="1">
                <a:solidFill>
                  <a:schemeClr val="bg1"/>
                </a:solidFill>
              </a:rPr>
              <a:t>bộ</a:t>
            </a:r>
            <a:r>
              <a:rPr lang="en-US" b="1" dirty="0">
                <a:solidFill>
                  <a:schemeClr val="bg1"/>
                </a:solidFill>
              </a:rPr>
              <a:t> </a:t>
            </a:r>
            <a:r>
              <a:rPr lang="en-US" dirty="0"/>
              <a:t>(local): </a:t>
            </a:r>
            <a:r>
              <a:rPr lang="vi-VN" dirty="0"/>
              <a:t>Một biến được khai báo </a:t>
            </a:r>
            <a:r>
              <a:rPr lang="vi-VN" b="1" dirty="0">
                <a:solidFill>
                  <a:schemeClr val="bg1"/>
                </a:solidFill>
              </a:rPr>
              <a:t>trong một hàm </a:t>
            </a:r>
            <a:r>
              <a:rPr lang="vi-VN" dirty="0"/>
              <a:t>thì biến này là biến cục bộ, và </a:t>
            </a:r>
            <a:r>
              <a:rPr lang="vi-VN" b="1" dirty="0">
                <a:solidFill>
                  <a:schemeClr val="bg1"/>
                </a:solidFill>
              </a:rPr>
              <a:t>chỉ sử dụng được ở trong hàm đó</a:t>
            </a:r>
            <a:r>
              <a:rPr lang="vi-VN" dirty="0"/>
              <a:t>.</a:t>
            </a:r>
            <a:endParaRPr lang="en-US"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 </a:t>
            </a:r>
            <a:r>
              <a:rPr lang="en-US" b="0" dirty="0"/>
              <a:t>Scope</a:t>
            </a:r>
            <a:endParaRPr b="0" dirty="0"/>
          </a:p>
        </p:txBody>
      </p:sp>
    </p:spTree>
    <p:extLst>
      <p:ext uri="{BB962C8B-B14F-4D97-AF65-F5344CB8AC3E}">
        <p14:creationId xmlns:p14="http://schemas.microsoft.com/office/powerpoint/2010/main" val="320838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dirty="0">
                <a:solidFill>
                  <a:schemeClr val="bg1"/>
                </a:solidFill>
              </a:rPr>
              <a:t>Hoisting</a:t>
            </a:r>
            <a:r>
              <a:rPr lang="en-US" dirty="0"/>
              <a:t> </a:t>
            </a:r>
            <a:r>
              <a:rPr lang="en-US" dirty="0" err="1"/>
              <a:t>nghĩa</a:t>
            </a:r>
            <a:r>
              <a:rPr lang="en-US" dirty="0"/>
              <a:t> </a:t>
            </a:r>
            <a:r>
              <a:rPr lang="en-US" dirty="0" err="1"/>
              <a:t>là</a:t>
            </a:r>
            <a:r>
              <a:rPr lang="en-US" dirty="0"/>
              <a:t> </a:t>
            </a:r>
            <a:r>
              <a:rPr lang="en-US" dirty="0" err="1"/>
              <a:t>có</a:t>
            </a:r>
            <a:r>
              <a:rPr lang="en-US" dirty="0"/>
              <a:t> </a:t>
            </a:r>
            <a:r>
              <a:rPr lang="en-US" dirty="0" err="1"/>
              <a:t>thể</a:t>
            </a:r>
            <a:r>
              <a:rPr lang="en-US" dirty="0"/>
              <a:t> </a:t>
            </a:r>
            <a:r>
              <a:rPr lang="en-US" b="1" dirty="0" err="1">
                <a:solidFill>
                  <a:schemeClr val="bg1"/>
                </a:solidFill>
              </a:rPr>
              <a:t>sử</a:t>
            </a:r>
            <a:r>
              <a:rPr lang="en-US" b="1" dirty="0">
                <a:solidFill>
                  <a:schemeClr val="bg1"/>
                </a:solidFill>
              </a:rPr>
              <a:t> </a:t>
            </a:r>
            <a:r>
              <a:rPr lang="en-US" b="1" dirty="0" err="1">
                <a:solidFill>
                  <a:schemeClr val="bg1"/>
                </a:solidFill>
              </a:rPr>
              <a:t>dụng</a:t>
            </a:r>
            <a:r>
              <a:rPr lang="en-US" b="1" dirty="0">
                <a:solidFill>
                  <a:schemeClr val="bg1"/>
                </a:solidFill>
              </a:rPr>
              <a:t> 1 </a:t>
            </a:r>
            <a:r>
              <a:rPr lang="en-US" b="1" dirty="0" err="1">
                <a:solidFill>
                  <a:schemeClr val="bg1"/>
                </a:solidFill>
              </a:rPr>
              <a:t>biến</a:t>
            </a:r>
            <a:r>
              <a:rPr lang="en-US" b="1" dirty="0">
                <a:solidFill>
                  <a:schemeClr val="bg1"/>
                </a:solidFill>
              </a:rPr>
              <a:t> </a:t>
            </a:r>
            <a:r>
              <a:rPr lang="en-US" b="1" dirty="0" err="1">
                <a:solidFill>
                  <a:schemeClr val="bg1"/>
                </a:solidFill>
              </a:rPr>
              <a:t>xong</a:t>
            </a:r>
            <a:r>
              <a:rPr lang="en-US" b="1" dirty="0">
                <a:solidFill>
                  <a:schemeClr val="bg1"/>
                </a:solidFill>
              </a:rPr>
              <a:t> </a:t>
            </a:r>
            <a:r>
              <a:rPr lang="en-US" dirty="0" err="1"/>
              <a:t>sau</a:t>
            </a:r>
            <a:r>
              <a:rPr lang="en-US" dirty="0"/>
              <a:t> </a:t>
            </a:r>
            <a:r>
              <a:rPr lang="en-US" dirty="0" err="1"/>
              <a:t>đó</a:t>
            </a:r>
            <a:r>
              <a:rPr lang="en-US" dirty="0"/>
              <a:t> </a:t>
            </a:r>
            <a:r>
              <a:rPr lang="en-US" b="1" dirty="0" err="1">
                <a:solidFill>
                  <a:schemeClr val="bg1"/>
                </a:solidFill>
              </a:rPr>
              <a:t>mới</a:t>
            </a:r>
            <a:r>
              <a:rPr lang="en-US" b="1" dirty="0">
                <a:solidFill>
                  <a:schemeClr val="bg1"/>
                </a:solidFill>
              </a:rPr>
              <a:t> </a:t>
            </a:r>
            <a:r>
              <a:rPr lang="en-US" b="1" dirty="0" err="1">
                <a:solidFill>
                  <a:schemeClr val="bg1"/>
                </a:solidFill>
              </a:rPr>
              <a:t>cần</a:t>
            </a:r>
            <a:r>
              <a:rPr lang="en-US" b="1" dirty="0">
                <a:solidFill>
                  <a:schemeClr val="bg1"/>
                </a:solidFill>
              </a:rPr>
              <a:t> </a:t>
            </a:r>
            <a:r>
              <a:rPr lang="en-US" b="1" dirty="0" err="1">
                <a:solidFill>
                  <a:schemeClr val="bg1"/>
                </a:solidFill>
              </a:rPr>
              <a:t>khai</a:t>
            </a:r>
            <a:r>
              <a:rPr lang="en-US" b="1" dirty="0">
                <a:solidFill>
                  <a:schemeClr val="bg1"/>
                </a:solidFill>
              </a:rPr>
              <a:t> </a:t>
            </a:r>
            <a:r>
              <a:rPr lang="en-US" b="1" dirty="0" err="1">
                <a:solidFill>
                  <a:schemeClr val="bg1"/>
                </a:solidFill>
              </a:rPr>
              <a:t>báo</a:t>
            </a:r>
            <a:r>
              <a:rPr lang="en-US" b="1" dirty="0">
                <a:solidFill>
                  <a:schemeClr val="bg1"/>
                </a:solidFill>
              </a:rPr>
              <a:t> </a:t>
            </a:r>
            <a:r>
              <a:rPr lang="en-US" dirty="0" err="1"/>
              <a:t>biến</a:t>
            </a:r>
            <a:r>
              <a:rPr lang="en-US" dirty="0"/>
              <a:t> </a:t>
            </a:r>
            <a:r>
              <a:rPr lang="en-US" dirty="0" err="1"/>
              <a:t>đó</a:t>
            </a:r>
            <a:r>
              <a:rPr lang="en-US" dirty="0"/>
              <a:t>.</a:t>
            </a:r>
          </a:p>
          <a:p>
            <a:pPr marL="457200" lvl="0" indent="-317500" algn="l" rtl="0">
              <a:lnSpc>
                <a:spcPct val="150000"/>
              </a:lnSpc>
              <a:spcBef>
                <a:spcPts val="0"/>
              </a:spcBef>
              <a:spcAft>
                <a:spcPts val="0"/>
              </a:spcAft>
              <a:buSzPts val="1400"/>
              <a:buChar char="●"/>
            </a:pPr>
            <a:r>
              <a:rPr lang="vi-VN" dirty="0"/>
              <a:t>Javascript sẽ di chuyển toàn bộ các khai báo biến lên đầu chương trình. Vì vậy, những dòng code có sử dụng biến mà chưa khai báo sẽ không bị lỗi.</a:t>
            </a:r>
            <a:endParaRPr lang="en-US"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02. </a:t>
            </a:r>
            <a:r>
              <a:rPr lang="en-US" b="0" dirty="0"/>
              <a:t>Hoisting</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2.1. </a:t>
            </a:r>
            <a:r>
              <a:rPr lang="en-US" dirty="0" err="1"/>
              <a:t>Biến</a:t>
            </a:r>
            <a:r>
              <a:rPr lang="en-US" dirty="0"/>
              <a:t> </a:t>
            </a:r>
            <a:r>
              <a:rPr lang="en-US" dirty="0" err="1"/>
              <a:t>trong</a:t>
            </a:r>
            <a:r>
              <a:rPr lang="en-US" dirty="0"/>
              <a:t> hoisting</a:t>
            </a:r>
          </a:p>
        </p:txBody>
      </p:sp>
    </p:spTree>
    <p:extLst>
      <p:ext uri="{BB962C8B-B14F-4D97-AF65-F5344CB8AC3E}">
        <p14:creationId xmlns:p14="http://schemas.microsoft.com/office/powerpoint/2010/main" val="26561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dirty="0"/>
              <a:t>Sử dụng </a:t>
            </a:r>
            <a:r>
              <a:rPr lang="vi-VN" b="1" dirty="0">
                <a:solidFill>
                  <a:schemeClr val="bg1"/>
                </a:solidFill>
              </a:rPr>
              <a:t>var</a:t>
            </a:r>
            <a:r>
              <a:rPr lang="vi-VN" dirty="0"/>
              <a:t>:  Nếu biến </a:t>
            </a:r>
            <a:r>
              <a:rPr lang="vi-VN" b="1" dirty="0">
                <a:solidFill>
                  <a:schemeClr val="bg1"/>
                </a:solidFill>
              </a:rPr>
              <a:t>chưa gán giá trị</a:t>
            </a:r>
            <a:r>
              <a:rPr lang="vi-VN" dirty="0"/>
              <a:t> thì sẽ </a:t>
            </a:r>
            <a:r>
              <a:rPr lang="vi-VN" b="1" dirty="0">
                <a:solidFill>
                  <a:schemeClr val="bg1"/>
                </a:solidFill>
              </a:rPr>
              <a:t>trả về undefined</a:t>
            </a:r>
            <a:r>
              <a:rPr lang="vi-VN" dirty="0"/>
              <a:t>.</a:t>
            </a:r>
            <a:endParaRPr lang="en-US" dirty="0"/>
          </a:p>
          <a:p>
            <a:pPr marL="457200" lvl="0" indent="-317500" algn="l" rtl="0">
              <a:lnSpc>
                <a:spcPct val="150000"/>
              </a:lnSpc>
              <a:spcBef>
                <a:spcPts val="0"/>
              </a:spcBef>
              <a:spcAft>
                <a:spcPts val="0"/>
              </a:spcAft>
              <a:buSzPts val="1400"/>
              <a:buChar char="●"/>
            </a:pPr>
            <a:r>
              <a:rPr lang="vi-VN" dirty="0"/>
              <a:t>Sử dụng </a:t>
            </a:r>
            <a:r>
              <a:rPr lang="vi-VN" b="1" dirty="0">
                <a:solidFill>
                  <a:schemeClr val="bg1"/>
                </a:solidFill>
              </a:rPr>
              <a:t>let</a:t>
            </a:r>
            <a:r>
              <a:rPr lang="vi-VN" dirty="0"/>
              <a:t> và </a:t>
            </a:r>
            <a:r>
              <a:rPr lang="vi-VN" b="1" dirty="0">
                <a:solidFill>
                  <a:schemeClr val="bg1"/>
                </a:solidFill>
              </a:rPr>
              <a:t>const</a:t>
            </a:r>
            <a:r>
              <a:rPr lang="vi-VN" dirty="0"/>
              <a:t>: Nếu biến </a:t>
            </a:r>
            <a:r>
              <a:rPr lang="vi-VN" b="1" dirty="0">
                <a:solidFill>
                  <a:schemeClr val="bg1"/>
                </a:solidFill>
              </a:rPr>
              <a:t>chưa gán giá trị </a:t>
            </a:r>
            <a:r>
              <a:rPr lang="vi-VN" dirty="0"/>
              <a:t>thì sẽ xuất hiện thông báo </a:t>
            </a:r>
            <a:r>
              <a:rPr lang="vi-VN" b="1" dirty="0">
                <a:solidFill>
                  <a:schemeClr val="bg1"/>
                </a:solidFill>
              </a:rPr>
              <a:t>lỗi a is not defined</a:t>
            </a:r>
            <a:r>
              <a:rPr lang="vi-VN" dirty="0"/>
              <a:t>. Lỗi này muốn nói rằng biến a chưa được định nghĩa.</a:t>
            </a:r>
            <a:endParaRPr lang="en-US"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02. </a:t>
            </a:r>
            <a:r>
              <a:rPr lang="en-US" b="0" dirty="0"/>
              <a:t>Hoisting</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2.2. </a:t>
            </a:r>
            <a:r>
              <a:rPr lang="nn-NO" dirty="0"/>
              <a:t>Từ khóa let, const và var trong hoisting</a:t>
            </a:r>
            <a:endParaRPr lang="en-US" dirty="0"/>
          </a:p>
        </p:txBody>
      </p:sp>
    </p:spTree>
    <p:extLst>
      <p:ext uri="{BB962C8B-B14F-4D97-AF65-F5344CB8AC3E}">
        <p14:creationId xmlns:p14="http://schemas.microsoft.com/office/powerpoint/2010/main" val="12956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en-US" b="1" dirty="0">
                <a:solidFill>
                  <a:schemeClr val="bg1"/>
                </a:solidFill>
              </a:rPr>
              <a:t>Declaration</a:t>
            </a:r>
            <a:r>
              <a:rPr lang="en-US" dirty="0"/>
              <a:t> Function</a:t>
            </a:r>
          </a:p>
          <a:p>
            <a:pPr lvl="1" algn="l">
              <a:lnSpc>
                <a:spcPct val="150000"/>
              </a:lnSpc>
              <a:buChar char="●"/>
            </a:pPr>
            <a:r>
              <a:rPr lang="en-US" b="1" dirty="0" err="1">
                <a:solidFill>
                  <a:schemeClr val="bg1"/>
                </a:solidFill>
              </a:rPr>
              <a:t>Có</a:t>
            </a:r>
            <a:r>
              <a:rPr lang="en-US" dirty="0"/>
              <a:t> </a:t>
            </a:r>
            <a:r>
              <a:rPr lang="en-US" dirty="0" err="1"/>
              <a:t>tính</a:t>
            </a:r>
            <a:r>
              <a:rPr lang="en-US" dirty="0"/>
              <a:t> </a:t>
            </a:r>
            <a:r>
              <a:rPr lang="en-US" b="1" dirty="0">
                <a:solidFill>
                  <a:schemeClr val="bg1"/>
                </a:solidFill>
              </a:rPr>
              <a:t>hosting</a:t>
            </a:r>
          </a:p>
          <a:p>
            <a:pPr lvl="1" algn="l">
              <a:lnSpc>
                <a:spcPct val="150000"/>
              </a:lnSpc>
              <a:buChar char="●"/>
            </a:pPr>
            <a:r>
              <a:rPr lang="en-US" dirty="0" err="1"/>
              <a:t>Cú</a:t>
            </a:r>
            <a:r>
              <a:rPr lang="en-US" dirty="0"/>
              <a:t> </a:t>
            </a:r>
            <a:r>
              <a:rPr lang="en-US" dirty="0" err="1"/>
              <a:t>pháp</a:t>
            </a:r>
            <a:r>
              <a:rPr lang="en-US" dirty="0"/>
              <a:t>: function </a:t>
            </a:r>
            <a:r>
              <a:rPr lang="en-US" dirty="0" err="1"/>
              <a:t>tenHam</a:t>
            </a:r>
            <a:r>
              <a:rPr lang="en-US" dirty="0"/>
              <a:t>() { // Code }</a:t>
            </a:r>
          </a:p>
          <a:p>
            <a:pPr>
              <a:lnSpc>
                <a:spcPct val="150000"/>
              </a:lnSpc>
            </a:pPr>
            <a:r>
              <a:rPr lang="en-US" b="1" dirty="0">
                <a:solidFill>
                  <a:schemeClr val="bg1"/>
                </a:solidFill>
              </a:rPr>
              <a:t>Expression</a:t>
            </a:r>
            <a:r>
              <a:rPr lang="en-US" dirty="0"/>
              <a:t> Function</a:t>
            </a:r>
          </a:p>
          <a:p>
            <a:pPr lvl="1" algn="l">
              <a:lnSpc>
                <a:spcPct val="150000"/>
              </a:lnSpc>
              <a:buChar char="●"/>
            </a:pPr>
            <a:r>
              <a:rPr lang="en-US" b="1" dirty="0" err="1">
                <a:solidFill>
                  <a:schemeClr val="bg1"/>
                </a:solidFill>
              </a:rPr>
              <a:t>Không</a:t>
            </a:r>
            <a:r>
              <a:rPr lang="en-US" dirty="0"/>
              <a:t> </a:t>
            </a:r>
            <a:r>
              <a:rPr lang="en-US" dirty="0" err="1"/>
              <a:t>có</a:t>
            </a:r>
            <a:r>
              <a:rPr lang="en-US" dirty="0"/>
              <a:t> </a:t>
            </a:r>
            <a:r>
              <a:rPr lang="en-US" dirty="0" err="1"/>
              <a:t>tính</a:t>
            </a:r>
            <a:r>
              <a:rPr lang="en-US" dirty="0"/>
              <a:t> </a:t>
            </a:r>
            <a:r>
              <a:rPr lang="en-US" b="1" dirty="0">
                <a:solidFill>
                  <a:schemeClr val="bg1"/>
                </a:solidFill>
              </a:rPr>
              <a:t>hosting</a:t>
            </a:r>
          </a:p>
          <a:p>
            <a:pPr lvl="1" algn="l">
              <a:lnSpc>
                <a:spcPct val="150000"/>
              </a:lnSpc>
              <a:buChar char="●"/>
            </a:pPr>
            <a:r>
              <a:rPr lang="en-US" dirty="0" err="1"/>
              <a:t>Cú</a:t>
            </a:r>
            <a:r>
              <a:rPr lang="en-US" dirty="0"/>
              <a:t> </a:t>
            </a:r>
            <a:r>
              <a:rPr lang="en-US" dirty="0" err="1"/>
              <a:t>pháp</a:t>
            </a:r>
            <a:r>
              <a:rPr lang="en-US" dirty="0"/>
              <a:t>: var </a:t>
            </a:r>
            <a:r>
              <a:rPr lang="en-US" dirty="0" err="1"/>
              <a:t>tenBien</a:t>
            </a:r>
            <a:r>
              <a:rPr lang="en-US" dirty="0"/>
              <a:t> = function() { // Code }</a:t>
            </a:r>
          </a:p>
          <a:p>
            <a:pPr>
              <a:lnSpc>
                <a:spcPct val="150000"/>
              </a:lnSpc>
            </a:pPr>
            <a:r>
              <a:rPr lang="en-US" b="1" dirty="0">
                <a:solidFill>
                  <a:schemeClr val="bg1"/>
                </a:solidFill>
              </a:rPr>
              <a:t>Arrow</a:t>
            </a:r>
            <a:r>
              <a:rPr lang="en-US" dirty="0"/>
              <a:t> Function</a:t>
            </a:r>
          </a:p>
          <a:p>
            <a:pPr lvl="1" algn="l">
              <a:lnSpc>
                <a:spcPct val="150000"/>
              </a:lnSpc>
              <a:buChar char="●"/>
            </a:pPr>
            <a:r>
              <a:rPr lang="en-US" b="1" dirty="0" err="1">
                <a:solidFill>
                  <a:schemeClr val="bg1"/>
                </a:solidFill>
              </a:rPr>
              <a:t>Không</a:t>
            </a:r>
            <a:r>
              <a:rPr lang="en-US" dirty="0"/>
              <a:t> </a:t>
            </a:r>
            <a:r>
              <a:rPr lang="en-US" dirty="0" err="1"/>
              <a:t>có</a:t>
            </a:r>
            <a:r>
              <a:rPr lang="en-US" dirty="0"/>
              <a:t> </a:t>
            </a:r>
            <a:r>
              <a:rPr lang="en-US" dirty="0" err="1"/>
              <a:t>tính</a:t>
            </a:r>
            <a:r>
              <a:rPr lang="en-US" dirty="0"/>
              <a:t> </a:t>
            </a:r>
            <a:r>
              <a:rPr lang="en-US" b="1" dirty="0">
                <a:solidFill>
                  <a:schemeClr val="bg1"/>
                </a:solidFill>
              </a:rPr>
              <a:t>hosting</a:t>
            </a:r>
          </a:p>
          <a:p>
            <a:pPr lvl="1" algn="l">
              <a:lnSpc>
                <a:spcPct val="150000"/>
              </a:lnSpc>
              <a:buChar char="●"/>
            </a:pPr>
            <a:r>
              <a:rPr lang="en-US" dirty="0"/>
              <a:t>var </a:t>
            </a:r>
            <a:r>
              <a:rPr lang="en-US" dirty="0" err="1"/>
              <a:t>tenBien</a:t>
            </a:r>
            <a:r>
              <a:rPr lang="en-US" dirty="0"/>
              <a:t> = () =&gt; { // Code }</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02. </a:t>
            </a:r>
            <a:r>
              <a:rPr lang="en-US" b="0" dirty="0"/>
              <a:t>Hoisting</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2.3. </a:t>
            </a:r>
            <a:r>
              <a:rPr lang="nn-NO" dirty="0"/>
              <a:t>Hàm trong hoisting</a:t>
            </a:r>
            <a:endParaRPr lang="en-US" dirty="0"/>
          </a:p>
        </p:txBody>
      </p:sp>
    </p:spTree>
    <p:extLst>
      <p:ext uri="{BB962C8B-B14F-4D97-AF65-F5344CB8AC3E}">
        <p14:creationId xmlns:p14="http://schemas.microsoft.com/office/powerpoint/2010/main" val="157897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vi-VN" b="1" dirty="0">
                <a:solidFill>
                  <a:schemeClr val="bg1"/>
                </a:solidFill>
              </a:rPr>
              <a:t>Strict mode </a:t>
            </a:r>
            <a:r>
              <a:rPr lang="vi-VN" dirty="0"/>
              <a:t>là </a:t>
            </a:r>
            <a:r>
              <a:rPr lang="vi-VN" b="1" dirty="0">
                <a:solidFill>
                  <a:schemeClr val="bg1"/>
                </a:solidFill>
              </a:rPr>
              <a:t>chế độ code nghiêm ngặt</a:t>
            </a:r>
            <a:r>
              <a:rPr lang="vi-VN" dirty="0"/>
              <a:t>, nó bắt buộc lập trình viên phải tuân thủ theo quy tắc mà javascript đưa ra. Các lỗi cơ bản thường gặp như khai báo trùng tên biến và trùng tên hàm, sử dụng biến mà chưa được định nghĩa.</a:t>
            </a:r>
          </a:p>
          <a:p>
            <a:pPr>
              <a:lnSpc>
                <a:spcPct val="150000"/>
              </a:lnSpc>
            </a:pPr>
            <a:r>
              <a:rPr lang="vi-VN" dirty="0"/>
              <a:t>Để </a:t>
            </a:r>
            <a:r>
              <a:rPr lang="vi-VN" b="1" dirty="0">
                <a:solidFill>
                  <a:schemeClr val="bg1"/>
                </a:solidFill>
              </a:rPr>
              <a:t>sử dụng </a:t>
            </a:r>
            <a:r>
              <a:rPr lang="vi-VN" dirty="0"/>
              <a:t>strict mode ta khai báo </a:t>
            </a:r>
            <a:r>
              <a:rPr lang="vi-VN" b="1" dirty="0">
                <a:solidFill>
                  <a:schemeClr val="bg1"/>
                </a:solidFill>
              </a:rPr>
              <a:t>"use strict"; </a:t>
            </a:r>
            <a:r>
              <a:rPr lang="vi-VN" dirty="0"/>
              <a:t>ở trước vị trí mà ta muốn sử dụng.</a:t>
            </a:r>
            <a:endParaRPr lang="en-US"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Strict Mode</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3.1. </a:t>
            </a:r>
            <a:r>
              <a:rPr lang="nn-NO" dirty="0"/>
              <a:t>Strict mode là gì?</a:t>
            </a:r>
            <a:endParaRPr lang="en-US" dirty="0"/>
          </a:p>
        </p:txBody>
      </p:sp>
    </p:spTree>
    <p:extLst>
      <p:ext uri="{BB962C8B-B14F-4D97-AF65-F5344CB8AC3E}">
        <p14:creationId xmlns:p14="http://schemas.microsoft.com/office/powerpoint/2010/main" val="209186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vi-VN" dirty="0"/>
              <a:t>Strict mode </a:t>
            </a:r>
            <a:r>
              <a:rPr lang="vi-VN" b="1" dirty="0">
                <a:solidFill>
                  <a:schemeClr val="bg1"/>
                </a:solidFill>
              </a:rPr>
              <a:t>toàn cục</a:t>
            </a:r>
            <a:r>
              <a:rPr lang="en-US" dirty="0"/>
              <a:t>: </a:t>
            </a:r>
            <a:r>
              <a:rPr lang="en-US" dirty="0" err="1"/>
              <a:t>Khai</a:t>
            </a:r>
            <a:r>
              <a:rPr lang="en-US" dirty="0"/>
              <a:t> </a:t>
            </a:r>
            <a:r>
              <a:rPr lang="en-US" dirty="0" err="1"/>
              <a:t>báo</a:t>
            </a:r>
            <a:r>
              <a:rPr lang="en-US" dirty="0"/>
              <a:t> </a:t>
            </a:r>
            <a:r>
              <a:rPr lang="en-US" dirty="0" err="1"/>
              <a:t>bên</a:t>
            </a:r>
            <a:r>
              <a:rPr lang="en-US" dirty="0"/>
              <a:t> </a:t>
            </a:r>
            <a:r>
              <a:rPr lang="en-US" dirty="0" err="1"/>
              <a:t>ngoài</a:t>
            </a:r>
            <a:r>
              <a:rPr lang="en-US" dirty="0"/>
              <a:t> </a:t>
            </a:r>
            <a:r>
              <a:rPr lang="en-US" dirty="0" err="1"/>
              <a:t>cùng</a:t>
            </a:r>
            <a:r>
              <a:rPr lang="en-US" dirty="0"/>
              <a:t>.</a:t>
            </a:r>
          </a:p>
          <a:p>
            <a:pPr>
              <a:lnSpc>
                <a:spcPct val="150000"/>
              </a:lnSpc>
            </a:pPr>
            <a:r>
              <a:rPr lang="en-US" dirty="0"/>
              <a:t>Strict mode </a:t>
            </a:r>
            <a:r>
              <a:rPr lang="en-US" b="1" dirty="0" err="1">
                <a:solidFill>
                  <a:schemeClr val="bg1"/>
                </a:solidFill>
              </a:rPr>
              <a:t>cục</a:t>
            </a:r>
            <a:r>
              <a:rPr lang="en-US" b="1" dirty="0">
                <a:solidFill>
                  <a:schemeClr val="bg1"/>
                </a:solidFill>
              </a:rPr>
              <a:t> </a:t>
            </a:r>
            <a:r>
              <a:rPr lang="en-US" b="1" dirty="0" err="1">
                <a:solidFill>
                  <a:schemeClr val="bg1"/>
                </a:solidFill>
              </a:rPr>
              <a:t>bộ</a:t>
            </a:r>
            <a:r>
              <a:rPr lang="en-US" dirty="0"/>
              <a:t>: </a:t>
            </a:r>
            <a:r>
              <a:rPr lang="en-US" dirty="0" err="1"/>
              <a:t>Khai</a:t>
            </a:r>
            <a:r>
              <a:rPr lang="en-US" dirty="0"/>
              <a:t> </a:t>
            </a:r>
            <a:r>
              <a:rPr lang="en-US" dirty="0" err="1"/>
              <a:t>báo</a:t>
            </a:r>
            <a:r>
              <a:rPr lang="en-US" dirty="0"/>
              <a:t> </a:t>
            </a:r>
            <a:r>
              <a:rPr lang="en-US" dirty="0" err="1"/>
              <a:t>bên</a:t>
            </a:r>
            <a:r>
              <a:rPr lang="en-US" dirty="0"/>
              <a:t> </a:t>
            </a:r>
            <a:r>
              <a:rPr lang="en-US" dirty="0" err="1"/>
              <a:t>trong</a:t>
            </a:r>
            <a:r>
              <a:rPr lang="en-US" dirty="0"/>
              <a:t> </a:t>
            </a:r>
            <a:r>
              <a:rPr lang="en-US" dirty="0" err="1"/>
              <a:t>một</a:t>
            </a:r>
            <a:r>
              <a:rPr lang="en-US" dirty="0"/>
              <a:t> </a:t>
            </a:r>
            <a:r>
              <a:rPr lang="en-US" dirty="0" err="1"/>
              <a:t>hàm</a:t>
            </a:r>
            <a:r>
              <a:rPr lang="en-US" dirty="0"/>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a:t>Strict Mode</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3.2. </a:t>
            </a:r>
            <a:r>
              <a:rPr lang="nn-NO" dirty="0"/>
              <a:t>Có 2 kiểu Strict Mode</a:t>
            </a:r>
            <a:endParaRPr lang="en-US" dirty="0"/>
          </a:p>
        </p:txBody>
      </p:sp>
    </p:spTree>
    <p:extLst>
      <p:ext uri="{BB962C8B-B14F-4D97-AF65-F5344CB8AC3E}">
        <p14:creationId xmlns:p14="http://schemas.microsoft.com/office/powerpoint/2010/main" val="1540761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a:lnSpc>
                <a:spcPct val="150000"/>
              </a:lnSpc>
            </a:pPr>
            <a:r>
              <a:rPr lang="vi-VN" dirty="0"/>
              <a:t>Từ khóa </a:t>
            </a:r>
            <a:r>
              <a:rPr lang="vi-VN" b="1" dirty="0">
                <a:solidFill>
                  <a:schemeClr val="bg1"/>
                </a:solidFill>
              </a:rPr>
              <a:t>this</a:t>
            </a:r>
            <a:r>
              <a:rPr lang="vi-VN" dirty="0"/>
              <a:t> sẽ </a:t>
            </a:r>
            <a:r>
              <a:rPr lang="vi-VN" b="1" dirty="0">
                <a:solidFill>
                  <a:schemeClr val="bg1"/>
                </a:solidFill>
              </a:rPr>
              <a:t>trỏ về đối tượng </a:t>
            </a:r>
            <a:r>
              <a:rPr lang="vi-VN" dirty="0"/>
              <a:t>mà </a:t>
            </a:r>
            <a:r>
              <a:rPr lang="vi-VN" b="1" dirty="0">
                <a:solidFill>
                  <a:schemeClr val="bg1"/>
                </a:solidFill>
              </a:rPr>
              <a:t>nó đang thuộc về</a:t>
            </a:r>
            <a:r>
              <a:rPr lang="vi-VN" dirty="0"/>
              <a:t>.</a:t>
            </a:r>
            <a:endParaRPr lang="en-US" dirty="0"/>
          </a:p>
          <a:p>
            <a:pPr>
              <a:lnSpc>
                <a:spcPct val="150000"/>
              </a:lnSpc>
            </a:pPr>
            <a:r>
              <a:rPr lang="vi-VN" dirty="0"/>
              <a:t>Trong javascript, bạn có thể đặt this ngay cấp ngoài cùng của chương trình, vì đối tượng cao nhất chính là đối tượng Windows, nên kết quả là từ khóa this sẽ trỏ đến đối tượng windows.</a:t>
            </a:r>
            <a:endParaRPr lang="en-US"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Từ</a:t>
            </a:r>
            <a:r>
              <a:rPr lang="en-US" b="0" dirty="0"/>
              <a:t> </a:t>
            </a:r>
            <a:r>
              <a:rPr lang="en-US" b="0" dirty="0" err="1"/>
              <a:t>khóa</a:t>
            </a:r>
            <a:r>
              <a:rPr lang="en-US" b="0" dirty="0"/>
              <a:t> "this"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4.1. </a:t>
            </a:r>
            <a:r>
              <a:rPr lang="nn-NO" dirty="0"/>
              <a:t>This trong Javascript</a:t>
            </a:r>
            <a:endParaRPr lang="en-US" dirty="0"/>
          </a:p>
        </p:txBody>
      </p:sp>
    </p:spTree>
    <p:extLst>
      <p:ext uri="{BB962C8B-B14F-4D97-AF65-F5344CB8AC3E}">
        <p14:creationId xmlns:p14="http://schemas.microsoft.com/office/powerpoint/2010/main" val="2789106551"/>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2034</TotalTime>
  <Words>1298</Words>
  <Application>Microsoft Office PowerPoint</Application>
  <PresentationFormat>On-screen Show (16:9)</PresentationFormat>
  <Paragraphs>116</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Barlow Condensed SemiBold</vt:lpstr>
      <vt:lpstr>Anaheim</vt:lpstr>
      <vt:lpstr>Barlow</vt:lpstr>
      <vt:lpstr>Barlow Condensed</vt:lpstr>
      <vt:lpstr>Arial</vt:lpstr>
      <vt:lpstr>Montserrat</vt:lpstr>
      <vt:lpstr>Software Developer Engineer Job Description by Slidesgo</vt:lpstr>
      <vt:lpstr>KHÓA HỌC FRONT-END  Bài 21: Javascript nâng cao (Tiết 1)</vt:lpstr>
      <vt:lpstr>Nội dung</vt:lpstr>
      <vt:lpstr>01. Scope</vt:lpstr>
      <vt:lpstr>02. Hoisting</vt:lpstr>
      <vt:lpstr>02. Hoisting</vt:lpstr>
      <vt:lpstr>02. Hoisting</vt:lpstr>
      <vt:lpstr>03. Strict Mode</vt:lpstr>
      <vt:lpstr>03. Strict Mode</vt:lpstr>
      <vt:lpstr>04. Từ khóa "this"</vt:lpstr>
      <vt:lpstr>04. Từ khóa "this"</vt:lpstr>
      <vt:lpstr>04. Từ khóa "this"</vt:lpstr>
      <vt:lpstr>04. Từ khóa "this"</vt:lpstr>
      <vt:lpstr>04. Từ khóa "this"</vt:lpstr>
      <vt:lpstr>05. Modules</vt:lpstr>
      <vt:lpstr>05. Modules</vt:lpstr>
      <vt:lpstr>05. Modules</vt:lpstr>
      <vt:lpstr>05. Modules</vt:lpstr>
      <vt:lpstr>06. JSON</vt:lpstr>
      <vt:lpstr>06. 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106</cp:revision>
  <dcterms:modified xsi:type="dcterms:W3CDTF">2023-02-28T16:57:04Z</dcterms:modified>
</cp:coreProperties>
</file>