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7"/>
  </p:notesMasterIdLst>
  <p:sldIdLst>
    <p:sldId id="256" r:id="rId2"/>
    <p:sldId id="294" r:id="rId3"/>
    <p:sldId id="298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25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8"/>
      <p:bold r:id="rId29"/>
      <p:italic r:id="rId30"/>
      <p:boldItalic r:id="rId31"/>
    </p:embeddedFont>
    <p:embeddedFont>
      <p:font typeface="Barlow Condensed" panose="00000506000000000000" pitchFamily="2" charset="0"/>
      <p:regular r:id="rId32"/>
      <p:bold r:id="rId33"/>
      <p:italic r:id="rId34"/>
      <p:boldItalic r:id="rId35"/>
    </p:embeddedFont>
    <p:embeddedFont>
      <p:font typeface="Barlow Condensed SemiBold" panose="00000706000000000000" pitchFamily="2" charset="0"/>
      <p:regular r:id="rId36"/>
      <p:bold r:id="rId37"/>
      <p:italic r:id="rId38"/>
      <p:boldItalic r:id="rId39"/>
    </p:embeddedFont>
    <p:embeddedFont>
      <p:font typeface="Montserrat" panose="000005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EA0BB4-F227-4FE3-9A87-D9DB8C6481EC}">
  <a:tblStyle styleId="{8DEA0BB4-F227-4FE3-9A87-D9DB8C6481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5165" autoAdjust="0"/>
  </p:normalViewPr>
  <p:slideViewPr>
    <p:cSldViewPr snapToGrid="0">
      <p:cViewPr varScale="1">
        <p:scale>
          <a:sx n="197" d="100"/>
          <a:sy n="197" d="100"/>
        </p:scale>
        <p:origin x="108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19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159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820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69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65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1614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117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266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892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1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381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712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9864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55219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8982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2124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298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372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305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1210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0291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98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427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1489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1845025" y="-739063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640750" y="3098662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2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 rot="435267">
            <a:off x="6817947" y="-474140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2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" name="Google Shape;29;p2"/>
          <p:cNvCxnSpPr/>
          <p:nvPr/>
        </p:nvCxnSpPr>
        <p:spPr>
          <a:xfrm rot="436104" flipH="1">
            <a:off x="7342476" y="-138003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2"/>
          <p:cNvCxnSpPr/>
          <p:nvPr/>
        </p:nvCxnSpPr>
        <p:spPr>
          <a:xfrm rot="436104" flipH="1">
            <a:off x="7694851" y="-2736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2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2"/>
          <p:cNvSpPr/>
          <p:nvPr/>
        </p:nvSpPr>
        <p:spPr>
          <a:xfrm rot="-1799972">
            <a:off x="-2090395" y="-155613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22"/>
          <p:cNvSpPr/>
          <p:nvPr/>
        </p:nvSpPr>
        <p:spPr>
          <a:xfrm rot="9000028">
            <a:off x="7870761" y="2012568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22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996" name="Google Shape;996;p2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97" name="Google Shape;997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9" name="Google Shape;999;p2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00" name="Google Shape;1000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2" name="Google Shape;1002;p2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03" name="Google Shape;1003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5" name="Google Shape;1005;p22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1006" name="Google Shape;1006;p2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2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1009" name="Google Shape;1009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22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1012" name="Google Shape;1012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22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1015" name="Google Shape;1015;p22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6" name="Google Shape;1016;p22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3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23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23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021" name="Google Shape;1021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2" name="Google Shape;1022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3" name="Google Shape;1023;p23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024" name="Google Shape;1024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5" name="Google Shape;1025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6" name="Google Shape;1026;p23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027" name="Google Shape;1027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23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034" name="Google Shape;1034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23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041" name="Google Shape;1041;p2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042" name="Google Shape;1042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" name="Google Shape;1044;p2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45" name="Google Shape;1045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2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48" name="Google Shape;1048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23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051" name="Google Shape;1051;p2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"/>
          <p:cNvSpPr/>
          <p:nvPr/>
        </p:nvSpPr>
        <p:spPr>
          <a:xfrm rot="899997" flipH="1">
            <a:off x="-1712038" y="3114971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5400000" flipH="1">
            <a:off x="7353835" y="321738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rot="10800000" flipH="1">
            <a:off x="-827467" y="-741529"/>
            <a:ext cx="1540684" cy="1387652"/>
            <a:chOff x="3632834" y="4464921"/>
            <a:chExt cx="1540684" cy="1387652"/>
          </a:xfrm>
        </p:grpSpPr>
        <p:sp>
          <p:nvSpPr>
            <p:cNvPr id="45" name="Google Shape;45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" name="Google Shape;46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" name="Google Shape;47;p3"/>
          <p:cNvGrpSpPr/>
          <p:nvPr/>
        </p:nvGrpSpPr>
        <p:grpSpPr>
          <a:xfrm rot="10800000" flipH="1">
            <a:off x="7893908" y="-741529"/>
            <a:ext cx="1540684" cy="1387652"/>
            <a:chOff x="3632834" y="4464921"/>
            <a:chExt cx="1540684" cy="1387652"/>
          </a:xfrm>
        </p:grpSpPr>
        <p:sp>
          <p:nvSpPr>
            <p:cNvPr id="48" name="Google Shape;48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49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" name="Google Shape;50;p3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51" name="Google Shape;51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58" name="Google Shape;58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 rot="-5400000" flipH="1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" name="Google Shape;74;p3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75" name="Google Shape;75;p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>
            <a:spLocks noGrp="1"/>
          </p:cNvSpPr>
          <p:nvPr>
            <p:ph type="subTitle" idx="1"/>
          </p:nvPr>
        </p:nvSpPr>
        <p:spPr>
          <a:xfrm>
            <a:off x="7393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2"/>
          </p:nvPr>
        </p:nvSpPr>
        <p:spPr>
          <a:xfrm>
            <a:off x="49017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ubTitle" idx="3"/>
          </p:nvPr>
        </p:nvSpPr>
        <p:spPr>
          <a:xfrm>
            <a:off x="7200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4"/>
          </p:nvPr>
        </p:nvSpPr>
        <p:spPr>
          <a:xfrm>
            <a:off x="49017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5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46" name="Google Shape;146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7" name="Google Shape;147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8" name="Google Shape;148;p5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49" name="Google Shape;149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0" name="Google Shape;150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1" name="Google Shape;151;p5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52" name="Google Shape;152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5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59" name="Google Shape;159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5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66" name="Google Shape;166;p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67" name="Google Shape;167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70" name="Google Shape;170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172;p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73" name="Google Shape;173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" name="Google Shape;175;p5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76" name="Google Shape;176;p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>
            <a:spLocks noGrp="1"/>
          </p:cNvSpPr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8" name="Google Shape;268;p8"/>
          <p:cNvSpPr/>
          <p:nvPr/>
        </p:nvSpPr>
        <p:spPr>
          <a:xfrm rot="6317200">
            <a:off x="7753292" y="-112119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6256533">
            <a:off x="-2373557" y="268080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75" name="Google Shape;275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0" name="Google Shape;280;p8"/>
          <p:cNvGrpSpPr/>
          <p:nvPr/>
        </p:nvGrpSpPr>
        <p:grpSpPr>
          <a:xfrm rot="10800000" flipH="1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81" name="Google Shape;281;p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84" name="Google Shape;284;p8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321" name="Google Shape;321;p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8"/>
          <p:cNvSpPr/>
          <p:nvPr/>
        </p:nvSpPr>
        <p:spPr>
          <a:xfrm rot="435267">
            <a:off x="7719471" y="453853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4" name="Google Shape;324;p8"/>
          <p:cNvCxnSpPr/>
          <p:nvPr/>
        </p:nvCxnSpPr>
        <p:spPr>
          <a:xfrm rot="436104" flipH="1">
            <a:off x="7796151" y="468547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8"/>
          <p:cNvSpPr/>
          <p:nvPr/>
        </p:nvSpPr>
        <p:spPr>
          <a:xfrm rot="5400000" flipH="1">
            <a:off x="8802568" y="308082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>
            <a:spLocks noGrp="1"/>
          </p:cNvSpPr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8" name="Google Shape;328;p9"/>
          <p:cNvSpPr txBox="1">
            <a:spLocks noGrp="1"/>
          </p:cNvSpPr>
          <p:nvPr>
            <p:ph type="subTitle" idx="1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329" name="Google Shape;329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0" name="Google Shape;330;p9"/>
          <p:cNvSpPr/>
          <p:nvPr/>
        </p:nvSpPr>
        <p:spPr>
          <a:xfrm rot="-6317200" flipH="1">
            <a:off x="-1906423" y="-79694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9"/>
          <p:cNvSpPr/>
          <p:nvPr/>
        </p:nvSpPr>
        <p:spPr>
          <a:xfrm rot="-6256533" flipH="1">
            <a:off x="7266483" y="300505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 rot="-5400000" flipH="1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333" name="Google Shape;333;p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34" name="Google Shape;334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40" name="Google Shape;340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9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343" name="Google Shape;343;p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9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346" name="Google Shape;346;p9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9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83" name="Google Shape;383;p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9"/>
          <p:cNvSpPr/>
          <p:nvPr/>
        </p:nvSpPr>
        <p:spPr>
          <a:xfrm rot="-435267" flipH="1">
            <a:off x="247939" y="48627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6" name="Google Shape;386;p9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" name="Google Shape;387;p9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0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90" name="Google Shape;390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10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99" name="Google Shape;399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10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>
            <a:endParaRPr/>
          </a:p>
        </p:txBody>
      </p:sp>
      <p:sp>
        <p:nvSpPr>
          <p:cNvPr id="408" name="Google Shape;408;p10"/>
          <p:cNvSpPr/>
          <p:nvPr/>
        </p:nvSpPr>
        <p:spPr>
          <a:xfrm rot="740964">
            <a:off x="2555135" y="4016752"/>
            <a:ext cx="4319054" cy="272171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0"/>
          <p:cNvSpPr/>
          <p:nvPr/>
        </p:nvSpPr>
        <p:spPr>
          <a:xfrm rot="3600028">
            <a:off x="2889450" y="-215305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10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411" name="Google Shape;411;p1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0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418" name="Google Shape;418;p1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 txBox="1">
            <a:spLocks noGrp="1"/>
          </p:cNvSpPr>
          <p:nvPr>
            <p:ph type="title" hasCustomPrompt="1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56" name="Google Shape;456;p11"/>
          <p:cNvSpPr txBox="1">
            <a:spLocks noGrp="1"/>
          </p:cNvSpPr>
          <p:nvPr>
            <p:ph type="subTitle" idx="1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1"/>
          <p:cNvSpPr/>
          <p:nvPr/>
        </p:nvSpPr>
        <p:spPr>
          <a:xfrm rot="2352435">
            <a:off x="2482219" y="4250194"/>
            <a:ext cx="4319020" cy="272169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11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459" name="Google Shape;459;p1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2" name="Google Shape;462;p1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3" name="Google Shape;463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8" name="Google Shape;468;p11"/>
          <p:cNvGrpSpPr/>
          <p:nvPr/>
        </p:nvGrpSpPr>
        <p:grpSpPr>
          <a:xfrm rot="10800000" flipH="1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469" name="Google Shape;469;p1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11"/>
          <p:cNvSpPr/>
          <p:nvPr/>
        </p:nvSpPr>
        <p:spPr>
          <a:xfrm rot="5400000" flipH="1">
            <a:off x="8802568" y="20379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11"/>
          <p:cNvGrpSpPr/>
          <p:nvPr/>
        </p:nvGrpSpPr>
        <p:grpSpPr>
          <a:xfrm>
            <a:off x="-988628" y="1266621"/>
            <a:ext cx="1391222" cy="1387652"/>
            <a:chOff x="4010510" y="4522646"/>
            <a:chExt cx="1391222" cy="1387652"/>
          </a:xfrm>
        </p:grpSpPr>
        <p:sp>
          <p:nvSpPr>
            <p:cNvPr id="473" name="Google Shape;473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4" name="Google Shape;474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5" name="Google Shape;475;p11"/>
          <p:cNvGrpSpPr/>
          <p:nvPr/>
        </p:nvGrpSpPr>
        <p:grpSpPr>
          <a:xfrm rot="10800000">
            <a:off x="8625322" y="2848196"/>
            <a:ext cx="1391222" cy="1387652"/>
            <a:chOff x="4010510" y="4522646"/>
            <a:chExt cx="1391222" cy="1387652"/>
          </a:xfrm>
        </p:grpSpPr>
        <p:sp>
          <p:nvSpPr>
            <p:cNvPr id="476" name="Google Shape;476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7" name="Google Shape;477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8" name="Google Shape;478;p11"/>
          <p:cNvSpPr/>
          <p:nvPr/>
        </p:nvSpPr>
        <p:spPr>
          <a:xfrm rot="3600028">
            <a:off x="7176125" y="-243840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1"/>
          <p:cNvSpPr/>
          <p:nvPr/>
        </p:nvSpPr>
        <p:spPr>
          <a:xfrm rot="4913980">
            <a:off x="-1664938" y="-2531788"/>
            <a:ext cx="3365081" cy="370512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>
            <a:spLocks noGrp="1"/>
          </p:cNvSpPr>
          <p:nvPr>
            <p:ph type="subTitle" idx="1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2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3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4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5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subTitle" idx="6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8" name="Google Shape;48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subTitle" idx="7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13"/>
          <p:cNvSpPr txBox="1">
            <a:spLocks noGrp="1"/>
          </p:cNvSpPr>
          <p:nvPr>
            <p:ph type="subTitle" idx="8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13"/>
          <p:cNvSpPr txBox="1">
            <a:spLocks noGrp="1"/>
          </p:cNvSpPr>
          <p:nvPr>
            <p:ph type="subTitle" idx="9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2" name="Google Shape;492;p13"/>
          <p:cNvSpPr txBox="1">
            <a:spLocks noGrp="1"/>
          </p:cNvSpPr>
          <p:nvPr>
            <p:ph type="subTitle" idx="13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13"/>
          <p:cNvSpPr txBox="1">
            <a:spLocks noGrp="1"/>
          </p:cNvSpPr>
          <p:nvPr>
            <p:ph type="subTitle" idx="14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13"/>
          <p:cNvSpPr txBox="1">
            <a:spLocks noGrp="1"/>
          </p:cNvSpPr>
          <p:nvPr>
            <p:ph type="subTitle" idx="15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5" name="Google Shape;495;p13"/>
          <p:cNvSpPr/>
          <p:nvPr/>
        </p:nvSpPr>
        <p:spPr>
          <a:xfrm rot="10800000">
            <a:off x="-1426853" y="-1062630"/>
            <a:ext cx="3177828" cy="200255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13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497" name="Google Shape;497;p13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13"/>
          <p:cNvSpPr/>
          <p:nvPr/>
        </p:nvSpPr>
        <p:spPr>
          <a:xfrm rot="-1297775">
            <a:off x="7887277" y="-719144"/>
            <a:ext cx="2209823" cy="1811858"/>
          </a:xfrm>
          <a:custGeom>
            <a:avLst/>
            <a:gdLst/>
            <a:ahLst/>
            <a:cxnLst/>
            <a:rect l="l" t="t" r="r" b="b"/>
            <a:pathLst>
              <a:path w="19718" h="16167" extrusionOk="0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13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01" name="Google Shape;501;p1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02" name="Google Shape;502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1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05" name="Google Shape;505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1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508" name="Google Shape;508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rot="10800000" flipH="1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511" name="Google Shape;511;p1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13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3"/>
          <p:cNvSpPr/>
          <p:nvPr/>
        </p:nvSpPr>
        <p:spPr>
          <a:xfrm rot="435267">
            <a:off x="8214271" y="42142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5" name="Google Shape;515;p13"/>
          <p:cNvCxnSpPr/>
          <p:nvPr/>
        </p:nvCxnSpPr>
        <p:spPr>
          <a:xfrm rot="436104" flipH="1">
            <a:off x="8926501" y="43612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6" name="Google Shape;516;p13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517" name="Google Shape;517;p13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13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554" name="Google Shape;554;p1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5" name="Google Shape;555;p13"/>
            <p:cNvCxnSpPr/>
            <p:nvPr/>
          </p:nvCxnSpPr>
          <p:spPr>
            <a:xfrm rot="436104" flipH="1">
              <a:off x="4223501" y="46956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7"/>
          <p:cNvSpPr txBox="1">
            <a:spLocks noGrp="1"/>
          </p:cNvSpPr>
          <p:nvPr>
            <p:ph type="ctrTitle"/>
          </p:nvPr>
        </p:nvSpPr>
        <p:spPr>
          <a:xfrm>
            <a:off x="609600" y="1196953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 dirty="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KHÓA HỌC FRONT-END</a:t>
            </a:r>
            <a:br>
              <a:rPr lang="en" dirty="0"/>
            </a:br>
            <a:br>
              <a:rPr lang="en" dirty="0"/>
            </a:br>
            <a:r>
              <a:rPr lang="en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Bài 22: </a:t>
            </a:r>
            <a:r>
              <a:rPr lang="vi-VN" sz="4000" b="0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Javascript nâng cao (</a:t>
            </a:r>
            <a:r>
              <a:rPr lang="vi-VN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Tiết </a:t>
            </a:r>
            <a:r>
              <a:rPr lang="en-US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2</a:t>
            </a:r>
            <a:r>
              <a:rPr lang="vi-VN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)</a:t>
            </a:r>
            <a:endParaRPr dirty="0"/>
          </a:p>
        </p:txBody>
      </p:sp>
      <p:grpSp>
        <p:nvGrpSpPr>
          <p:cNvPr id="1065" name="Google Shape;1065;p27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1066" name="Google Shape;1066;p27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2" name="Google Shape;1102;p27"/>
          <p:cNvCxnSpPr/>
          <p:nvPr/>
        </p:nvCxnSpPr>
        <p:spPr>
          <a:xfrm>
            <a:off x="3964350" y="2422896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3" name="Google Shape;1103;p27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1104" name="Google Shape;1104;p27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1105" name="Google Shape;1105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7" name="Google Shape;1107;p27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1108" name="Google Shape;1108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0" name="Google Shape;1110;p27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1111" name="Google Shape;1111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739466"/>
            <a:ext cx="7425031" cy="4404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sz="1200" b="1">
                <a:solidFill>
                  <a:schemeClr val="bg1"/>
                </a:solidFill>
              </a:rPr>
              <a:t>Phương thức Fetch </a:t>
            </a:r>
            <a:r>
              <a:rPr lang="vi-VN" sz="1200"/>
              <a:t>dùng để </a:t>
            </a:r>
            <a:r>
              <a:rPr lang="vi-VN" sz="1200" b="1">
                <a:solidFill>
                  <a:schemeClr val="bg1"/>
                </a:solidFill>
              </a:rPr>
              <a:t>gọi lên </a:t>
            </a:r>
            <a:r>
              <a:rPr lang="vi-VN" sz="1200"/>
              <a:t>trên </a:t>
            </a:r>
            <a:r>
              <a:rPr lang="vi-VN" sz="1200" b="1">
                <a:solidFill>
                  <a:schemeClr val="bg1"/>
                </a:solidFill>
              </a:rPr>
              <a:t>server</a:t>
            </a:r>
            <a:r>
              <a:rPr lang="vi-VN" sz="1200"/>
              <a:t> thông qua </a:t>
            </a:r>
            <a:r>
              <a:rPr lang="en-US" sz="1200"/>
              <a:t>một</a:t>
            </a:r>
            <a:r>
              <a:rPr lang="vi-VN" sz="1200"/>
              <a:t> API để </a:t>
            </a:r>
            <a:r>
              <a:rPr lang="vi-VN" sz="1200" b="1">
                <a:solidFill>
                  <a:schemeClr val="bg1"/>
                </a:solidFill>
              </a:rPr>
              <a:t>lấy dữ liệu </a:t>
            </a:r>
            <a:r>
              <a:rPr lang="vi-VN" sz="1200"/>
              <a:t>từ trên server trả về</a:t>
            </a:r>
            <a:r>
              <a:rPr lang="en-US" sz="1200"/>
              <a:t>.</a:t>
            </a:r>
            <a:endParaRPr lang="vi-VN" sz="12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sz="1200" b="1">
                <a:solidFill>
                  <a:schemeClr val="bg1"/>
                </a:solidFill>
              </a:rPr>
              <a:t>Api</a:t>
            </a:r>
            <a:r>
              <a:rPr lang="vi-VN" sz="1200"/>
              <a:t> hiểu đơn giản thì nó là </a:t>
            </a:r>
            <a:r>
              <a:rPr lang="en-US" sz="1200" b="1">
                <a:solidFill>
                  <a:schemeClr val="bg1"/>
                </a:solidFill>
              </a:rPr>
              <a:t>một</a:t>
            </a:r>
            <a:r>
              <a:rPr lang="vi-VN" sz="1200" b="1">
                <a:solidFill>
                  <a:schemeClr val="bg1"/>
                </a:solidFill>
              </a:rPr>
              <a:t> url </a:t>
            </a:r>
            <a:r>
              <a:rPr lang="vi-VN" sz="1200"/>
              <a:t>để cho phép bên </a:t>
            </a:r>
            <a:r>
              <a:rPr lang="vi-VN" sz="1200" b="1">
                <a:solidFill>
                  <a:schemeClr val="bg1"/>
                </a:solidFill>
              </a:rPr>
              <a:t>Front-end</a:t>
            </a:r>
            <a:r>
              <a:rPr lang="vi-VN" sz="1200"/>
              <a:t> có thể </a:t>
            </a:r>
            <a:r>
              <a:rPr lang="vi-VN" sz="1200" b="1">
                <a:solidFill>
                  <a:schemeClr val="bg1"/>
                </a:solidFill>
              </a:rPr>
              <a:t>giao tiếp </a:t>
            </a:r>
            <a:r>
              <a:rPr lang="vi-VN" sz="1200"/>
              <a:t>được với bên </a:t>
            </a:r>
            <a:r>
              <a:rPr lang="vi-VN" sz="1200" b="1">
                <a:solidFill>
                  <a:schemeClr val="bg1"/>
                </a:solidFill>
              </a:rPr>
              <a:t>Back-end</a:t>
            </a:r>
            <a:r>
              <a:rPr lang="en-US" sz="1200"/>
              <a:t>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Cú pháp</a:t>
            </a:r>
            <a:r>
              <a:rPr lang="en-US" sz="1200"/>
              <a:t>: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vi-VN" sz="1200"/>
              <a:t>fetch('http://example.com/movies.json')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vi-VN" sz="1200"/>
              <a:t>  .then((response) =&gt; {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vi-VN" sz="1200"/>
              <a:t>    return response.json();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vi-VN" sz="1200"/>
              <a:t>  })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vi-VN" sz="1200"/>
              <a:t>  .then((data) =&gt; {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vi-VN" sz="1200"/>
              <a:t>    console.log(data);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vi-VN" sz="1200"/>
              <a:t>  })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vi-VN" sz="1200"/>
              <a:t>  .catch((error) =&gt; {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vi-VN" sz="1200"/>
              <a:t>    console.log(error);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vi-VN" sz="1200"/>
              <a:t>  });</a:t>
            </a:r>
            <a:endParaRPr lang="vi-VN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03. </a:t>
            </a:r>
            <a:r>
              <a:rPr lang="en-US" b="0"/>
              <a:t>Fetch API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286318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739466"/>
            <a:ext cx="7425031" cy="4404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>
                <a:solidFill>
                  <a:schemeClr val="bg1"/>
                </a:solidFill>
              </a:rPr>
              <a:t>Trong đó</a:t>
            </a:r>
            <a:r>
              <a:rPr lang="en-US"/>
              <a:t>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/>
              <a:t>Phương thức </a:t>
            </a:r>
            <a:r>
              <a:rPr lang="vi-VN" b="1">
                <a:solidFill>
                  <a:schemeClr val="bg1"/>
                </a:solidFill>
              </a:rPr>
              <a:t>fetch() </a:t>
            </a:r>
            <a:r>
              <a:rPr lang="vi-VN"/>
              <a:t>dùng để </a:t>
            </a:r>
            <a:r>
              <a:rPr lang="vi-VN" b="1">
                <a:solidFill>
                  <a:schemeClr val="bg1"/>
                </a:solidFill>
              </a:rPr>
              <a:t>gửi yêu cầu </a:t>
            </a:r>
            <a:r>
              <a:rPr lang="vi-VN"/>
              <a:t>lên server thông qua api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/>
              <a:t>Phương thức </a:t>
            </a:r>
            <a:r>
              <a:rPr lang="vi-VN" b="1">
                <a:solidFill>
                  <a:schemeClr val="bg1"/>
                </a:solidFill>
              </a:rPr>
              <a:t>then() </a:t>
            </a:r>
            <a:r>
              <a:rPr lang="vi-VN"/>
              <a:t>được thực thi khi </a:t>
            </a:r>
            <a:r>
              <a:rPr lang="vi-VN" b="1">
                <a:solidFill>
                  <a:schemeClr val="bg1"/>
                </a:solidFill>
              </a:rPr>
              <a:t>có phản hồi </a:t>
            </a:r>
            <a:r>
              <a:rPr lang="vi-VN"/>
              <a:t>từ máy chủ trả về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/>
              <a:t>Phương thức </a:t>
            </a:r>
            <a:r>
              <a:rPr lang="vi-VN" b="1">
                <a:solidFill>
                  <a:schemeClr val="bg1"/>
                </a:solidFill>
              </a:rPr>
              <a:t>catch() </a:t>
            </a:r>
            <a:r>
              <a:rPr lang="vi-VN"/>
              <a:t>được thực thi khi </a:t>
            </a:r>
            <a:r>
              <a:rPr lang="vi-VN" b="1">
                <a:solidFill>
                  <a:schemeClr val="bg1"/>
                </a:solidFill>
              </a:rPr>
              <a:t>không có phản hồi </a:t>
            </a:r>
            <a:r>
              <a:rPr lang="vi-VN"/>
              <a:t>từ máy chủ</a:t>
            </a:r>
          </a:p>
          <a:p>
            <a:pPr>
              <a:lnSpc>
                <a:spcPct val="150000"/>
              </a:lnSpc>
            </a:pPr>
            <a:r>
              <a:rPr lang="vi-VN" b="1">
                <a:solidFill>
                  <a:schemeClr val="bg1"/>
                </a:solidFill>
              </a:rPr>
              <a:t>3 bước </a:t>
            </a:r>
            <a:r>
              <a:rPr lang="vi-VN"/>
              <a:t>để lấy data</a:t>
            </a:r>
            <a:r>
              <a:rPr lang="en-US"/>
              <a:t>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/>
              <a:t>Bước 1: Truy cập vào api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/>
              <a:t>Bước 2: Lấy data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/>
              <a:t>Bước 3: In data ra màn hình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03. </a:t>
            </a:r>
            <a:r>
              <a:rPr lang="en-US" b="0"/>
              <a:t>Fetch API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682047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739466"/>
            <a:ext cx="7425031" cy="4404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b="1">
                <a:solidFill>
                  <a:schemeClr val="bg1"/>
                </a:solidFill>
              </a:rPr>
              <a:t>Async / Await </a:t>
            </a:r>
            <a:r>
              <a:rPr lang="vi-VN"/>
              <a:t>là một tính năng của JavaScript giúp chúng ta </a:t>
            </a:r>
            <a:r>
              <a:rPr lang="vi-VN" b="1">
                <a:solidFill>
                  <a:schemeClr val="bg1"/>
                </a:solidFill>
              </a:rPr>
              <a:t>làm việc với các hàm bất đồng bộ</a:t>
            </a:r>
            <a:r>
              <a:rPr lang="vi-VN"/>
              <a:t> theo cách dễ hiểu hơn.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/>
              <a:t>Nó được xây dựng trên Promise.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b="1">
                <a:solidFill>
                  <a:schemeClr val="bg1"/>
                </a:solidFill>
              </a:rPr>
              <a:t>Async</a:t>
            </a:r>
            <a:r>
              <a:rPr lang="vi-VN"/>
              <a:t>: khai báo một hàm bất đồng bộ.</a:t>
            </a:r>
            <a:endParaRPr lang="en-US"/>
          </a:p>
          <a:p>
            <a:pPr lvl="1" algn="l">
              <a:lnSpc>
                <a:spcPct val="150000"/>
              </a:lnSpc>
              <a:buChar char="●"/>
            </a:pPr>
            <a:r>
              <a:rPr lang="vi-VN"/>
              <a:t>Tự động biến đổi một hàm thông thường thành một Promise.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/>
              <a:t>Từ khóa Async được đặt trước 1 hàm.</a:t>
            </a:r>
            <a:endParaRPr lang="en-US"/>
          </a:p>
          <a:p>
            <a:pPr>
              <a:lnSpc>
                <a:spcPct val="150000"/>
              </a:lnSpc>
            </a:pPr>
            <a:r>
              <a:rPr lang="vi-VN" b="1">
                <a:solidFill>
                  <a:schemeClr val="bg1"/>
                </a:solidFill>
              </a:rPr>
              <a:t>Await</a:t>
            </a:r>
            <a:r>
              <a:rPr lang="vi-VN"/>
              <a:t>: tạm dừng việc thực hiện các hàm async.</a:t>
            </a:r>
            <a:endParaRPr lang="en-US"/>
          </a:p>
          <a:p>
            <a:pPr lvl="1" algn="l">
              <a:lnSpc>
                <a:spcPct val="150000"/>
              </a:lnSpc>
              <a:buChar char="●"/>
            </a:pPr>
            <a:r>
              <a:rPr lang="vi-VN"/>
              <a:t>Khi được đặt trước một Promise, nó sẽ đợi cho đến khi Promise kết thúc và trả về kết quả.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/>
              <a:t>Await chỉ có thể được sử dụng bên trong các function async.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04. </a:t>
            </a:r>
            <a:r>
              <a:rPr lang="en-US" b="0"/>
              <a:t>Async/Await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82286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95886"/>
            <a:ext cx="7425031" cy="4024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/>
              <a:t>Cài đặt trước nodejs vào máy tính, gõ npm -v để xem phiên bản.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/>
              <a:t>Cài đặt Postman để thử tính năng thêm, sửa, xóa dữ liệu.</a:t>
            </a:r>
            <a:endParaRPr lang="vi-VN" dirty="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05. </a:t>
            </a:r>
            <a:r>
              <a:rPr lang="en-US" b="0"/>
              <a:t>JSON server và Postman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856416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5.1. </a:t>
            </a:r>
            <a:r>
              <a:rPr lang="nn-NO"/>
              <a:t>Yêu cầu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6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95886"/>
            <a:ext cx="7425031" cy="4024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b="1">
                <a:solidFill>
                  <a:schemeClr val="bg1"/>
                </a:solidFill>
              </a:rPr>
              <a:t>Json server </a:t>
            </a:r>
            <a:r>
              <a:rPr lang="vi-VN"/>
              <a:t>hiểu đơn giản là </a:t>
            </a:r>
            <a:r>
              <a:rPr lang="vi-VN" b="1">
                <a:solidFill>
                  <a:schemeClr val="bg1"/>
                </a:solidFill>
              </a:rPr>
              <a:t>một server trả về các dữ liệu dưới dạng json</a:t>
            </a:r>
            <a:r>
              <a:rPr lang="vi-VN"/>
              <a:t>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b="1">
                <a:solidFill>
                  <a:schemeClr val="bg1"/>
                </a:solidFill>
              </a:rPr>
              <a:t>Dùng để fake </a:t>
            </a:r>
            <a:r>
              <a:rPr lang="en-US" b="1">
                <a:solidFill>
                  <a:schemeClr val="bg1"/>
                </a:solidFill>
              </a:rPr>
              <a:t>API</a:t>
            </a:r>
            <a:r>
              <a:rPr lang="vi-VN"/>
              <a:t>.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05. </a:t>
            </a:r>
            <a:r>
              <a:rPr lang="en-US" b="0"/>
              <a:t>JSON server và Postman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856416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5.2. </a:t>
            </a:r>
            <a:r>
              <a:rPr lang="nn-NO"/>
              <a:t>Khái niệm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68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95886"/>
            <a:ext cx="7425031" cy="4024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b="1">
                <a:solidFill>
                  <a:schemeClr val="bg1"/>
                </a:solidFill>
              </a:rPr>
              <a:t>Bước 1</a:t>
            </a:r>
            <a:r>
              <a:rPr lang="vi-VN"/>
              <a:t>: Gõ </a:t>
            </a:r>
            <a:r>
              <a:rPr lang="vi-VN" b="1">
                <a:solidFill>
                  <a:schemeClr val="bg1"/>
                </a:solidFill>
              </a:rPr>
              <a:t>npm init </a:t>
            </a:r>
            <a:r>
              <a:rPr lang="vi-VN"/>
              <a:t>để khởi tạo file package.json (Chứa những thông tin các gói đã cài đặt, nếu có file package.json rồi thì thôi, nếu không cứ bấm enter)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b="1">
                <a:solidFill>
                  <a:schemeClr val="bg1"/>
                </a:solidFill>
              </a:rPr>
              <a:t>Bước 2</a:t>
            </a:r>
            <a:r>
              <a:rPr lang="vi-VN"/>
              <a:t>: Truy cập vào link https://www.npmjs.com/package/json-server để cài json server. Sau đó chạy lệnh </a:t>
            </a:r>
            <a:r>
              <a:rPr lang="vi-VN" b="1">
                <a:solidFill>
                  <a:schemeClr val="bg1"/>
                </a:solidFill>
              </a:rPr>
              <a:t>npm i json-server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b="1">
                <a:solidFill>
                  <a:schemeClr val="bg1"/>
                </a:solidFill>
              </a:rPr>
              <a:t>Bước 3</a:t>
            </a:r>
            <a:r>
              <a:rPr lang="vi-VN"/>
              <a:t>: Tạo 1 file </a:t>
            </a:r>
            <a:r>
              <a:rPr lang="vi-VN" b="1">
                <a:solidFill>
                  <a:schemeClr val="bg1"/>
                </a:solidFill>
              </a:rPr>
              <a:t>database.json </a:t>
            </a:r>
            <a:r>
              <a:rPr lang="vi-VN"/>
              <a:t>với nội dung</a:t>
            </a:r>
            <a:r>
              <a:rPr lang="en-US"/>
              <a:t> mẫu.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b="1">
                <a:solidFill>
                  <a:schemeClr val="bg1"/>
                </a:solidFill>
              </a:rPr>
              <a:t>Bước 4</a:t>
            </a:r>
            <a:r>
              <a:rPr lang="vi-VN"/>
              <a:t>: Thêm vào mục script trong package.json dòng lệnh: "start": "json-server --watch database.json"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b="1">
                <a:solidFill>
                  <a:schemeClr val="bg1"/>
                </a:solidFill>
              </a:rPr>
              <a:t>Bước 5</a:t>
            </a:r>
            <a:r>
              <a:rPr lang="vi-VN"/>
              <a:t>: Chạy lệnh npm start</a:t>
            </a:r>
            <a:r>
              <a:rPr lang="en-US"/>
              <a:t>.</a:t>
            </a:r>
            <a:endParaRPr lang="vi-VN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05. </a:t>
            </a:r>
            <a:r>
              <a:rPr lang="en-US" b="0"/>
              <a:t>JSON server và Postman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856416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5.3. </a:t>
            </a:r>
            <a:r>
              <a:rPr lang="vi-VN"/>
              <a:t>Hướng dẫn cài đặt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40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1085971" y="1407886"/>
            <a:ext cx="4492353" cy="36900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Bước 1</a:t>
            </a:r>
            <a:r>
              <a:rPr lang="en-US" sz="1200"/>
              <a:t>: Tải Postman và đăng ký tài khoản 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i="1"/>
              <a:t>(Link download: https://www.postman.com/downloads/)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Bước 2</a:t>
            </a:r>
            <a:r>
              <a:rPr lang="en-US" sz="1200"/>
              <a:t>: Chọn Create Workspace</a:t>
            </a:r>
            <a:endParaRPr lang="vi-VN" sz="120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05. </a:t>
            </a:r>
            <a:r>
              <a:rPr lang="en-US" b="0"/>
              <a:t>JSON server và Postman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856416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5.4. </a:t>
            </a:r>
            <a:r>
              <a:rPr lang="vi-VN"/>
              <a:t>Hướng dẫn sử dụng Postman để thử tính năng thêm, sửa, xóa dữ liệu.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B459EA-6DA1-3F52-E9F1-67AE919F8342}"/>
              </a:ext>
            </a:extLst>
          </p:cNvPr>
          <p:cNvSpPr txBox="1"/>
          <p:nvPr/>
        </p:nvSpPr>
        <p:spPr>
          <a:xfrm>
            <a:off x="1085971" y="1061316"/>
            <a:ext cx="2903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Barlow Condensed SemiBold" panose="00000706000000000000" pitchFamily="2" charset="0"/>
              </a:rPr>
              <a:t>5.4.1. Các bước cài đặt và sử dụng Postman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4DF6F0-BAFA-31F0-F940-AB7107372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664" y="2702001"/>
            <a:ext cx="4001565" cy="11269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063E28-2EF7-627A-FAB2-C36EC9265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324" y="1376145"/>
            <a:ext cx="3564512" cy="372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00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1085971" y="1407886"/>
            <a:ext cx="4492353" cy="36900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Bước 3</a:t>
            </a:r>
            <a:r>
              <a:rPr lang="en-US" sz="1200"/>
              <a:t>: Chọn Create Collection và đặt tên cho Collection</a:t>
            </a:r>
            <a:endParaRPr lang="vi-VN" sz="120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05. </a:t>
            </a:r>
            <a:r>
              <a:rPr lang="en-US" b="0"/>
              <a:t>JSON server và Postman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856416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5.4. </a:t>
            </a:r>
            <a:r>
              <a:rPr lang="vi-VN"/>
              <a:t>Hướng dẫn sử dụng Postman để thử tính năng thêm, sửa, xóa dữ liệu.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B459EA-6DA1-3F52-E9F1-67AE919F8342}"/>
              </a:ext>
            </a:extLst>
          </p:cNvPr>
          <p:cNvSpPr txBox="1"/>
          <p:nvPr/>
        </p:nvSpPr>
        <p:spPr>
          <a:xfrm>
            <a:off x="1085971" y="1061316"/>
            <a:ext cx="2903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Barlow Condensed SemiBold" panose="00000706000000000000" pitchFamily="2" charset="0"/>
              </a:rPr>
              <a:t>5.4.1. Các bước cài đặt và sử dụng Postman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C789B8-8EED-B94B-3373-2A351CBAC3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370"/>
          <a:stretch/>
        </p:blipFill>
        <p:spPr>
          <a:xfrm>
            <a:off x="119796" y="1874710"/>
            <a:ext cx="4113537" cy="30701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19A67B-A97E-6A05-7D43-4A4220578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756" y="2152952"/>
            <a:ext cx="4724448" cy="224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25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1085971" y="1407886"/>
            <a:ext cx="4492353" cy="36900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Bước 4</a:t>
            </a:r>
            <a:r>
              <a:rPr lang="en-US" sz="1200"/>
              <a:t>: Tạo mới một Request</a:t>
            </a:r>
            <a:endParaRPr lang="vi-VN" sz="120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05. </a:t>
            </a:r>
            <a:r>
              <a:rPr lang="en-US" b="0"/>
              <a:t>JSON server và Postman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856416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5.4. </a:t>
            </a:r>
            <a:r>
              <a:rPr lang="vi-VN"/>
              <a:t>Hướng dẫn sử dụng Postman để thử tính năng thêm, sửa, xóa dữ liệu.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B459EA-6DA1-3F52-E9F1-67AE919F8342}"/>
              </a:ext>
            </a:extLst>
          </p:cNvPr>
          <p:cNvSpPr txBox="1"/>
          <p:nvPr/>
        </p:nvSpPr>
        <p:spPr>
          <a:xfrm>
            <a:off x="1085971" y="1061316"/>
            <a:ext cx="2903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Barlow Condensed SemiBold" panose="00000706000000000000" pitchFamily="2" charset="0"/>
              </a:rPr>
              <a:t>5.4.1. Các bước cài đặt và sử dụng Postman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97ED4-9088-9FDC-3BA6-85FBF0E9F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28" y="1886857"/>
            <a:ext cx="2610159" cy="30684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76646C-CBED-0B5F-B4ED-9FCFC70D7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130" y="1886855"/>
            <a:ext cx="4692898" cy="306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55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1085971" y="1407886"/>
            <a:ext cx="7259743" cy="991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/>
              <a:t>Để </a:t>
            </a:r>
            <a:r>
              <a:rPr lang="en-US" b="1">
                <a:solidFill>
                  <a:schemeClr val="bg1"/>
                </a:solidFill>
              </a:rPr>
              <a:t>lấy</a:t>
            </a:r>
            <a:r>
              <a:rPr lang="en-US"/>
              <a:t> một hoặc nhiều bản ghi.</a:t>
            </a:r>
          </a:p>
          <a:p>
            <a:pPr>
              <a:lnSpc>
                <a:spcPct val="150000"/>
              </a:lnSpc>
            </a:pPr>
            <a:r>
              <a:rPr lang="en-US"/>
              <a:t>Ví dụ 1: Lấy ra danh sách các bài viết.</a:t>
            </a:r>
            <a:endParaRPr lang="vi-VN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05. </a:t>
            </a:r>
            <a:r>
              <a:rPr lang="en-US" b="0"/>
              <a:t>JSON server và Postman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856416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5.4. </a:t>
            </a:r>
            <a:r>
              <a:rPr lang="vi-VN"/>
              <a:t>Hướng dẫn sử dụng Postman để thử tính năng thêm, sửa, xóa dữ liệu.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B459EA-6DA1-3F52-E9F1-67AE919F8342}"/>
              </a:ext>
            </a:extLst>
          </p:cNvPr>
          <p:cNvSpPr txBox="1"/>
          <p:nvPr/>
        </p:nvSpPr>
        <p:spPr>
          <a:xfrm>
            <a:off x="1085971" y="1061316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Barlow Condensed SemiBold" panose="00000706000000000000" pitchFamily="2" charset="0"/>
              </a:rPr>
              <a:t>5.4.2. </a:t>
            </a:r>
            <a:r>
              <a:rPr lang="vi-VN" b="1">
                <a:solidFill>
                  <a:schemeClr val="bg1"/>
                </a:solidFill>
                <a:latin typeface="Barlow Condensed SemiBold" panose="00000706000000000000" pitchFamily="2" charset="0"/>
              </a:rPr>
              <a:t>Phương thức GET</a:t>
            </a:r>
            <a:endParaRPr lang="en-US" b="1">
              <a:solidFill>
                <a:schemeClr val="bg1"/>
              </a:solidFill>
              <a:latin typeface="Barlow Condensed SemiBold" panose="00000706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AB308A-A376-59CA-0619-7FFD19C6A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895" y="2305879"/>
            <a:ext cx="6466209" cy="265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0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9"/>
          <p:cNvSpPr txBox="1">
            <a:spLocks noGrp="1"/>
          </p:cNvSpPr>
          <p:nvPr>
            <p:ph type="subTitle" idx="1"/>
          </p:nvPr>
        </p:nvSpPr>
        <p:spPr>
          <a:xfrm>
            <a:off x="1701987" y="1031526"/>
            <a:ext cx="2907900" cy="641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/>
              <a:t>Callbacks</a:t>
            </a:r>
            <a:endParaRPr sz="1600" dirty="0"/>
          </a:p>
        </p:txBody>
      </p:sp>
      <p:sp>
        <p:nvSpPr>
          <p:cNvPr id="1127" name="Google Shape;1127;p29"/>
          <p:cNvSpPr txBox="1">
            <a:spLocks noGrp="1"/>
          </p:cNvSpPr>
          <p:nvPr>
            <p:ph type="subTitle" idx="2"/>
          </p:nvPr>
        </p:nvSpPr>
        <p:spPr>
          <a:xfrm>
            <a:off x="5511275" y="1031526"/>
            <a:ext cx="2907900" cy="669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Promise</a:t>
            </a:r>
            <a:endParaRPr dirty="0"/>
          </a:p>
        </p:txBody>
      </p:sp>
      <p:sp>
        <p:nvSpPr>
          <p:cNvPr id="1128" name="Google Shape;1128;p29"/>
          <p:cNvSpPr txBox="1">
            <a:spLocks noGrp="1"/>
          </p:cNvSpPr>
          <p:nvPr>
            <p:ph type="subTitle" idx="3"/>
          </p:nvPr>
        </p:nvSpPr>
        <p:spPr>
          <a:xfrm>
            <a:off x="1701987" y="1779330"/>
            <a:ext cx="2907900" cy="69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da-DK" sz="1600"/>
              <a:t>Fetch API</a:t>
            </a:r>
            <a:endParaRPr lang="en-US" sz="1600" dirty="0"/>
          </a:p>
        </p:txBody>
      </p:sp>
      <p:sp>
        <p:nvSpPr>
          <p:cNvPr id="1129" name="Google Shape;1129;p29"/>
          <p:cNvSpPr txBox="1">
            <a:spLocks noGrp="1"/>
          </p:cNvSpPr>
          <p:nvPr>
            <p:ph type="subTitle" idx="4"/>
          </p:nvPr>
        </p:nvSpPr>
        <p:spPr>
          <a:xfrm>
            <a:off x="5511275" y="1751012"/>
            <a:ext cx="2907900" cy="6966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/>
              <a:t>Async/Await</a:t>
            </a:r>
            <a:endParaRPr lang="en-US" sz="1600" dirty="0"/>
          </a:p>
        </p:txBody>
      </p:sp>
      <p:sp>
        <p:nvSpPr>
          <p:cNvPr id="1132" name="Google Shape;1132;p29"/>
          <p:cNvSpPr/>
          <p:nvPr/>
        </p:nvSpPr>
        <p:spPr>
          <a:xfrm>
            <a:off x="4759325" y="1727687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04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4" name="Google Shape;1134;p29"/>
          <p:cNvSpPr/>
          <p:nvPr/>
        </p:nvSpPr>
        <p:spPr>
          <a:xfrm>
            <a:off x="4759325" y="925012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5" name="Google Shape;1135;p29"/>
          <p:cNvSpPr/>
          <p:nvPr/>
        </p:nvSpPr>
        <p:spPr>
          <a:xfrm>
            <a:off x="911150" y="1739991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7" name="Google Shape;1137;p29"/>
          <p:cNvSpPr/>
          <p:nvPr/>
        </p:nvSpPr>
        <p:spPr>
          <a:xfrm>
            <a:off x="911150" y="952613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8" name="Google Shape;1138;p29"/>
          <p:cNvSpPr txBox="1">
            <a:spLocks noGrp="1"/>
          </p:cNvSpPr>
          <p:nvPr>
            <p:ph type="title"/>
          </p:nvPr>
        </p:nvSpPr>
        <p:spPr>
          <a:xfrm>
            <a:off x="720000" y="2551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" name="Google Shape;1128;p29">
            <a:extLst>
              <a:ext uri="{FF2B5EF4-FFF2-40B4-BE49-F238E27FC236}">
                <a16:creationId xmlns:a16="http://schemas.microsoft.com/office/drawing/2014/main" id="{F3DEB96C-1728-46A9-9D17-823E0A7B6B08}"/>
              </a:ext>
            </a:extLst>
          </p:cNvPr>
          <p:cNvSpPr txBox="1">
            <a:spLocks/>
          </p:cNvSpPr>
          <p:nvPr/>
        </p:nvSpPr>
        <p:spPr>
          <a:xfrm>
            <a:off x="1701987" y="2598583"/>
            <a:ext cx="29079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da-DK" sz="1600"/>
              <a:t>JSON server và Postman</a:t>
            </a:r>
            <a:endParaRPr lang="en-US" sz="1600" dirty="0"/>
          </a:p>
        </p:txBody>
      </p:sp>
      <p:sp>
        <p:nvSpPr>
          <p:cNvPr id="14" name="Google Shape;1135;p29">
            <a:extLst>
              <a:ext uri="{FF2B5EF4-FFF2-40B4-BE49-F238E27FC236}">
                <a16:creationId xmlns:a16="http://schemas.microsoft.com/office/drawing/2014/main" id="{3AFA9EAC-4795-4A2E-95AE-D13F65E66CCE}"/>
              </a:ext>
            </a:extLst>
          </p:cNvPr>
          <p:cNvSpPr/>
          <p:nvPr/>
        </p:nvSpPr>
        <p:spPr>
          <a:xfrm>
            <a:off x="911150" y="2559244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05</a:t>
            </a:r>
            <a:endParaRPr dirty="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347918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1085971" y="1407886"/>
            <a:ext cx="7259743" cy="991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/>
              <a:t>Ví dụ 2: Lấy ra một bài viết.</a:t>
            </a:r>
            <a:endParaRPr lang="vi-VN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05. </a:t>
            </a:r>
            <a:r>
              <a:rPr lang="en-US" b="0"/>
              <a:t>JSON server và Postman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856416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5.4. </a:t>
            </a:r>
            <a:r>
              <a:rPr lang="vi-VN"/>
              <a:t>Hướng dẫn sử dụng Postman để thử tính năng thêm, sửa, xóa dữ liệu.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B459EA-6DA1-3F52-E9F1-67AE919F8342}"/>
              </a:ext>
            </a:extLst>
          </p:cNvPr>
          <p:cNvSpPr txBox="1"/>
          <p:nvPr/>
        </p:nvSpPr>
        <p:spPr>
          <a:xfrm>
            <a:off x="1085971" y="1061316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Barlow Condensed SemiBold" panose="00000706000000000000" pitchFamily="2" charset="0"/>
              </a:rPr>
              <a:t>5.4.2. </a:t>
            </a:r>
            <a:r>
              <a:rPr lang="vi-VN" b="1">
                <a:solidFill>
                  <a:schemeClr val="bg1"/>
                </a:solidFill>
                <a:latin typeface="Barlow Condensed SemiBold" panose="00000706000000000000" pitchFamily="2" charset="0"/>
              </a:rPr>
              <a:t>Phương thức GET</a:t>
            </a:r>
            <a:endParaRPr lang="en-US" b="1">
              <a:solidFill>
                <a:schemeClr val="bg1"/>
              </a:solidFill>
              <a:latin typeface="Barlow Condensed SemiBold" panose="00000706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393170-2636-C45A-DC0F-9E95ED679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425" y="2101402"/>
            <a:ext cx="6143149" cy="248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54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1085971" y="1407886"/>
            <a:ext cx="7259743" cy="991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Để </a:t>
            </a:r>
            <a:r>
              <a:rPr lang="en-US" b="1">
                <a:solidFill>
                  <a:schemeClr val="bg1"/>
                </a:solidFill>
              </a:rPr>
              <a:t>tạo mới </a:t>
            </a:r>
            <a:r>
              <a:rPr lang="en-US"/>
              <a:t>một bản ghi.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Tạo mới một bài viết. </a:t>
            </a:r>
            <a:r>
              <a:rPr lang="en-US" i="1"/>
              <a:t>(</a:t>
            </a:r>
            <a:r>
              <a:rPr lang="vi-VN" i="1"/>
              <a:t>Trường hợp data gửi lên dạng json thì headers phải thêm Content-Type là application/json</a:t>
            </a:r>
            <a:r>
              <a:rPr lang="en-US" i="1"/>
              <a:t>)</a:t>
            </a:r>
            <a:endParaRPr lang="vi-VN" i="1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05. </a:t>
            </a:r>
            <a:r>
              <a:rPr lang="en-US" b="0"/>
              <a:t>JSON server và Postman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856416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5.4. </a:t>
            </a:r>
            <a:r>
              <a:rPr lang="vi-VN"/>
              <a:t>Hướng dẫn sử dụng Postman để thử tính năng thêm, sửa, xóa dữ liệu.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B459EA-6DA1-3F52-E9F1-67AE919F8342}"/>
              </a:ext>
            </a:extLst>
          </p:cNvPr>
          <p:cNvSpPr txBox="1"/>
          <p:nvPr/>
        </p:nvSpPr>
        <p:spPr>
          <a:xfrm>
            <a:off x="1085971" y="1061316"/>
            <a:ext cx="172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Barlow Condensed SemiBold" panose="00000706000000000000" pitchFamily="2" charset="0"/>
              </a:rPr>
              <a:t>5.4.2. </a:t>
            </a:r>
            <a:r>
              <a:rPr lang="vi-VN" b="1">
                <a:solidFill>
                  <a:schemeClr val="bg1"/>
                </a:solidFill>
                <a:latin typeface="Barlow Condensed SemiBold" panose="00000706000000000000" pitchFamily="2" charset="0"/>
              </a:rPr>
              <a:t>Phương thức </a:t>
            </a:r>
            <a:r>
              <a:rPr lang="en-US" b="1">
                <a:solidFill>
                  <a:schemeClr val="bg1"/>
                </a:solidFill>
                <a:latin typeface="Barlow Condensed SemiBold" panose="00000706000000000000" pitchFamily="2" charset="0"/>
              </a:rPr>
              <a:t>POST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E49216-95B6-6CE5-161E-6AEFA51F8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181" y="2571750"/>
            <a:ext cx="5389638" cy="246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58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1085971" y="1407886"/>
            <a:ext cx="7259743" cy="991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Để </a:t>
            </a:r>
            <a:r>
              <a:rPr lang="en-US" b="1">
                <a:solidFill>
                  <a:schemeClr val="bg1"/>
                </a:solidFill>
              </a:rPr>
              <a:t>tạo mới </a:t>
            </a:r>
            <a:r>
              <a:rPr lang="en-US"/>
              <a:t>một bản ghi.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Tạo mới một bài viết. </a:t>
            </a:r>
            <a:r>
              <a:rPr lang="en-US" i="1"/>
              <a:t>(</a:t>
            </a:r>
            <a:r>
              <a:rPr lang="vi-VN" i="1"/>
              <a:t>Trường hợp data gửi lên dạng json thì headers phải thêm Content-Type là application/json</a:t>
            </a:r>
            <a:r>
              <a:rPr lang="en-US" i="1"/>
              <a:t>)</a:t>
            </a:r>
            <a:endParaRPr lang="vi-VN" i="1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05. </a:t>
            </a:r>
            <a:r>
              <a:rPr lang="en-US" b="0"/>
              <a:t>JSON server và Postman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856416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5.4. </a:t>
            </a:r>
            <a:r>
              <a:rPr lang="vi-VN"/>
              <a:t>Hướng dẫn sử dụng Postman để thử tính năng thêm, sửa, xóa dữ liệu.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B459EA-6DA1-3F52-E9F1-67AE919F8342}"/>
              </a:ext>
            </a:extLst>
          </p:cNvPr>
          <p:cNvSpPr txBox="1"/>
          <p:nvPr/>
        </p:nvSpPr>
        <p:spPr>
          <a:xfrm>
            <a:off x="1085971" y="1061316"/>
            <a:ext cx="172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Barlow Condensed SemiBold" panose="00000706000000000000" pitchFamily="2" charset="0"/>
              </a:rPr>
              <a:t>5.4.2. </a:t>
            </a:r>
            <a:r>
              <a:rPr lang="vi-VN" b="1">
                <a:solidFill>
                  <a:schemeClr val="bg1"/>
                </a:solidFill>
                <a:latin typeface="Barlow Condensed SemiBold" panose="00000706000000000000" pitchFamily="2" charset="0"/>
              </a:rPr>
              <a:t>Phương thức </a:t>
            </a:r>
            <a:r>
              <a:rPr lang="en-US" b="1">
                <a:solidFill>
                  <a:schemeClr val="bg1"/>
                </a:solidFill>
                <a:latin typeface="Barlow Condensed SemiBold" panose="00000706000000000000" pitchFamily="2" charset="0"/>
              </a:rPr>
              <a:t>POST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9003C6-184C-CF41-D62C-35DA30512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386" y="2571750"/>
            <a:ext cx="5577227" cy="246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76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1085971" y="1407886"/>
            <a:ext cx="7404886" cy="991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Để </a:t>
            </a:r>
            <a:r>
              <a:rPr lang="en-US" b="1">
                <a:solidFill>
                  <a:schemeClr val="bg1"/>
                </a:solidFill>
              </a:rPr>
              <a:t>cập nhật </a:t>
            </a:r>
            <a:r>
              <a:rPr lang="en-US"/>
              <a:t>một bản ghi.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Nhưng phải gửi lên </a:t>
            </a:r>
            <a:r>
              <a:rPr lang="en-US" b="1">
                <a:solidFill>
                  <a:schemeClr val="bg1"/>
                </a:solidFill>
              </a:rPr>
              <a:t>đủ các cặp key/value </a:t>
            </a:r>
            <a:r>
              <a:rPr lang="en-US" i="1"/>
              <a:t>(kể cả những cặp key/value không cần cập nhật)</a:t>
            </a:r>
            <a:r>
              <a:rPr lang="en-US"/>
              <a:t>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Cập nhật một bài viết.</a:t>
            </a:r>
            <a:endParaRPr lang="vi-VN" i="1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05. </a:t>
            </a:r>
            <a:r>
              <a:rPr lang="en-US" b="0"/>
              <a:t>JSON server và Postman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856416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5.4. </a:t>
            </a:r>
            <a:r>
              <a:rPr lang="vi-VN"/>
              <a:t>Hướng dẫn sử dụng Postman để thử tính năng thêm, sửa, xóa dữ liệu.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B459EA-6DA1-3F52-E9F1-67AE919F8342}"/>
              </a:ext>
            </a:extLst>
          </p:cNvPr>
          <p:cNvSpPr txBox="1"/>
          <p:nvPr/>
        </p:nvSpPr>
        <p:spPr>
          <a:xfrm>
            <a:off x="1085971" y="1061316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Barlow Condensed SemiBold" panose="00000706000000000000" pitchFamily="2" charset="0"/>
              </a:rPr>
              <a:t>5.4.2. </a:t>
            </a:r>
            <a:r>
              <a:rPr lang="vi-VN" b="1">
                <a:solidFill>
                  <a:schemeClr val="bg1"/>
                </a:solidFill>
                <a:latin typeface="Barlow Condensed SemiBold" panose="00000706000000000000" pitchFamily="2" charset="0"/>
              </a:rPr>
              <a:t>Phương thức </a:t>
            </a:r>
            <a:r>
              <a:rPr lang="en-US" b="1">
                <a:solidFill>
                  <a:schemeClr val="bg1"/>
                </a:solidFill>
                <a:latin typeface="Barlow Condensed SemiBold" panose="00000706000000000000" pitchFamily="2" charset="0"/>
              </a:rPr>
              <a:t>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F907E8-E6D9-0DC0-81EB-ACFF56CD7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257" y="2541365"/>
            <a:ext cx="5573485" cy="250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1085971" y="1407886"/>
            <a:ext cx="7404886" cy="991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Để </a:t>
            </a:r>
            <a:r>
              <a:rPr lang="en-US" b="1">
                <a:solidFill>
                  <a:schemeClr val="bg1"/>
                </a:solidFill>
              </a:rPr>
              <a:t>cập nhật </a:t>
            </a:r>
            <a:r>
              <a:rPr lang="en-US"/>
              <a:t>một bản ghi.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>
                <a:solidFill>
                  <a:schemeClr val="bg1"/>
                </a:solidFill>
              </a:rPr>
              <a:t>Chỉ cần </a:t>
            </a:r>
            <a:r>
              <a:rPr lang="en-US"/>
              <a:t>gửi lên các </a:t>
            </a:r>
            <a:r>
              <a:rPr lang="en-US" b="1">
                <a:solidFill>
                  <a:schemeClr val="bg1"/>
                </a:solidFill>
              </a:rPr>
              <a:t>cặp key/value cần cập nhật</a:t>
            </a:r>
            <a:r>
              <a:rPr lang="en-US"/>
              <a:t>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Chỉ cập nhật tiêu đề của bài viết.</a:t>
            </a:r>
            <a:endParaRPr lang="vi-VN" i="1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05. </a:t>
            </a:r>
            <a:r>
              <a:rPr lang="en-US" b="0"/>
              <a:t>JSON server và Postman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856416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5.4. </a:t>
            </a:r>
            <a:r>
              <a:rPr lang="vi-VN"/>
              <a:t>Hướng dẫn sử dụng Postman để thử tính năng thêm, sửa, xóa dữ liệu.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B459EA-6DA1-3F52-E9F1-67AE919F8342}"/>
              </a:ext>
            </a:extLst>
          </p:cNvPr>
          <p:cNvSpPr txBox="1"/>
          <p:nvPr/>
        </p:nvSpPr>
        <p:spPr>
          <a:xfrm>
            <a:off x="1085971" y="1061316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Barlow Condensed SemiBold" panose="00000706000000000000" pitchFamily="2" charset="0"/>
              </a:rPr>
              <a:t>5.4.2. </a:t>
            </a:r>
            <a:r>
              <a:rPr lang="vi-VN" b="1">
                <a:solidFill>
                  <a:schemeClr val="bg1"/>
                </a:solidFill>
                <a:latin typeface="Barlow Condensed SemiBold" panose="00000706000000000000" pitchFamily="2" charset="0"/>
              </a:rPr>
              <a:t>Phương thức </a:t>
            </a:r>
            <a:r>
              <a:rPr lang="en-US" b="1">
                <a:solidFill>
                  <a:schemeClr val="bg1"/>
                </a:solidFill>
                <a:latin typeface="Barlow Condensed SemiBold" panose="00000706000000000000" pitchFamily="2" charset="0"/>
              </a:rPr>
              <a:t>PATCH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CA725F-C656-8E1B-F6B6-868A4636B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667" y="2571750"/>
            <a:ext cx="5926666" cy="251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81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1085971" y="1407886"/>
            <a:ext cx="7404886" cy="991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Để </a:t>
            </a:r>
            <a:r>
              <a:rPr lang="en-US" b="1">
                <a:solidFill>
                  <a:schemeClr val="bg1"/>
                </a:solidFill>
              </a:rPr>
              <a:t>xóa</a:t>
            </a:r>
            <a:r>
              <a:rPr lang="en-US"/>
              <a:t> một bản ghi.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Xóa một bài viết.</a:t>
            </a:r>
            <a:endParaRPr lang="vi-VN" i="1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05. </a:t>
            </a:r>
            <a:r>
              <a:rPr lang="en-US" b="0"/>
              <a:t>JSON server và Postman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856416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5.4. </a:t>
            </a:r>
            <a:r>
              <a:rPr lang="vi-VN"/>
              <a:t>Hướng dẫn sử dụng Postman để thử tính năng thêm, sửa, xóa dữ liệu.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B459EA-6DA1-3F52-E9F1-67AE919F8342}"/>
              </a:ext>
            </a:extLst>
          </p:cNvPr>
          <p:cNvSpPr txBox="1"/>
          <p:nvPr/>
        </p:nvSpPr>
        <p:spPr>
          <a:xfrm>
            <a:off x="1085971" y="1061316"/>
            <a:ext cx="1872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Barlow Condensed SemiBold" panose="00000706000000000000" pitchFamily="2" charset="0"/>
              </a:rPr>
              <a:t>5.4.2. </a:t>
            </a:r>
            <a:r>
              <a:rPr lang="vi-VN" b="1">
                <a:solidFill>
                  <a:schemeClr val="bg1"/>
                </a:solidFill>
                <a:latin typeface="Barlow Condensed SemiBold" panose="00000706000000000000" pitchFamily="2" charset="0"/>
              </a:rPr>
              <a:t>Phương thức </a:t>
            </a:r>
            <a:r>
              <a:rPr lang="en-US" b="1">
                <a:solidFill>
                  <a:schemeClr val="bg1"/>
                </a:solidFill>
                <a:latin typeface="Barlow Condensed SemiBold" panose="00000706000000000000" pitchFamily="2" charset="0"/>
              </a:rPr>
              <a:t>DELETE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CEBA30-AED2-BAE5-CC42-C5C0D614B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695" y="2438488"/>
            <a:ext cx="6376610" cy="138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1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739466"/>
            <a:ext cx="7425031" cy="4024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b="1">
                <a:solidFill>
                  <a:schemeClr val="bg1"/>
                </a:solidFill>
              </a:rPr>
              <a:t>Hàm callback </a:t>
            </a:r>
            <a:r>
              <a:rPr lang="vi-VN"/>
              <a:t>(gọi lại) là một hàm được </a:t>
            </a:r>
            <a:r>
              <a:rPr lang="vi-VN">
                <a:solidFill>
                  <a:schemeClr val="tx1"/>
                </a:solidFill>
              </a:rPr>
              <a:t>truyền dưới dạng </a:t>
            </a:r>
            <a:r>
              <a:rPr lang="vi-VN" b="1">
                <a:solidFill>
                  <a:schemeClr val="bg1"/>
                </a:solidFill>
              </a:rPr>
              <a:t>đối số</a:t>
            </a:r>
            <a:r>
              <a:rPr lang="vi-VN"/>
              <a:t> cho </a:t>
            </a:r>
            <a:r>
              <a:rPr lang="vi-VN" b="1">
                <a:solidFill>
                  <a:schemeClr val="bg1"/>
                </a:solidFill>
              </a:rPr>
              <a:t>một hàm khác</a:t>
            </a:r>
            <a:r>
              <a:rPr lang="vi-VN"/>
              <a:t>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/>
              <a:t>Hàm callback có thể được chạy sau khi những chức năng khác kết thúc.</a:t>
            </a:r>
            <a:endParaRPr lang="en-US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Một số ví dụ: </a:t>
            </a:r>
            <a:r>
              <a:rPr lang="en-US" i="1"/>
              <a:t>(Sẽ có ví dụ trong lúc học)</a:t>
            </a:r>
            <a:endParaRPr lang="vi-VN" i="1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01. </a:t>
            </a:r>
            <a:r>
              <a:rPr lang="en-US" b="0"/>
              <a:t>Callbacks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6561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739466"/>
            <a:ext cx="7425031" cy="2061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sz="1200" b="1">
                <a:solidFill>
                  <a:schemeClr val="bg1"/>
                </a:solidFill>
              </a:rPr>
              <a:t>Promise</a:t>
            </a:r>
            <a:r>
              <a:rPr lang="vi-VN" sz="1200"/>
              <a:t> dùng để </a:t>
            </a:r>
            <a:r>
              <a:rPr lang="vi-VN" sz="1200" b="1">
                <a:solidFill>
                  <a:schemeClr val="bg1"/>
                </a:solidFill>
              </a:rPr>
              <a:t>giải quyết </a:t>
            </a:r>
            <a:r>
              <a:rPr lang="vi-VN" sz="1200"/>
              <a:t>vấn đề </a:t>
            </a:r>
            <a:r>
              <a:rPr lang="vi-VN" sz="1200" b="1">
                <a:solidFill>
                  <a:schemeClr val="bg1"/>
                </a:solidFill>
              </a:rPr>
              <a:t>callback hell</a:t>
            </a:r>
            <a:r>
              <a:rPr lang="vi-VN" sz="1200"/>
              <a:t>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sz="1200" b="1">
                <a:solidFill>
                  <a:schemeClr val="bg1"/>
                </a:solidFill>
              </a:rPr>
              <a:t>Callback hell </a:t>
            </a:r>
            <a:r>
              <a:rPr lang="vi-VN" sz="1200"/>
              <a:t>là có </a:t>
            </a:r>
            <a:r>
              <a:rPr lang="vi-VN" sz="1200" b="1">
                <a:solidFill>
                  <a:schemeClr val="bg1"/>
                </a:solidFill>
              </a:rPr>
              <a:t>nhiều hàm lồng nhau </a:t>
            </a:r>
            <a:r>
              <a:rPr lang="vi-VN" sz="1200"/>
              <a:t>gây ra khó chịu, nguyên nhân gây ra tình trạng callback hell là do: giả sử để chạy được hàm b thì hàm a phải thực thi xong đã, và để chạy được hàm c thì hàm b phải thực thi xong.</a:t>
            </a:r>
            <a:endParaRPr lang="en-US" sz="12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sz="1200" b="1">
                <a:solidFill>
                  <a:schemeClr val="bg1"/>
                </a:solidFill>
              </a:rPr>
              <a:t>Promise</a:t>
            </a:r>
            <a:r>
              <a:rPr lang="vi-VN" sz="1200"/>
              <a:t> có cách </a:t>
            </a:r>
            <a:r>
              <a:rPr lang="vi-VN" sz="1200" b="1">
                <a:solidFill>
                  <a:schemeClr val="bg1"/>
                </a:solidFill>
              </a:rPr>
              <a:t>viết đơn giản hơn</a:t>
            </a:r>
            <a:r>
              <a:rPr lang="vi-VN" sz="1200"/>
              <a:t> so với callback, </a:t>
            </a:r>
            <a:r>
              <a:rPr lang="vi-VN" sz="1200" b="1">
                <a:solidFill>
                  <a:schemeClr val="bg1"/>
                </a:solidFill>
              </a:rPr>
              <a:t>mỗi hàm </a:t>
            </a:r>
            <a:r>
              <a:rPr lang="vi-VN" sz="1200"/>
              <a:t>nằm </a:t>
            </a:r>
            <a:r>
              <a:rPr lang="vi-VN" sz="1200" b="1">
                <a:solidFill>
                  <a:schemeClr val="bg1"/>
                </a:solidFill>
              </a:rPr>
              <a:t>trên một dòng </a:t>
            </a:r>
            <a:r>
              <a:rPr lang="vi-VN" sz="1200"/>
              <a:t>nên sẽ dễ nhìn hơn.</a:t>
            </a:r>
            <a:endParaRPr lang="en-US" sz="1200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02. </a:t>
            </a:r>
            <a:r>
              <a:rPr lang="en-US" b="0"/>
              <a:t>Promise</a:t>
            </a:r>
            <a:endParaRPr b="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219F42C-2A53-2E9D-21A2-B1E6F068F6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1"/>
          <a:stretch/>
        </p:blipFill>
        <p:spPr bwMode="auto">
          <a:xfrm>
            <a:off x="2156126" y="2327124"/>
            <a:ext cx="4831748" cy="272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60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739466"/>
            <a:ext cx="7425031" cy="4404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b="1">
                <a:solidFill>
                  <a:schemeClr val="bg1"/>
                </a:solidFill>
              </a:rPr>
              <a:t>Cú pháp</a:t>
            </a:r>
            <a:r>
              <a:rPr lang="en-US" sz="1200"/>
              <a:t>: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sz="1200"/>
              <a:t>var promise = new Promise((resolve, reject) =&gt; {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sz="1200"/>
              <a:t>  // resolve(): Nếu thành công chạy vào hàm này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sz="1200"/>
              <a:t>  // reject(): Nếu thất bại chạy vào hàm này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sz="1200"/>
              <a:t>});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sz="1200"/>
              <a:t>promise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sz="1200"/>
              <a:t>  .then((success) =&gt; {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sz="1200"/>
              <a:t>    // Nếu thành công chạy vào đây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sz="1200"/>
              <a:t>  })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sz="1200"/>
              <a:t>  .catch((error) =&gt; {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sz="1200"/>
              <a:t>    // Nếu thất bại chạy vào đây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sz="1200"/>
              <a:t>  })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sz="1200"/>
              <a:t>  .finally(() =&gt; {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sz="1200"/>
              <a:t>    // Luôn luôn chạy vào đây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 sz="1200"/>
              <a:t>  })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02. </a:t>
            </a:r>
            <a:r>
              <a:rPr lang="en-US" b="0"/>
              <a:t>Promise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292529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739466"/>
            <a:ext cx="7425031" cy="4404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>
                <a:solidFill>
                  <a:schemeClr val="bg1"/>
                </a:solidFill>
              </a:rPr>
              <a:t>Trong đó</a:t>
            </a:r>
            <a:r>
              <a:rPr lang="en-US"/>
              <a:t>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b="1">
                <a:solidFill>
                  <a:schemeClr val="bg1"/>
                </a:solidFill>
              </a:rPr>
              <a:t>new Promise</a:t>
            </a:r>
            <a:r>
              <a:rPr lang="en-US"/>
              <a:t>: để tạo mới một promise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b="1">
                <a:solidFill>
                  <a:schemeClr val="bg1"/>
                </a:solidFill>
              </a:rPr>
              <a:t>resolve</a:t>
            </a:r>
            <a:r>
              <a:rPr lang="en-US"/>
              <a:t>: là một hàm callback xử lý cho hành động thành công.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b="1">
                <a:solidFill>
                  <a:schemeClr val="bg1"/>
                </a:solidFill>
              </a:rPr>
              <a:t>reject</a:t>
            </a:r>
            <a:r>
              <a:rPr lang="en-US"/>
              <a:t>: là một hàm callback xử lý cho hành động thất bại.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b="1">
                <a:solidFill>
                  <a:schemeClr val="bg1"/>
                </a:solidFill>
              </a:rPr>
              <a:t>.then</a:t>
            </a:r>
            <a:r>
              <a:rPr lang="en-US"/>
              <a:t>: Nếu thành công chạy vào đây.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b="1">
                <a:solidFill>
                  <a:schemeClr val="bg1"/>
                </a:solidFill>
              </a:rPr>
              <a:t>.catch</a:t>
            </a:r>
            <a:r>
              <a:rPr lang="en-US"/>
              <a:t>: Nếu thất bại chạy vào đây.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b="1">
                <a:solidFill>
                  <a:schemeClr val="bg1"/>
                </a:solidFill>
              </a:rPr>
              <a:t>.finally</a:t>
            </a:r>
            <a:r>
              <a:rPr lang="en-US"/>
              <a:t>: Luôn luôn chạy vào đây.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02. </a:t>
            </a:r>
            <a:r>
              <a:rPr lang="en-US" b="0"/>
              <a:t>Promise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993971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739466"/>
            <a:ext cx="7425031" cy="14570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>
                <a:solidFill>
                  <a:schemeClr val="bg1"/>
                </a:solidFill>
              </a:rPr>
              <a:t>Promise có 3 trạng thái</a:t>
            </a:r>
            <a:r>
              <a:rPr lang="en-US"/>
              <a:t>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b="1">
                <a:solidFill>
                  <a:schemeClr val="bg1"/>
                </a:solidFill>
              </a:rPr>
              <a:t>Pending</a:t>
            </a:r>
            <a:r>
              <a:rPr lang="en-US"/>
              <a:t>: Khi promise đang chạy thì sẽ ở trạng thái này, kết quả là undefined.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b="1">
                <a:solidFill>
                  <a:schemeClr val="bg1"/>
                </a:solidFill>
              </a:rPr>
              <a:t>Fulfilled</a:t>
            </a:r>
            <a:r>
              <a:rPr lang="en-US"/>
              <a:t>: Khi promise đã chạy xong thì sẽ ở trạng thái này, kết quả là một giá trị.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b="1">
                <a:solidFill>
                  <a:schemeClr val="bg1"/>
                </a:solidFill>
              </a:rPr>
              <a:t>Rejected</a:t>
            </a:r>
            <a:r>
              <a:rPr lang="en-US"/>
              <a:t>: Khi promise bị lỗi thì sẽ ở trạng thái này, kết quả là một object lỗi.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02. </a:t>
            </a:r>
            <a:r>
              <a:rPr lang="en-US" b="0"/>
              <a:t>Promise</a:t>
            </a:r>
            <a:endParaRPr b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8B42CD-5648-ACF6-718B-01782D8A75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5" t="13530" r="15743" b="15601"/>
          <a:stretch/>
        </p:blipFill>
        <p:spPr bwMode="auto">
          <a:xfrm>
            <a:off x="2530323" y="2196495"/>
            <a:ext cx="4083354" cy="283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838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739466"/>
            <a:ext cx="7425031" cy="4404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Sử dụng </a:t>
            </a:r>
            <a:r>
              <a:rPr lang="en-US" b="1">
                <a:solidFill>
                  <a:schemeClr val="bg1"/>
                </a:solidFill>
              </a:rPr>
              <a:t>Promise.all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b="1">
                <a:solidFill>
                  <a:schemeClr val="bg1"/>
                </a:solidFill>
              </a:rPr>
              <a:t>Promise.all </a:t>
            </a:r>
            <a:r>
              <a:rPr lang="vi-VN"/>
              <a:t>giúp cho </a:t>
            </a:r>
            <a:r>
              <a:rPr lang="vi-VN" b="1">
                <a:solidFill>
                  <a:schemeClr val="bg1"/>
                </a:solidFill>
              </a:rPr>
              <a:t>các promise </a:t>
            </a:r>
            <a:r>
              <a:rPr lang="vi-VN"/>
              <a:t>được </a:t>
            </a:r>
            <a:r>
              <a:rPr lang="vi-VN" b="1">
                <a:solidFill>
                  <a:schemeClr val="bg1"/>
                </a:solidFill>
              </a:rPr>
              <a:t>thực thi song song</a:t>
            </a:r>
            <a:r>
              <a:rPr lang="vi-VN"/>
              <a:t> nhau, tổng thời gian chạy của cả chương trình chỉ bằng thời gian chạy của promise chạy lâu nhất.</a:t>
            </a:r>
            <a:endParaRPr lang="en-US"/>
          </a:p>
          <a:p>
            <a:pPr lvl="1" algn="l">
              <a:lnSpc>
                <a:spcPct val="150000"/>
              </a:lnSpc>
              <a:buChar char="●"/>
            </a:pPr>
            <a:r>
              <a:rPr lang="en-US" b="1">
                <a:solidFill>
                  <a:schemeClr val="bg1"/>
                </a:solidFill>
              </a:rPr>
              <a:t>Cú pháp</a:t>
            </a:r>
            <a:r>
              <a:rPr lang="en-US"/>
              <a:t>:</a:t>
            </a:r>
          </a:p>
          <a:p>
            <a:pPr marL="1054100" lvl="2" indent="0" algn="l">
              <a:lnSpc>
                <a:spcPct val="150000"/>
              </a:lnSpc>
              <a:buNone/>
            </a:pPr>
            <a:r>
              <a:rPr lang="en-US" sz="1200"/>
              <a:t>Promise.all([promise1, promise2, …])</a:t>
            </a:r>
          </a:p>
          <a:p>
            <a:pPr marL="1054100" lvl="2" indent="0" algn="l">
              <a:lnSpc>
                <a:spcPct val="150000"/>
              </a:lnSpc>
              <a:buNone/>
            </a:pPr>
            <a:r>
              <a:rPr lang="en-US" sz="1200"/>
              <a:t>  .then(([success1, success2, …]) =&gt; {</a:t>
            </a:r>
          </a:p>
          <a:p>
            <a:pPr marL="1054100" lvl="2" indent="0" algn="l">
              <a:lnSpc>
                <a:spcPct val="150000"/>
              </a:lnSpc>
              <a:buNone/>
            </a:pPr>
            <a:r>
              <a:rPr lang="en-US" sz="1200"/>
              <a:t>    // Nếu tất cả promise thành công thì chạy vào đây</a:t>
            </a:r>
          </a:p>
          <a:p>
            <a:pPr marL="1054100" lvl="2" indent="0" algn="l">
              <a:lnSpc>
                <a:spcPct val="150000"/>
              </a:lnSpc>
              <a:buNone/>
            </a:pPr>
            <a:r>
              <a:rPr lang="en-US" sz="1200"/>
              <a:t>  })</a:t>
            </a:r>
          </a:p>
          <a:p>
            <a:pPr marL="1054100" lvl="2" indent="0" algn="l">
              <a:lnSpc>
                <a:spcPct val="150000"/>
              </a:lnSpc>
              <a:buNone/>
            </a:pPr>
            <a:r>
              <a:rPr lang="en-US" sz="1200"/>
              <a:t>  .catch((error) =&gt; {</a:t>
            </a:r>
          </a:p>
          <a:p>
            <a:pPr marL="1054100" lvl="2" indent="0" algn="l">
              <a:lnSpc>
                <a:spcPct val="150000"/>
              </a:lnSpc>
              <a:buNone/>
            </a:pPr>
            <a:r>
              <a:rPr lang="en-US" sz="1200"/>
              <a:t>    // Chỉ cần một promise lỗi thì sẽ chạy vào đây</a:t>
            </a:r>
          </a:p>
          <a:p>
            <a:pPr marL="1054100" lvl="2" indent="0" algn="l">
              <a:lnSpc>
                <a:spcPct val="150000"/>
              </a:lnSpc>
              <a:buNone/>
            </a:pPr>
            <a:r>
              <a:rPr lang="en-US" sz="1200"/>
              <a:t>  })</a:t>
            </a:r>
          </a:p>
          <a:p>
            <a:pPr marL="1054100" lvl="2" indent="0" algn="l">
              <a:lnSpc>
                <a:spcPct val="150000"/>
              </a:lnSpc>
              <a:buNone/>
            </a:pPr>
            <a:r>
              <a:rPr lang="en-US" sz="1200"/>
              <a:t>  .finally(() =&gt; {</a:t>
            </a:r>
          </a:p>
          <a:p>
            <a:pPr marL="1054100" lvl="2" indent="0" algn="l">
              <a:lnSpc>
                <a:spcPct val="150000"/>
              </a:lnSpc>
              <a:buNone/>
            </a:pPr>
            <a:r>
              <a:rPr lang="en-US" sz="1200"/>
              <a:t>    // Luôn chạy vào đây</a:t>
            </a:r>
          </a:p>
          <a:p>
            <a:pPr marL="1054100" lvl="2" indent="0" algn="l">
              <a:lnSpc>
                <a:spcPct val="150000"/>
              </a:lnSpc>
              <a:buNone/>
            </a:pPr>
            <a:r>
              <a:rPr lang="en-US" sz="1200"/>
              <a:t>  })</a:t>
            </a:r>
            <a:endParaRPr lang="en-US"/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02. </a:t>
            </a:r>
            <a:r>
              <a:rPr lang="en-US" b="0"/>
              <a:t>Promise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64304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739466"/>
            <a:ext cx="7425031" cy="4404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Sử dụng </a:t>
            </a:r>
            <a:r>
              <a:rPr lang="en-US" b="1">
                <a:solidFill>
                  <a:schemeClr val="bg1"/>
                </a:solidFill>
              </a:rPr>
              <a:t>Promise.all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vi-VN" b="1">
                <a:solidFill>
                  <a:schemeClr val="bg1"/>
                </a:solidFill>
              </a:rPr>
              <a:t>Lưu ý</a:t>
            </a:r>
            <a:r>
              <a:rPr lang="vi-VN"/>
              <a:t>: Nếu một trong số các promise bị reject thì chương trình chạy vào catch ngay.</a:t>
            </a:r>
            <a:endParaRPr lang="en-US"/>
          </a:p>
          <a:p>
            <a:pPr lvl="1" algn="l">
              <a:lnSpc>
                <a:spcPct val="150000"/>
              </a:lnSpc>
              <a:buChar char="●"/>
            </a:pPr>
            <a:r>
              <a:rPr lang="en-US" b="1">
                <a:solidFill>
                  <a:schemeClr val="bg1"/>
                </a:solidFill>
              </a:rPr>
              <a:t>Một vài ứng dụng </a:t>
            </a:r>
            <a:r>
              <a:rPr lang="en-US"/>
              <a:t>của Promise.all:</a:t>
            </a:r>
          </a:p>
          <a:p>
            <a:pPr lvl="2" algn="l">
              <a:lnSpc>
                <a:spcPct val="150000"/>
              </a:lnSpc>
              <a:buChar char="●"/>
            </a:pPr>
            <a:r>
              <a:rPr lang="vi-VN"/>
              <a:t>Gửi nhiều email đồng thời: Cách thông thường là dùng vòng lặp để lặp qua từng email xong gửi đi, nhưng giờ dùng promise.all thì sẽ gửi được song song các email.</a:t>
            </a:r>
          </a:p>
          <a:p>
            <a:pPr lvl="2" algn="l">
              <a:lnSpc>
                <a:spcPct val="150000"/>
              </a:lnSpc>
              <a:buChar char="●"/>
            </a:pPr>
            <a:r>
              <a:rPr lang="vi-VN"/>
              <a:t>Lấy nhiều api: giả sử muốn lấy nhiều api và các api độc lập nhau thì dùng promise.all sẽ giảm được thời gian.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02. </a:t>
            </a:r>
            <a:r>
              <a:rPr lang="en-US" b="0"/>
              <a:t>Promise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933892417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2338</TotalTime>
  <Words>1678</Words>
  <Application>Microsoft Office PowerPoint</Application>
  <PresentationFormat>On-screen Show (16:9)</PresentationFormat>
  <Paragraphs>166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Montserrat</vt:lpstr>
      <vt:lpstr>Arial</vt:lpstr>
      <vt:lpstr>Anaheim</vt:lpstr>
      <vt:lpstr>Barlow</vt:lpstr>
      <vt:lpstr>Barlow Condensed SemiBold</vt:lpstr>
      <vt:lpstr>Barlow Condensed</vt:lpstr>
      <vt:lpstr>Software Developer Engineer Job Description by Slidesgo</vt:lpstr>
      <vt:lpstr>KHÓA HỌC FRONT-END  Bài 22: Javascript nâng cao (Tiết 2)</vt:lpstr>
      <vt:lpstr>Nội dung</vt:lpstr>
      <vt:lpstr>01. Callbacks</vt:lpstr>
      <vt:lpstr>02. Promise</vt:lpstr>
      <vt:lpstr>02. Promise</vt:lpstr>
      <vt:lpstr>02. Promise</vt:lpstr>
      <vt:lpstr>02. Promise</vt:lpstr>
      <vt:lpstr>02. Promise</vt:lpstr>
      <vt:lpstr>02. Promise</vt:lpstr>
      <vt:lpstr>03. Fetch API</vt:lpstr>
      <vt:lpstr>03. Fetch API</vt:lpstr>
      <vt:lpstr>04. Async/Await</vt:lpstr>
      <vt:lpstr>05. JSON server và Postman</vt:lpstr>
      <vt:lpstr>05. JSON server và Postman</vt:lpstr>
      <vt:lpstr>05. JSON server và Postman</vt:lpstr>
      <vt:lpstr>05. JSON server và Postman</vt:lpstr>
      <vt:lpstr>05. JSON server và Postman</vt:lpstr>
      <vt:lpstr>05. JSON server và Postman</vt:lpstr>
      <vt:lpstr>05. JSON server và Postman</vt:lpstr>
      <vt:lpstr>05. JSON server và Postman</vt:lpstr>
      <vt:lpstr>05. JSON server và Postman</vt:lpstr>
      <vt:lpstr>05. JSON server và Postman</vt:lpstr>
      <vt:lpstr>05. JSON server và Postman</vt:lpstr>
      <vt:lpstr>05. JSON server và Postman</vt:lpstr>
      <vt:lpstr>05. JSON server và Postman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FRONT-END  Buổi 01: Giới thiệu khóa học, học HTML</dc:title>
  <cp:lastModifiedBy>Admin</cp:lastModifiedBy>
  <cp:revision>112</cp:revision>
  <dcterms:modified xsi:type="dcterms:W3CDTF">2023-03-11T10:58:18Z</dcterms:modified>
</cp:coreProperties>
</file>