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94" r:id="rId3"/>
    <p:sldId id="325" r:id="rId4"/>
    <p:sldId id="362" r:id="rId5"/>
    <p:sldId id="326"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Lst>
  <p:sldSz cx="9144000" cy="5143500" type="screen16x9"/>
  <p:notesSz cx="6858000" cy="9144000"/>
  <p:embeddedFontLst>
    <p:embeddedFont>
      <p:font typeface="Barlow" panose="00000500000000000000" pitchFamily="2" charset="0"/>
      <p:regular r:id="rId29"/>
      <p:bold r:id="rId30"/>
      <p:italic r:id="rId31"/>
      <p:boldItalic r:id="rId32"/>
    </p:embeddedFont>
    <p:embeddedFont>
      <p:font typeface="Barlow Condensed" panose="00000506000000000000" pitchFamily="2" charset="0"/>
      <p:regular r:id="rId33"/>
      <p:bold r:id="rId34"/>
      <p:italic r:id="rId35"/>
      <p:boldItalic r:id="rId36"/>
    </p:embeddedFont>
    <p:embeddedFont>
      <p:font typeface="Barlow Condensed SemiBold" panose="00000706000000000000" pitchFamily="2"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220" d="100"/>
          <a:sy n="220" d="100"/>
        </p:scale>
        <p:origin x="27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4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162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13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005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351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67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45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5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49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23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28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398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9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721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289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9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6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43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63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03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7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97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12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ass-lang.com/guid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dirty="0">
                <a:solidFill>
                  <a:schemeClr val="lt1"/>
                </a:solidFill>
                <a:latin typeface="Barlow Condensed"/>
                <a:ea typeface="Barlow Condensed"/>
                <a:cs typeface="Barlow Condensed"/>
                <a:sym typeface="Barlow Condensed"/>
              </a:rPr>
              <a:t>Bài 24</a:t>
            </a:r>
            <a:r>
              <a:rPr lang="en" sz="4000" b="0">
                <a:solidFill>
                  <a:schemeClr val="lt1"/>
                </a:solidFill>
                <a:latin typeface="Barlow Condensed"/>
                <a:ea typeface="Barlow Condensed"/>
                <a:cs typeface="Barlow Condensed"/>
                <a:sym typeface="Barlow Condensed"/>
              </a:rPr>
              <a:t>: </a:t>
            </a:r>
            <a:r>
              <a:rPr lang="en-GB" sz="4000" b="0">
                <a:solidFill>
                  <a:schemeClr val="lt1"/>
                </a:solidFill>
                <a:latin typeface="Barlow Condensed"/>
                <a:ea typeface="Barlow Condensed"/>
                <a:cs typeface="Barlow Condensed"/>
                <a:sym typeface="Barlow Condensed"/>
              </a:rPr>
              <a:t>BEM, NPM, </a:t>
            </a:r>
            <a:r>
              <a:rPr lang="en-GB" sz="4000" b="0" dirty="0">
                <a:solidFill>
                  <a:schemeClr val="lt1"/>
                </a:solidFill>
                <a:latin typeface="Barlow Condensed"/>
                <a:ea typeface="Barlow Condensed"/>
                <a:cs typeface="Barlow Condensed"/>
                <a:sym typeface="Barlow Condensed"/>
              </a:rPr>
              <a:t>SASS/SCSS</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Bước 1</a:t>
            </a:r>
            <a:r>
              <a:rPr lang="vi-VN"/>
              <a:t>: Mở terminal lên và gõ lệnh: </a:t>
            </a:r>
            <a:r>
              <a:rPr lang="vi-VN" b="1">
                <a:solidFill>
                  <a:schemeClr val="bg1"/>
                </a:solidFill>
              </a:rPr>
              <a:t>npm install -g sass </a:t>
            </a:r>
            <a:r>
              <a:rPr lang="vi-VN"/>
              <a:t>để cài đặt sass vào project.</a:t>
            </a:r>
          </a:p>
          <a:p>
            <a:pPr marL="457200" lvl="0" indent="-317500" algn="l" rtl="0">
              <a:lnSpc>
                <a:spcPct val="150000"/>
              </a:lnSpc>
              <a:spcBef>
                <a:spcPts val="0"/>
              </a:spcBef>
              <a:spcAft>
                <a:spcPts val="0"/>
              </a:spcAft>
              <a:buSzPts val="1400"/>
              <a:buChar char="●"/>
            </a:pPr>
            <a:r>
              <a:rPr lang="vi-VN" b="1">
                <a:solidFill>
                  <a:schemeClr val="bg1"/>
                </a:solidFill>
              </a:rPr>
              <a:t>Bước 2</a:t>
            </a:r>
            <a:r>
              <a:rPr lang="vi-VN"/>
              <a:t>: Tạo 2 folder là </a:t>
            </a:r>
            <a:r>
              <a:rPr lang="vi-VN" b="1">
                <a:solidFill>
                  <a:schemeClr val="bg1"/>
                </a:solidFill>
              </a:rPr>
              <a:t>scss</a:t>
            </a:r>
            <a:r>
              <a:rPr lang="vi-VN"/>
              <a:t> và </a:t>
            </a:r>
            <a:r>
              <a:rPr lang="vi-VN" b="1">
                <a:solidFill>
                  <a:schemeClr val="bg1"/>
                </a:solidFill>
              </a:rPr>
              <a:t>css</a:t>
            </a:r>
            <a:r>
              <a:rPr lang="vi-VN"/>
              <a:t>. Trong folder scss tạo file </a:t>
            </a:r>
            <a:r>
              <a:rPr lang="vi-VN" b="1">
                <a:solidFill>
                  <a:schemeClr val="bg1"/>
                </a:solidFill>
              </a:rPr>
              <a:t>style.scss</a:t>
            </a:r>
            <a:r>
              <a:rPr lang="vi-VN"/>
              <a:t>.</a:t>
            </a:r>
          </a:p>
          <a:p>
            <a:pPr marL="457200" lvl="0" indent="-317500" algn="l" rtl="0">
              <a:lnSpc>
                <a:spcPct val="150000"/>
              </a:lnSpc>
              <a:spcBef>
                <a:spcPts val="0"/>
              </a:spcBef>
              <a:spcAft>
                <a:spcPts val="0"/>
              </a:spcAft>
              <a:buSzPts val="1400"/>
              <a:buChar char="●"/>
            </a:pPr>
            <a:r>
              <a:rPr lang="vi-VN" b="1">
                <a:solidFill>
                  <a:schemeClr val="bg1"/>
                </a:solidFill>
              </a:rPr>
              <a:t>Bước 3</a:t>
            </a:r>
            <a:r>
              <a:rPr lang="vi-VN"/>
              <a:t>: Chạy lệnh: </a:t>
            </a:r>
            <a:r>
              <a:rPr lang="vi-VN" b="1">
                <a:solidFill>
                  <a:schemeClr val="bg1"/>
                </a:solidFill>
              </a:rPr>
              <a:t>sass ./scss/style.scss ./css/style.css --watch</a:t>
            </a:r>
            <a:r>
              <a:rPr lang="vi-VN"/>
              <a:t> để biên dịch file style.scss thành file style.css. Hoặc chạy lệnh </a:t>
            </a:r>
            <a:r>
              <a:rPr lang="vi-VN" b="1">
                <a:solidFill>
                  <a:schemeClr val="bg1"/>
                </a:solidFill>
              </a:rPr>
              <a:t>sass --watch scss:css</a:t>
            </a:r>
            <a:r>
              <a:rPr lang="vi-VN"/>
              <a:t> để biên dịch tất cả các file trong folder scss vào trong folder css.</a:t>
            </a:r>
          </a:p>
          <a:p>
            <a:pPr marL="457200" lvl="0" indent="-317500" algn="l" rtl="0">
              <a:lnSpc>
                <a:spcPct val="150000"/>
              </a:lnSpc>
              <a:spcBef>
                <a:spcPts val="0"/>
              </a:spcBef>
              <a:spcAft>
                <a:spcPts val="0"/>
              </a:spcAft>
              <a:buSzPts val="1400"/>
              <a:buChar char="●"/>
            </a:pPr>
            <a:r>
              <a:rPr lang="vi-VN" b="1">
                <a:solidFill>
                  <a:schemeClr val="bg1"/>
                </a:solidFill>
              </a:rPr>
              <a:t>Bước 4 (Nếu lỗi)</a:t>
            </a:r>
            <a:r>
              <a:rPr lang="vi-VN"/>
              <a:t>: Nếu gặp lỗi </a:t>
            </a:r>
            <a:r>
              <a:rPr lang="vi-VN">
                <a:solidFill>
                  <a:srgbClr val="FF0000"/>
                </a:solidFill>
              </a:rPr>
              <a:t>cannot be loaded because running scripts is disabled on this system</a:t>
            </a:r>
            <a:r>
              <a:rPr lang="vi-VN"/>
              <a:t> thì chạy lên sau ở phần mềm </a:t>
            </a:r>
            <a:r>
              <a:rPr lang="vi-VN" b="1">
                <a:solidFill>
                  <a:schemeClr val="bg1"/>
                </a:solidFill>
              </a:rPr>
              <a:t>Windows PowerShell</a:t>
            </a:r>
            <a:r>
              <a:rPr lang="vi-VN"/>
              <a:t>: </a:t>
            </a:r>
            <a:r>
              <a:rPr lang="vi-VN" b="1">
                <a:solidFill>
                  <a:schemeClr val="bg1"/>
                </a:solidFill>
              </a:rPr>
              <a:t>Set-ExecutionPolicy -ExecutionPolicy RemoteSigned -Scope CurrentUser</a:t>
            </a:r>
            <a:r>
              <a:rPr lang="vi-VN"/>
              <a:t>. Sau đó chạy lại bước 3.</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3.2. </a:t>
            </a:r>
            <a:r>
              <a:rPr lang="vi-VN"/>
              <a:t>Hướng dẫn cài đặt</a:t>
            </a:r>
            <a:endParaRPr lang="en-US" dirty="0"/>
          </a:p>
        </p:txBody>
      </p:sp>
    </p:spTree>
    <p:extLst>
      <p:ext uri="{BB962C8B-B14F-4D97-AF65-F5344CB8AC3E}">
        <p14:creationId xmlns:p14="http://schemas.microsoft.com/office/powerpoint/2010/main" val="309551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@extend </a:t>
            </a:r>
            <a:r>
              <a:rPr lang="vi-VN"/>
              <a:t>được dùng trong trường hợp bạn muốn một selector sử dụng lại những thuộc tính của selector khác.</a:t>
            </a:r>
          </a:p>
          <a:p>
            <a:pPr marL="457200" lvl="0" indent="-317500" algn="l" rtl="0">
              <a:lnSpc>
                <a:spcPct val="150000"/>
              </a:lnSpc>
              <a:spcBef>
                <a:spcPts val="0"/>
              </a:spcBef>
              <a:spcAft>
                <a:spcPts val="0"/>
              </a:spcAft>
              <a:buSzPts val="1400"/>
              <a:buChar char="●"/>
            </a:pPr>
            <a:r>
              <a:rPr lang="vi-VN"/>
              <a:t>Giúp giảm trùng lặp code.</a:t>
            </a:r>
          </a:p>
          <a:p>
            <a:pPr marL="457200" lvl="0" indent="-317500" algn="l" rtl="0">
              <a:lnSpc>
                <a:spcPct val="150000"/>
              </a:lnSpc>
              <a:spcBef>
                <a:spcPts val="0"/>
              </a:spcBef>
              <a:spcAft>
                <a:spcPts val="0"/>
              </a:spcAft>
              <a:buSzPts val="1400"/>
              <a:buChar char="●"/>
            </a:pPr>
            <a:r>
              <a:rPr lang="vi-VN"/>
              <a:t>Sử dụng trong trường hợp styles tĩnh.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3.3. </a:t>
            </a:r>
            <a:r>
              <a:rPr lang="vi-VN"/>
              <a:t>@extend - kế thừa thuộc tính</a:t>
            </a:r>
            <a:endParaRPr lang="en-US" dirty="0"/>
          </a:p>
        </p:txBody>
      </p:sp>
    </p:spTree>
    <p:extLst>
      <p:ext uri="{BB962C8B-B14F-4D97-AF65-F5344CB8AC3E}">
        <p14:creationId xmlns:p14="http://schemas.microsoft.com/office/powerpoint/2010/main" val="154058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Placeholder</a:t>
            </a:r>
            <a:r>
              <a:rPr lang="vi-VN"/>
              <a:t> dùng để kết hợp với extend để bỏ đi những phần select không cần thiết khi biên dịch. (Thêm dấu % ở trước)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3.4. </a:t>
            </a:r>
            <a:r>
              <a:rPr lang="vi-VN"/>
              <a:t>Placeholder</a:t>
            </a:r>
            <a:endParaRPr lang="en-US" dirty="0"/>
          </a:p>
        </p:txBody>
      </p:sp>
    </p:spTree>
    <p:extLst>
      <p:ext uri="{BB962C8B-B14F-4D97-AF65-F5344CB8AC3E}">
        <p14:creationId xmlns:p14="http://schemas.microsoft.com/office/powerpoint/2010/main" val="228743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Cú pháp: </a:t>
            </a:r>
            <a:r>
              <a:rPr lang="en-US" b="1">
                <a:solidFill>
                  <a:schemeClr val="bg1"/>
                </a:solidFill>
              </a:rPr>
              <a:t>$name : value;</a:t>
            </a:r>
          </a:p>
          <a:p>
            <a:pPr marL="457200" lvl="0" indent="-317500" algn="l" rtl="0">
              <a:lnSpc>
                <a:spcPct val="150000"/>
              </a:lnSpc>
              <a:spcBef>
                <a:spcPts val="0"/>
              </a:spcBef>
              <a:spcAft>
                <a:spcPts val="0"/>
              </a:spcAft>
              <a:buSzPts val="1400"/>
              <a:buChar char="●"/>
            </a:pPr>
            <a:r>
              <a:rPr lang="en-US"/>
              <a:t>Trong đó:</a:t>
            </a:r>
          </a:p>
          <a:p>
            <a:pPr lvl="1" algn="l">
              <a:lnSpc>
                <a:spcPct val="150000"/>
              </a:lnSpc>
              <a:buChar char="●"/>
            </a:pPr>
            <a:r>
              <a:rPr lang="vi-VN" b="1">
                <a:solidFill>
                  <a:schemeClr val="bg1"/>
                </a:solidFill>
              </a:rPr>
              <a:t>$name</a:t>
            </a:r>
            <a:r>
              <a:rPr lang="vi-VN"/>
              <a:t>: tên biến.</a:t>
            </a:r>
          </a:p>
          <a:p>
            <a:pPr lvl="1" algn="l">
              <a:lnSpc>
                <a:spcPct val="150000"/>
              </a:lnSpc>
              <a:buChar char="●"/>
            </a:pPr>
            <a:r>
              <a:rPr lang="vi-VN" b="1">
                <a:solidFill>
                  <a:schemeClr val="bg1"/>
                </a:solidFill>
              </a:rPr>
              <a:t>value</a:t>
            </a:r>
            <a:r>
              <a:rPr lang="vi-VN"/>
              <a:t>: giá trị của biến.</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3.5. </a:t>
            </a:r>
            <a:r>
              <a:rPr lang="vi-VN"/>
              <a:t>Biến (variable) - khai báo và xử lý biến</a:t>
            </a:r>
            <a:endParaRPr lang="en-US" dirty="0"/>
          </a:p>
        </p:txBody>
      </p:sp>
    </p:spTree>
    <p:extLst>
      <p:ext uri="{BB962C8B-B14F-4D97-AF65-F5344CB8AC3E}">
        <p14:creationId xmlns:p14="http://schemas.microsoft.com/office/powerpoint/2010/main" val="84617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bg1"/>
                </a:solidFill>
              </a:rPr>
              <a:t>Nesting</a:t>
            </a:r>
            <a:r>
              <a:rPr lang="en-US"/>
              <a:t> là cấu trúc viết gọn theo dạng phân cấp, giúp dễ dàng kiểm soát phần tử con thuộc phần tử cha nào.</a:t>
            </a: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3.6. </a:t>
            </a:r>
            <a:r>
              <a:rPr lang="vi-VN"/>
              <a:t>Nesting - cách viết phân cấp</a:t>
            </a:r>
            <a:endParaRPr lang="en-US" dirty="0"/>
          </a:p>
        </p:txBody>
      </p:sp>
    </p:spTree>
    <p:extLst>
      <p:ext uri="{BB962C8B-B14F-4D97-AF65-F5344CB8AC3E}">
        <p14:creationId xmlns:p14="http://schemas.microsoft.com/office/powerpoint/2010/main" val="427432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@mixin</a:t>
            </a:r>
            <a:endParaRPr lang="en-US" b="1">
              <a:solidFill>
                <a:schemeClr val="bg1"/>
              </a:solidFill>
            </a:endParaRPr>
          </a:p>
          <a:p>
            <a:pPr lvl="1" algn="l">
              <a:lnSpc>
                <a:spcPct val="150000"/>
              </a:lnSpc>
              <a:buChar char="●"/>
            </a:pPr>
            <a:r>
              <a:rPr lang="en-US"/>
              <a:t>T</a:t>
            </a:r>
            <a:r>
              <a:rPr lang="vi-VN"/>
              <a:t>ương tự @extend nhưng @mixin có thể truyền đối số vào được.</a:t>
            </a:r>
          </a:p>
          <a:p>
            <a:pPr lvl="1" algn="l">
              <a:lnSpc>
                <a:spcPct val="150000"/>
              </a:lnSpc>
              <a:buChar char="●"/>
            </a:pPr>
            <a:r>
              <a:rPr lang="vi-VN"/>
              <a:t>Sử dụng trong trường hợp styles động, để truyền tham số vào</a:t>
            </a:r>
            <a:r>
              <a:rPr lang="en-US"/>
              <a:t>.</a:t>
            </a:r>
          </a:p>
          <a:p>
            <a:pPr lvl="1" algn="l">
              <a:lnSpc>
                <a:spcPct val="150000"/>
              </a:lnSpc>
              <a:buChar char="●"/>
            </a:pPr>
            <a:r>
              <a:rPr lang="en-US"/>
              <a:t>Cú pháp:</a:t>
            </a:r>
          </a:p>
          <a:p>
            <a:pPr marL="1054100" lvl="2" indent="0" algn="l">
              <a:lnSpc>
                <a:spcPct val="150000"/>
              </a:lnSpc>
              <a:buNone/>
            </a:pPr>
            <a:r>
              <a:rPr lang="de-DE" b="1">
                <a:solidFill>
                  <a:schemeClr val="bg1"/>
                </a:solidFill>
              </a:rPr>
              <a:t>@mixin mixin_name(danh_sach_tham_so) {</a:t>
            </a:r>
          </a:p>
          <a:p>
            <a:pPr marL="1054100" lvl="2" indent="0" algn="l">
              <a:lnSpc>
                <a:spcPct val="150000"/>
              </a:lnSpc>
              <a:buNone/>
            </a:pPr>
            <a:r>
              <a:rPr lang="de-DE" b="1">
                <a:solidFill>
                  <a:schemeClr val="bg1"/>
                </a:solidFill>
              </a:rPr>
              <a:t>    // Code</a:t>
            </a:r>
          </a:p>
          <a:p>
            <a:pPr marL="1054100" lvl="2" indent="0" algn="l">
              <a:lnSpc>
                <a:spcPct val="150000"/>
              </a:lnSpc>
              <a:buNone/>
            </a:pPr>
            <a:r>
              <a:rPr lang="de-DE" b="1">
                <a:solidFill>
                  <a:schemeClr val="bg1"/>
                </a:solidFill>
              </a:rPr>
              <a:t>}</a:t>
            </a:r>
            <a:endParaRPr lang="en-US" b="1">
              <a:solidFill>
                <a:schemeClr val="bg1"/>
              </a:solidFill>
            </a:endParaRPr>
          </a:p>
          <a:p>
            <a:pPr>
              <a:lnSpc>
                <a:spcPct val="150000"/>
              </a:lnSpc>
            </a:pPr>
            <a:r>
              <a:rPr lang="en-US" b="1">
                <a:solidFill>
                  <a:schemeClr val="bg1"/>
                </a:solidFill>
              </a:rPr>
              <a:t>@include</a:t>
            </a:r>
          </a:p>
          <a:p>
            <a:pPr lvl="1" algn="l">
              <a:lnSpc>
                <a:spcPct val="150000"/>
              </a:lnSpc>
              <a:buChar char="●"/>
            </a:pPr>
            <a:r>
              <a:rPr lang="en-US"/>
              <a:t>Dùng để gọi @mixin</a:t>
            </a:r>
          </a:p>
          <a:p>
            <a:pPr lvl="1" algn="l">
              <a:lnSpc>
                <a:spcPct val="150000"/>
              </a:lnSpc>
              <a:buChar char="●"/>
            </a:pPr>
            <a:r>
              <a:rPr lang="en-US"/>
              <a:t>Cú pháp: </a:t>
            </a:r>
            <a:r>
              <a:rPr lang="en-US" b="1">
                <a:solidFill>
                  <a:schemeClr val="bg1"/>
                </a:solidFill>
              </a:rPr>
              <a:t>@include mixin_name;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3.7. </a:t>
            </a:r>
            <a:r>
              <a:rPr lang="vi-VN"/>
              <a:t>@mixin &amp; @include - khai báo và kế thừa kết hợp đối số</a:t>
            </a:r>
            <a:endParaRPr lang="en-US" dirty="0"/>
          </a:p>
        </p:txBody>
      </p:sp>
    </p:spTree>
    <p:extLst>
      <p:ext uri="{BB962C8B-B14F-4D97-AF65-F5344CB8AC3E}">
        <p14:creationId xmlns:p14="http://schemas.microsoft.com/office/powerpoint/2010/main" val="23119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Cú pháp:</a:t>
            </a:r>
          </a:p>
          <a:p>
            <a:pPr marL="596900" lvl="1" indent="0" algn="l">
              <a:lnSpc>
                <a:spcPct val="150000"/>
              </a:lnSpc>
              <a:buNone/>
            </a:pPr>
            <a:r>
              <a:rPr lang="en-US" b="1">
                <a:solidFill>
                  <a:schemeClr val="bg1"/>
                </a:solidFill>
              </a:rPr>
              <a:t>@if ($dieukien1)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a:t>
            </a:r>
          </a:p>
          <a:p>
            <a:pPr marL="596900" lvl="1" indent="0" algn="l">
              <a:lnSpc>
                <a:spcPct val="150000"/>
              </a:lnSpc>
              <a:buNone/>
            </a:pPr>
            <a:r>
              <a:rPr lang="en-US" b="1">
                <a:solidFill>
                  <a:schemeClr val="bg1"/>
                </a:solidFill>
              </a:rPr>
              <a:t>@else if ($dieukien2)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a:t>
            </a:r>
          </a:p>
          <a:p>
            <a:pPr marL="596900" lvl="1" indent="0" algn="l">
              <a:lnSpc>
                <a:spcPct val="150000"/>
              </a:lnSpc>
              <a:buNone/>
            </a:pPr>
            <a:r>
              <a:rPr lang="en-US" b="1">
                <a:solidFill>
                  <a:schemeClr val="bg1"/>
                </a:solidFill>
              </a:rPr>
              <a:t>@else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3.8. </a:t>
            </a:r>
            <a:r>
              <a:rPr lang="vi-VN"/>
              <a:t>Câu lệnh @if @else</a:t>
            </a:r>
            <a:endParaRPr lang="en-US" dirty="0"/>
          </a:p>
        </p:txBody>
      </p:sp>
    </p:spTree>
    <p:extLst>
      <p:ext uri="{BB962C8B-B14F-4D97-AF65-F5344CB8AC3E}">
        <p14:creationId xmlns:p14="http://schemas.microsoft.com/office/powerpoint/2010/main" val="418808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Cú pháp:</a:t>
            </a:r>
          </a:p>
          <a:p>
            <a:pPr marL="596900" lvl="1" indent="0" algn="l">
              <a:lnSpc>
                <a:spcPct val="150000"/>
              </a:lnSpc>
              <a:buNone/>
            </a:pPr>
            <a:r>
              <a:rPr lang="en-US" b="1">
                <a:solidFill>
                  <a:schemeClr val="bg1"/>
                </a:solidFill>
              </a:rPr>
              <a:t>@for $i from $begin_value through $end_value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    // Để lấy giá trị $i thì ta sử dụng cú pháp #{$i}</a:t>
            </a:r>
          </a:p>
          <a:p>
            <a:pPr marL="596900" lvl="1" indent="0" algn="l">
              <a:lnSpc>
                <a:spcPct val="150000"/>
              </a:lnSpc>
              <a:buNone/>
            </a:pPr>
            <a:r>
              <a:rPr lang="en-US" b="1">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3.9. </a:t>
            </a:r>
            <a:r>
              <a:rPr lang="vi-VN"/>
              <a:t>Vòng lặp @for</a:t>
            </a:r>
            <a:endParaRPr lang="en-US" dirty="0"/>
          </a:p>
        </p:txBody>
      </p:sp>
    </p:spTree>
    <p:extLst>
      <p:ext uri="{BB962C8B-B14F-4D97-AF65-F5344CB8AC3E}">
        <p14:creationId xmlns:p14="http://schemas.microsoft.com/office/powerpoint/2010/main" val="332957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Toán tử gán</a:t>
            </a:r>
          </a:p>
          <a:p>
            <a:pPr lvl="1" algn="l">
              <a:lnSpc>
                <a:spcPct val="150000"/>
              </a:lnSpc>
              <a:buChar char="●"/>
            </a:pPr>
            <a:r>
              <a:rPr lang="en-US"/>
              <a:t>Cú pháp: </a:t>
            </a:r>
            <a:r>
              <a:rPr lang="en-US" b="1">
                <a:solidFill>
                  <a:schemeClr val="bg1"/>
                </a:solidFill>
              </a:rPr>
              <a:t>$ten-bien: gia-tri;</a:t>
            </a:r>
            <a:endParaRPr lang="vi-VN" b="1">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3.10. </a:t>
            </a:r>
            <a:r>
              <a:rPr lang="vi-VN"/>
              <a:t>Toán tử (operator)</a:t>
            </a:r>
            <a:endParaRPr lang="en-US" dirty="0"/>
          </a:p>
        </p:txBody>
      </p:sp>
    </p:spTree>
    <p:extLst>
      <p:ext uri="{BB962C8B-B14F-4D97-AF65-F5344CB8AC3E}">
        <p14:creationId xmlns:p14="http://schemas.microsoft.com/office/powerpoint/2010/main" val="403253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55404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Toán tử số học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3.10. </a:t>
            </a:r>
            <a:r>
              <a:rPr lang="vi-VN"/>
              <a:t>Toán tử (operator)</a:t>
            </a:r>
            <a:endParaRPr lang="en-US" dirty="0"/>
          </a:p>
        </p:txBody>
      </p:sp>
      <p:graphicFrame>
        <p:nvGraphicFramePr>
          <p:cNvPr id="2" name="Table 1">
            <a:extLst>
              <a:ext uri="{FF2B5EF4-FFF2-40B4-BE49-F238E27FC236}">
                <a16:creationId xmlns:a16="http://schemas.microsoft.com/office/drawing/2014/main" id="{50F97E70-08C4-3827-A489-B91F4F90145C}"/>
              </a:ext>
            </a:extLst>
          </p:cNvPr>
          <p:cNvGraphicFramePr>
            <a:graphicFrameLocks noGrp="1"/>
          </p:cNvGraphicFramePr>
          <p:nvPr>
            <p:extLst>
              <p:ext uri="{D42A27DB-BD31-4B8C-83A1-F6EECF244321}">
                <p14:modId xmlns:p14="http://schemas.microsoft.com/office/powerpoint/2010/main" val="2182021047"/>
              </p:ext>
            </p:extLst>
          </p:nvPr>
        </p:nvGraphicFramePr>
        <p:xfrm>
          <a:off x="988674" y="1754445"/>
          <a:ext cx="5734050" cy="1950034"/>
        </p:xfrm>
        <a:graphic>
          <a:graphicData uri="http://schemas.openxmlformats.org/drawingml/2006/table">
            <a:tbl>
              <a:tblPr/>
              <a:tblGrid>
                <a:gridCol w="1628775">
                  <a:extLst>
                    <a:ext uri="{9D8B030D-6E8A-4147-A177-3AD203B41FA5}">
                      <a16:colId xmlns:a16="http://schemas.microsoft.com/office/drawing/2014/main" val="2228453841"/>
                    </a:ext>
                  </a:extLst>
                </a:gridCol>
                <a:gridCol w="4105275">
                  <a:extLst>
                    <a:ext uri="{9D8B030D-6E8A-4147-A177-3AD203B41FA5}">
                      <a16:colId xmlns:a16="http://schemas.microsoft.com/office/drawing/2014/main" val="3448104554"/>
                    </a:ext>
                  </a:extLst>
                </a:gridCol>
              </a:tblGrid>
              <a:tr h="375234">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Toán tử</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8F8F8"/>
                    </a:solidFill>
                  </a:tcPr>
                </a:tc>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Mô tả</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1269784948"/>
                  </a:ext>
                </a:extLst>
              </a:tr>
              <a:tr h="179997">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800" b="1">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Phép cộng</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695392335"/>
                  </a:ext>
                </a:extLst>
              </a:tr>
              <a:tr h="179997">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800" b="1">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Phép trừ</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525751403"/>
                  </a:ext>
                </a:extLst>
              </a:tr>
              <a:tr h="179997">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800" b="1">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Phép nhân</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727243099"/>
                  </a:ext>
                </a:extLst>
              </a:tr>
              <a:tr h="179997">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800" b="1">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Phép chia</a:t>
                      </a:r>
                      <a:endParaRPr lang="en-US"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46690222"/>
                  </a:ext>
                </a:extLst>
              </a:tr>
              <a:tr h="179997">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800" b="1">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Phép chia lấy phần dư</a:t>
                      </a:r>
                      <a:endParaRPr lang="vi-VN" sz="1800">
                        <a:effectLst/>
                        <a:latin typeface="Barlow" panose="00000500000000000000" pitchFamily="2" charset="0"/>
                      </a:endParaRPr>
                    </a:p>
                  </a:txBody>
                  <a:tcPr marL="63500" marR="63500" marT="50800" marB="50800">
                    <a:lnL w="6795" cap="flat" cmpd="sng" algn="ctr">
                      <a:solidFill>
                        <a:srgbClr val="DCE3EB"/>
                      </a:solidFill>
                      <a:prstDash val="solid"/>
                      <a:round/>
                      <a:headEnd type="none" w="med" len="med"/>
                      <a:tailEnd type="none" w="med" len="med"/>
                    </a:lnL>
                    <a:lnR w="6795" cap="flat" cmpd="sng" algn="ctr">
                      <a:solidFill>
                        <a:srgbClr val="DCE3EB"/>
                      </a:solidFill>
                      <a:prstDash val="solid"/>
                      <a:round/>
                      <a:headEnd type="none" w="med" len="med"/>
                      <a:tailEnd type="none" w="med" len="med"/>
                    </a:lnR>
                    <a:lnT w="6795" cap="flat" cmpd="sng" algn="ctr">
                      <a:solidFill>
                        <a:srgbClr val="DCE3EB"/>
                      </a:solidFill>
                      <a:prstDash val="solid"/>
                      <a:round/>
                      <a:headEnd type="none" w="med" len="med"/>
                      <a:tailEnd type="none" w="med" len="med"/>
                    </a:lnT>
                    <a:lnB w="679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217343016"/>
                  </a:ext>
                </a:extLst>
              </a:tr>
            </a:tbl>
          </a:graphicData>
        </a:graphic>
      </p:graphicFrame>
      <p:sp>
        <p:nvSpPr>
          <p:cNvPr id="3" name="Rectangle 1">
            <a:extLst>
              <a:ext uri="{FF2B5EF4-FFF2-40B4-BE49-F238E27FC236}">
                <a16:creationId xmlns:a16="http://schemas.microsoft.com/office/drawing/2014/main" id="{48FC01D4-D4A1-1509-2AA7-8E7DE3CA7B41}"/>
              </a:ext>
            </a:extLst>
          </p:cNvPr>
          <p:cNvSpPr>
            <a:spLocks noChangeArrowheads="1"/>
          </p:cNvSpPr>
          <p:nvPr/>
        </p:nvSpPr>
        <p:spPr bwMode="auto">
          <a:xfrm>
            <a:off x="1704975" y="2000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192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99670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BEM</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dirty="0"/>
              <a:t>NPM</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da-DK" sz="1600" dirty="0"/>
              <a:t>SASS/SCSS</a:t>
            </a:r>
            <a:endParaRPr lang="en-US" sz="1600" dirty="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dirty="0"/>
              <a:t>Giao </a:t>
            </a:r>
            <a:r>
              <a:rPr lang="en-US" sz="1600" dirty="0" err="1"/>
              <a:t>bài</a:t>
            </a:r>
            <a:r>
              <a:rPr lang="en-US" sz="1600" dirty="0"/>
              <a:t> project mini 4</a:t>
            </a:r>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55404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Toán tử so sánh</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3.10. </a:t>
            </a:r>
            <a:r>
              <a:rPr lang="vi-VN"/>
              <a:t>Toán tử (operator)</a:t>
            </a:r>
            <a:endParaRPr lang="en-US" dirty="0"/>
          </a:p>
        </p:txBody>
      </p:sp>
      <p:graphicFrame>
        <p:nvGraphicFramePr>
          <p:cNvPr id="4" name="Table 3">
            <a:extLst>
              <a:ext uri="{FF2B5EF4-FFF2-40B4-BE49-F238E27FC236}">
                <a16:creationId xmlns:a16="http://schemas.microsoft.com/office/drawing/2014/main" id="{906B8D86-8FE9-0A12-3A01-05F15E894990}"/>
              </a:ext>
            </a:extLst>
          </p:cNvPr>
          <p:cNvGraphicFramePr>
            <a:graphicFrameLocks noGrp="1"/>
          </p:cNvGraphicFramePr>
          <p:nvPr>
            <p:extLst>
              <p:ext uri="{D42A27DB-BD31-4B8C-83A1-F6EECF244321}">
                <p14:modId xmlns:p14="http://schemas.microsoft.com/office/powerpoint/2010/main" val="2631321871"/>
              </p:ext>
            </p:extLst>
          </p:nvPr>
        </p:nvGraphicFramePr>
        <p:xfrm>
          <a:off x="945393" y="1655644"/>
          <a:ext cx="7255177" cy="2631440"/>
        </p:xfrm>
        <a:graphic>
          <a:graphicData uri="http://schemas.openxmlformats.org/drawingml/2006/table">
            <a:tbl>
              <a:tblPr/>
              <a:tblGrid>
                <a:gridCol w="964143">
                  <a:extLst>
                    <a:ext uri="{9D8B030D-6E8A-4147-A177-3AD203B41FA5}">
                      <a16:colId xmlns:a16="http://schemas.microsoft.com/office/drawing/2014/main" val="2983090748"/>
                    </a:ext>
                  </a:extLst>
                </a:gridCol>
                <a:gridCol w="6291034">
                  <a:extLst>
                    <a:ext uri="{9D8B030D-6E8A-4147-A177-3AD203B41FA5}">
                      <a16:colId xmlns:a16="http://schemas.microsoft.com/office/drawing/2014/main" val="800672073"/>
                    </a:ext>
                  </a:extLst>
                </a:gridCol>
              </a:tblGrid>
              <a:tr h="266700">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Toán tử</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8F8F8"/>
                    </a:solidFill>
                  </a:tcPr>
                </a:tc>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Mô tả</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4028592849"/>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bằng. Trả về </a:t>
                      </a:r>
                      <a:r>
                        <a:rPr lang="vi-VN" sz="1400" b="0" i="0" u="none" strike="noStrike">
                          <a:solidFill>
                            <a:srgbClr val="333333"/>
                          </a:solidFill>
                          <a:effectLst/>
                          <a:latin typeface="Barlow" panose="00000500000000000000" pitchFamily="2" charset="0"/>
                        </a:rPr>
                        <a:t>TRUE</a:t>
                      </a:r>
                      <a:r>
                        <a:rPr lang="vi-VN" sz="1400" b="0" i="0" u="none" strike="noStrike">
                          <a:solidFill>
                            <a:srgbClr val="484848"/>
                          </a:solidFill>
                          <a:effectLst/>
                          <a:latin typeface="Barlow" panose="00000500000000000000" pitchFamily="2" charset="0"/>
                        </a:rPr>
                        <a:t> nếu vế trái bằng vế phải và ngược lại sẽ trả về </a:t>
                      </a:r>
                      <a:r>
                        <a:rPr lang="vi-VN" sz="1400" b="0" i="0" u="none" strike="noStrike">
                          <a:solidFill>
                            <a:srgbClr val="333333"/>
                          </a:solidFill>
                          <a:effectLst/>
                          <a:latin typeface="Barlow" panose="00000500000000000000" pitchFamily="2" charset="0"/>
                        </a:rPr>
                        <a:t>FALSE</a:t>
                      </a:r>
                      <a:r>
                        <a:rPr lang="vi-VN" sz="1400" b="0" i="0" u="none" strike="noStrike">
                          <a:solidFill>
                            <a:srgbClr val="484848"/>
                          </a:solidFill>
                          <a:effectLst/>
                          <a:latin typeface="Barlow" panose="00000500000000000000" pitchFamily="2" charset="0"/>
                        </a:rPr>
                        <a:t> nếu vế trái khác vế phải</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373248854"/>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không bằng. Trả về </a:t>
                      </a:r>
                      <a:r>
                        <a:rPr lang="vi-VN" sz="1400" b="0" i="0" u="none" strike="noStrike">
                          <a:solidFill>
                            <a:srgbClr val="333333"/>
                          </a:solidFill>
                          <a:effectLst/>
                          <a:latin typeface="Barlow" panose="00000500000000000000" pitchFamily="2" charset="0"/>
                        </a:rPr>
                        <a:t>TRUE</a:t>
                      </a:r>
                      <a:r>
                        <a:rPr lang="vi-VN" sz="1400" b="0" i="0" u="none" strike="noStrike">
                          <a:solidFill>
                            <a:srgbClr val="484848"/>
                          </a:solidFill>
                          <a:effectLst/>
                          <a:latin typeface="Barlow" panose="00000500000000000000" pitchFamily="2" charset="0"/>
                        </a:rPr>
                        <a:t> nếu vế trái khác vế phải và ngược lại sẽ trả về </a:t>
                      </a:r>
                      <a:r>
                        <a:rPr lang="vi-VN" sz="1400" b="0" i="0" u="none" strike="noStrike">
                          <a:solidFill>
                            <a:srgbClr val="333333"/>
                          </a:solidFill>
                          <a:effectLst/>
                          <a:latin typeface="Barlow" panose="00000500000000000000" pitchFamily="2" charset="0"/>
                        </a:rPr>
                        <a:t>FALSE</a:t>
                      </a:r>
                      <a:r>
                        <a:rPr lang="vi-VN" sz="1400" b="0" i="0" u="none" strike="noStrike">
                          <a:solidFill>
                            <a:srgbClr val="484848"/>
                          </a:solidFill>
                          <a:effectLst/>
                          <a:latin typeface="Barlow" panose="00000500000000000000" pitchFamily="2" charset="0"/>
                        </a:rPr>
                        <a:t> nếu vế trái bằng vế phải</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395862154"/>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&gt;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lớn hơn</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705736952"/>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&gt;=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lớn hơn hoặc bằng</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3932299867"/>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&lt;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bé hơn</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884999684"/>
                  </a:ext>
                </a:extLst>
              </a:tr>
              <a:tr h="276225">
                <a:tc>
                  <a:txBody>
                    <a:bodyPr/>
                    <a:lstStyle/>
                    <a:p>
                      <a:pPr rtl="0" fontAlgn="t">
                        <a:spcBef>
                          <a:spcPts val="1200"/>
                        </a:spcBef>
                        <a:spcAft>
                          <a:spcPts val="1500"/>
                        </a:spcAft>
                      </a:pPr>
                      <a:r>
                        <a:rPr lang="en-US" sz="1400" b="1" i="0" u="none" strike="noStrike">
                          <a:solidFill>
                            <a:srgbClr val="484848"/>
                          </a:solidFill>
                          <a:effectLst/>
                          <a:latin typeface="Barlow" panose="00000500000000000000" pitchFamily="2" charset="0"/>
                        </a:rPr>
                        <a:t>&lt;=</a:t>
                      </a:r>
                      <a:endParaRPr lang="en-US" sz="1400" b="1">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vi-VN" sz="1400" b="0" i="0" u="none" strike="noStrike">
                          <a:solidFill>
                            <a:srgbClr val="484848"/>
                          </a:solidFill>
                          <a:effectLst/>
                          <a:latin typeface="Barlow" panose="00000500000000000000" pitchFamily="2" charset="0"/>
                        </a:rPr>
                        <a:t>So sánh bé hơn hoặc bằng</a:t>
                      </a:r>
                      <a:endParaRPr lang="vi-VN"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1786559565"/>
                  </a:ext>
                </a:extLst>
              </a:tr>
            </a:tbl>
          </a:graphicData>
        </a:graphic>
      </p:graphicFrame>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05305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55404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Toán tử logic</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3.10. </a:t>
            </a:r>
            <a:r>
              <a:rPr lang="vi-VN"/>
              <a:t>Toán tử (operator)</a:t>
            </a:r>
            <a:endParaRPr lang="en-US"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81BF192C-F057-DD4A-EE33-901C80F0821A}"/>
              </a:ext>
            </a:extLst>
          </p:cNvPr>
          <p:cNvGraphicFramePr>
            <a:graphicFrameLocks noGrp="1"/>
          </p:cNvGraphicFramePr>
          <p:nvPr>
            <p:extLst>
              <p:ext uri="{D42A27DB-BD31-4B8C-83A1-F6EECF244321}">
                <p14:modId xmlns:p14="http://schemas.microsoft.com/office/powerpoint/2010/main" val="2719241026"/>
              </p:ext>
            </p:extLst>
          </p:nvPr>
        </p:nvGraphicFramePr>
        <p:xfrm>
          <a:off x="988862" y="1695450"/>
          <a:ext cx="5724525" cy="1473200"/>
        </p:xfrm>
        <a:graphic>
          <a:graphicData uri="http://schemas.openxmlformats.org/drawingml/2006/table">
            <a:tbl>
              <a:tblPr/>
              <a:tblGrid>
                <a:gridCol w="838200">
                  <a:extLst>
                    <a:ext uri="{9D8B030D-6E8A-4147-A177-3AD203B41FA5}">
                      <a16:colId xmlns:a16="http://schemas.microsoft.com/office/drawing/2014/main" val="2337558478"/>
                    </a:ext>
                  </a:extLst>
                </a:gridCol>
                <a:gridCol w="962025">
                  <a:extLst>
                    <a:ext uri="{9D8B030D-6E8A-4147-A177-3AD203B41FA5}">
                      <a16:colId xmlns:a16="http://schemas.microsoft.com/office/drawing/2014/main" val="4171770033"/>
                    </a:ext>
                  </a:extLst>
                </a:gridCol>
                <a:gridCol w="3924300">
                  <a:extLst>
                    <a:ext uri="{9D8B030D-6E8A-4147-A177-3AD203B41FA5}">
                      <a16:colId xmlns:a16="http://schemas.microsoft.com/office/drawing/2014/main" val="2277690627"/>
                    </a:ext>
                  </a:extLst>
                </a:gridCol>
              </a:tblGrid>
              <a:tr h="266700">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Toán tử</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8F8F8"/>
                    </a:solidFill>
                  </a:tcPr>
                </a:tc>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Ví dụ</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8F8F8"/>
                    </a:solidFill>
                  </a:tcPr>
                </a:tc>
                <a:tc>
                  <a:txBody>
                    <a:bodyPr/>
                    <a:lstStyle/>
                    <a:p>
                      <a:pPr rtl="0" fontAlgn="t">
                        <a:spcBef>
                          <a:spcPts val="1200"/>
                        </a:spcBef>
                        <a:spcAft>
                          <a:spcPts val="1500"/>
                        </a:spcAft>
                      </a:pPr>
                      <a:r>
                        <a:rPr lang="en-US" sz="1400" b="1" i="0" u="none" strike="noStrike">
                          <a:solidFill>
                            <a:srgbClr val="000000"/>
                          </a:solidFill>
                          <a:effectLst/>
                          <a:latin typeface="Barlow" panose="00000500000000000000" pitchFamily="2" charset="0"/>
                        </a:rPr>
                        <a:t>Mô tả</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8F8F8"/>
                    </a:solidFill>
                  </a:tcPr>
                </a:tc>
                <a:extLst>
                  <a:ext uri="{0D108BD9-81ED-4DB2-BD59-A6C34878D82A}">
                    <a16:rowId xmlns:a16="http://schemas.microsoft.com/office/drawing/2014/main" val="3638346311"/>
                  </a:ext>
                </a:extLst>
              </a:tr>
              <a:tr h="276225">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and</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X and Y</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Trả về </a:t>
                      </a:r>
                      <a:r>
                        <a:rPr lang="en-US" sz="1400" b="0" i="0" u="none" strike="noStrike">
                          <a:solidFill>
                            <a:srgbClr val="333333"/>
                          </a:solidFill>
                          <a:effectLst/>
                          <a:latin typeface="Barlow" panose="00000500000000000000" pitchFamily="2" charset="0"/>
                        </a:rPr>
                        <a:t>TRUE</a:t>
                      </a:r>
                      <a:r>
                        <a:rPr lang="en-US" sz="1400" b="0" i="0" u="none" strike="noStrike">
                          <a:solidFill>
                            <a:srgbClr val="484848"/>
                          </a:solidFill>
                          <a:effectLst/>
                          <a:latin typeface="Barlow" panose="00000500000000000000" pitchFamily="2" charset="0"/>
                        </a:rPr>
                        <a:t> nếu X và Y đều </a:t>
                      </a:r>
                      <a:r>
                        <a:rPr lang="en-US" sz="1400" b="0" i="0" u="none" strike="noStrike">
                          <a:solidFill>
                            <a:srgbClr val="333333"/>
                          </a:solidFill>
                          <a:effectLst/>
                          <a:latin typeface="Barlow" panose="00000500000000000000" pitchFamily="2" charset="0"/>
                        </a:rPr>
                        <a:t>TRUE</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2343028469"/>
                  </a:ext>
                </a:extLst>
              </a:tr>
              <a:tr h="304800">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or</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X or Y</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Trả về </a:t>
                      </a:r>
                      <a:r>
                        <a:rPr lang="en-US" sz="1400" b="0" i="0" u="none" strike="noStrike">
                          <a:solidFill>
                            <a:srgbClr val="333333"/>
                          </a:solidFill>
                          <a:effectLst/>
                          <a:latin typeface="Barlow" panose="00000500000000000000" pitchFamily="2" charset="0"/>
                        </a:rPr>
                        <a:t>TRUE</a:t>
                      </a:r>
                      <a:r>
                        <a:rPr lang="en-US" sz="1400" b="0" i="0" u="none" strike="noStrike">
                          <a:solidFill>
                            <a:srgbClr val="484848"/>
                          </a:solidFill>
                          <a:effectLst/>
                          <a:latin typeface="Barlow" panose="00000500000000000000" pitchFamily="2" charset="0"/>
                        </a:rPr>
                        <a:t> nếu một trong hai X hoặc Y đúng hoặc cả hai đều </a:t>
                      </a:r>
                      <a:r>
                        <a:rPr lang="en-US" sz="1400" b="0" i="0" u="none" strike="noStrike">
                          <a:solidFill>
                            <a:srgbClr val="333333"/>
                          </a:solidFill>
                          <a:effectLst/>
                          <a:latin typeface="Barlow" panose="00000500000000000000" pitchFamily="2" charset="0"/>
                        </a:rPr>
                        <a:t>TRUE</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2086774092"/>
                  </a:ext>
                </a:extLst>
              </a:tr>
              <a:tr h="276225">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not</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not X</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tc>
                  <a:txBody>
                    <a:bodyPr/>
                    <a:lstStyle/>
                    <a:p>
                      <a:pPr rtl="0" fontAlgn="t">
                        <a:spcBef>
                          <a:spcPts val="1200"/>
                        </a:spcBef>
                        <a:spcAft>
                          <a:spcPts val="1500"/>
                        </a:spcAft>
                      </a:pPr>
                      <a:r>
                        <a:rPr lang="en-US" sz="1400" b="0" i="0" u="none" strike="noStrike">
                          <a:solidFill>
                            <a:srgbClr val="484848"/>
                          </a:solidFill>
                          <a:effectLst/>
                          <a:latin typeface="Barlow" panose="00000500000000000000" pitchFamily="2" charset="0"/>
                        </a:rPr>
                        <a:t>Trả về </a:t>
                      </a:r>
                      <a:r>
                        <a:rPr lang="en-US" sz="1400" b="0" i="0" u="none" strike="noStrike">
                          <a:solidFill>
                            <a:srgbClr val="333333"/>
                          </a:solidFill>
                          <a:effectLst/>
                          <a:latin typeface="Barlow" panose="00000500000000000000" pitchFamily="2" charset="0"/>
                        </a:rPr>
                        <a:t>TRUE</a:t>
                      </a:r>
                      <a:r>
                        <a:rPr lang="en-US" sz="1400" b="0" i="0" u="none" strike="noStrike">
                          <a:solidFill>
                            <a:srgbClr val="484848"/>
                          </a:solidFill>
                          <a:effectLst/>
                          <a:latin typeface="Barlow" panose="00000500000000000000" pitchFamily="2" charset="0"/>
                        </a:rPr>
                        <a:t> nếu x khác </a:t>
                      </a:r>
                      <a:r>
                        <a:rPr lang="en-US" sz="1400" b="0" i="0" u="none" strike="noStrike">
                          <a:solidFill>
                            <a:srgbClr val="333333"/>
                          </a:solidFill>
                          <a:effectLst/>
                          <a:latin typeface="Barlow" panose="00000500000000000000" pitchFamily="2" charset="0"/>
                        </a:rPr>
                        <a:t>TRUE</a:t>
                      </a:r>
                      <a:endParaRPr lang="en-US" sz="1400">
                        <a:effectLst/>
                        <a:latin typeface="Barlow" panose="00000500000000000000" pitchFamily="2" charset="0"/>
                      </a:endParaRPr>
                    </a:p>
                  </a:txBody>
                  <a:tcPr marL="63500" marR="63500" marT="50800" marB="50800">
                    <a:lnL w="7315" cap="flat" cmpd="sng" algn="ctr">
                      <a:solidFill>
                        <a:srgbClr val="DCE3EB"/>
                      </a:solidFill>
                      <a:prstDash val="solid"/>
                      <a:round/>
                      <a:headEnd type="none" w="med" len="med"/>
                      <a:tailEnd type="none" w="med" len="med"/>
                    </a:lnL>
                    <a:lnR w="7315" cap="flat" cmpd="sng" algn="ctr">
                      <a:solidFill>
                        <a:srgbClr val="DCE3EB"/>
                      </a:solidFill>
                      <a:prstDash val="solid"/>
                      <a:round/>
                      <a:headEnd type="none" w="med" len="med"/>
                      <a:tailEnd type="none" w="med" len="med"/>
                    </a:lnR>
                    <a:lnT w="7315" cap="flat" cmpd="sng" algn="ctr">
                      <a:solidFill>
                        <a:srgbClr val="DCE3EB"/>
                      </a:solidFill>
                      <a:prstDash val="solid"/>
                      <a:round/>
                      <a:headEnd type="none" w="med" len="med"/>
                      <a:tailEnd type="none" w="med" len="med"/>
                    </a:lnT>
                    <a:lnB w="7315" cap="flat" cmpd="sng" algn="ctr">
                      <a:solidFill>
                        <a:srgbClr val="DCE3EB"/>
                      </a:solidFill>
                      <a:prstDash val="solid"/>
                      <a:round/>
                      <a:headEnd type="none" w="med" len="med"/>
                      <a:tailEnd type="none" w="med" len="med"/>
                    </a:lnB>
                    <a:solidFill>
                      <a:srgbClr val="FFFFFF"/>
                    </a:solidFill>
                  </a:tcPr>
                </a:tc>
                <a:extLst>
                  <a:ext uri="{0D108BD9-81ED-4DB2-BD59-A6C34878D82A}">
                    <a16:rowId xmlns:a16="http://schemas.microsoft.com/office/drawing/2014/main" val="2763796377"/>
                  </a:ext>
                </a:extLst>
              </a:tr>
            </a:tbl>
          </a:graphicData>
        </a:graphic>
      </p:graphicFrame>
      <p:sp>
        <p:nvSpPr>
          <p:cNvPr id="3" name="Rectangle 1">
            <a:extLst>
              <a:ext uri="{FF2B5EF4-FFF2-40B4-BE49-F238E27FC236}">
                <a16:creationId xmlns:a16="http://schemas.microsoft.com/office/drawing/2014/main" id="{0ECDE4B4-6589-5A4F-F1D3-5CE486FAFE1C}"/>
              </a:ext>
            </a:extLst>
          </p:cNvPr>
          <p:cNvSpPr>
            <a:spLocks noChangeArrowheads="1"/>
          </p:cNvSpPr>
          <p:nvPr/>
        </p:nvSpPr>
        <p:spPr bwMode="auto">
          <a:xfrm>
            <a:off x="1709738" y="2203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3480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20521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Cú pháp:</a:t>
            </a:r>
          </a:p>
          <a:p>
            <a:pPr marL="596900" lvl="1" indent="0" algn="l">
              <a:lnSpc>
                <a:spcPct val="150000"/>
              </a:lnSpc>
              <a:buNone/>
            </a:pPr>
            <a:r>
              <a:rPr lang="en-US" b="1">
                <a:solidFill>
                  <a:schemeClr val="bg1"/>
                </a:solidFill>
              </a:rPr>
              <a:t>@while condition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3.11. </a:t>
            </a:r>
            <a:r>
              <a:rPr lang="vi-VN"/>
              <a:t>Vòng lặp @while</a:t>
            </a:r>
            <a:endParaRPr lang="en-US"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2738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20521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Dùng để lặp qua một list (Tương tự trong javascript là lặp qua một mảng)</a:t>
            </a:r>
            <a:r>
              <a:rPr lang="en-US"/>
              <a:t>.</a:t>
            </a:r>
          </a:p>
          <a:p>
            <a:pPr marL="457200" lvl="0" indent="-317500" algn="l" rtl="0">
              <a:lnSpc>
                <a:spcPct val="150000"/>
              </a:lnSpc>
              <a:spcBef>
                <a:spcPts val="0"/>
              </a:spcBef>
              <a:spcAft>
                <a:spcPts val="0"/>
              </a:spcAft>
              <a:buSzPts val="1400"/>
              <a:buChar char="●"/>
            </a:pPr>
            <a:r>
              <a:rPr lang="en-US"/>
              <a:t>Cú pháp:</a:t>
            </a:r>
          </a:p>
          <a:p>
            <a:pPr marL="596900" lvl="1" indent="0" algn="l">
              <a:lnSpc>
                <a:spcPct val="150000"/>
              </a:lnSpc>
              <a:buNone/>
            </a:pPr>
            <a:r>
              <a:rPr lang="en-US" b="1">
                <a:solidFill>
                  <a:schemeClr val="bg1"/>
                </a:solidFill>
              </a:rPr>
              <a:t>$list : item1, item2, item3,...;</a:t>
            </a:r>
          </a:p>
          <a:p>
            <a:pPr marL="596900" lvl="1" indent="0" algn="l">
              <a:lnSpc>
                <a:spcPct val="150000"/>
              </a:lnSpc>
              <a:buNone/>
            </a:pPr>
            <a:r>
              <a:rPr lang="en-US" b="1">
                <a:solidFill>
                  <a:schemeClr val="bg1"/>
                </a:solidFill>
              </a:rPr>
              <a:t>@each $item in $list {</a:t>
            </a:r>
          </a:p>
          <a:p>
            <a:pPr marL="596900" lvl="1" indent="0" algn="l">
              <a:lnSpc>
                <a:spcPct val="150000"/>
              </a:lnSpc>
              <a:buNone/>
            </a:pPr>
            <a:r>
              <a:rPr lang="en-US" b="1">
                <a:solidFill>
                  <a:schemeClr val="bg1"/>
                </a:solidFill>
              </a:rPr>
              <a:t>    // Code</a:t>
            </a:r>
          </a:p>
          <a:p>
            <a:pPr marL="596900" lvl="1" indent="0" algn="l">
              <a:lnSpc>
                <a:spcPct val="150000"/>
              </a:lnSpc>
              <a:buNone/>
            </a:pPr>
            <a:r>
              <a:rPr lang="en-US" b="1">
                <a:solidFill>
                  <a:schemeClr val="bg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3.12. </a:t>
            </a:r>
            <a:r>
              <a:rPr lang="vi-VN"/>
              <a:t>Vòng lặp @each</a:t>
            </a:r>
            <a:endParaRPr lang="en-US"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0921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380834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Hàm trong SCSS </a:t>
            </a:r>
            <a:r>
              <a:rPr lang="vi-VN" b="1">
                <a:solidFill>
                  <a:schemeClr val="bg1"/>
                </a:solidFill>
              </a:rPr>
              <a:t>luôn trả về một giá trị</a:t>
            </a:r>
            <a:r>
              <a:rPr lang="en-US"/>
              <a:t>.</a:t>
            </a:r>
          </a:p>
          <a:p>
            <a:pPr marL="457200" lvl="0" indent="-317500" algn="l" rtl="0">
              <a:lnSpc>
                <a:spcPct val="150000"/>
              </a:lnSpc>
              <a:spcBef>
                <a:spcPts val="0"/>
              </a:spcBef>
              <a:spcAft>
                <a:spcPts val="0"/>
              </a:spcAft>
              <a:buSzPts val="1400"/>
              <a:buChar char="●"/>
            </a:pPr>
            <a:r>
              <a:rPr lang="en-US"/>
              <a:t>Trong </a:t>
            </a:r>
            <a:r>
              <a:rPr lang="en-US" b="1">
                <a:solidFill>
                  <a:schemeClr val="bg1"/>
                </a:solidFill>
              </a:rPr>
              <a:t>@function</a:t>
            </a:r>
            <a:r>
              <a:rPr lang="en-US"/>
              <a:t> phải có </a:t>
            </a:r>
            <a:r>
              <a:rPr lang="en-US" b="1">
                <a:solidFill>
                  <a:schemeClr val="bg1"/>
                </a:solidFill>
              </a:rPr>
              <a:t>@return</a:t>
            </a:r>
          </a:p>
          <a:p>
            <a:pPr marL="457200" lvl="0" indent="-317500" algn="l" rtl="0">
              <a:lnSpc>
                <a:spcPct val="150000"/>
              </a:lnSpc>
              <a:spcBef>
                <a:spcPts val="0"/>
              </a:spcBef>
              <a:spcAft>
                <a:spcPts val="0"/>
              </a:spcAft>
              <a:buSzPts val="1400"/>
              <a:buChar char="●"/>
            </a:pPr>
            <a:r>
              <a:rPr lang="en-US"/>
              <a:t>Cú pháp khai báo:</a:t>
            </a:r>
          </a:p>
          <a:p>
            <a:pPr marL="596900" lvl="1" indent="0" algn="l">
              <a:lnSpc>
                <a:spcPct val="150000"/>
              </a:lnSpc>
              <a:buNone/>
            </a:pPr>
            <a:r>
              <a:rPr lang="en-US" b="1">
                <a:solidFill>
                  <a:schemeClr val="bg1"/>
                </a:solidFill>
              </a:rPr>
              <a:t>@function function_name($var1, $var2, ...) {</a:t>
            </a:r>
          </a:p>
          <a:p>
            <a:pPr marL="596900" lvl="1" indent="0" algn="l">
              <a:lnSpc>
                <a:spcPct val="150000"/>
              </a:lnSpc>
              <a:buNone/>
            </a:pPr>
            <a:r>
              <a:rPr lang="en-US" b="1">
                <a:solidFill>
                  <a:schemeClr val="bg1"/>
                </a:solidFill>
              </a:rPr>
              <a:t>    @return value;</a:t>
            </a:r>
          </a:p>
          <a:p>
            <a:pPr marL="596900" lvl="1" indent="0" algn="l">
              <a:lnSpc>
                <a:spcPct val="150000"/>
              </a:lnSpc>
              <a:buNone/>
            </a:pPr>
            <a:r>
              <a:rPr lang="en-US" b="1">
                <a:solidFill>
                  <a:schemeClr val="bg1"/>
                </a:solidFill>
              </a:rPr>
              <a:t>}</a:t>
            </a:r>
            <a:endParaRPr lang="en-US"/>
          </a:p>
          <a:p>
            <a:pPr marL="457200" lvl="0" indent="-317500" algn="l" rtl="0">
              <a:lnSpc>
                <a:spcPct val="150000"/>
              </a:lnSpc>
              <a:spcBef>
                <a:spcPts val="0"/>
              </a:spcBef>
              <a:spcAft>
                <a:spcPts val="0"/>
              </a:spcAft>
              <a:buSzPts val="1400"/>
              <a:buChar char="●"/>
            </a:pPr>
            <a:r>
              <a:rPr lang="en-US"/>
              <a:t>Cú pháp gọi hàm:</a:t>
            </a:r>
          </a:p>
          <a:p>
            <a:pPr marL="596900" lvl="1" indent="0" algn="l">
              <a:lnSpc>
                <a:spcPct val="150000"/>
              </a:lnSpc>
              <a:buNone/>
            </a:pPr>
            <a:r>
              <a:rPr lang="en-US" b="1">
                <a:solidFill>
                  <a:schemeClr val="bg1"/>
                </a:solidFill>
              </a:rPr>
              <a:t>function_name($val1, $val2,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3.13. </a:t>
            </a:r>
            <a:r>
              <a:rPr lang="vi-VN"/>
              <a:t>@function</a:t>
            </a:r>
            <a:endParaRPr lang="en-US"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86433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380834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Cú pháp đặt tên file: </a:t>
            </a:r>
            <a:r>
              <a:rPr lang="en-US" b="1">
                <a:solidFill>
                  <a:schemeClr val="bg1"/>
                </a:solidFill>
              </a:rPr>
              <a:t>_tenFile.scss</a:t>
            </a:r>
          </a:p>
          <a:p>
            <a:pPr marL="457200" lvl="0" indent="-317500" algn="l" rtl="0">
              <a:lnSpc>
                <a:spcPct val="150000"/>
              </a:lnSpc>
              <a:spcBef>
                <a:spcPts val="0"/>
              </a:spcBef>
              <a:spcAft>
                <a:spcPts val="0"/>
              </a:spcAft>
              <a:buSzPts val="1400"/>
              <a:buChar char="●"/>
            </a:pPr>
            <a:r>
              <a:rPr lang="en-US"/>
              <a:t>Cú pháp import file: </a:t>
            </a:r>
            <a:r>
              <a:rPr lang="en-US" b="1">
                <a:solidFill>
                  <a:schemeClr val="bg1"/>
                </a:solidFill>
              </a:rPr>
              <a:t>@import "tenFile";</a:t>
            </a:r>
          </a:p>
          <a:p>
            <a:pPr marL="139700" indent="0">
              <a:lnSpc>
                <a:spcPct val="150000"/>
              </a:lnSpc>
              <a:buNone/>
            </a:pPr>
            <a:r>
              <a:rPr lang="en-US" i="1"/>
              <a:t>(Đặt tên file </a:t>
            </a:r>
            <a:r>
              <a:rPr lang="vi-VN" i="1"/>
              <a:t>sẽ có dạng </a:t>
            </a:r>
            <a:r>
              <a:rPr lang="vi-VN" b="1" i="1">
                <a:solidFill>
                  <a:schemeClr val="bg1"/>
                </a:solidFill>
              </a:rPr>
              <a:t>dấu gạch dưới</a:t>
            </a:r>
            <a:r>
              <a:rPr lang="vi-VN" i="1"/>
              <a:t> ở trước tên file </a:t>
            </a:r>
            <a:r>
              <a:rPr lang="vi-VN" b="1" i="1">
                <a:solidFill>
                  <a:schemeClr val="bg1"/>
                </a:solidFill>
              </a:rPr>
              <a:t>_name.scss</a:t>
            </a:r>
            <a:r>
              <a:rPr lang="vi-VN" i="1"/>
              <a:t>. Khi biên dịch thì file có dấu gạch _ sẽ không được biên dịch</a:t>
            </a:r>
            <a:r>
              <a:rPr lang="en-US" i="1"/>
              <a:t>)</a:t>
            </a:r>
            <a:r>
              <a:rPr lang="vi-VN" i="1"/>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3.14. </a:t>
            </a:r>
            <a:r>
              <a:rPr lang="vi-VN"/>
              <a:t>@import - kết hợp các file SCSS</a:t>
            </a:r>
            <a:endParaRPr lang="en-US"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77103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5"/>
            <a:ext cx="7425031" cy="380834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Code lại project mini 2 (hoặc </a:t>
            </a:r>
            <a:r>
              <a:rPr lang="vi-VN" b="1">
                <a:solidFill>
                  <a:schemeClr val="bg1"/>
                </a:solidFill>
              </a:rPr>
              <a:t>1 website bất kỳ bạn thích</a:t>
            </a:r>
            <a:r>
              <a:rPr lang="vi-VN"/>
              <a:t>) nhưng </a:t>
            </a:r>
            <a:r>
              <a:rPr lang="vi-VN" b="1">
                <a:solidFill>
                  <a:schemeClr val="bg1"/>
                </a:solidFill>
              </a:rPr>
              <a:t>đặt tên class chuẩn BEM </a:t>
            </a:r>
            <a:r>
              <a:rPr lang="vi-VN"/>
              <a:t>và </a:t>
            </a:r>
            <a:r>
              <a:rPr lang="vi-VN" b="1">
                <a:solidFill>
                  <a:schemeClr val="bg1"/>
                </a:solidFill>
              </a:rPr>
              <a:t>viết SCSS </a:t>
            </a:r>
            <a:r>
              <a:rPr lang="vi-VN"/>
              <a:t>thay vì viết CSS.</a:t>
            </a:r>
            <a:endParaRPr lang="en-US"/>
          </a:p>
          <a:p>
            <a:pPr marL="457200" lvl="0" indent="-317500" algn="l" rtl="0">
              <a:lnSpc>
                <a:spcPct val="150000"/>
              </a:lnSpc>
              <a:spcBef>
                <a:spcPts val="0"/>
              </a:spcBef>
              <a:spcAft>
                <a:spcPts val="0"/>
              </a:spcAft>
              <a:buSzPts val="1400"/>
              <a:buChar char="●"/>
            </a:pPr>
            <a:r>
              <a:rPr lang="vi-VN" sz="1400">
                <a:solidFill>
                  <a:schemeClr val="dk1"/>
                </a:solidFill>
              </a:rPr>
              <a:t>Link giao diện: </a:t>
            </a:r>
            <a:r>
              <a:rPr lang="vi-VN" sz="1400"/>
              <a:t>https://templatemo.com/templates/templatemo_535_softy_pinko/</a:t>
            </a: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Giao bài project mini 4</a:t>
            </a:r>
            <a:endParaRPr b="0" dirty="0"/>
          </a:p>
        </p:txBody>
      </p:sp>
      <p:sp>
        <p:nvSpPr>
          <p:cNvPr id="5" name="Rectangle 1">
            <a:extLst>
              <a:ext uri="{FF2B5EF4-FFF2-40B4-BE49-F238E27FC236}">
                <a16:creationId xmlns:a16="http://schemas.microsoft.com/office/drawing/2014/main" id="{E9BD1D76-8002-5054-0F11-DA5A62108877}"/>
              </a:ext>
            </a:extLst>
          </p:cNvPr>
          <p:cNvSpPr>
            <a:spLocks noChangeArrowheads="1"/>
          </p:cNvSpPr>
          <p:nvPr/>
        </p:nvSpPr>
        <p:spPr bwMode="auto">
          <a:xfrm>
            <a:off x="1704975" y="1685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5325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78495" y="758820"/>
            <a:ext cx="7587010" cy="1326399"/>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a:solidFill>
                  <a:schemeClr val="bg1"/>
                </a:solidFill>
              </a:rPr>
              <a:t>BEM</a:t>
            </a:r>
            <a:r>
              <a:rPr lang="vi-VN" sz="1200">
                <a:solidFill>
                  <a:schemeClr val="tx1"/>
                </a:solidFill>
              </a:rPr>
              <a:t> viết tắt của cụm </a:t>
            </a:r>
            <a:r>
              <a:rPr lang="vi-VN" sz="1200" b="1">
                <a:solidFill>
                  <a:schemeClr val="bg1"/>
                </a:solidFill>
              </a:rPr>
              <a:t>Block – Element – Modifier</a:t>
            </a:r>
            <a:r>
              <a:rPr lang="en-US" sz="1200">
                <a:solidFill>
                  <a:schemeClr val="tx1"/>
                </a:solidFill>
              </a:rPr>
              <a:t>.</a:t>
            </a:r>
          </a:p>
          <a:p>
            <a:pPr marL="457200" lvl="0" indent="-317500" algn="l" rtl="0">
              <a:lnSpc>
                <a:spcPct val="150000"/>
              </a:lnSpc>
              <a:spcBef>
                <a:spcPts val="0"/>
              </a:spcBef>
              <a:spcAft>
                <a:spcPts val="0"/>
              </a:spcAft>
              <a:buSzPts val="1400"/>
              <a:buChar char="●"/>
            </a:pPr>
            <a:r>
              <a:rPr lang="en-US" sz="1200">
                <a:solidFill>
                  <a:schemeClr val="tx1"/>
                </a:solidFill>
              </a:rPr>
              <a:t>L</a:t>
            </a:r>
            <a:r>
              <a:rPr lang="vi-VN" sz="1200">
                <a:solidFill>
                  <a:schemeClr val="tx1"/>
                </a:solidFill>
              </a:rPr>
              <a:t>à tiêu chuẩn </a:t>
            </a:r>
            <a:r>
              <a:rPr lang="vi-VN" sz="1200" b="1">
                <a:solidFill>
                  <a:schemeClr val="bg1"/>
                </a:solidFill>
              </a:rPr>
              <a:t>quy ước đặt tên </a:t>
            </a:r>
            <a:r>
              <a:rPr lang="vi-VN" sz="1200">
                <a:solidFill>
                  <a:schemeClr val="tx1"/>
                </a:solidFill>
              </a:rPr>
              <a:t>cho các </a:t>
            </a:r>
            <a:r>
              <a:rPr lang="vi-VN" sz="1200" b="1">
                <a:solidFill>
                  <a:schemeClr val="bg1"/>
                </a:solidFill>
              </a:rPr>
              <a:t>tên lớp CSS</a:t>
            </a:r>
            <a:r>
              <a:rPr lang="vi-VN" sz="1200">
                <a:solidFill>
                  <a:schemeClr val="tx1"/>
                </a:solidFill>
              </a:rPr>
              <a:t>.</a:t>
            </a:r>
          </a:p>
          <a:p>
            <a:pPr marL="457200" lvl="0" indent="-317500" algn="l" rtl="0">
              <a:lnSpc>
                <a:spcPct val="150000"/>
              </a:lnSpc>
              <a:spcBef>
                <a:spcPts val="0"/>
              </a:spcBef>
              <a:spcAft>
                <a:spcPts val="0"/>
              </a:spcAft>
              <a:buSzPts val="1400"/>
              <a:buChar char="●"/>
            </a:pPr>
            <a:r>
              <a:rPr lang="vi-VN" sz="1200" b="1">
                <a:solidFill>
                  <a:schemeClr val="bg1"/>
                </a:solidFill>
              </a:rPr>
              <a:t>BEM</a:t>
            </a:r>
            <a:r>
              <a:rPr lang="vi-VN" sz="1200">
                <a:solidFill>
                  <a:schemeClr val="tx1"/>
                </a:solidFill>
              </a:rPr>
              <a:t> giúp việc lập trình Frontend </a:t>
            </a:r>
            <a:r>
              <a:rPr lang="vi-VN" sz="1200" b="1">
                <a:solidFill>
                  <a:schemeClr val="bg1"/>
                </a:solidFill>
              </a:rPr>
              <a:t>dễ hiểu</a:t>
            </a:r>
            <a:r>
              <a:rPr lang="vi-VN" sz="1200">
                <a:solidFill>
                  <a:schemeClr val="tx1"/>
                </a:solidFill>
              </a:rPr>
              <a:t>, </a:t>
            </a:r>
            <a:r>
              <a:rPr lang="vi-VN" sz="1200" b="1">
                <a:solidFill>
                  <a:schemeClr val="bg1"/>
                </a:solidFill>
              </a:rPr>
              <a:t>dễ đọc </a:t>
            </a:r>
            <a:r>
              <a:rPr lang="vi-VN" sz="1200">
                <a:solidFill>
                  <a:schemeClr val="tx1"/>
                </a:solidFill>
              </a:rPr>
              <a:t>hơn, </a:t>
            </a:r>
            <a:r>
              <a:rPr lang="vi-VN" sz="1200" b="1">
                <a:solidFill>
                  <a:schemeClr val="bg1"/>
                </a:solidFill>
              </a:rPr>
              <a:t>dễ làm việc </a:t>
            </a:r>
            <a:r>
              <a:rPr lang="vi-VN" sz="1200">
                <a:solidFill>
                  <a:schemeClr val="tx1"/>
                </a:solidFill>
              </a:rPr>
              <a:t>và </a:t>
            </a:r>
            <a:r>
              <a:rPr lang="vi-VN" sz="1200" b="1">
                <a:solidFill>
                  <a:schemeClr val="bg1"/>
                </a:solidFill>
              </a:rPr>
              <a:t>dễ mở rộng</a:t>
            </a:r>
            <a:r>
              <a:rPr lang="vi-VN" sz="1200">
                <a:solidFill>
                  <a:schemeClr val="tx1"/>
                </a:solidFill>
              </a:rPr>
              <a:t> cũng như bảo trì khi làm việc với CSS.</a:t>
            </a:r>
          </a:p>
          <a:p>
            <a:pPr marL="457200" lvl="0" indent="-317500" algn="l" rtl="0">
              <a:lnSpc>
                <a:spcPct val="150000"/>
              </a:lnSpc>
              <a:spcBef>
                <a:spcPts val="0"/>
              </a:spcBef>
              <a:spcAft>
                <a:spcPts val="0"/>
              </a:spcAft>
              <a:buSzPts val="1400"/>
              <a:buChar char="●"/>
            </a:pPr>
            <a:r>
              <a:rPr lang="vi-VN" sz="1200"/>
              <a:t>Quy ước đặt tên:</a:t>
            </a:r>
            <a:r>
              <a:rPr lang="en-US" sz="1200"/>
              <a:t> </a:t>
            </a:r>
            <a:r>
              <a:rPr lang="en-US" sz="1200" b="1">
                <a:solidFill>
                  <a:schemeClr val="bg1"/>
                </a:solidFill>
              </a:rPr>
              <a:t>block__element--modifier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a:t>
            </a:r>
            <a:r>
              <a:rPr lang="en" b="0"/>
              <a:t>. </a:t>
            </a:r>
            <a:r>
              <a:rPr lang="en-US" b="0"/>
              <a:t>BEM</a:t>
            </a:r>
            <a:endParaRPr b="0" dirty="0"/>
          </a:p>
        </p:txBody>
      </p:sp>
      <p:pic>
        <p:nvPicPr>
          <p:cNvPr id="5122" name="Picture 2">
            <a:extLst>
              <a:ext uri="{FF2B5EF4-FFF2-40B4-BE49-F238E27FC236}">
                <a16:creationId xmlns:a16="http://schemas.microsoft.com/office/drawing/2014/main" id="{EE2110CA-867F-DF22-191E-D1D143A05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2329396"/>
            <a:ext cx="57340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78495" y="763657"/>
            <a:ext cx="7035029" cy="2356914"/>
          </a:xfrm>
          <a:prstGeom prst="rect">
            <a:avLst/>
          </a:prstGeom>
        </p:spPr>
        <p:txBody>
          <a:bodyPr spcFirstLastPara="1" wrap="square" lIns="91425" tIns="91425" rIns="91425" bIns="91425" anchor="t" anchorCtr="0">
            <a:noAutofit/>
          </a:bodyPr>
          <a:lstStyle/>
          <a:p>
            <a:pPr>
              <a:lnSpc>
                <a:spcPct val="150000"/>
              </a:lnSpc>
            </a:pPr>
            <a:r>
              <a:rPr lang="vi-VN" sz="1200" b="1">
                <a:solidFill>
                  <a:schemeClr val="bg1"/>
                </a:solidFill>
              </a:rPr>
              <a:t>Block</a:t>
            </a:r>
            <a:r>
              <a:rPr lang="vi-VN" sz="1200">
                <a:solidFill>
                  <a:schemeClr val="tx1"/>
                </a:solidFill>
              </a:rPr>
              <a:t>: Là một khối độc lập của một nhóm, và cũng có thể dùng lại như một component (một khối có thể tái sử dụng). Nó cần ngắn gọn, dễ hiểu, bao quát, không cụ thể để có khả năng dùng lại cao nhất. Ví dụ như: </a:t>
            </a:r>
            <a:r>
              <a:rPr lang="vi-VN" sz="1200" b="1">
                <a:solidFill>
                  <a:schemeClr val="bg1"/>
                </a:solidFill>
              </a:rPr>
              <a:t>card</a:t>
            </a:r>
            <a:r>
              <a:rPr lang="vi-VN" sz="1200">
                <a:solidFill>
                  <a:schemeClr val="tx1"/>
                </a:solidFill>
              </a:rPr>
              <a:t>, </a:t>
            </a:r>
            <a:r>
              <a:rPr lang="vi-VN" sz="1200" b="1">
                <a:solidFill>
                  <a:schemeClr val="bg1"/>
                </a:solidFill>
              </a:rPr>
              <a:t>post</a:t>
            </a:r>
            <a:r>
              <a:rPr lang="vi-VN" sz="1200">
                <a:solidFill>
                  <a:schemeClr val="tx1"/>
                </a:solidFill>
              </a:rPr>
              <a:t>,…</a:t>
            </a:r>
          </a:p>
          <a:p>
            <a:pPr>
              <a:lnSpc>
                <a:spcPct val="150000"/>
              </a:lnSpc>
            </a:pPr>
            <a:r>
              <a:rPr lang="vi-VN" sz="1200" b="1">
                <a:solidFill>
                  <a:schemeClr val="bg1"/>
                </a:solidFill>
              </a:rPr>
              <a:t>Element</a:t>
            </a:r>
            <a:r>
              <a:rPr lang="vi-VN" sz="1200">
                <a:solidFill>
                  <a:schemeClr val="tx1"/>
                </a:solidFill>
              </a:rPr>
              <a:t>: Là một phần tử con bên trong block, và chỉ tồn tại bên trong Block. Ví dụ như: </a:t>
            </a:r>
            <a:r>
              <a:rPr lang="vi-VN" sz="1200" b="1">
                <a:solidFill>
                  <a:schemeClr val="bg1"/>
                </a:solidFill>
              </a:rPr>
              <a:t>card__title</a:t>
            </a:r>
            <a:r>
              <a:rPr lang="vi-VN" sz="1200">
                <a:solidFill>
                  <a:schemeClr val="tx1"/>
                </a:solidFill>
              </a:rPr>
              <a:t>, </a:t>
            </a:r>
            <a:r>
              <a:rPr lang="vi-VN" sz="1200" b="1">
                <a:solidFill>
                  <a:schemeClr val="bg1"/>
                </a:solidFill>
              </a:rPr>
              <a:t>card__text </a:t>
            </a:r>
            <a:r>
              <a:rPr lang="vi-VN" sz="1200">
                <a:solidFill>
                  <a:schemeClr val="tx1"/>
                </a:solidFill>
              </a:rPr>
              <a:t>hoặc là </a:t>
            </a:r>
            <a:r>
              <a:rPr lang="vi-VN" sz="1200" b="1">
                <a:solidFill>
                  <a:schemeClr val="bg1"/>
                </a:solidFill>
              </a:rPr>
              <a:t>card__button</a:t>
            </a:r>
            <a:r>
              <a:rPr lang="vi-VN" sz="1200">
                <a:solidFill>
                  <a:schemeClr val="tx1"/>
                </a:solidFill>
              </a:rPr>
              <a:t>,...</a:t>
            </a:r>
          </a:p>
          <a:p>
            <a:pPr>
              <a:lnSpc>
                <a:spcPct val="150000"/>
              </a:lnSpc>
            </a:pPr>
            <a:r>
              <a:rPr lang="vi-VN" sz="1200" b="1">
                <a:solidFill>
                  <a:schemeClr val="bg1"/>
                </a:solidFill>
              </a:rPr>
              <a:t>Modifier</a:t>
            </a:r>
            <a:r>
              <a:rPr lang="vi-VN" sz="1200">
                <a:solidFill>
                  <a:schemeClr val="tx1"/>
                </a:solidFill>
              </a:rPr>
              <a:t>: Dùng để quy định kích thước, màu sắc, hình dạng khác nhau của một block hay element. Ví dụ như: </a:t>
            </a:r>
            <a:r>
              <a:rPr lang="vi-VN" sz="1200" b="1">
                <a:solidFill>
                  <a:schemeClr val="bg1"/>
                </a:solidFill>
              </a:rPr>
              <a:t>card__button--green</a:t>
            </a:r>
            <a:r>
              <a:rPr lang="vi-VN" sz="1200">
                <a:solidFill>
                  <a:schemeClr val="tx1"/>
                </a:solidFill>
              </a:rPr>
              <a:t>, </a:t>
            </a:r>
            <a:r>
              <a:rPr lang="vi-VN" sz="1200" b="1">
                <a:solidFill>
                  <a:schemeClr val="bg1"/>
                </a:solidFill>
              </a:rPr>
              <a:t>card__button--blue</a:t>
            </a:r>
            <a:r>
              <a:rPr lang="vi-VN" sz="1200">
                <a:solidFill>
                  <a:schemeClr val="tx1"/>
                </a:solidFill>
              </a:rPr>
              <a:t>, </a:t>
            </a:r>
            <a:r>
              <a:rPr lang="vi-VN" sz="1200" b="1">
                <a:solidFill>
                  <a:schemeClr val="bg1"/>
                </a:solidFill>
              </a:rPr>
              <a:t>card__button--large</a:t>
            </a:r>
            <a:r>
              <a:rPr lang="vi-VN" sz="1200">
                <a:solidFill>
                  <a:schemeClr val="tx1"/>
                </a:solidFill>
              </a:rPr>
              <a:t>, </a:t>
            </a:r>
            <a:r>
              <a:rPr lang="vi-VN" sz="1200" b="1">
                <a:solidFill>
                  <a:schemeClr val="bg1"/>
                </a:solidFill>
              </a:rPr>
              <a:t>card__button--small</a:t>
            </a:r>
            <a:r>
              <a:rPr lang="vi-VN" sz="1200">
                <a:solidFill>
                  <a:schemeClr val="tx1"/>
                </a:solidFill>
              </a:rPr>
              <a: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01</a:t>
            </a:r>
            <a:r>
              <a:rPr lang="en" b="0"/>
              <a:t>. </a:t>
            </a:r>
            <a:r>
              <a:rPr lang="en-US" b="0"/>
              <a:t>BEM</a:t>
            </a:r>
            <a:endParaRPr b="0" dirty="0"/>
          </a:p>
        </p:txBody>
      </p:sp>
      <p:pic>
        <p:nvPicPr>
          <p:cNvPr id="11266" name="Picture 2">
            <a:extLst>
              <a:ext uri="{FF2B5EF4-FFF2-40B4-BE49-F238E27FC236}">
                <a16:creationId xmlns:a16="http://schemas.microsoft.com/office/drawing/2014/main" id="{C8D0C013-0650-E83F-F4BD-CE874CE603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78" b="21949"/>
          <a:stretch/>
        </p:blipFill>
        <p:spPr bwMode="auto">
          <a:xfrm>
            <a:off x="1704975" y="3265714"/>
            <a:ext cx="5734050" cy="136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0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NPM</a:t>
            </a:r>
            <a:r>
              <a:rPr lang="vi-VN"/>
              <a:t> viết tắt của </a:t>
            </a:r>
            <a:r>
              <a:rPr lang="vi-VN" b="1">
                <a:solidFill>
                  <a:schemeClr val="bg1"/>
                </a:solidFill>
              </a:rPr>
              <a:t>Node Package Manager</a:t>
            </a:r>
            <a:r>
              <a:rPr lang="en-US">
                <a:solidFill>
                  <a:schemeClr val="tx1"/>
                </a:solidFill>
              </a:rPr>
              <a:t>.</a:t>
            </a:r>
          </a:p>
          <a:p>
            <a:pPr marL="457200" lvl="0" indent="-317500" algn="l" rtl="0">
              <a:lnSpc>
                <a:spcPct val="150000"/>
              </a:lnSpc>
              <a:spcBef>
                <a:spcPts val="0"/>
              </a:spcBef>
              <a:spcAft>
                <a:spcPts val="0"/>
              </a:spcAft>
              <a:buSzPts val="1400"/>
              <a:buChar char="●"/>
            </a:pPr>
            <a:r>
              <a:rPr lang="en-US"/>
              <a:t>L</a:t>
            </a:r>
            <a:r>
              <a:rPr lang="vi-VN"/>
              <a:t>à một </a:t>
            </a:r>
            <a:r>
              <a:rPr lang="vi-VN" b="1">
                <a:solidFill>
                  <a:schemeClr val="bg1"/>
                </a:solidFill>
              </a:rPr>
              <a:t>công cụ</a:t>
            </a:r>
            <a:r>
              <a:rPr lang="vi-VN"/>
              <a:t> tạo và </a:t>
            </a:r>
            <a:r>
              <a:rPr lang="vi-VN" b="1">
                <a:solidFill>
                  <a:schemeClr val="bg1"/>
                </a:solidFill>
              </a:rPr>
              <a:t>quản lý các thư viện </a:t>
            </a:r>
            <a:r>
              <a:rPr lang="vi-VN"/>
              <a:t>lập trình </a:t>
            </a:r>
            <a:r>
              <a:rPr lang="vi-VN" b="1">
                <a:solidFill>
                  <a:schemeClr val="bg1"/>
                </a:solidFill>
              </a:rPr>
              <a:t>Javascript</a:t>
            </a:r>
            <a:r>
              <a:rPr lang="vi-VN"/>
              <a:t> cho Node.js.</a:t>
            </a:r>
          </a:p>
          <a:p>
            <a:pPr marL="457200" lvl="0" indent="-317500" algn="l" rtl="0">
              <a:lnSpc>
                <a:spcPct val="150000"/>
              </a:lnSpc>
              <a:spcBef>
                <a:spcPts val="0"/>
              </a:spcBef>
              <a:spcAft>
                <a:spcPts val="0"/>
              </a:spcAft>
              <a:buSzPts val="1400"/>
              <a:buChar char="●"/>
            </a:pPr>
            <a:r>
              <a:rPr lang="vi-VN"/>
              <a:t>Trường hợp không sử dụng NPM, bạn sẽ cần tải toàn bộ các thư viện một cách thủ công tay. Sau đó, bạn cần thực hiện nhúng thư viện vào chính dự án của mình. Điều này làm mất nhiều thời gian hơn để hoàn thành. Còn khi áp dụng NPM, bạn chỉ cần 1 dòng lệnh hoàn tất công việc lưu thư viện.</a:t>
            </a:r>
          </a:p>
          <a:p>
            <a:pPr marL="457200" lvl="0" indent="-317500" algn="l" rtl="0">
              <a:lnSpc>
                <a:spcPct val="150000"/>
              </a:lnSpc>
              <a:spcBef>
                <a:spcPts val="0"/>
              </a:spcBef>
              <a:spcAft>
                <a:spcPts val="0"/>
              </a:spcAft>
              <a:buSzPts val="1400"/>
              <a:buChar char="●"/>
            </a:pPr>
            <a:r>
              <a:rPr lang="vi-VN" b="1">
                <a:solidFill>
                  <a:schemeClr val="bg1"/>
                </a:solidFill>
              </a:rPr>
              <a:t>Link website</a:t>
            </a:r>
            <a:r>
              <a:rPr lang="vi-VN"/>
              <a:t>: https://www.npmjs.com/</a:t>
            </a:r>
            <a:endParaRPr lang="vi-VN"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NPM</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2.1. </a:t>
            </a:r>
            <a:r>
              <a:rPr lang="vi-VN"/>
              <a:t>Khái niệm</a:t>
            </a:r>
            <a:endParaRPr lang="en-US" dirty="0"/>
          </a:p>
        </p:txBody>
      </p:sp>
    </p:spTree>
    <p:extLst>
      <p:ext uri="{BB962C8B-B14F-4D97-AF65-F5344CB8AC3E}">
        <p14:creationId xmlns:p14="http://schemas.microsoft.com/office/powerpoint/2010/main" val="113192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Bước 1</a:t>
            </a:r>
            <a:r>
              <a:rPr lang="vi-VN"/>
              <a:t>: Gõ lệnh </a:t>
            </a:r>
            <a:r>
              <a:rPr lang="vi-VN" b="1">
                <a:solidFill>
                  <a:schemeClr val="bg1"/>
                </a:solidFill>
              </a:rPr>
              <a:t>npm -v</a:t>
            </a:r>
            <a:r>
              <a:rPr lang="vi-VN"/>
              <a:t> trên </a:t>
            </a:r>
            <a:r>
              <a:rPr lang="vi-VN" b="1">
                <a:solidFill>
                  <a:schemeClr val="bg1"/>
                </a:solidFill>
              </a:rPr>
              <a:t>cmd</a:t>
            </a:r>
            <a:r>
              <a:rPr lang="vi-VN"/>
              <a:t> để kiểm tra xem cài đặt thành công chưa </a:t>
            </a:r>
            <a:r>
              <a:rPr lang="vi-VN" i="1"/>
              <a:t>(Npm được tích hợp sẵn trong nodejs, nên chỉ cần cài đặt nodejs là được, nếu chưa cài đặt thì vào trang </a:t>
            </a:r>
            <a:r>
              <a:rPr lang="vi-VN" i="1">
                <a:hlinkClick r:id="rId3"/>
              </a:rPr>
              <a:t>https://nodejs.org/en/</a:t>
            </a:r>
            <a:r>
              <a:rPr lang="vi-VN" i="1"/>
              <a:t>)</a:t>
            </a:r>
            <a:r>
              <a:rPr lang="vi-VN"/>
              <a:t>.</a:t>
            </a:r>
            <a:endParaRPr lang="en-US"/>
          </a:p>
          <a:p>
            <a:pPr marL="457200" lvl="0" indent="-317500" algn="l" rtl="0">
              <a:lnSpc>
                <a:spcPct val="150000"/>
              </a:lnSpc>
              <a:spcBef>
                <a:spcPts val="0"/>
              </a:spcBef>
              <a:spcAft>
                <a:spcPts val="0"/>
              </a:spcAft>
              <a:buSzPts val="1400"/>
              <a:buChar char="●"/>
            </a:pPr>
            <a:r>
              <a:rPr lang="vi-VN" b="1">
                <a:solidFill>
                  <a:schemeClr val="bg1"/>
                </a:solidFill>
              </a:rPr>
              <a:t>Bước 2</a:t>
            </a:r>
            <a:r>
              <a:rPr lang="vi-VN"/>
              <a:t>: Gõ lệnh </a:t>
            </a:r>
            <a:r>
              <a:rPr lang="vi-VN" b="1">
                <a:solidFill>
                  <a:schemeClr val="bg1"/>
                </a:solidFill>
              </a:rPr>
              <a:t>npm init</a:t>
            </a:r>
            <a:r>
              <a:rPr lang="vi-VN"/>
              <a:t>, </a:t>
            </a:r>
            <a:r>
              <a:rPr lang="vi-VN" b="1">
                <a:solidFill>
                  <a:schemeClr val="bg1"/>
                </a:solidFill>
              </a:rPr>
              <a:t>sau đó cứ bấm enter đến hết</a:t>
            </a:r>
            <a:r>
              <a:rPr lang="vi-VN"/>
              <a:t>.</a:t>
            </a:r>
            <a:endParaRPr lang="en-US"/>
          </a:p>
          <a:p>
            <a:pPr lvl="1" algn="l">
              <a:lnSpc>
                <a:spcPct val="150000"/>
              </a:lnSpc>
              <a:buChar char="●"/>
            </a:pPr>
            <a:r>
              <a:rPr lang="vi-VN"/>
              <a:t>Nếu là project mới cần chạy câu lệnh này. Câu lệnh này sẽ </a:t>
            </a:r>
            <a:r>
              <a:rPr lang="vi-VN" b="1">
                <a:solidFill>
                  <a:schemeClr val="bg1"/>
                </a:solidFill>
              </a:rPr>
              <a:t>tạo ra 1 file </a:t>
            </a:r>
            <a:r>
              <a:rPr lang="vi-VN"/>
              <a:t>có tên là </a:t>
            </a:r>
            <a:r>
              <a:rPr lang="vi-VN" b="1">
                <a:solidFill>
                  <a:schemeClr val="bg1"/>
                </a:solidFill>
              </a:rPr>
              <a:t>package.json </a:t>
            </a:r>
            <a:r>
              <a:rPr lang="vi-VN"/>
              <a:t>– file này để lưu trữ thông tin (tên package, phiên bản, các dependencies) mà project của bạn sử dụng.</a:t>
            </a:r>
            <a:endParaRPr lang="en-US" dirty="0"/>
          </a:p>
          <a:p>
            <a:pPr>
              <a:lnSpc>
                <a:spcPct val="150000"/>
              </a:lnSpc>
            </a:pPr>
            <a:r>
              <a:rPr lang="vi-VN" b="1">
                <a:solidFill>
                  <a:schemeClr val="bg1"/>
                </a:solidFill>
              </a:rPr>
              <a:t>Bước 3</a:t>
            </a:r>
            <a:r>
              <a:rPr lang="vi-VN"/>
              <a:t>: Gõ lệnh </a:t>
            </a:r>
            <a:r>
              <a:rPr lang="vi-VN" b="1">
                <a:solidFill>
                  <a:schemeClr val="bg1"/>
                </a:solidFill>
              </a:rPr>
              <a:t>npm install [tên package] </a:t>
            </a:r>
            <a:r>
              <a:rPr lang="vi-VN"/>
              <a:t>hoặc </a:t>
            </a:r>
            <a:r>
              <a:rPr lang="vi-VN" b="1">
                <a:solidFill>
                  <a:schemeClr val="bg1"/>
                </a:solidFill>
              </a:rPr>
              <a:t>npm i [tên package]</a:t>
            </a:r>
            <a:r>
              <a:rPr lang="vi-VN"/>
              <a:t>. Để cài đặt package vào dự án.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NPM</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2.2. </a:t>
            </a:r>
            <a:r>
              <a:rPr lang="vi-VN"/>
              <a:t>Cài đặt và sử dụng npm lần đầu cho một dự án mới</a:t>
            </a:r>
            <a:endParaRPr lang="en-US" dirty="0"/>
          </a:p>
        </p:txBody>
      </p:sp>
    </p:spTree>
    <p:extLst>
      <p:ext uri="{BB962C8B-B14F-4D97-AF65-F5344CB8AC3E}">
        <p14:creationId xmlns:p14="http://schemas.microsoft.com/office/powerpoint/2010/main" val="427609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name</a:t>
            </a:r>
            <a:r>
              <a:rPr lang="vi-VN"/>
              <a:t>: tên gói thư viện</a:t>
            </a:r>
          </a:p>
          <a:p>
            <a:pPr marL="457200" lvl="0" indent="-317500" algn="l" rtl="0">
              <a:lnSpc>
                <a:spcPct val="150000"/>
              </a:lnSpc>
              <a:spcBef>
                <a:spcPts val="0"/>
              </a:spcBef>
              <a:spcAft>
                <a:spcPts val="0"/>
              </a:spcAft>
              <a:buSzPts val="1400"/>
              <a:buChar char="●"/>
            </a:pPr>
            <a:r>
              <a:rPr lang="vi-VN" b="1">
                <a:solidFill>
                  <a:schemeClr val="bg1"/>
                </a:solidFill>
              </a:rPr>
              <a:t>version</a:t>
            </a:r>
            <a:r>
              <a:rPr lang="vi-VN"/>
              <a:t>: phiên bản gói</a:t>
            </a:r>
          </a:p>
          <a:p>
            <a:pPr marL="457200" lvl="0" indent="-317500" algn="l" rtl="0">
              <a:lnSpc>
                <a:spcPct val="150000"/>
              </a:lnSpc>
              <a:spcBef>
                <a:spcPts val="0"/>
              </a:spcBef>
              <a:spcAft>
                <a:spcPts val="0"/>
              </a:spcAft>
              <a:buSzPts val="1400"/>
              <a:buChar char="●"/>
            </a:pPr>
            <a:r>
              <a:rPr lang="vi-VN" b="1">
                <a:solidFill>
                  <a:schemeClr val="bg1"/>
                </a:solidFill>
              </a:rPr>
              <a:t>description</a:t>
            </a:r>
            <a:r>
              <a:rPr lang="vi-VN"/>
              <a:t>: phần mô tả về gói thư viện</a:t>
            </a:r>
          </a:p>
          <a:p>
            <a:pPr marL="457200" lvl="0" indent="-317500" algn="l" rtl="0">
              <a:lnSpc>
                <a:spcPct val="150000"/>
              </a:lnSpc>
              <a:spcBef>
                <a:spcPts val="0"/>
              </a:spcBef>
              <a:spcAft>
                <a:spcPts val="0"/>
              </a:spcAft>
              <a:buSzPts val="1400"/>
              <a:buChar char="●"/>
            </a:pPr>
            <a:r>
              <a:rPr lang="vi-VN" b="1">
                <a:solidFill>
                  <a:schemeClr val="bg1"/>
                </a:solidFill>
              </a:rPr>
              <a:t>homepage</a:t>
            </a:r>
            <a:r>
              <a:rPr lang="vi-VN"/>
              <a:t>: trang chủ của gói</a:t>
            </a:r>
          </a:p>
          <a:p>
            <a:pPr marL="457200" lvl="0" indent="-317500" algn="l" rtl="0">
              <a:lnSpc>
                <a:spcPct val="150000"/>
              </a:lnSpc>
              <a:spcBef>
                <a:spcPts val="0"/>
              </a:spcBef>
              <a:spcAft>
                <a:spcPts val="0"/>
              </a:spcAft>
              <a:buSzPts val="1400"/>
              <a:buChar char="●"/>
            </a:pPr>
            <a:r>
              <a:rPr lang="vi-VN" b="1">
                <a:solidFill>
                  <a:schemeClr val="bg1"/>
                </a:solidFill>
              </a:rPr>
              <a:t>author</a:t>
            </a:r>
            <a:r>
              <a:rPr lang="vi-VN"/>
              <a:t>: tác giả</a:t>
            </a:r>
          </a:p>
          <a:p>
            <a:pPr marL="457200" lvl="0" indent="-317500" algn="l" rtl="0">
              <a:lnSpc>
                <a:spcPct val="150000"/>
              </a:lnSpc>
              <a:spcBef>
                <a:spcPts val="0"/>
              </a:spcBef>
              <a:spcAft>
                <a:spcPts val="0"/>
              </a:spcAft>
              <a:buSzPts val="1400"/>
              <a:buChar char="●"/>
            </a:pPr>
            <a:r>
              <a:rPr lang="vi-VN" b="1">
                <a:solidFill>
                  <a:schemeClr val="bg1"/>
                </a:solidFill>
              </a:rPr>
              <a:t>contributors</a:t>
            </a:r>
            <a:r>
              <a:rPr lang="vi-VN"/>
              <a:t>: tên người đóng góp cho package</a:t>
            </a:r>
          </a:p>
          <a:p>
            <a:pPr marL="457200" lvl="0" indent="-317500" algn="l" rtl="0">
              <a:lnSpc>
                <a:spcPct val="150000"/>
              </a:lnSpc>
              <a:spcBef>
                <a:spcPts val="0"/>
              </a:spcBef>
              <a:spcAft>
                <a:spcPts val="0"/>
              </a:spcAft>
              <a:buSzPts val="1400"/>
              <a:buChar char="●"/>
            </a:pPr>
            <a:r>
              <a:rPr lang="vi-VN" b="1">
                <a:solidFill>
                  <a:schemeClr val="bg1"/>
                </a:solidFill>
              </a:rPr>
              <a:t>dependencies</a:t>
            </a:r>
            <a:r>
              <a:rPr lang="vi-VN"/>
              <a:t>: danh sách các gói phụ thuộc, tự động được cài theo.</a:t>
            </a:r>
          </a:p>
          <a:p>
            <a:pPr marL="457200" lvl="0" indent="-317500" algn="l" rtl="0">
              <a:lnSpc>
                <a:spcPct val="150000"/>
              </a:lnSpc>
              <a:spcBef>
                <a:spcPts val="0"/>
              </a:spcBef>
              <a:spcAft>
                <a:spcPts val="0"/>
              </a:spcAft>
              <a:buSzPts val="1400"/>
              <a:buChar char="●"/>
            </a:pPr>
            <a:r>
              <a:rPr lang="vi-VN" b="1">
                <a:solidFill>
                  <a:schemeClr val="bg1"/>
                </a:solidFill>
              </a:rPr>
              <a:t>repository</a:t>
            </a:r>
            <a:r>
              <a:rPr lang="vi-VN"/>
              <a:t>: loại repository và url của package, thông thường là git (Xem thêm Git là gì?)</a:t>
            </a:r>
          </a:p>
          <a:p>
            <a:pPr marL="457200" lvl="0" indent="-317500" algn="l" rtl="0">
              <a:lnSpc>
                <a:spcPct val="150000"/>
              </a:lnSpc>
              <a:spcBef>
                <a:spcPts val="0"/>
              </a:spcBef>
              <a:spcAft>
                <a:spcPts val="0"/>
              </a:spcAft>
              <a:buSzPts val="1400"/>
              <a:buChar char="●"/>
            </a:pPr>
            <a:r>
              <a:rPr lang="vi-VN" b="1">
                <a:solidFill>
                  <a:schemeClr val="bg1"/>
                </a:solidFill>
              </a:rPr>
              <a:t>main</a:t>
            </a:r>
            <a:r>
              <a:rPr lang="vi-VN"/>
              <a:t>: index.js</a:t>
            </a:r>
          </a:p>
          <a:p>
            <a:pPr marL="457200" lvl="0" indent="-317500" algn="l" rtl="0">
              <a:lnSpc>
                <a:spcPct val="150000"/>
              </a:lnSpc>
              <a:spcBef>
                <a:spcPts val="0"/>
              </a:spcBef>
              <a:spcAft>
                <a:spcPts val="0"/>
              </a:spcAft>
              <a:buSzPts val="1400"/>
              <a:buChar char="●"/>
            </a:pPr>
            <a:r>
              <a:rPr lang="vi-VN" b="1">
                <a:solidFill>
                  <a:schemeClr val="bg1"/>
                </a:solidFill>
              </a:rPr>
              <a:t>keywords</a:t>
            </a:r>
            <a:r>
              <a:rPr lang="vi-VN"/>
              <a:t>: các từ khóa</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NPM</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2.3. M</a:t>
            </a:r>
            <a:r>
              <a:rPr lang="vi-VN"/>
              <a:t>ột số thuộc tính trong package.json</a:t>
            </a:r>
            <a:endParaRPr lang="en-US" dirty="0"/>
          </a:p>
        </p:txBody>
      </p:sp>
    </p:spTree>
    <p:extLst>
      <p:ext uri="{BB962C8B-B14F-4D97-AF65-F5344CB8AC3E}">
        <p14:creationId xmlns:p14="http://schemas.microsoft.com/office/powerpoint/2010/main" val="178545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npm update [tên_package]</a:t>
            </a:r>
            <a:r>
              <a:rPr lang="vi-VN"/>
              <a:t>: Để update package. Hạn chế dùng, chỉ dùng khi thực sự hiểu về package muốn update.</a:t>
            </a:r>
          </a:p>
          <a:p>
            <a:pPr marL="457200" lvl="0" indent="-317500" algn="l" rtl="0">
              <a:lnSpc>
                <a:spcPct val="150000"/>
              </a:lnSpc>
              <a:spcBef>
                <a:spcPts val="0"/>
              </a:spcBef>
              <a:spcAft>
                <a:spcPts val="0"/>
              </a:spcAft>
              <a:buSzPts val="1400"/>
              <a:buChar char="●"/>
            </a:pPr>
            <a:r>
              <a:rPr lang="vi-VN" b="1">
                <a:solidFill>
                  <a:schemeClr val="bg1"/>
                </a:solidFill>
              </a:rPr>
              <a:t>npm uninstall [tên_package]</a:t>
            </a:r>
            <a:r>
              <a:rPr lang="vi-VN"/>
              <a:t>: Gỡ cài đặt package.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NPM</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2.4. Một số câu lệnh npm khác</a:t>
            </a:r>
            <a:endParaRPr lang="en-US" dirty="0"/>
          </a:p>
        </p:txBody>
      </p:sp>
    </p:spTree>
    <p:extLst>
      <p:ext uri="{BB962C8B-B14F-4D97-AF65-F5344CB8AC3E}">
        <p14:creationId xmlns:p14="http://schemas.microsoft.com/office/powerpoint/2010/main" val="286165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425031" cy="402457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bg1"/>
                </a:solidFill>
              </a:rPr>
              <a:t>SASS</a:t>
            </a:r>
            <a:r>
              <a:rPr lang="vi-VN"/>
              <a:t> </a:t>
            </a:r>
            <a:r>
              <a:rPr lang="en-US"/>
              <a:t>viết tắt của </a:t>
            </a:r>
            <a:r>
              <a:rPr lang="vi-VN" b="1">
                <a:solidFill>
                  <a:schemeClr val="bg1"/>
                </a:solidFill>
              </a:rPr>
              <a:t>S</a:t>
            </a:r>
            <a:r>
              <a:rPr lang="vi-VN"/>
              <a:t>yntactively </a:t>
            </a:r>
            <a:r>
              <a:rPr lang="vi-VN" b="1">
                <a:solidFill>
                  <a:schemeClr val="bg1"/>
                </a:solidFill>
              </a:rPr>
              <a:t>A</a:t>
            </a:r>
            <a:r>
              <a:rPr lang="vi-VN"/>
              <a:t>wesome </a:t>
            </a:r>
            <a:r>
              <a:rPr lang="vi-VN" b="1">
                <a:solidFill>
                  <a:schemeClr val="bg1"/>
                </a:solidFill>
              </a:rPr>
              <a:t>S</a:t>
            </a:r>
            <a:r>
              <a:rPr lang="vi-VN"/>
              <a:t>tyle </a:t>
            </a:r>
            <a:r>
              <a:rPr lang="vi-VN" b="1">
                <a:solidFill>
                  <a:schemeClr val="bg1"/>
                </a:solidFill>
              </a:rPr>
              <a:t>S</a:t>
            </a:r>
            <a:r>
              <a:rPr lang="vi-VN"/>
              <a:t>heets</a:t>
            </a:r>
            <a:r>
              <a:rPr lang="en-US"/>
              <a:t>.</a:t>
            </a:r>
          </a:p>
          <a:p>
            <a:pPr marL="457200" lvl="0" indent="-317500" algn="l" rtl="0">
              <a:lnSpc>
                <a:spcPct val="150000"/>
              </a:lnSpc>
              <a:spcBef>
                <a:spcPts val="0"/>
              </a:spcBef>
              <a:spcAft>
                <a:spcPts val="0"/>
              </a:spcAft>
              <a:buSzPts val="1400"/>
              <a:buChar char="●"/>
            </a:pPr>
            <a:r>
              <a:rPr lang="en-US"/>
              <a:t>L</a:t>
            </a:r>
            <a:r>
              <a:rPr lang="vi-VN"/>
              <a:t>à </a:t>
            </a:r>
            <a:r>
              <a:rPr lang="vi-VN" b="1">
                <a:solidFill>
                  <a:schemeClr val="bg1"/>
                </a:solidFill>
              </a:rPr>
              <a:t>ngôn ngữ kịch bản </a:t>
            </a:r>
            <a:r>
              <a:rPr lang="vi-VN"/>
              <a:t>và </a:t>
            </a:r>
            <a:r>
              <a:rPr lang="vi-VN" b="1">
                <a:solidFill>
                  <a:schemeClr val="bg1"/>
                </a:solidFill>
              </a:rPr>
              <a:t>bộ tiền xử lý CSS</a:t>
            </a:r>
            <a:r>
              <a:rPr lang="en-US"/>
              <a:t>.</a:t>
            </a:r>
          </a:p>
          <a:p>
            <a:pPr marL="457200" lvl="0" indent="-317500" algn="l" rtl="0">
              <a:lnSpc>
                <a:spcPct val="150000"/>
              </a:lnSpc>
              <a:spcBef>
                <a:spcPts val="0"/>
              </a:spcBef>
              <a:spcAft>
                <a:spcPts val="0"/>
              </a:spcAft>
              <a:buSzPts val="1400"/>
              <a:buChar char="●"/>
            </a:pPr>
            <a:r>
              <a:rPr lang="en-US" b="1">
                <a:solidFill>
                  <a:schemeClr val="bg1"/>
                </a:solidFill>
              </a:rPr>
              <a:t>B</a:t>
            </a:r>
            <a:r>
              <a:rPr lang="vi-VN" b="1">
                <a:solidFill>
                  <a:schemeClr val="bg1"/>
                </a:solidFill>
              </a:rPr>
              <a:t>iên dịch mã thành CSS </a:t>
            </a:r>
            <a:r>
              <a:rPr lang="vi-VN"/>
              <a:t>để giúp bạn viết CSS nhanh hơn, tái sử dụng được, tối ưu hơn.</a:t>
            </a:r>
          </a:p>
          <a:p>
            <a:pPr marL="457200" lvl="0" indent="-317500" algn="l" rtl="0">
              <a:lnSpc>
                <a:spcPct val="150000"/>
              </a:lnSpc>
              <a:spcBef>
                <a:spcPts val="0"/>
              </a:spcBef>
              <a:spcAft>
                <a:spcPts val="0"/>
              </a:spcAft>
              <a:buSzPts val="1400"/>
              <a:buChar char="●"/>
            </a:pPr>
            <a:r>
              <a:rPr lang="vi-VN" b="1">
                <a:solidFill>
                  <a:schemeClr val="bg1"/>
                </a:solidFill>
              </a:rPr>
              <a:t>SCSS</a:t>
            </a:r>
            <a:r>
              <a:rPr lang="vi-VN"/>
              <a:t> (</a:t>
            </a:r>
            <a:r>
              <a:rPr lang="vi-VN" b="1">
                <a:solidFill>
                  <a:schemeClr val="bg1"/>
                </a:solidFill>
              </a:rPr>
              <a:t>S</a:t>
            </a:r>
            <a:r>
              <a:rPr lang="vi-VN"/>
              <a:t>assy </a:t>
            </a:r>
            <a:r>
              <a:rPr lang="vi-VN" b="1">
                <a:solidFill>
                  <a:schemeClr val="bg1"/>
                </a:solidFill>
              </a:rPr>
              <a:t>CSS</a:t>
            </a:r>
            <a:r>
              <a:rPr lang="vi-VN"/>
              <a:t>) được giới thiệu trong </a:t>
            </a:r>
            <a:r>
              <a:rPr lang="vi-VN" b="1">
                <a:solidFill>
                  <a:schemeClr val="bg1"/>
                </a:solidFill>
              </a:rPr>
              <a:t>phiên bản thứ 3 của SASS</a:t>
            </a:r>
            <a:r>
              <a:rPr lang="vi-VN"/>
              <a:t>, nó bổ sung </a:t>
            </a:r>
            <a:r>
              <a:rPr lang="vi-VN" b="1">
                <a:solidFill>
                  <a:schemeClr val="bg1"/>
                </a:solidFill>
              </a:rPr>
              <a:t>thêm</a:t>
            </a:r>
            <a:r>
              <a:rPr lang="vi-VN"/>
              <a:t> dấu ngoặc</a:t>
            </a:r>
            <a:r>
              <a:rPr lang="vi-VN" b="1">
                <a:solidFill>
                  <a:schemeClr val="bg1"/>
                </a:solidFill>
              </a:rPr>
              <a:t> { }</a:t>
            </a:r>
            <a:r>
              <a:rPr lang="vi-VN"/>
              <a:t> và dấu chấm phẩy </a:t>
            </a:r>
            <a:r>
              <a:rPr lang="vi-VN" b="1">
                <a:solidFill>
                  <a:schemeClr val="bg1"/>
                </a:solidFill>
              </a:rPr>
              <a:t>;</a:t>
            </a:r>
          </a:p>
          <a:p>
            <a:pPr marL="457200" lvl="0" indent="-317500" algn="l" rtl="0">
              <a:lnSpc>
                <a:spcPct val="150000"/>
              </a:lnSpc>
              <a:spcBef>
                <a:spcPts val="0"/>
              </a:spcBef>
              <a:spcAft>
                <a:spcPts val="0"/>
              </a:spcAft>
              <a:buSzPts val="1400"/>
              <a:buChar char="●"/>
            </a:pPr>
            <a:r>
              <a:rPr lang="vi-VN"/>
              <a:t>Xem sự khác biệt tại: </a:t>
            </a:r>
            <a:r>
              <a:rPr lang="vi-VN">
                <a:hlinkClick r:id="rId3"/>
              </a:rPr>
              <a:t>https://sass-lang.com/guide</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SASS/SCSS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 Khái niệm</a:t>
            </a:r>
            <a:endParaRPr lang="en-US" dirty="0"/>
          </a:p>
        </p:txBody>
      </p:sp>
    </p:spTree>
    <p:extLst>
      <p:ext uri="{BB962C8B-B14F-4D97-AF65-F5344CB8AC3E}">
        <p14:creationId xmlns:p14="http://schemas.microsoft.com/office/powerpoint/2010/main" val="3672453042"/>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2423</TotalTime>
  <Words>1763</Words>
  <Application>Microsoft Office PowerPoint</Application>
  <PresentationFormat>On-screen Show (16:9)</PresentationFormat>
  <Paragraphs>191</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Barlow Condensed SemiBold</vt:lpstr>
      <vt:lpstr>Anaheim</vt:lpstr>
      <vt:lpstr>Montserrat</vt:lpstr>
      <vt:lpstr>Barlow Condensed</vt:lpstr>
      <vt:lpstr>Barlow</vt:lpstr>
      <vt:lpstr>Software Developer Engineer Job Description by Slidesgo</vt:lpstr>
      <vt:lpstr>KHÓA HỌC FRONT-END  Bài 24: BEM, NPM, SASS/SCSS</vt:lpstr>
      <vt:lpstr>Nội dung</vt:lpstr>
      <vt:lpstr>01. BEM</vt:lpstr>
      <vt:lpstr>01. BEM</vt:lpstr>
      <vt:lpstr>02. NPM</vt:lpstr>
      <vt:lpstr>02. NPM</vt:lpstr>
      <vt:lpstr>02. NPM</vt:lpstr>
      <vt:lpstr>02. NPM</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03. SASS/SCSS</vt:lpstr>
      <vt:lpstr>04. Giao bài project mini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115</cp:revision>
  <dcterms:modified xsi:type="dcterms:W3CDTF">2023-03-16T12:56:28Z</dcterms:modified>
</cp:coreProperties>
</file>