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1"/>
  </p:notesMasterIdLst>
  <p:sldIdLst>
    <p:sldId id="256" r:id="rId2"/>
    <p:sldId id="294" r:id="rId3"/>
    <p:sldId id="348" r:id="rId4"/>
    <p:sldId id="364" r:id="rId5"/>
    <p:sldId id="365" r:id="rId6"/>
    <p:sldId id="366" r:id="rId7"/>
    <p:sldId id="367" r:id="rId8"/>
    <p:sldId id="363" r:id="rId9"/>
    <p:sldId id="369" r:id="rId10"/>
    <p:sldId id="370" r:id="rId11"/>
    <p:sldId id="368" r:id="rId12"/>
    <p:sldId id="371" r:id="rId13"/>
    <p:sldId id="372" r:id="rId14"/>
    <p:sldId id="373" r:id="rId15"/>
    <p:sldId id="374" r:id="rId16"/>
    <p:sldId id="375" r:id="rId17"/>
    <p:sldId id="376" r:id="rId18"/>
    <p:sldId id="377" r:id="rId19"/>
    <p:sldId id="378" r:id="rId20"/>
  </p:sldIdLst>
  <p:sldSz cx="9144000" cy="5143500" type="screen16x9"/>
  <p:notesSz cx="6858000" cy="9144000"/>
  <p:embeddedFontLst>
    <p:embeddedFont>
      <p:font typeface="Barlow" panose="00000500000000000000" pitchFamily="2" charset="0"/>
      <p:regular r:id="rId22"/>
      <p:bold r:id="rId23"/>
      <p:italic r:id="rId24"/>
      <p:boldItalic r:id="rId25"/>
    </p:embeddedFont>
    <p:embeddedFont>
      <p:font typeface="Barlow Condensed" panose="00000506000000000000" pitchFamily="2" charset="0"/>
      <p:regular r:id="rId26"/>
      <p:bold r:id="rId27"/>
      <p:italic r:id="rId28"/>
      <p:boldItalic r:id="rId29"/>
    </p:embeddedFont>
    <p:embeddedFont>
      <p:font typeface="Barlow Condensed SemiBold" panose="00000706000000000000" pitchFamily="2"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EA0BB4-F227-4FE3-9A87-D9DB8C6481EC}">
  <a:tblStyle styleId="{8DEA0BB4-F227-4FE3-9A87-D9DB8C6481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5165" autoAdjust="0"/>
  </p:normalViewPr>
  <p:slideViewPr>
    <p:cSldViewPr snapToGrid="0">
      <p:cViewPr varScale="1">
        <p:scale>
          <a:sx n="220" d="100"/>
          <a:sy n="220" d="100"/>
        </p:scale>
        <p:origin x="27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6644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61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2213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988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650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7741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649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764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34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775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381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102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452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4351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5365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598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8890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090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 id="2147483659"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09600" y="1196953"/>
            <a:ext cx="792480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b="0" dirty="0">
                <a:latin typeface="Barlow Condensed SemiBold"/>
                <a:ea typeface="Barlow Condensed SemiBold"/>
                <a:cs typeface="Barlow Condensed SemiBold"/>
                <a:sym typeface="Barlow Condensed SemiBold"/>
              </a:rPr>
              <a:t>KHÓA HỌC FRONT-END</a:t>
            </a:r>
            <a:br>
              <a:rPr lang="en" dirty="0"/>
            </a:br>
            <a:br>
              <a:rPr lang="en" dirty="0"/>
            </a:br>
            <a:r>
              <a:rPr lang="en" sz="4000" b="0">
                <a:solidFill>
                  <a:schemeClr val="lt1"/>
                </a:solidFill>
                <a:latin typeface="Barlow Condensed"/>
                <a:ea typeface="Barlow Condensed"/>
                <a:cs typeface="Barlow Condensed"/>
                <a:sym typeface="Barlow Condensed"/>
              </a:rPr>
              <a:t>Bài 2</a:t>
            </a:r>
            <a:r>
              <a:rPr lang="vi-VN" sz="4000" b="0">
                <a:solidFill>
                  <a:schemeClr val="lt1"/>
                </a:solidFill>
                <a:latin typeface="Barlow Condensed"/>
                <a:ea typeface="Barlow Condensed"/>
                <a:cs typeface="Barlow Condensed"/>
                <a:sym typeface="Barlow Condensed"/>
              </a:rPr>
              <a:t>7</a:t>
            </a:r>
            <a:r>
              <a:rPr lang="en" sz="4000" b="0">
                <a:solidFill>
                  <a:schemeClr val="lt1"/>
                </a:solidFill>
                <a:latin typeface="Barlow Condensed"/>
                <a:ea typeface="Barlow Condensed"/>
                <a:cs typeface="Barlow Condensed"/>
                <a:sym typeface="Barlow Condensed"/>
              </a:rPr>
              <a:t>: </a:t>
            </a:r>
            <a:r>
              <a:rPr lang="en-GB" sz="4000" b="0">
                <a:solidFill>
                  <a:schemeClr val="lt1"/>
                </a:solidFill>
                <a:latin typeface="Barlow Condensed"/>
                <a:ea typeface="Barlow Condensed"/>
                <a:cs typeface="Barlow Condensed"/>
                <a:sym typeface="Barlow Condensed"/>
              </a:rPr>
              <a:t>Học ReactJS (Tiết 1)</a:t>
            </a:r>
            <a:endParaRPr dirty="0"/>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27"/>
          <p:cNvCxnSpPr/>
          <p:nvPr/>
        </p:nvCxnSpPr>
        <p:spPr>
          <a:xfrm>
            <a:off x="3964350" y="2422896"/>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bg1"/>
                </a:solidFill>
              </a:rPr>
              <a:t>/src/index.js</a:t>
            </a:r>
          </a:p>
          <a:p>
            <a:pPr lvl="1" algn="l">
              <a:lnSpc>
                <a:spcPct val="150000"/>
              </a:lnSpc>
              <a:buChar char="●"/>
            </a:pPr>
            <a:r>
              <a:rPr lang="vi-VN"/>
              <a:t>Chúng ta quan tâm đến các đoạn code sau:</a:t>
            </a:r>
          </a:p>
          <a:p>
            <a:pPr marL="1054100" lvl="2" indent="0" algn="l">
              <a:lnSpc>
                <a:spcPct val="150000"/>
              </a:lnSpc>
              <a:buNone/>
            </a:pPr>
            <a:r>
              <a:rPr lang="vi-VN" b="1">
                <a:solidFill>
                  <a:schemeClr val="bg1"/>
                </a:solidFill>
              </a:rPr>
              <a:t>import App from './App';</a:t>
            </a:r>
          </a:p>
          <a:p>
            <a:pPr marL="1054100" lvl="2" indent="0" algn="l">
              <a:lnSpc>
                <a:spcPct val="150000"/>
              </a:lnSpc>
              <a:buNone/>
            </a:pPr>
            <a:r>
              <a:rPr lang="vi-VN"/>
              <a:t>const </a:t>
            </a:r>
            <a:r>
              <a:rPr lang="vi-VN" b="1">
                <a:solidFill>
                  <a:schemeClr val="bg1"/>
                </a:solidFill>
              </a:rPr>
              <a:t>root</a:t>
            </a:r>
            <a:r>
              <a:rPr lang="vi-VN"/>
              <a:t> = ReactDOM.createRoot(</a:t>
            </a:r>
            <a:r>
              <a:rPr lang="vi-VN" b="1">
                <a:solidFill>
                  <a:schemeClr val="bg1"/>
                </a:solidFill>
              </a:rPr>
              <a:t>document.getElementById('root')</a:t>
            </a:r>
            <a:r>
              <a:rPr lang="vi-VN"/>
              <a:t>);</a:t>
            </a:r>
          </a:p>
          <a:p>
            <a:pPr marL="1054100" lvl="2" indent="0" algn="l">
              <a:lnSpc>
                <a:spcPct val="150000"/>
              </a:lnSpc>
              <a:buNone/>
            </a:pPr>
            <a:r>
              <a:rPr lang="vi-VN" b="1">
                <a:solidFill>
                  <a:schemeClr val="bg1"/>
                </a:solidFill>
              </a:rPr>
              <a:t>root.render</a:t>
            </a:r>
            <a:r>
              <a:rPr lang="vi-VN"/>
              <a:t>(</a:t>
            </a:r>
          </a:p>
          <a:p>
            <a:pPr marL="1054100" lvl="2" indent="0" algn="l">
              <a:lnSpc>
                <a:spcPct val="150000"/>
              </a:lnSpc>
              <a:buNone/>
            </a:pPr>
            <a:r>
              <a:rPr lang="vi-VN"/>
              <a:t>  &lt;React.StrictMode&gt;</a:t>
            </a:r>
          </a:p>
          <a:p>
            <a:pPr marL="1054100" lvl="2" indent="0" algn="l">
              <a:lnSpc>
                <a:spcPct val="150000"/>
              </a:lnSpc>
              <a:buNone/>
            </a:pPr>
            <a:r>
              <a:rPr lang="vi-VN"/>
              <a:t>    </a:t>
            </a:r>
            <a:r>
              <a:rPr lang="vi-VN" b="1">
                <a:solidFill>
                  <a:schemeClr val="bg1"/>
                </a:solidFill>
              </a:rPr>
              <a:t>&lt;App /&gt;</a:t>
            </a:r>
          </a:p>
          <a:p>
            <a:pPr marL="1054100" lvl="2" indent="0" algn="l">
              <a:lnSpc>
                <a:spcPct val="150000"/>
              </a:lnSpc>
              <a:buNone/>
            </a:pPr>
            <a:r>
              <a:rPr lang="vi-VN"/>
              <a:t>  &lt;/React.StrictMode&gt;</a:t>
            </a:r>
          </a:p>
          <a:p>
            <a:pPr marL="1054100" lvl="2" indent="0" algn="l">
              <a:lnSpc>
                <a:spcPct val="150000"/>
              </a:lnSpc>
              <a:buNone/>
            </a:pPr>
            <a:r>
              <a:rPr lang="vi-VN"/>
              <a:t>);</a:t>
            </a:r>
          </a:p>
          <a:p>
            <a:pPr lvl="1" algn="l">
              <a:lnSpc>
                <a:spcPct val="150000"/>
              </a:lnSpc>
              <a:buChar char="●"/>
            </a:pPr>
            <a:r>
              <a:rPr lang="vi-VN"/>
              <a:t>Nội dung trên có nghĩa là file </a:t>
            </a:r>
            <a:r>
              <a:rPr lang="vi-VN" b="1">
                <a:solidFill>
                  <a:schemeClr val="bg1"/>
                </a:solidFill>
              </a:rPr>
              <a:t>/src/index.js</a:t>
            </a:r>
            <a:r>
              <a:rPr lang="vi-VN"/>
              <a:t> lấy nội dung từ </a:t>
            </a:r>
            <a:r>
              <a:rPr lang="vi-VN" b="1">
                <a:solidFill>
                  <a:schemeClr val="bg1"/>
                </a:solidFill>
              </a:rPr>
              <a:t>function App</a:t>
            </a:r>
            <a:r>
              <a:rPr lang="vi-VN"/>
              <a:t> của file </a:t>
            </a:r>
            <a:r>
              <a:rPr lang="vi-VN" b="1">
                <a:solidFill>
                  <a:schemeClr val="bg1"/>
                </a:solidFill>
              </a:rPr>
              <a:t>/src/App.js</a:t>
            </a:r>
            <a:r>
              <a:rPr lang="vi-VN"/>
              <a:t> render ra nội dung trả về </a:t>
            </a:r>
            <a:r>
              <a:rPr lang="vi-VN" b="1">
                <a:solidFill>
                  <a:schemeClr val="bg1"/>
                </a:solidFill>
              </a:rPr>
              <a:t>id="root"</a:t>
            </a:r>
            <a:r>
              <a:rPr lang="vi-VN"/>
              <a:t> của file </a:t>
            </a:r>
            <a:r>
              <a:rPr lang="vi-VN" b="1">
                <a:solidFill>
                  <a:schemeClr val="bg1"/>
                </a:solidFill>
              </a:rPr>
              <a:t>/public/index.html</a:t>
            </a:r>
            <a:r>
              <a:rPr lang="vi-VN"/>
              <a:t>, sau đó hiển thị nội dung này ra trình duyệt.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vi-VN" b="0"/>
              <a:t>5</a:t>
            </a:r>
            <a:r>
              <a:rPr lang="en" b="0"/>
              <a:t>. </a:t>
            </a:r>
            <a:r>
              <a:rPr lang="fr-FR" b="0"/>
              <a:t>Cách ReactJS render nội dung HTML ra trình duyệt</a:t>
            </a:r>
            <a:endParaRPr b="0" dirty="0"/>
          </a:p>
        </p:txBody>
      </p:sp>
    </p:spTree>
    <p:extLst>
      <p:ext uri="{BB962C8B-B14F-4D97-AF65-F5344CB8AC3E}">
        <p14:creationId xmlns:p14="http://schemas.microsoft.com/office/powerpoint/2010/main" val="3164852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t>Có </a:t>
            </a:r>
            <a:r>
              <a:rPr lang="en-US" b="1">
                <a:solidFill>
                  <a:schemeClr val="bg1"/>
                </a:solidFill>
              </a:rPr>
              <a:t>3 cách </a:t>
            </a:r>
            <a:r>
              <a:rPr lang="en-US"/>
              <a:t>khai báo giá trị cho một biến: </a:t>
            </a:r>
            <a:r>
              <a:rPr lang="en-US" b="1">
                <a:solidFill>
                  <a:schemeClr val="bg1"/>
                </a:solidFill>
              </a:rPr>
              <a:t>var, let, const</a:t>
            </a:r>
            <a:r>
              <a:rPr lang="en-US"/>
              <a:t>.</a:t>
            </a:r>
            <a:endParaRPr lang="en-US" b="1">
              <a:solidFill>
                <a:schemeClr val="bg1"/>
              </a:solidFill>
            </a:endParaRPr>
          </a:p>
          <a:p>
            <a:pPr lvl="1" algn="l">
              <a:lnSpc>
                <a:spcPct val="150000"/>
              </a:lnSpc>
              <a:buChar char="●"/>
            </a:pPr>
            <a:r>
              <a:rPr lang="en-US"/>
              <a:t>Khai báo giá trị với </a:t>
            </a:r>
            <a:r>
              <a:rPr lang="en-US" b="1">
                <a:solidFill>
                  <a:schemeClr val="bg1"/>
                </a:solidFill>
              </a:rPr>
              <a:t>var</a:t>
            </a:r>
          </a:p>
          <a:p>
            <a:pPr lvl="2" algn="l">
              <a:lnSpc>
                <a:spcPct val="150000"/>
              </a:lnSpc>
              <a:buChar char="●"/>
            </a:pPr>
            <a:r>
              <a:rPr lang="vi-VN" b="1">
                <a:solidFill>
                  <a:schemeClr val="bg1"/>
                </a:solidFill>
              </a:rPr>
              <a:t>Khai báo toàn cục</a:t>
            </a:r>
            <a:r>
              <a:rPr lang="vi-VN"/>
              <a:t>: Sử dụng được trong toàn bộ chương trình.</a:t>
            </a:r>
          </a:p>
          <a:p>
            <a:pPr lvl="2" algn="l">
              <a:lnSpc>
                <a:spcPct val="150000"/>
              </a:lnSpc>
              <a:buChar char="●"/>
            </a:pPr>
            <a:r>
              <a:rPr lang="vi-VN" b="1">
                <a:solidFill>
                  <a:schemeClr val="bg1"/>
                </a:solidFill>
              </a:rPr>
              <a:t>Khai báo cục bộ</a:t>
            </a:r>
            <a:r>
              <a:rPr lang="vi-VN"/>
              <a:t>: Nếu khai báo trong hàm thì chỉ sử dụng được ở trong hàm.</a:t>
            </a:r>
          </a:p>
          <a:p>
            <a:pPr lvl="1" algn="l">
              <a:lnSpc>
                <a:spcPct val="150000"/>
              </a:lnSpc>
              <a:buChar char="●"/>
            </a:pPr>
            <a:r>
              <a:rPr lang="vi-VN"/>
              <a:t>Khai báo giá trị với </a:t>
            </a:r>
            <a:r>
              <a:rPr lang="vi-VN" b="1">
                <a:solidFill>
                  <a:schemeClr val="bg1"/>
                </a:solidFill>
              </a:rPr>
              <a:t>let</a:t>
            </a:r>
          </a:p>
          <a:p>
            <a:pPr lvl="2" algn="l">
              <a:lnSpc>
                <a:spcPct val="150000"/>
              </a:lnSpc>
              <a:buChar char="●"/>
            </a:pPr>
            <a:r>
              <a:rPr lang="vi-VN" b="1">
                <a:solidFill>
                  <a:schemeClr val="bg1"/>
                </a:solidFill>
              </a:rPr>
              <a:t>let</a:t>
            </a:r>
            <a:r>
              <a:rPr lang="vi-VN"/>
              <a:t> sử dụng như var, tuy nhiên có tác dụng phạm vi bên trong một khối (như bên trong câu điều kiện if, vòng lặp for, ...).</a:t>
            </a:r>
          </a:p>
          <a:p>
            <a:pPr lvl="1" algn="l">
              <a:lnSpc>
                <a:spcPct val="150000"/>
              </a:lnSpc>
              <a:buChar char="●"/>
            </a:pPr>
            <a:r>
              <a:rPr lang="vi-VN"/>
              <a:t>Khai báo giá trị với </a:t>
            </a:r>
            <a:r>
              <a:rPr lang="vi-VN" b="1">
                <a:solidFill>
                  <a:schemeClr val="bg1"/>
                </a:solidFill>
              </a:rPr>
              <a:t>const</a:t>
            </a:r>
          </a:p>
          <a:p>
            <a:pPr lvl="2" algn="l">
              <a:lnSpc>
                <a:spcPct val="150000"/>
              </a:lnSpc>
              <a:buChar char="●"/>
            </a:pPr>
            <a:r>
              <a:rPr lang="vi-VN" b="1">
                <a:solidFill>
                  <a:schemeClr val="bg1"/>
                </a:solidFill>
              </a:rPr>
              <a:t>const</a:t>
            </a:r>
            <a:r>
              <a:rPr lang="vi-VN"/>
              <a:t> chỉ mang duy nhất một giá trị, nếu giá trị thay đổi sẽ báo lỗi.</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vi-VN" b="0"/>
              <a:t>6</a:t>
            </a:r>
            <a:r>
              <a:rPr lang="en" b="0"/>
              <a:t>. </a:t>
            </a:r>
            <a:r>
              <a:rPr lang="fr-FR" b="0"/>
              <a:t>Ôn tập một số lý thuyết Javascript</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a:t>6</a:t>
            </a:r>
            <a:r>
              <a:rPr lang="en-US"/>
              <a:t>.</a:t>
            </a:r>
            <a:r>
              <a:rPr lang="vi-VN"/>
              <a:t>1</a:t>
            </a:r>
            <a:r>
              <a:rPr lang="en-US"/>
              <a:t>. </a:t>
            </a:r>
            <a:r>
              <a:rPr lang="fr-FR"/>
              <a:t>Variables (Biến)</a:t>
            </a:r>
            <a:endParaRPr lang="en-US" dirty="0"/>
          </a:p>
        </p:txBody>
      </p:sp>
    </p:spTree>
    <p:extLst>
      <p:ext uri="{BB962C8B-B14F-4D97-AF65-F5344CB8AC3E}">
        <p14:creationId xmlns:p14="http://schemas.microsoft.com/office/powerpoint/2010/main" val="1537157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dirty="0"/>
              <a:t>Tham số mặc định cho phép các tham số mang giá trị mặc định nếu tham số không có giá trị hoặc giá trị không xác định (undefined).</a:t>
            </a:r>
          </a:p>
          <a:p>
            <a:pPr marL="457200" lvl="0" indent="-317500" algn="l" rtl="0">
              <a:lnSpc>
                <a:spcPct val="150000"/>
              </a:lnSpc>
              <a:spcBef>
                <a:spcPts val="0"/>
              </a:spcBef>
              <a:spcAft>
                <a:spcPts val="0"/>
              </a:spcAft>
              <a:buSzPts val="1400"/>
              <a:buChar char="●"/>
            </a:pPr>
            <a:r>
              <a:rPr lang="vi-VN" dirty="0"/>
              <a:t>Hoặc có thể hiểu tham số mặc định là tham số ban đầu được gán cho function.</a:t>
            </a:r>
          </a:p>
          <a:p>
            <a:pPr marL="457200" lvl="0" indent="-317500" algn="l" rtl="0">
              <a:lnSpc>
                <a:spcPct val="150000"/>
              </a:lnSpc>
              <a:spcBef>
                <a:spcPts val="0"/>
              </a:spcBef>
              <a:spcAft>
                <a:spcPts val="0"/>
              </a:spcAft>
              <a:buSzPts val="1400"/>
              <a:buChar char="●"/>
            </a:pPr>
            <a:r>
              <a:rPr lang="vi-VN" dirty="0"/>
              <a:t>Có </a:t>
            </a:r>
            <a:r>
              <a:rPr lang="vi-VN" b="1" dirty="0">
                <a:solidFill>
                  <a:schemeClr val="bg1"/>
                </a:solidFill>
              </a:rPr>
              <a:t>2 cách </a:t>
            </a:r>
            <a:r>
              <a:rPr lang="vi-VN" dirty="0"/>
              <a:t>khai báo tham số mặc định: </a:t>
            </a:r>
            <a:r>
              <a:rPr lang="vi-VN" b="1" dirty="0">
                <a:solidFill>
                  <a:schemeClr val="bg1"/>
                </a:solidFill>
              </a:rPr>
              <a:t>gán mặc định tại vị trí khai báo </a:t>
            </a:r>
            <a:r>
              <a:rPr lang="vi-VN" dirty="0"/>
              <a:t>và </a:t>
            </a:r>
            <a:r>
              <a:rPr lang="vi-VN" b="1" dirty="0">
                <a:solidFill>
                  <a:schemeClr val="bg1"/>
                </a:solidFill>
              </a:rPr>
              <a:t>gán bên trong function</a:t>
            </a:r>
            <a:r>
              <a:rPr lang="vi-VN" dirty="0"/>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vi-VN" b="0"/>
              <a:t>6</a:t>
            </a:r>
            <a:r>
              <a:rPr lang="en" b="0"/>
              <a:t>. </a:t>
            </a:r>
            <a:r>
              <a:rPr lang="fr-FR" b="0"/>
              <a:t>Ôn tập một số lý thuyết Javascript</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a:t>6</a:t>
            </a:r>
            <a:r>
              <a:rPr lang="en-US"/>
              <a:t>.</a:t>
            </a:r>
            <a:r>
              <a:rPr lang="vi-VN"/>
              <a:t>2</a:t>
            </a:r>
            <a:r>
              <a:rPr lang="en-US"/>
              <a:t>. Default parameters (Tham số mặc định)</a:t>
            </a:r>
            <a:endParaRPr lang="en-US" dirty="0"/>
          </a:p>
        </p:txBody>
      </p:sp>
    </p:spTree>
    <p:extLst>
      <p:ext uri="{BB962C8B-B14F-4D97-AF65-F5344CB8AC3E}">
        <p14:creationId xmlns:p14="http://schemas.microsoft.com/office/powerpoint/2010/main" val="3821440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Spread syntax </a:t>
            </a:r>
            <a:r>
              <a:rPr lang="vi-VN" dirty="0"/>
              <a:t>(Cú pháp trải ra) là một phép lặp lại các phần tử của mảng (array) hoặc đối tượng (object).</a:t>
            </a:r>
          </a:p>
          <a:p>
            <a:pPr marL="457200" lvl="0" indent="-317500" algn="l" rtl="0">
              <a:lnSpc>
                <a:spcPct val="150000"/>
              </a:lnSpc>
              <a:spcBef>
                <a:spcPts val="0"/>
              </a:spcBef>
              <a:spcAft>
                <a:spcPts val="0"/>
              </a:spcAft>
              <a:buSzPts val="1400"/>
              <a:buChar char="●"/>
            </a:pPr>
            <a:r>
              <a:rPr lang="vi-VN" dirty="0"/>
              <a:t>Được thể hiện dưới dạng </a:t>
            </a:r>
            <a:r>
              <a:rPr lang="vi-VN" b="1" dirty="0">
                <a:solidFill>
                  <a:schemeClr val="bg1"/>
                </a:solidFill>
              </a:rPr>
              <a:t>dấu ba chấm</a:t>
            </a:r>
            <a:r>
              <a:rPr lang="vi-VN" dirty="0"/>
              <a:t>: </a:t>
            </a:r>
            <a:r>
              <a:rPr lang="vi-VN" b="1" dirty="0">
                <a:solidFill>
                  <a:schemeClr val="bg1"/>
                </a:solidFill>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vi-VN" b="0"/>
              <a:t>6</a:t>
            </a:r>
            <a:r>
              <a:rPr lang="en" b="0"/>
              <a:t>. </a:t>
            </a:r>
            <a:r>
              <a:rPr lang="fr-FR" b="0"/>
              <a:t>Ôn tập một số lý thuyết Javascript</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dirty="0"/>
              <a:t>6</a:t>
            </a:r>
            <a:r>
              <a:rPr lang="en-US" dirty="0"/>
              <a:t>.3. Spread syntax</a:t>
            </a:r>
          </a:p>
        </p:txBody>
      </p:sp>
    </p:spTree>
    <p:extLst>
      <p:ext uri="{BB962C8B-B14F-4D97-AF65-F5344CB8AC3E}">
        <p14:creationId xmlns:p14="http://schemas.microsoft.com/office/powerpoint/2010/main" val="3569092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Rest parameters </a:t>
            </a:r>
            <a:r>
              <a:rPr lang="vi-VN" dirty="0">
                <a:solidFill>
                  <a:schemeClr val="tx1"/>
                </a:solidFill>
              </a:rPr>
              <a:t>(Tham số "còn lại") là </a:t>
            </a:r>
            <a:r>
              <a:rPr lang="vi-VN" b="1" dirty="0">
                <a:solidFill>
                  <a:schemeClr val="bg1"/>
                </a:solidFill>
              </a:rPr>
              <a:t>tham số </a:t>
            </a:r>
            <a:r>
              <a:rPr lang="vi-VN" dirty="0">
                <a:solidFill>
                  <a:schemeClr val="tx1"/>
                </a:solidFill>
              </a:rPr>
              <a:t>đại diện cho </a:t>
            </a:r>
            <a:r>
              <a:rPr lang="vi-VN" b="1" dirty="0">
                <a:solidFill>
                  <a:schemeClr val="bg1"/>
                </a:solidFill>
              </a:rPr>
              <a:t>những tham số không được khai báo của một function</a:t>
            </a:r>
            <a:r>
              <a:rPr lang="vi-VN" dirty="0">
                <a:solidFill>
                  <a:schemeClr val="tx1"/>
                </a:solidFill>
              </a:rPr>
              <a:t>.</a:t>
            </a:r>
          </a:p>
          <a:p>
            <a:pPr marL="457200" lvl="0" indent="-317500" algn="l" rtl="0">
              <a:lnSpc>
                <a:spcPct val="150000"/>
              </a:lnSpc>
              <a:spcBef>
                <a:spcPts val="0"/>
              </a:spcBef>
              <a:spcAft>
                <a:spcPts val="0"/>
              </a:spcAft>
              <a:buSzPts val="1400"/>
              <a:buChar char="●"/>
            </a:pPr>
            <a:r>
              <a:rPr lang="vi-VN" dirty="0">
                <a:solidFill>
                  <a:schemeClr val="tx1"/>
                </a:solidFill>
              </a:rPr>
              <a:t>Khi sử dụng khai báo đại diện bên trong một function thì khi gọi function sẽ không giới hạn giá trị truyền vào.</a:t>
            </a:r>
          </a:p>
          <a:p>
            <a:pPr marL="457200" lvl="0" indent="-317500" algn="l" rtl="0">
              <a:lnSpc>
                <a:spcPct val="150000"/>
              </a:lnSpc>
              <a:spcBef>
                <a:spcPts val="0"/>
              </a:spcBef>
              <a:spcAft>
                <a:spcPts val="0"/>
              </a:spcAft>
              <a:buSzPts val="1400"/>
              <a:buChar char="●"/>
            </a:pPr>
            <a:r>
              <a:rPr lang="vi-VN" dirty="0">
                <a:solidFill>
                  <a:schemeClr val="tx1"/>
                </a:solidFill>
              </a:rPr>
              <a:t>Được ký hiệu bằng khai báo </a:t>
            </a:r>
            <a:r>
              <a:rPr lang="vi-VN" b="1" dirty="0">
                <a:solidFill>
                  <a:schemeClr val="bg1"/>
                </a:solidFill>
              </a:rPr>
              <a:t>...name</a:t>
            </a:r>
            <a:r>
              <a:rPr lang="vi-VN" dirty="0">
                <a:solidFill>
                  <a:schemeClr val="tx1"/>
                </a:solidFill>
              </a:rPr>
              <a:t> (cẩn thận nhầm với spread syntax - dùng trong array và object).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vi-VN" b="0"/>
              <a:t>6</a:t>
            </a:r>
            <a:r>
              <a:rPr lang="en" b="0"/>
              <a:t>. </a:t>
            </a:r>
            <a:r>
              <a:rPr lang="fr-FR" b="0"/>
              <a:t>Ôn tập một số lý thuyết Javascript</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dirty="0"/>
              <a:t>6</a:t>
            </a:r>
            <a:r>
              <a:rPr lang="en-US" dirty="0"/>
              <a:t>.4. Rest parameters</a:t>
            </a:r>
          </a:p>
        </p:txBody>
      </p:sp>
    </p:spTree>
    <p:extLst>
      <p:ext uri="{BB962C8B-B14F-4D97-AF65-F5344CB8AC3E}">
        <p14:creationId xmlns:p14="http://schemas.microsoft.com/office/powerpoint/2010/main" val="3685601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Destructuring</a:t>
            </a:r>
            <a:r>
              <a:rPr lang="vi-VN" dirty="0">
                <a:solidFill>
                  <a:schemeClr val="tx1"/>
                </a:solidFill>
              </a:rPr>
              <a:t> (phá vỡ cấu trúc) cho phép chúng ta dễ dàng sử dụng các giá trị phần tử của </a:t>
            </a:r>
            <a:r>
              <a:rPr lang="vi-VN" b="1" dirty="0">
                <a:solidFill>
                  <a:schemeClr val="bg1"/>
                </a:solidFill>
              </a:rPr>
              <a:t>Array</a:t>
            </a:r>
            <a:r>
              <a:rPr lang="vi-VN" dirty="0">
                <a:solidFill>
                  <a:schemeClr val="tx1"/>
                </a:solidFill>
              </a:rPr>
              <a:t> hoặc </a:t>
            </a:r>
            <a:r>
              <a:rPr lang="vi-VN" b="1" dirty="0">
                <a:solidFill>
                  <a:schemeClr val="bg1"/>
                </a:solidFill>
              </a:rPr>
              <a:t>Object</a:t>
            </a:r>
            <a:r>
              <a:rPr lang="vi-VN" dirty="0">
                <a:solidFill>
                  <a:schemeClr val="tx1"/>
                </a:solidFill>
              </a:rPr>
              <a:t> (Mỗi lần lấy giá trị sẽ ngắn hơn).</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vi-VN" b="0"/>
              <a:t>6</a:t>
            </a:r>
            <a:r>
              <a:rPr lang="en" b="0"/>
              <a:t>. </a:t>
            </a:r>
            <a:r>
              <a:rPr lang="fr-FR" b="0"/>
              <a:t>Ôn tập một số lý thuyết Javascript</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dirty="0"/>
              <a:t>6</a:t>
            </a:r>
            <a:r>
              <a:rPr lang="en-US" dirty="0"/>
              <a:t>.5. </a:t>
            </a:r>
            <a:r>
              <a:rPr lang="en-US" dirty="0" err="1"/>
              <a:t>Destructuring</a:t>
            </a:r>
            <a:endParaRPr lang="en-US" dirty="0"/>
          </a:p>
        </p:txBody>
      </p:sp>
    </p:spTree>
    <p:extLst>
      <p:ext uri="{BB962C8B-B14F-4D97-AF65-F5344CB8AC3E}">
        <p14:creationId xmlns:p14="http://schemas.microsoft.com/office/powerpoint/2010/main" val="2792375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a:p>
            <a:pPr marL="596900" lvl="1" indent="0" algn="l">
              <a:lnSpc>
                <a:spcPct val="150000"/>
              </a:lnSpc>
              <a:buNone/>
            </a:pPr>
            <a:r>
              <a:rPr lang="nn-NO" b="1" dirty="0">
                <a:solidFill>
                  <a:schemeClr val="bg1"/>
                </a:solidFill>
              </a:rPr>
              <a:t>var functionName = (val1, val2, …) =&gt; {</a:t>
            </a:r>
          </a:p>
          <a:p>
            <a:pPr marL="596900" lvl="1" indent="0" algn="l">
              <a:lnSpc>
                <a:spcPct val="150000"/>
              </a:lnSpc>
              <a:buNone/>
            </a:pPr>
            <a:r>
              <a:rPr lang="nn-NO" b="1" dirty="0">
                <a:solidFill>
                  <a:schemeClr val="bg1"/>
                </a:solidFill>
              </a:rPr>
              <a:t>    /* Code */</a:t>
            </a:r>
          </a:p>
          <a:p>
            <a:pPr marL="596900" lvl="1" indent="0" algn="l">
              <a:lnSpc>
                <a:spcPct val="150000"/>
              </a:lnSpc>
              <a:buNone/>
            </a:pPr>
            <a:r>
              <a:rPr lang="nn-NO" b="1" dirty="0">
                <a:solidFill>
                  <a:schemeClr val="bg1"/>
                </a:solidFill>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vi-VN" b="0"/>
              <a:t>6</a:t>
            </a:r>
            <a:r>
              <a:rPr lang="en" b="0"/>
              <a:t>. </a:t>
            </a:r>
            <a:r>
              <a:rPr lang="fr-FR" b="0"/>
              <a:t>Ôn tập một số lý thuyết Javascript</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dirty="0"/>
              <a:t>6</a:t>
            </a:r>
            <a:r>
              <a:rPr lang="en-US" dirty="0"/>
              <a:t>.6. Arrow function</a:t>
            </a:r>
          </a:p>
        </p:txBody>
      </p:sp>
    </p:spTree>
    <p:extLst>
      <p:ext uri="{BB962C8B-B14F-4D97-AF65-F5344CB8AC3E}">
        <p14:creationId xmlns:p14="http://schemas.microsoft.com/office/powerpoint/2010/main" val="711730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 Export:</a:t>
            </a:r>
          </a:p>
          <a:p>
            <a:pPr marL="596900" lvl="1" indent="0" algn="l">
              <a:lnSpc>
                <a:spcPct val="150000"/>
              </a:lnSpc>
              <a:buNone/>
            </a:pPr>
            <a:r>
              <a:rPr lang="nn-NO" b="1" dirty="0">
                <a:solidFill>
                  <a:schemeClr val="bg1"/>
                </a:solidFill>
              </a:rPr>
              <a:t>export const functionName = () =&gt; {</a:t>
            </a:r>
          </a:p>
          <a:p>
            <a:pPr marL="596900" lvl="1" indent="0" algn="l">
              <a:lnSpc>
                <a:spcPct val="150000"/>
              </a:lnSpc>
              <a:buNone/>
            </a:pPr>
            <a:r>
              <a:rPr lang="nn-NO" b="1" dirty="0">
                <a:solidFill>
                  <a:schemeClr val="bg1"/>
                </a:solidFill>
              </a:rPr>
              <a:t>  /* Code */</a:t>
            </a:r>
          </a:p>
          <a:p>
            <a:pPr marL="596900" lvl="1" indent="0" algn="l">
              <a:lnSpc>
                <a:spcPct val="150000"/>
              </a:lnSpc>
              <a:buNone/>
            </a:pPr>
            <a:r>
              <a:rPr lang="nn-NO" b="1" dirty="0">
                <a:solidFill>
                  <a:schemeClr val="bg1"/>
                </a:solidFill>
              </a:rPr>
              <a:t>}</a:t>
            </a:r>
            <a:endParaRPr lang="en-US" dirty="0">
              <a:solidFill>
                <a:schemeClr val="tx1"/>
              </a:solidFill>
            </a:endParaRPr>
          </a:p>
          <a:p>
            <a:pPr marL="457200" lvl="0" indent="-317500" algn="l" rtl="0">
              <a:lnSpc>
                <a:spcPct val="150000"/>
              </a:lnSpc>
              <a:spcBef>
                <a:spcPts val="0"/>
              </a:spcBef>
              <a:spcAft>
                <a:spcPts val="0"/>
              </a:spcAft>
              <a:buSzPts val="1400"/>
              <a:buChar char="●"/>
            </a:pPr>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 Import:</a:t>
            </a:r>
          </a:p>
          <a:p>
            <a:pPr marL="596900" lvl="1" indent="0" algn="l">
              <a:lnSpc>
                <a:spcPct val="150000"/>
              </a:lnSpc>
              <a:buNone/>
            </a:pPr>
            <a:r>
              <a:rPr lang="en-GB" b="1" dirty="0">
                <a:solidFill>
                  <a:schemeClr val="bg1"/>
                </a:solidFill>
              </a:rPr>
              <a:t>import { </a:t>
            </a:r>
            <a:r>
              <a:rPr lang="en-GB" b="1" dirty="0" err="1">
                <a:solidFill>
                  <a:schemeClr val="bg1"/>
                </a:solidFill>
              </a:rPr>
              <a:t>functionName</a:t>
            </a:r>
            <a:r>
              <a:rPr lang="en-GB" b="1" dirty="0">
                <a:solidFill>
                  <a:schemeClr val="bg1"/>
                </a:solidFill>
              </a:rPr>
              <a:t> } from "./file_export.js";</a:t>
            </a:r>
          </a:p>
          <a:p>
            <a:pPr marL="596900" lvl="1" indent="0" algn="l">
              <a:lnSpc>
                <a:spcPct val="150000"/>
              </a:lnSpc>
              <a:buNone/>
            </a:pPr>
            <a:r>
              <a:rPr lang="en-GB" b="1" dirty="0" err="1">
                <a:solidFill>
                  <a:schemeClr val="bg1"/>
                </a:solidFill>
              </a:rPr>
              <a:t>Hoặc</a:t>
            </a:r>
            <a:r>
              <a:rPr lang="en-GB" b="1" dirty="0">
                <a:solidFill>
                  <a:schemeClr val="bg1"/>
                </a:solidFill>
              </a:rPr>
              <a:t>:</a:t>
            </a:r>
          </a:p>
          <a:p>
            <a:pPr marL="596900" lvl="1" indent="0" algn="l">
              <a:lnSpc>
                <a:spcPct val="150000"/>
              </a:lnSpc>
              <a:buNone/>
            </a:pPr>
            <a:r>
              <a:rPr lang="en-GB" b="1" dirty="0">
                <a:solidFill>
                  <a:schemeClr val="bg1"/>
                </a:solidFill>
              </a:rPr>
              <a:t>import * as </a:t>
            </a:r>
            <a:r>
              <a:rPr lang="en-GB" b="1" dirty="0" err="1">
                <a:solidFill>
                  <a:schemeClr val="bg1"/>
                </a:solidFill>
              </a:rPr>
              <a:t>functionName</a:t>
            </a:r>
            <a:r>
              <a:rPr lang="en-GB" b="1" dirty="0">
                <a:solidFill>
                  <a:schemeClr val="bg1"/>
                </a:solidFill>
              </a:rPr>
              <a:t> from "./file_export.js";</a:t>
            </a:r>
            <a:endParaRPr lang="nn-NO" b="1" dirty="0">
              <a:solidFill>
                <a:schemeClr val="bg1"/>
              </a:solidFill>
            </a:endParaRP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vi-VN" b="0"/>
              <a:t>6</a:t>
            </a:r>
            <a:r>
              <a:rPr lang="en" b="0"/>
              <a:t>. </a:t>
            </a:r>
            <a:r>
              <a:rPr lang="fr-FR" b="0"/>
              <a:t>Ôn tập một số lý thuyết Javascript</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dirty="0"/>
              <a:t>6</a:t>
            </a:r>
            <a:r>
              <a:rPr lang="en-US" dirty="0"/>
              <a:t>.7. Export </a:t>
            </a:r>
            <a:r>
              <a:rPr lang="en-US" dirty="0" err="1"/>
              <a:t>và</a:t>
            </a:r>
            <a:r>
              <a:rPr lang="en-US" dirty="0"/>
              <a:t> Import</a:t>
            </a:r>
          </a:p>
        </p:txBody>
      </p:sp>
    </p:spTree>
    <p:extLst>
      <p:ext uri="{BB962C8B-B14F-4D97-AF65-F5344CB8AC3E}">
        <p14:creationId xmlns:p14="http://schemas.microsoft.com/office/powerpoint/2010/main" val="3203705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sz="1200" b="1" dirty="0">
                <a:solidFill>
                  <a:schemeClr val="bg1"/>
                </a:solidFill>
              </a:rPr>
              <a:t>forEach</a:t>
            </a:r>
            <a:r>
              <a:rPr lang="en-US" sz="1200" b="1" dirty="0">
                <a:solidFill>
                  <a:schemeClr val="bg1"/>
                </a:solidFill>
              </a:rPr>
              <a:t>()</a:t>
            </a:r>
            <a:r>
              <a:rPr lang="vi-VN" sz="1200" dirty="0">
                <a:solidFill>
                  <a:schemeClr val="tx1"/>
                </a:solidFill>
              </a:rPr>
              <a:t> là một phương thức có sẵn của array, </a:t>
            </a:r>
            <a:r>
              <a:rPr lang="vi-VN" sz="1200" b="1" dirty="0">
                <a:solidFill>
                  <a:schemeClr val="bg1"/>
                </a:solidFill>
              </a:rPr>
              <a:t>để duyệt qua mỗi phần tử của mảng </a:t>
            </a:r>
            <a:r>
              <a:rPr lang="vi-VN" sz="1200" dirty="0">
                <a:solidFill>
                  <a:schemeClr val="tx1"/>
                </a:solidFill>
              </a:rPr>
              <a:t>và thực hiện một hành động nào đó.</a:t>
            </a:r>
            <a:endParaRPr lang="en-US" sz="1200" dirty="0">
              <a:solidFill>
                <a:schemeClr val="tx1"/>
              </a:solidFill>
            </a:endParaRPr>
          </a:p>
          <a:p>
            <a:pPr marL="457200" lvl="0" indent="-317500" algn="l" rtl="0">
              <a:lnSpc>
                <a:spcPct val="150000"/>
              </a:lnSpc>
              <a:spcBef>
                <a:spcPts val="0"/>
              </a:spcBef>
              <a:spcAft>
                <a:spcPts val="0"/>
              </a:spcAft>
              <a:buSzPts val="1400"/>
              <a:buChar char="●"/>
            </a:pPr>
            <a:r>
              <a:rPr lang="en-US" sz="1200" b="1" dirty="0" err="1">
                <a:solidFill>
                  <a:schemeClr val="bg1"/>
                </a:solidFill>
              </a:rPr>
              <a:t>forEach</a:t>
            </a:r>
            <a:r>
              <a:rPr lang="en-US" sz="1200" b="1" dirty="0">
                <a:solidFill>
                  <a:schemeClr val="bg1"/>
                </a:solidFill>
              </a:rPr>
              <a:t>() </a:t>
            </a:r>
            <a:r>
              <a:rPr lang="en-US" sz="1200" b="1" dirty="0" err="1">
                <a:solidFill>
                  <a:schemeClr val="bg1"/>
                </a:solidFill>
              </a:rPr>
              <a:t>không</a:t>
            </a:r>
            <a:r>
              <a:rPr lang="en-US" sz="1200" b="1" dirty="0">
                <a:solidFill>
                  <a:schemeClr val="bg1"/>
                </a:solidFill>
              </a:rPr>
              <a:t> </a:t>
            </a:r>
            <a:r>
              <a:rPr lang="en-US" sz="1200" b="1" dirty="0" err="1">
                <a:solidFill>
                  <a:schemeClr val="bg1"/>
                </a:solidFill>
              </a:rPr>
              <a:t>tạo</a:t>
            </a:r>
            <a:r>
              <a:rPr lang="en-US" sz="1200" b="1" dirty="0">
                <a:solidFill>
                  <a:schemeClr val="bg1"/>
                </a:solidFill>
              </a:rPr>
              <a:t> ra </a:t>
            </a:r>
            <a:r>
              <a:rPr lang="en-US" sz="1200" b="1" dirty="0" err="1">
                <a:solidFill>
                  <a:schemeClr val="bg1"/>
                </a:solidFill>
              </a:rPr>
              <a:t>mảng</a:t>
            </a:r>
            <a:r>
              <a:rPr lang="en-US" sz="1200" b="1" dirty="0">
                <a:solidFill>
                  <a:schemeClr val="bg1"/>
                </a:solidFill>
              </a:rPr>
              <a:t> </a:t>
            </a:r>
            <a:r>
              <a:rPr lang="en-US" sz="1200" b="1" dirty="0" err="1">
                <a:solidFill>
                  <a:schemeClr val="bg1"/>
                </a:solidFill>
              </a:rPr>
              <a:t>mới</a:t>
            </a:r>
            <a:r>
              <a:rPr lang="en-US" sz="1200" dirty="0">
                <a:solidFill>
                  <a:schemeClr val="tx1"/>
                </a:solidFill>
              </a:rPr>
              <a:t>, </a:t>
            </a:r>
            <a:r>
              <a:rPr lang="en-US" sz="1200" dirty="0" err="1">
                <a:solidFill>
                  <a:schemeClr val="tx1"/>
                </a:solidFill>
              </a:rPr>
              <a:t>chỉ</a:t>
            </a:r>
            <a:r>
              <a:rPr lang="en-US" sz="1200" dirty="0">
                <a:solidFill>
                  <a:schemeClr val="tx1"/>
                </a:solidFill>
              </a:rPr>
              <a:t> </a:t>
            </a:r>
            <a:r>
              <a:rPr lang="en-US" sz="1200" dirty="0" err="1">
                <a:solidFill>
                  <a:schemeClr val="tx1"/>
                </a:solidFill>
              </a:rPr>
              <a:t>có</a:t>
            </a:r>
            <a:r>
              <a:rPr lang="en-US" sz="1200" dirty="0">
                <a:solidFill>
                  <a:schemeClr val="tx1"/>
                </a:solidFill>
              </a:rPr>
              <a:t> </a:t>
            </a:r>
            <a:r>
              <a:rPr lang="en-US" sz="1200" dirty="0" err="1">
                <a:solidFill>
                  <a:schemeClr val="tx1"/>
                </a:solidFill>
              </a:rPr>
              <a:t>thể</a:t>
            </a:r>
            <a:r>
              <a:rPr lang="en-US" sz="1200" dirty="0">
                <a:solidFill>
                  <a:schemeClr val="tx1"/>
                </a:solidFill>
              </a:rPr>
              <a:t> </a:t>
            </a:r>
            <a:r>
              <a:rPr lang="en-US" sz="1200" dirty="0" err="1">
                <a:solidFill>
                  <a:schemeClr val="tx1"/>
                </a:solidFill>
              </a:rPr>
              <a:t>sửa</a:t>
            </a:r>
            <a:r>
              <a:rPr lang="en-US" sz="1200" dirty="0">
                <a:solidFill>
                  <a:schemeClr val="tx1"/>
                </a:solidFill>
              </a:rPr>
              <a:t> </a:t>
            </a:r>
            <a:r>
              <a:rPr lang="en-US" sz="1200" dirty="0" err="1">
                <a:solidFill>
                  <a:schemeClr val="tx1"/>
                </a:solidFill>
              </a:rPr>
              <a:t>mảng</a:t>
            </a:r>
            <a:r>
              <a:rPr lang="en-US" sz="1200" dirty="0">
                <a:solidFill>
                  <a:schemeClr val="tx1"/>
                </a:solidFill>
              </a:rPr>
              <a:t> </a:t>
            </a:r>
            <a:r>
              <a:rPr lang="en-US" sz="1200" dirty="0" err="1">
                <a:solidFill>
                  <a:schemeClr val="tx1"/>
                </a:solidFill>
              </a:rPr>
              <a:t>hiện</a:t>
            </a:r>
            <a:r>
              <a:rPr lang="en-US" sz="1200" dirty="0">
                <a:solidFill>
                  <a:schemeClr val="tx1"/>
                </a:solidFill>
              </a:rPr>
              <a:t> </a:t>
            </a:r>
            <a:r>
              <a:rPr lang="en-US" sz="1200" dirty="0" err="1">
                <a:solidFill>
                  <a:schemeClr val="tx1"/>
                </a:solidFill>
              </a:rPr>
              <a:t>tại</a:t>
            </a:r>
            <a:r>
              <a:rPr lang="en-US" sz="1200" dirty="0">
                <a:solidFill>
                  <a:schemeClr val="tx1"/>
                </a:solidFill>
              </a:rPr>
              <a:t>.</a:t>
            </a:r>
          </a:p>
          <a:p>
            <a:pPr marL="457200" lvl="0" indent="-317500" algn="l" rtl="0">
              <a:lnSpc>
                <a:spcPct val="150000"/>
              </a:lnSpc>
              <a:spcBef>
                <a:spcPts val="0"/>
              </a:spcBef>
              <a:spcAft>
                <a:spcPts val="0"/>
              </a:spcAft>
              <a:buSzPts val="1400"/>
              <a:buChar char="●"/>
            </a:pPr>
            <a:r>
              <a:rPr lang="en-US" sz="1200" dirty="0" err="1">
                <a:solidFill>
                  <a:schemeClr val="tx1"/>
                </a:solidFill>
              </a:rPr>
              <a:t>Cú</a:t>
            </a:r>
            <a:r>
              <a:rPr lang="en-US" sz="1200" dirty="0">
                <a:solidFill>
                  <a:schemeClr val="tx1"/>
                </a:solidFill>
              </a:rPr>
              <a:t> </a:t>
            </a:r>
            <a:r>
              <a:rPr lang="en-US" sz="1200" dirty="0" err="1">
                <a:solidFill>
                  <a:schemeClr val="tx1"/>
                </a:solidFill>
              </a:rPr>
              <a:t>pháp</a:t>
            </a:r>
            <a:r>
              <a:rPr lang="en-US" sz="1200" dirty="0">
                <a:solidFill>
                  <a:schemeClr val="tx1"/>
                </a:solidFill>
              </a:rPr>
              <a:t>:</a:t>
            </a:r>
          </a:p>
          <a:p>
            <a:pPr marL="596900" lvl="1" indent="0" algn="l">
              <a:lnSpc>
                <a:spcPct val="150000"/>
              </a:lnSpc>
              <a:buNone/>
            </a:pPr>
            <a:r>
              <a:rPr lang="en-US" sz="1200" b="1" dirty="0" err="1">
                <a:solidFill>
                  <a:schemeClr val="bg1"/>
                </a:solidFill>
              </a:rPr>
              <a:t>arr.forEach</a:t>
            </a:r>
            <a:r>
              <a:rPr lang="en-US" sz="1200" b="1" dirty="0">
                <a:solidFill>
                  <a:schemeClr val="bg1"/>
                </a:solidFill>
              </a:rPr>
              <a:t>(function(</a:t>
            </a:r>
            <a:r>
              <a:rPr lang="en-US" sz="1200" b="1" dirty="0" err="1">
                <a:solidFill>
                  <a:schemeClr val="bg1"/>
                </a:solidFill>
              </a:rPr>
              <a:t>currentValue</a:t>
            </a:r>
            <a:r>
              <a:rPr lang="en-US" sz="1200" b="1" dirty="0">
                <a:solidFill>
                  <a:schemeClr val="bg1"/>
                </a:solidFill>
              </a:rPr>
              <a:t>, index, array) {</a:t>
            </a:r>
          </a:p>
          <a:p>
            <a:pPr marL="596900" lvl="1" indent="0" algn="l">
              <a:lnSpc>
                <a:spcPct val="150000"/>
              </a:lnSpc>
              <a:buNone/>
            </a:pPr>
            <a:r>
              <a:rPr lang="en-US" sz="1200" b="1" dirty="0">
                <a:solidFill>
                  <a:schemeClr val="bg1"/>
                </a:solidFill>
              </a:rPr>
              <a:t>	// code</a:t>
            </a:r>
          </a:p>
          <a:p>
            <a:pPr marL="596900" lvl="1" indent="0" algn="l">
              <a:lnSpc>
                <a:spcPct val="150000"/>
              </a:lnSpc>
              <a:buNone/>
            </a:pPr>
            <a:r>
              <a:rPr lang="en-US" sz="1200" b="1" dirty="0">
                <a:solidFill>
                  <a:schemeClr val="bg1"/>
                </a:solidFill>
              </a:rPr>
              <a:t>});</a:t>
            </a:r>
          </a:p>
          <a:p>
            <a:pPr marL="457200" lvl="0" indent="-317500" algn="l" rtl="0">
              <a:lnSpc>
                <a:spcPct val="150000"/>
              </a:lnSpc>
              <a:spcBef>
                <a:spcPts val="0"/>
              </a:spcBef>
              <a:spcAft>
                <a:spcPts val="0"/>
              </a:spcAft>
              <a:buSzPts val="1400"/>
              <a:buChar char="●"/>
            </a:pPr>
            <a:r>
              <a:rPr lang="en-US" sz="1200" dirty="0" err="1">
                <a:solidFill>
                  <a:schemeClr val="tx1"/>
                </a:solidFill>
              </a:rPr>
              <a:t>Trong</a:t>
            </a:r>
            <a:r>
              <a:rPr lang="en-US" sz="1200" dirty="0">
                <a:solidFill>
                  <a:schemeClr val="tx1"/>
                </a:solidFill>
              </a:rPr>
              <a:t> </a:t>
            </a:r>
            <a:r>
              <a:rPr lang="en-US" sz="1200" dirty="0" err="1">
                <a:solidFill>
                  <a:schemeClr val="tx1"/>
                </a:solidFill>
              </a:rPr>
              <a:t>đó</a:t>
            </a:r>
            <a:r>
              <a:rPr lang="en-US" sz="1200" dirty="0">
                <a:solidFill>
                  <a:schemeClr val="tx1"/>
                </a:solidFill>
              </a:rPr>
              <a:t>:</a:t>
            </a:r>
          </a:p>
          <a:p>
            <a:pPr lvl="1" algn="l">
              <a:lnSpc>
                <a:spcPct val="150000"/>
              </a:lnSpc>
              <a:buChar char="●"/>
            </a:pPr>
            <a:r>
              <a:rPr lang="vi-VN" sz="1200" b="1" dirty="0">
                <a:solidFill>
                  <a:schemeClr val="bg1"/>
                </a:solidFill>
              </a:rPr>
              <a:t>currentValue</a:t>
            </a:r>
            <a:r>
              <a:rPr lang="vi-VN" sz="1200" dirty="0">
                <a:solidFill>
                  <a:schemeClr val="tx1"/>
                </a:solidFill>
              </a:rPr>
              <a:t>: phần tử hiện tại đang được xử lý của array.</a:t>
            </a:r>
          </a:p>
          <a:p>
            <a:pPr lvl="1" algn="l">
              <a:lnSpc>
                <a:spcPct val="150000"/>
              </a:lnSpc>
              <a:buChar char="●"/>
            </a:pPr>
            <a:r>
              <a:rPr lang="vi-VN" sz="1200" b="1" dirty="0">
                <a:solidFill>
                  <a:schemeClr val="bg1"/>
                </a:solidFill>
              </a:rPr>
              <a:t>index</a:t>
            </a:r>
            <a:r>
              <a:rPr lang="vi-VN" sz="1200" dirty="0">
                <a:solidFill>
                  <a:schemeClr val="tx1"/>
                </a:solidFill>
              </a:rPr>
              <a:t>: chỉ số của phần tử hiện tại đang được xử lý của array.</a:t>
            </a:r>
          </a:p>
          <a:p>
            <a:pPr lvl="1" algn="l">
              <a:lnSpc>
                <a:spcPct val="150000"/>
              </a:lnSpc>
              <a:buChar char="●"/>
            </a:pPr>
            <a:r>
              <a:rPr lang="vi-VN" sz="1200" b="1" dirty="0">
                <a:solidFill>
                  <a:schemeClr val="bg1"/>
                </a:solidFill>
              </a:rPr>
              <a:t>array</a:t>
            </a:r>
            <a:r>
              <a:rPr lang="vi-VN" sz="1200" dirty="0">
                <a:solidFill>
                  <a:schemeClr val="tx1"/>
                </a:solidFill>
              </a:rPr>
              <a:t>: mảng hiện tại đang gọi hàm forEach</a:t>
            </a:r>
            <a:r>
              <a:rPr lang="en-US" sz="1200" dirty="0">
                <a:solidFill>
                  <a:schemeClr val="tx1"/>
                </a:solidFill>
              </a:rPr>
              <a:t>()</a:t>
            </a:r>
            <a:r>
              <a:rPr lang="vi-VN" sz="1200" dirty="0">
                <a:solidFill>
                  <a:schemeClr val="tx1"/>
                </a:solidFill>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vi-VN" b="0"/>
              <a:t>6</a:t>
            </a:r>
            <a:r>
              <a:rPr lang="en" b="0"/>
              <a:t>. </a:t>
            </a:r>
            <a:r>
              <a:rPr lang="fr-FR" b="0"/>
              <a:t>Ôn tập một số lý thuyết Javascript</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dirty="0"/>
              <a:t>6</a:t>
            </a:r>
            <a:r>
              <a:rPr lang="en-US" dirty="0"/>
              <a:t>.8. </a:t>
            </a:r>
            <a:r>
              <a:rPr lang="en-US" dirty="0" err="1"/>
              <a:t>forEach</a:t>
            </a:r>
            <a:r>
              <a:rPr lang="en-US" dirty="0"/>
              <a:t>()</a:t>
            </a:r>
          </a:p>
        </p:txBody>
      </p:sp>
      <p:pic>
        <p:nvPicPr>
          <p:cNvPr id="5" name="Picture 4">
            <a:extLst>
              <a:ext uri="{FF2B5EF4-FFF2-40B4-BE49-F238E27FC236}">
                <a16:creationId xmlns:a16="http://schemas.microsoft.com/office/drawing/2014/main" id="{A3F31A09-CCFC-401F-A0F8-46EC11B074D6}"/>
              </a:ext>
            </a:extLst>
          </p:cNvPr>
          <p:cNvPicPr>
            <a:picLocks noChangeAspect="1"/>
          </p:cNvPicPr>
          <p:nvPr/>
        </p:nvPicPr>
        <p:blipFill>
          <a:blip r:embed="rId3"/>
          <a:stretch>
            <a:fillRect/>
          </a:stretch>
        </p:blipFill>
        <p:spPr>
          <a:xfrm>
            <a:off x="1580448" y="4239569"/>
            <a:ext cx="5983104" cy="728833"/>
          </a:xfrm>
          <a:prstGeom prst="rect">
            <a:avLst/>
          </a:prstGeom>
        </p:spPr>
      </p:pic>
    </p:spTree>
    <p:extLst>
      <p:ext uri="{BB962C8B-B14F-4D97-AF65-F5344CB8AC3E}">
        <p14:creationId xmlns:p14="http://schemas.microsoft.com/office/powerpoint/2010/main" val="4123509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sz="1200" b="1" dirty="0">
                <a:solidFill>
                  <a:schemeClr val="bg1"/>
                </a:solidFill>
              </a:rPr>
              <a:t>map()</a:t>
            </a:r>
            <a:r>
              <a:rPr lang="vi-VN" sz="1200" dirty="0">
                <a:solidFill>
                  <a:schemeClr val="tx1"/>
                </a:solidFill>
              </a:rPr>
              <a:t> sẽ </a:t>
            </a:r>
            <a:r>
              <a:rPr lang="en-US" sz="1200" dirty="0" err="1">
                <a:solidFill>
                  <a:schemeClr val="tx1"/>
                </a:solidFill>
              </a:rPr>
              <a:t>duyệt</a:t>
            </a:r>
            <a:r>
              <a:rPr lang="vi-VN" sz="1200" dirty="0">
                <a:solidFill>
                  <a:schemeClr val="tx1"/>
                </a:solidFill>
              </a:rPr>
              <a:t> qua từng phần tử của mảng. Giá trị trả về của hàm map là </a:t>
            </a:r>
            <a:r>
              <a:rPr lang="vi-VN" sz="1200" b="1" dirty="0">
                <a:solidFill>
                  <a:schemeClr val="bg1"/>
                </a:solidFill>
              </a:rPr>
              <a:t>một mảng mới</a:t>
            </a:r>
            <a:r>
              <a:rPr lang="vi-VN" sz="1200" dirty="0">
                <a:solidFill>
                  <a:schemeClr val="tx1"/>
                </a:solidFill>
              </a:rPr>
              <a:t>, với số lượng phần tử bằng với mảng cũ, nhưng giá trị của các phần tử thì được quyết định bởi lệnh return của hàm map</a:t>
            </a:r>
            <a:r>
              <a:rPr lang="en-US" sz="1200" dirty="0">
                <a:solidFill>
                  <a:schemeClr val="tx1"/>
                </a:solidFill>
              </a:rPr>
              <a:t>()</a:t>
            </a:r>
            <a:r>
              <a:rPr lang="vi-VN" sz="1200" dirty="0">
                <a:solidFill>
                  <a:schemeClr val="tx1"/>
                </a:solidFill>
              </a:rPr>
              <a:t>.</a:t>
            </a:r>
            <a:endParaRPr lang="en-US" sz="1200" dirty="0">
              <a:solidFill>
                <a:schemeClr val="tx1"/>
              </a:solidFill>
            </a:endParaRPr>
          </a:p>
          <a:p>
            <a:pPr marL="457200" lvl="0" indent="-317500" algn="l" rtl="0">
              <a:lnSpc>
                <a:spcPct val="150000"/>
              </a:lnSpc>
              <a:spcBef>
                <a:spcPts val="0"/>
              </a:spcBef>
              <a:spcAft>
                <a:spcPts val="0"/>
              </a:spcAft>
              <a:buSzPts val="1400"/>
              <a:buChar char="●"/>
            </a:pPr>
            <a:r>
              <a:rPr lang="en-US" sz="1200" dirty="0" err="1">
                <a:solidFill>
                  <a:schemeClr val="tx1"/>
                </a:solidFill>
              </a:rPr>
              <a:t>Cú</a:t>
            </a:r>
            <a:r>
              <a:rPr lang="en-US" sz="1200" dirty="0">
                <a:solidFill>
                  <a:schemeClr val="tx1"/>
                </a:solidFill>
              </a:rPr>
              <a:t> </a:t>
            </a:r>
            <a:r>
              <a:rPr lang="en-US" sz="1200" dirty="0" err="1">
                <a:solidFill>
                  <a:schemeClr val="tx1"/>
                </a:solidFill>
              </a:rPr>
              <a:t>pháp</a:t>
            </a:r>
            <a:r>
              <a:rPr lang="en-US" sz="1200" dirty="0">
                <a:solidFill>
                  <a:schemeClr val="tx1"/>
                </a:solidFill>
              </a:rPr>
              <a:t>:</a:t>
            </a:r>
          </a:p>
          <a:p>
            <a:pPr marL="596900" lvl="1" indent="0" algn="l">
              <a:lnSpc>
                <a:spcPct val="150000"/>
              </a:lnSpc>
              <a:buNone/>
            </a:pPr>
            <a:r>
              <a:rPr lang="en-US" sz="1200" b="1" dirty="0">
                <a:solidFill>
                  <a:schemeClr val="bg1"/>
                </a:solidFill>
              </a:rPr>
              <a:t>arr. map(function(</a:t>
            </a:r>
            <a:r>
              <a:rPr lang="en-US" sz="1200" b="1" dirty="0" err="1">
                <a:solidFill>
                  <a:schemeClr val="bg1"/>
                </a:solidFill>
              </a:rPr>
              <a:t>currentValue</a:t>
            </a:r>
            <a:r>
              <a:rPr lang="en-US" sz="1200" b="1" dirty="0">
                <a:solidFill>
                  <a:schemeClr val="bg1"/>
                </a:solidFill>
              </a:rPr>
              <a:t>, index, array) {</a:t>
            </a:r>
          </a:p>
          <a:p>
            <a:pPr marL="596900" lvl="1" indent="0" algn="l">
              <a:lnSpc>
                <a:spcPct val="150000"/>
              </a:lnSpc>
              <a:buNone/>
            </a:pPr>
            <a:r>
              <a:rPr lang="en-US" sz="1200" b="1" dirty="0">
                <a:solidFill>
                  <a:schemeClr val="bg1"/>
                </a:solidFill>
              </a:rPr>
              <a:t>	// code</a:t>
            </a:r>
          </a:p>
          <a:p>
            <a:pPr marL="596900" lvl="1" indent="0" algn="l">
              <a:lnSpc>
                <a:spcPct val="150000"/>
              </a:lnSpc>
              <a:buNone/>
            </a:pPr>
            <a:r>
              <a:rPr lang="en-US" sz="1200" b="1" dirty="0">
                <a:solidFill>
                  <a:schemeClr val="bg1"/>
                </a:solidFill>
              </a:rPr>
              <a:t>});</a:t>
            </a:r>
          </a:p>
          <a:p>
            <a:pPr marL="457200" lvl="0" indent="-317500" algn="l" rtl="0">
              <a:lnSpc>
                <a:spcPct val="150000"/>
              </a:lnSpc>
              <a:spcBef>
                <a:spcPts val="0"/>
              </a:spcBef>
              <a:spcAft>
                <a:spcPts val="0"/>
              </a:spcAft>
              <a:buSzPts val="1400"/>
              <a:buChar char="●"/>
            </a:pPr>
            <a:r>
              <a:rPr lang="en-US" sz="1200" dirty="0" err="1">
                <a:solidFill>
                  <a:schemeClr val="tx1"/>
                </a:solidFill>
              </a:rPr>
              <a:t>Trong</a:t>
            </a:r>
            <a:r>
              <a:rPr lang="en-US" sz="1200" dirty="0">
                <a:solidFill>
                  <a:schemeClr val="tx1"/>
                </a:solidFill>
              </a:rPr>
              <a:t> </a:t>
            </a:r>
            <a:r>
              <a:rPr lang="en-US" sz="1200" dirty="0" err="1">
                <a:solidFill>
                  <a:schemeClr val="tx1"/>
                </a:solidFill>
              </a:rPr>
              <a:t>đó</a:t>
            </a:r>
            <a:r>
              <a:rPr lang="en-US" sz="1200" dirty="0">
                <a:solidFill>
                  <a:schemeClr val="tx1"/>
                </a:solidFill>
              </a:rPr>
              <a:t>:</a:t>
            </a:r>
          </a:p>
          <a:p>
            <a:pPr lvl="1" algn="l">
              <a:lnSpc>
                <a:spcPct val="150000"/>
              </a:lnSpc>
              <a:buChar char="●"/>
            </a:pPr>
            <a:r>
              <a:rPr lang="vi-VN" sz="1200" b="1" dirty="0">
                <a:solidFill>
                  <a:schemeClr val="bg1"/>
                </a:solidFill>
              </a:rPr>
              <a:t>currentValue</a:t>
            </a:r>
            <a:r>
              <a:rPr lang="vi-VN" sz="1200" dirty="0">
                <a:solidFill>
                  <a:schemeClr val="tx1"/>
                </a:solidFill>
              </a:rPr>
              <a:t>: phần tử hiện tại đang được xử lý của array.</a:t>
            </a:r>
          </a:p>
          <a:p>
            <a:pPr lvl="1" algn="l">
              <a:lnSpc>
                <a:spcPct val="150000"/>
              </a:lnSpc>
              <a:buChar char="●"/>
            </a:pPr>
            <a:r>
              <a:rPr lang="vi-VN" sz="1200" b="1" dirty="0">
                <a:solidFill>
                  <a:schemeClr val="bg1"/>
                </a:solidFill>
              </a:rPr>
              <a:t>index</a:t>
            </a:r>
            <a:r>
              <a:rPr lang="vi-VN" sz="1200" dirty="0">
                <a:solidFill>
                  <a:schemeClr val="tx1"/>
                </a:solidFill>
              </a:rPr>
              <a:t>: chỉ số của phần tử hiện tại đang được xử lý của array.</a:t>
            </a:r>
          </a:p>
          <a:p>
            <a:pPr lvl="1" algn="l">
              <a:lnSpc>
                <a:spcPct val="150000"/>
              </a:lnSpc>
              <a:buChar char="●"/>
            </a:pPr>
            <a:r>
              <a:rPr lang="vi-VN" sz="1200" b="1" dirty="0">
                <a:solidFill>
                  <a:schemeClr val="bg1"/>
                </a:solidFill>
              </a:rPr>
              <a:t>array</a:t>
            </a:r>
            <a:r>
              <a:rPr lang="vi-VN" sz="1200" dirty="0">
                <a:solidFill>
                  <a:schemeClr val="tx1"/>
                </a:solidFill>
              </a:rPr>
              <a:t>: mảng hiện tại đang gọi hàm </a:t>
            </a:r>
            <a:r>
              <a:rPr lang="en-US" sz="1200" dirty="0">
                <a:solidFill>
                  <a:schemeClr val="tx1"/>
                </a:solidFill>
              </a:rPr>
              <a:t>map()</a:t>
            </a:r>
            <a:r>
              <a:rPr lang="vi-VN" sz="1200" dirty="0">
                <a:solidFill>
                  <a:schemeClr val="tx1"/>
                </a:solidFill>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vi-VN" b="0"/>
              <a:t>6</a:t>
            </a:r>
            <a:r>
              <a:rPr lang="en" b="0"/>
              <a:t>. </a:t>
            </a:r>
            <a:r>
              <a:rPr lang="fr-FR" b="0"/>
              <a:t>Ôn tập một số lý thuyết Javascript</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dirty="0"/>
              <a:t>6</a:t>
            </a:r>
            <a:r>
              <a:rPr lang="en-US" dirty="0"/>
              <a:t>.9. map()</a:t>
            </a:r>
          </a:p>
        </p:txBody>
      </p:sp>
      <p:pic>
        <p:nvPicPr>
          <p:cNvPr id="5" name="Picture 4">
            <a:extLst>
              <a:ext uri="{FF2B5EF4-FFF2-40B4-BE49-F238E27FC236}">
                <a16:creationId xmlns:a16="http://schemas.microsoft.com/office/drawing/2014/main" id="{B759F0B0-DCCD-4E58-90F5-629EBC892F13}"/>
              </a:ext>
            </a:extLst>
          </p:cNvPr>
          <p:cNvPicPr>
            <a:picLocks noChangeAspect="1"/>
          </p:cNvPicPr>
          <p:nvPr/>
        </p:nvPicPr>
        <p:blipFill>
          <a:blip r:embed="rId3"/>
          <a:stretch>
            <a:fillRect/>
          </a:stretch>
        </p:blipFill>
        <p:spPr>
          <a:xfrm>
            <a:off x="1197528" y="4180468"/>
            <a:ext cx="6748944" cy="745218"/>
          </a:xfrm>
          <a:prstGeom prst="rect">
            <a:avLst/>
          </a:prstGeom>
        </p:spPr>
      </p:pic>
    </p:spTree>
    <p:extLst>
      <p:ext uri="{BB962C8B-B14F-4D97-AF65-F5344CB8AC3E}">
        <p14:creationId xmlns:p14="http://schemas.microsoft.com/office/powerpoint/2010/main" val="254495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29"/>
          <p:cNvSpPr txBox="1">
            <a:spLocks noGrp="1"/>
          </p:cNvSpPr>
          <p:nvPr>
            <p:ph type="subTitle" idx="1"/>
          </p:nvPr>
        </p:nvSpPr>
        <p:spPr>
          <a:xfrm>
            <a:off x="1701987" y="1186310"/>
            <a:ext cx="2907900" cy="6414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fr-FR" sz="1600"/>
              <a:t>Multiple Page Application và Single Page Application</a:t>
            </a:r>
            <a:endParaRPr sz="1600" dirty="0"/>
          </a:p>
        </p:txBody>
      </p:sp>
      <p:sp>
        <p:nvSpPr>
          <p:cNvPr id="1127" name="Google Shape;1127;p29"/>
          <p:cNvSpPr txBox="1">
            <a:spLocks noGrp="1"/>
          </p:cNvSpPr>
          <p:nvPr>
            <p:ph type="subTitle" idx="2"/>
          </p:nvPr>
        </p:nvSpPr>
        <p:spPr>
          <a:xfrm>
            <a:off x="5511275" y="982907"/>
            <a:ext cx="2907900" cy="6690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GB"/>
              <a:t>Khái niệm ReactJS</a:t>
            </a:r>
            <a:endParaRPr dirty="0"/>
          </a:p>
        </p:txBody>
      </p:sp>
      <p:sp>
        <p:nvSpPr>
          <p:cNvPr id="1128" name="Google Shape;1128;p29"/>
          <p:cNvSpPr txBox="1">
            <a:spLocks noGrp="1"/>
          </p:cNvSpPr>
          <p:nvPr>
            <p:ph type="subTitle" idx="3"/>
          </p:nvPr>
        </p:nvSpPr>
        <p:spPr>
          <a:xfrm>
            <a:off x="1701987" y="1779330"/>
            <a:ext cx="2907900" cy="696600"/>
          </a:xfrm>
          <a:prstGeom prst="rect">
            <a:avLst/>
          </a:prstGeom>
        </p:spPr>
        <p:txBody>
          <a:bodyPr spcFirstLastPara="1" wrap="square" lIns="91425" tIns="91425" rIns="91425" bIns="91425" anchor="b" anchorCtr="0">
            <a:noAutofit/>
          </a:bodyPr>
          <a:lstStyle/>
          <a:p>
            <a:pPr marL="0" indent="0">
              <a:spcAft>
                <a:spcPts val="1200"/>
              </a:spcAft>
            </a:pPr>
            <a:r>
              <a:rPr lang="vi-VN" sz="1600"/>
              <a:t>Hướng dẫn cài đặt</a:t>
            </a:r>
            <a:endParaRPr lang="en-US" sz="1600" dirty="0"/>
          </a:p>
        </p:txBody>
      </p:sp>
      <p:sp>
        <p:nvSpPr>
          <p:cNvPr id="1129" name="Google Shape;1129;p29"/>
          <p:cNvSpPr txBox="1">
            <a:spLocks noGrp="1"/>
          </p:cNvSpPr>
          <p:nvPr>
            <p:ph type="subTitle" idx="4"/>
          </p:nvPr>
        </p:nvSpPr>
        <p:spPr>
          <a:xfrm>
            <a:off x="5511275" y="1915508"/>
            <a:ext cx="2907900" cy="6966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sz="1600"/>
              <a:t>Giải thích cấu trúc thư mục và ý nghĩa các file</a:t>
            </a:r>
            <a:endParaRPr lang="en-US" sz="1600" dirty="0"/>
          </a:p>
        </p:txBody>
      </p:sp>
      <p:sp>
        <p:nvSpPr>
          <p:cNvPr id="1132" name="Google Shape;1132;p29"/>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04</a:t>
            </a:r>
            <a:endParaRPr>
              <a:latin typeface="Barlow Condensed SemiBold"/>
              <a:ea typeface="Barlow Condensed SemiBold"/>
              <a:cs typeface="Barlow Condensed SemiBold"/>
              <a:sym typeface="Barlow Condensed SemiBold"/>
            </a:endParaRPr>
          </a:p>
        </p:txBody>
      </p:sp>
      <p:sp>
        <p:nvSpPr>
          <p:cNvPr id="1134" name="Google Shape;1134;p29"/>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02</a:t>
            </a:r>
            <a:endParaRPr>
              <a:latin typeface="Barlow Condensed SemiBold"/>
              <a:ea typeface="Barlow Condensed SemiBold"/>
              <a:cs typeface="Barlow Condensed SemiBold"/>
              <a:sym typeface="Barlow Condensed SemiBold"/>
            </a:endParaRPr>
          </a:p>
        </p:txBody>
      </p:sp>
      <p:sp>
        <p:nvSpPr>
          <p:cNvPr id="1135" name="Google Shape;1135;p29"/>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03</a:t>
            </a:r>
            <a:endParaRPr>
              <a:latin typeface="Barlow Condensed SemiBold"/>
              <a:ea typeface="Barlow Condensed SemiBold"/>
              <a:cs typeface="Barlow Condensed SemiBold"/>
              <a:sym typeface="Barlow Condensed SemiBold"/>
            </a:endParaRPr>
          </a:p>
        </p:txBody>
      </p:sp>
      <p:sp>
        <p:nvSpPr>
          <p:cNvPr id="1137" name="Google Shape;1137;p29"/>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01</a:t>
            </a:r>
            <a:endParaRPr>
              <a:latin typeface="Barlow Condensed SemiBold"/>
              <a:ea typeface="Barlow Condensed SemiBold"/>
              <a:cs typeface="Barlow Condensed SemiBold"/>
              <a:sym typeface="Barlow Condensed SemiBold"/>
            </a:endParaRPr>
          </a:p>
        </p:txBody>
      </p:sp>
      <p:sp>
        <p:nvSpPr>
          <p:cNvPr id="1138" name="Google Shape;1138;p29"/>
          <p:cNvSpPr txBox="1">
            <a:spLocks noGrp="1"/>
          </p:cNvSpPr>
          <p:nvPr>
            <p:ph type="title"/>
          </p:nvPr>
        </p:nvSpPr>
        <p:spPr>
          <a:xfrm>
            <a:off x="720000" y="2551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a:t>
            </a:r>
            <a:endParaRPr>
              <a:solidFill>
                <a:schemeClr val="lt1"/>
              </a:solidFill>
              <a:latin typeface="Barlow Condensed"/>
              <a:ea typeface="Barlow Condensed"/>
              <a:cs typeface="Barlow Condensed"/>
              <a:sym typeface="Barlow Condensed"/>
            </a:endParaRPr>
          </a:p>
        </p:txBody>
      </p:sp>
      <p:sp>
        <p:nvSpPr>
          <p:cNvPr id="11" name="Google Shape;1128;p29">
            <a:extLst>
              <a:ext uri="{FF2B5EF4-FFF2-40B4-BE49-F238E27FC236}">
                <a16:creationId xmlns:a16="http://schemas.microsoft.com/office/drawing/2014/main" id="{96E9D1FC-95ED-0BDB-54E3-2A79AB536503}"/>
              </a:ext>
            </a:extLst>
          </p:cNvPr>
          <p:cNvSpPr txBox="1">
            <a:spLocks/>
          </p:cNvSpPr>
          <p:nvPr/>
        </p:nvSpPr>
        <p:spPr>
          <a:xfrm>
            <a:off x="1701987" y="2720650"/>
            <a:ext cx="2907900" cy="69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vi-VN" sz="1600"/>
              <a:t>Cách ReactJS render nội dung HTML ra trình duyệt</a:t>
            </a:r>
            <a:endParaRPr lang="en-US" sz="1600" dirty="0"/>
          </a:p>
        </p:txBody>
      </p:sp>
      <p:sp>
        <p:nvSpPr>
          <p:cNvPr id="12" name="Google Shape;1129;p29">
            <a:extLst>
              <a:ext uri="{FF2B5EF4-FFF2-40B4-BE49-F238E27FC236}">
                <a16:creationId xmlns:a16="http://schemas.microsoft.com/office/drawing/2014/main" id="{C8035D02-A70B-8004-0B4F-BE5C02908334}"/>
              </a:ext>
            </a:extLst>
          </p:cNvPr>
          <p:cNvSpPr txBox="1">
            <a:spLocks/>
          </p:cNvSpPr>
          <p:nvPr/>
        </p:nvSpPr>
        <p:spPr>
          <a:xfrm>
            <a:off x="5511275" y="2720649"/>
            <a:ext cx="2907900" cy="6966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vi-VN" sz="1600"/>
              <a:t>Ôn tập một số lý thuyết Javascript (Hay dùng trong ReactJS)</a:t>
            </a:r>
            <a:endParaRPr lang="en-US" sz="1600" dirty="0"/>
          </a:p>
        </p:txBody>
      </p:sp>
      <p:sp>
        <p:nvSpPr>
          <p:cNvPr id="13" name="Google Shape;1132;p29">
            <a:extLst>
              <a:ext uri="{FF2B5EF4-FFF2-40B4-BE49-F238E27FC236}">
                <a16:creationId xmlns:a16="http://schemas.microsoft.com/office/drawing/2014/main" id="{B484DD1E-7980-B881-D712-73FE9A844CF5}"/>
              </a:ext>
            </a:extLst>
          </p:cNvPr>
          <p:cNvSpPr/>
          <p:nvPr/>
        </p:nvSpPr>
        <p:spPr>
          <a:xfrm>
            <a:off x="4759325" y="2532828"/>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a:t>
            </a:r>
            <a:r>
              <a:rPr lang="vi-VN" sz="2400">
                <a:solidFill>
                  <a:schemeClr val="dk1"/>
                </a:solidFill>
                <a:latin typeface="Barlow Condensed SemiBold"/>
                <a:ea typeface="Barlow Condensed SemiBold"/>
                <a:cs typeface="Barlow Condensed SemiBold"/>
                <a:sym typeface="Barlow Condensed SemiBold"/>
              </a:rPr>
              <a:t>6</a:t>
            </a:r>
            <a:endParaRPr>
              <a:latin typeface="Barlow Condensed SemiBold"/>
              <a:ea typeface="Barlow Condensed SemiBold"/>
              <a:cs typeface="Barlow Condensed SemiBold"/>
              <a:sym typeface="Barlow Condensed SemiBold"/>
            </a:endParaRPr>
          </a:p>
        </p:txBody>
      </p:sp>
      <p:sp>
        <p:nvSpPr>
          <p:cNvPr id="14" name="Google Shape;1135;p29">
            <a:extLst>
              <a:ext uri="{FF2B5EF4-FFF2-40B4-BE49-F238E27FC236}">
                <a16:creationId xmlns:a16="http://schemas.microsoft.com/office/drawing/2014/main" id="{F64891AF-C9EF-B620-FA44-10C6E897539C}"/>
              </a:ext>
            </a:extLst>
          </p:cNvPr>
          <p:cNvSpPr/>
          <p:nvPr/>
        </p:nvSpPr>
        <p:spPr>
          <a:xfrm>
            <a:off x="911150" y="2545132"/>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a:t>
            </a:r>
            <a:r>
              <a:rPr lang="vi-VN" sz="2400">
                <a:solidFill>
                  <a:schemeClr val="dk1"/>
                </a:solidFill>
                <a:latin typeface="Barlow Condensed SemiBold"/>
                <a:ea typeface="Barlow Condensed SemiBold"/>
                <a:cs typeface="Barlow Condensed SemiBold"/>
                <a:sym typeface="Barlow Condensed SemiBold"/>
              </a:rPr>
              <a:t>5</a:t>
            </a:r>
            <a:endParaRPr>
              <a:latin typeface="Barlow Condensed SemiBold"/>
              <a:ea typeface="Barlow Condensed SemiBold"/>
              <a:cs typeface="Barlow Condensed SemiBold"/>
              <a:sym typeface="Barlow Condensed SemiBold"/>
            </a:endParaRPr>
          </a:p>
        </p:txBody>
      </p:sp>
    </p:spTree>
    <p:extLst>
      <p:ext uri="{BB962C8B-B14F-4D97-AF65-F5344CB8AC3E}">
        <p14:creationId xmlns:p14="http://schemas.microsoft.com/office/powerpoint/2010/main" val="3347918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14280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bg1"/>
                </a:solidFill>
              </a:rPr>
              <a:t>MPA</a:t>
            </a:r>
            <a:r>
              <a:rPr lang="vi-VN"/>
              <a:t> là kiểu website hoạt động theo cách truyền thống, khi người dùng yêu cầu một trang web, thì server sẽ tính toán và trả về trang web đó cho người dùng toàn bộ trang web dưới dạng mã html và web đó sẽ được load lại mới hoàn toàn.</a:t>
            </a:r>
          </a:p>
          <a:p>
            <a:pPr marL="457200" lvl="0" indent="-317500" algn="l" rtl="0">
              <a:lnSpc>
                <a:spcPct val="150000"/>
              </a:lnSpc>
              <a:spcBef>
                <a:spcPts val="0"/>
              </a:spcBef>
              <a:spcAft>
                <a:spcPts val="0"/>
              </a:spcAft>
              <a:buSzPts val="1400"/>
              <a:buChar char="●"/>
            </a:pPr>
            <a:r>
              <a:rPr lang="vi-VN" b="1">
                <a:solidFill>
                  <a:schemeClr val="bg1"/>
                </a:solidFill>
              </a:rPr>
              <a:t>Ví dụ</a:t>
            </a:r>
            <a:r>
              <a:rPr lang="vi-VN"/>
              <a:t>: shopee.vn, tiki.vn, sendo.vn,...</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vi-VN" b="0"/>
              <a:t>1</a:t>
            </a:r>
            <a:r>
              <a:rPr lang="en" b="0"/>
              <a:t>. </a:t>
            </a:r>
            <a:r>
              <a:rPr lang="fr-FR" b="0"/>
              <a:t>Multiple Page Application và Single Page Application</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a:t>1</a:t>
            </a:r>
            <a:r>
              <a:rPr lang="en-US"/>
              <a:t>.</a:t>
            </a:r>
            <a:r>
              <a:rPr lang="vi-VN"/>
              <a:t>1</a:t>
            </a:r>
            <a:r>
              <a:rPr lang="en-US"/>
              <a:t>. </a:t>
            </a:r>
            <a:r>
              <a:rPr lang="fr-FR"/>
              <a:t>Multiple Page Application là gì?</a:t>
            </a:r>
            <a:endParaRPr lang="en-US" dirty="0"/>
          </a:p>
        </p:txBody>
      </p:sp>
      <p:pic>
        <p:nvPicPr>
          <p:cNvPr id="1026" name="Picture 2" descr="What Is A Single Page Application? Meaning, Pitfalls &amp; Benefits">
            <a:extLst>
              <a:ext uri="{FF2B5EF4-FFF2-40B4-BE49-F238E27FC236}">
                <a16:creationId xmlns:a16="http://schemas.microsoft.com/office/drawing/2014/main" id="{332D8101-90B2-B591-E7BB-501682C0D0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92" t="5499" b="50000"/>
          <a:stretch/>
        </p:blipFill>
        <p:spPr bwMode="auto">
          <a:xfrm>
            <a:off x="1074057" y="2571750"/>
            <a:ext cx="6995886" cy="2136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171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533790" cy="14280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bg1"/>
                </a:solidFill>
              </a:rPr>
              <a:t>SPA</a:t>
            </a:r>
            <a:r>
              <a:rPr lang="vi-VN"/>
              <a:t> là một trang web mà ở đó người dùng có thể truy cập nhiều trang con mà không ảnh hưởng gì đến trang gốc. Khi người dùng truy cập vào thành phần bất kỳ trên trang, SPA sẽ chỉ chạy nội dung trên thành phần đó mà không tải lại toàn bộ trang như web truyền thống.</a:t>
            </a:r>
          </a:p>
          <a:p>
            <a:pPr marL="457200" lvl="0" indent="-317500" algn="l" rtl="0">
              <a:lnSpc>
                <a:spcPct val="150000"/>
              </a:lnSpc>
              <a:spcBef>
                <a:spcPts val="0"/>
              </a:spcBef>
              <a:spcAft>
                <a:spcPts val="0"/>
              </a:spcAft>
              <a:buSzPts val="1400"/>
              <a:buChar char="●"/>
            </a:pPr>
            <a:r>
              <a:rPr lang="vi-VN" b="1">
                <a:solidFill>
                  <a:schemeClr val="bg1"/>
                </a:solidFill>
              </a:rPr>
              <a:t>Ví dụ</a:t>
            </a:r>
            <a:r>
              <a:rPr lang="vi-VN"/>
              <a:t>: youtube.com, facebook.com, gmail.com,...</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vi-VN" b="0"/>
              <a:t>1</a:t>
            </a:r>
            <a:r>
              <a:rPr lang="en" b="0"/>
              <a:t>. </a:t>
            </a:r>
            <a:r>
              <a:rPr lang="fr-FR" b="0"/>
              <a:t>Multiple Page Application và Single Page Application</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a:t>1</a:t>
            </a:r>
            <a:r>
              <a:rPr lang="en-US"/>
              <a:t>.</a:t>
            </a:r>
            <a:r>
              <a:rPr lang="vi-VN"/>
              <a:t>2</a:t>
            </a:r>
            <a:r>
              <a:rPr lang="en-US"/>
              <a:t>. </a:t>
            </a:r>
            <a:r>
              <a:rPr lang="fr-FR"/>
              <a:t>Single Page Application là gì?</a:t>
            </a:r>
            <a:endParaRPr lang="en-US" dirty="0"/>
          </a:p>
        </p:txBody>
      </p:sp>
      <p:pic>
        <p:nvPicPr>
          <p:cNvPr id="2050" name="Picture 2" descr="What Is A Single Page Application? Meaning, Pitfalls &amp; Benefits">
            <a:extLst>
              <a:ext uri="{FF2B5EF4-FFF2-40B4-BE49-F238E27FC236}">
                <a16:creationId xmlns:a16="http://schemas.microsoft.com/office/drawing/2014/main" id="{BF74D67C-296F-40D4-3F7E-CEA3219D7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699" t="49825" b="4605"/>
          <a:stretch/>
        </p:blipFill>
        <p:spPr bwMode="auto">
          <a:xfrm>
            <a:off x="1037771" y="2571750"/>
            <a:ext cx="7068457" cy="2187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568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744305"/>
            <a:ext cx="7533790" cy="2056952"/>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bg1"/>
                </a:solidFill>
              </a:rPr>
              <a:t>ReactJS</a:t>
            </a:r>
            <a:r>
              <a:rPr lang="vi-VN"/>
              <a:t> là một </a:t>
            </a:r>
            <a:r>
              <a:rPr lang="vi-VN" b="1">
                <a:solidFill>
                  <a:schemeClr val="bg1"/>
                </a:solidFill>
              </a:rPr>
              <a:t>mã nguồn mở </a:t>
            </a:r>
            <a:r>
              <a:rPr lang="vi-VN"/>
              <a:t>được phát triển bởi </a:t>
            </a:r>
            <a:r>
              <a:rPr lang="vi-VN" b="1">
                <a:solidFill>
                  <a:schemeClr val="bg1"/>
                </a:solidFill>
              </a:rPr>
              <a:t>Facebook</a:t>
            </a:r>
            <a:r>
              <a:rPr lang="vi-VN"/>
              <a:t>, ra mắt vào </a:t>
            </a:r>
            <a:r>
              <a:rPr lang="vi-VN" b="1">
                <a:solidFill>
                  <a:schemeClr val="bg1"/>
                </a:solidFill>
              </a:rPr>
              <a:t>năm 2013</a:t>
            </a:r>
            <a:r>
              <a:rPr lang="vi-VN"/>
              <a:t>.</a:t>
            </a:r>
          </a:p>
          <a:p>
            <a:pPr marL="457200" lvl="0" indent="-317500" algn="l" rtl="0">
              <a:lnSpc>
                <a:spcPct val="150000"/>
              </a:lnSpc>
              <a:spcBef>
                <a:spcPts val="0"/>
              </a:spcBef>
              <a:spcAft>
                <a:spcPts val="0"/>
              </a:spcAft>
              <a:buSzPts val="1400"/>
              <a:buChar char="●"/>
            </a:pPr>
            <a:r>
              <a:rPr lang="vi-VN" b="1">
                <a:solidFill>
                  <a:schemeClr val="bg1"/>
                </a:solidFill>
              </a:rPr>
              <a:t>ReactJS</a:t>
            </a:r>
            <a:r>
              <a:rPr lang="vi-VN"/>
              <a:t> là một </a:t>
            </a:r>
            <a:r>
              <a:rPr lang="vi-VN" b="1">
                <a:solidFill>
                  <a:schemeClr val="bg1"/>
                </a:solidFill>
              </a:rPr>
              <a:t>thư viện </a:t>
            </a:r>
            <a:r>
              <a:rPr lang="vi-VN"/>
              <a:t>viết bằng </a:t>
            </a:r>
            <a:r>
              <a:rPr lang="vi-VN" b="1">
                <a:solidFill>
                  <a:schemeClr val="bg1"/>
                </a:solidFill>
              </a:rPr>
              <a:t>Javascript</a:t>
            </a:r>
            <a:r>
              <a:rPr lang="vi-VN"/>
              <a:t>, dùng để </a:t>
            </a:r>
            <a:r>
              <a:rPr lang="vi-VN" b="1">
                <a:solidFill>
                  <a:schemeClr val="bg1"/>
                </a:solidFill>
              </a:rPr>
              <a:t>xây dựng giao diện người dùng</a:t>
            </a:r>
            <a:r>
              <a:rPr lang="vi-VN"/>
              <a:t> (UI).</a:t>
            </a:r>
          </a:p>
          <a:p>
            <a:pPr marL="457200" lvl="0" indent="-317500" algn="l" rtl="0">
              <a:lnSpc>
                <a:spcPct val="150000"/>
              </a:lnSpc>
              <a:spcBef>
                <a:spcPts val="0"/>
              </a:spcBef>
              <a:spcAft>
                <a:spcPts val="0"/>
              </a:spcAft>
              <a:buSzPts val="1400"/>
              <a:buChar char="●"/>
            </a:pPr>
            <a:r>
              <a:rPr lang="vi-VN"/>
              <a:t>Giúp bạn </a:t>
            </a:r>
            <a:r>
              <a:rPr lang="vi-VN" b="1">
                <a:solidFill>
                  <a:schemeClr val="bg1"/>
                </a:solidFill>
              </a:rPr>
              <a:t>xây dựng trang web SPA</a:t>
            </a:r>
            <a:r>
              <a:rPr lang="vi-VN"/>
              <a:t> (Single Page Application) một cách nhanh chóng.</a:t>
            </a:r>
          </a:p>
          <a:p>
            <a:pPr marL="457200" lvl="0" indent="-317500" algn="l" rtl="0">
              <a:lnSpc>
                <a:spcPct val="150000"/>
              </a:lnSpc>
              <a:spcBef>
                <a:spcPts val="0"/>
              </a:spcBef>
              <a:spcAft>
                <a:spcPts val="0"/>
              </a:spcAft>
              <a:buSzPts val="1400"/>
              <a:buChar char="●"/>
            </a:pPr>
            <a:r>
              <a:rPr lang="vi-VN" b="1">
                <a:solidFill>
                  <a:schemeClr val="bg1"/>
                </a:solidFill>
              </a:rPr>
              <a:t>Mức độ phổ biến</a:t>
            </a:r>
            <a:r>
              <a:rPr lang="vi-VN"/>
              <a:t> của ReactJS: https://trends.google.com/trends/?geo=VN</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vi-VN" b="0"/>
              <a:t>2</a:t>
            </a:r>
            <a:r>
              <a:rPr lang="en" b="0"/>
              <a:t>. </a:t>
            </a:r>
            <a:r>
              <a:rPr lang="fr-FR" b="0"/>
              <a:t>Khái niệm ReactJS</a:t>
            </a:r>
            <a:endParaRPr b="0" dirty="0"/>
          </a:p>
        </p:txBody>
      </p:sp>
      <p:pic>
        <p:nvPicPr>
          <p:cNvPr id="3074" name="Picture 2" descr="Your custom development solution with React JS| Ubidreams">
            <a:extLst>
              <a:ext uri="{FF2B5EF4-FFF2-40B4-BE49-F238E27FC236}">
                <a16:creationId xmlns:a16="http://schemas.microsoft.com/office/drawing/2014/main" id="{19E1833E-C3DA-167A-29D9-F9B9A8F83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033" y="2972862"/>
            <a:ext cx="2929934" cy="192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867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744304"/>
            <a:ext cx="7533790" cy="2419809"/>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bg1"/>
                </a:solidFill>
              </a:rPr>
              <a:t>Bước 1</a:t>
            </a:r>
            <a:r>
              <a:rPr lang="vi-VN"/>
              <a:t>: Cài đặt Node.js trước. Chỉ cần cài 1 lần duy nhất, nếu máy tính đã cài rồi thì không cần cài nữa.</a:t>
            </a:r>
          </a:p>
          <a:p>
            <a:pPr marL="457200" lvl="0" indent="-317500" algn="l" rtl="0">
              <a:lnSpc>
                <a:spcPct val="150000"/>
              </a:lnSpc>
              <a:spcBef>
                <a:spcPts val="0"/>
              </a:spcBef>
              <a:spcAft>
                <a:spcPts val="0"/>
              </a:spcAft>
              <a:buSzPts val="1400"/>
              <a:buChar char="●"/>
            </a:pPr>
            <a:r>
              <a:rPr lang="vi-VN" b="1">
                <a:solidFill>
                  <a:schemeClr val="bg1"/>
                </a:solidFill>
              </a:rPr>
              <a:t>Bước 2</a:t>
            </a:r>
            <a:r>
              <a:rPr lang="vi-VN"/>
              <a:t>: Gõ lệnh </a:t>
            </a:r>
            <a:r>
              <a:rPr lang="vi-VN" b="1">
                <a:solidFill>
                  <a:schemeClr val="bg1"/>
                </a:solidFill>
              </a:rPr>
              <a:t>npm install -g create-react-app</a:t>
            </a:r>
            <a:r>
              <a:rPr lang="vi-VN"/>
              <a:t>. Chỉ cần cài 1 lần duy nhất. Create-react-app là cách để đơn giản hóa quá trình cài đặt và cấu hình môi trường.</a:t>
            </a:r>
          </a:p>
          <a:p>
            <a:pPr marL="457200" lvl="0" indent="-317500" algn="l" rtl="0">
              <a:lnSpc>
                <a:spcPct val="150000"/>
              </a:lnSpc>
              <a:spcBef>
                <a:spcPts val="0"/>
              </a:spcBef>
              <a:spcAft>
                <a:spcPts val="0"/>
              </a:spcAft>
              <a:buSzPts val="1400"/>
              <a:buChar char="●"/>
            </a:pPr>
            <a:r>
              <a:rPr lang="vi-VN" b="1">
                <a:solidFill>
                  <a:schemeClr val="bg1"/>
                </a:solidFill>
              </a:rPr>
              <a:t>Bước 3</a:t>
            </a:r>
            <a:r>
              <a:rPr lang="vi-VN"/>
              <a:t>: Gõ lệnh </a:t>
            </a:r>
            <a:r>
              <a:rPr lang="vi-VN" b="1">
                <a:solidFill>
                  <a:schemeClr val="bg1"/>
                </a:solidFill>
              </a:rPr>
              <a:t>npx create-react-app ten-du-an</a:t>
            </a:r>
            <a:r>
              <a:rPr lang="vi-VN"/>
              <a:t>. Để tạo mới một dự án ReactJS.</a:t>
            </a:r>
          </a:p>
          <a:p>
            <a:pPr marL="457200" lvl="0" indent="-317500" algn="l" rtl="0">
              <a:lnSpc>
                <a:spcPct val="150000"/>
              </a:lnSpc>
              <a:spcBef>
                <a:spcPts val="0"/>
              </a:spcBef>
              <a:spcAft>
                <a:spcPts val="0"/>
              </a:spcAft>
              <a:buSzPts val="1400"/>
              <a:buChar char="●"/>
            </a:pPr>
            <a:r>
              <a:rPr lang="vi-VN" b="1">
                <a:solidFill>
                  <a:schemeClr val="bg1"/>
                </a:solidFill>
              </a:rPr>
              <a:t>Bước 4</a:t>
            </a:r>
            <a:r>
              <a:rPr lang="vi-VN"/>
              <a:t>: Gõ lệnh </a:t>
            </a:r>
            <a:r>
              <a:rPr lang="vi-VN" b="1">
                <a:solidFill>
                  <a:schemeClr val="bg1"/>
                </a:solidFill>
              </a:rPr>
              <a:t>cd ten-du-an</a:t>
            </a:r>
            <a:r>
              <a:rPr lang="vi-VN"/>
              <a:t>. Để đi vào thư mục dự án.</a:t>
            </a:r>
          </a:p>
          <a:p>
            <a:pPr marL="457200" lvl="0" indent="-317500" algn="l" rtl="0">
              <a:lnSpc>
                <a:spcPct val="150000"/>
              </a:lnSpc>
              <a:spcBef>
                <a:spcPts val="0"/>
              </a:spcBef>
              <a:spcAft>
                <a:spcPts val="0"/>
              </a:spcAft>
              <a:buSzPts val="1400"/>
              <a:buChar char="●"/>
            </a:pPr>
            <a:r>
              <a:rPr lang="vi-VN" b="1">
                <a:solidFill>
                  <a:schemeClr val="bg1"/>
                </a:solidFill>
              </a:rPr>
              <a:t>Bước 5</a:t>
            </a:r>
            <a:r>
              <a:rPr lang="vi-VN"/>
              <a:t>: Gõ lệnh </a:t>
            </a:r>
            <a:r>
              <a:rPr lang="vi-VN" b="1">
                <a:solidFill>
                  <a:schemeClr val="bg1"/>
                </a:solidFill>
              </a:rPr>
              <a:t>npm start</a:t>
            </a:r>
            <a:r>
              <a:rPr lang="vi-VN"/>
              <a:t>. Để khởi chạy dự án.</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vi-VN" b="0"/>
              <a:t>3</a:t>
            </a:r>
            <a:r>
              <a:rPr lang="en" b="0"/>
              <a:t>. </a:t>
            </a:r>
            <a:r>
              <a:rPr lang="vi-VN" b="0"/>
              <a:t>Hướng dẫn cài đặt</a:t>
            </a:r>
            <a:endParaRPr b="0" dirty="0"/>
          </a:p>
        </p:txBody>
      </p:sp>
    </p:spTree>
    <p:extLst>
      <p:ext uri="{BB962C8B-B14F-4D97-AF65-F5344CB8AC3E}">
        <p14:creationId xmlns:p14="http://schemas.microsoft.com/office/powerpoint/2010/main" val="2322554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744304"/>
            <a:ext cx="7533790" cy="351805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bg1"/>
                </a:solidFill>
              </a:rPr>
              <a:t>node_modules</a:t>
            </a:r>
            <a:r>
              <a:rPr lang="vi-VN"/>
              <a:t>: chứa các thư viện được cài đặt cho dự án, tất cả cài đặt sẽ được lưu tại đây, chúng ta không thao tác trong thư mục này.</a:t>
            </a:r>
          </a:p>
          <a:p>
            <a:pPr marL="457200" lvl="0" indent="-317500" algn="l" rtl="0">
              <a:lnSpc>
                <a:spcPct val="150000"/>
              </a:lnSpc>
              <a:spcBef>
                <a:spcPts val="0"/>
              </a:spcBef>
              <a:spcAft>
                <a:spcPts val="0"/>
              </a:spcAft>
              <a:buSzPts val="1400"/>
              <a:buChar char="●"/>
            </a:pPr>
            <a:r>
              <a:rPr lang="vi-VN" b="1">
                <a:solidFill>
                  <a:schemeClr val="bg1"/>
                </a:solidFill>
              </a:rPr>
              <a:t>public</a:t>
            </a:r>
            <a:r>
              <a:rPr lang="vi-VN"/>
              <a:t>: chứa tất cả file output, là các file sẽ tương tác trực tiếp với trình duyệt như: HTML, image, …</a:t>
            </a:r>
          </a:p>
          <a:p>
            <a:pPr marL="457200" lvl="0" indent="-317500" algn="l" rtl="0">
              <a:lnSpc>
                <a:spcPct val="150000"/>
              </a:lnSpc>
              <a:spcBef>
                <a:spcPts val="0"/>
              </a:spcBef>
              <a:spcAft>
                <a:spcPts val="0"/>
              </a:spcAft>
              <a:buSzPts val="1400"/>
              <a:buChar char="●"/>
            </a:pPr>
            <a:r>
              <a:rPr lang="vi-VN" b="1">
                <a:solidFill>
                  <a:schemeClr val="bg1"/>
                </a:solidFill>
              </a:rPr>
              <a:t>src</a:t>
            </a:r>
            <a:r>
              <a:rPr lang="vi-VN"/>
              <a:t>: chứa tất cả các file input, đây là các file mà chúng ta sẽ quan tâm nhất, thao tác phần lớn ở những file này, gồm các file Javascript, CSS,...</a:t>
            </a:r>
          </a:p>
          <a:p>
            <a:pPr marL="457200" lvl="0" indent="-317500" algn="l" rtl="0">
              <a:lnSpc>
                <a:spcPct val="150000"/>
              </a:lnSpc>
              <a:spcBef>
                <a:spcPts val="0"/>
              </a:spcBef>
              <a:spcAft>
                <a:spcPts val="0"/>
              </a:spcAft>
              <a:buSzPts val="1400"/>
              <a:buChar char="●"/>
            </a:pPr>
            <a:r>
              <a:rPr lang="vi-VN" b="1">
                <a:solidFill>
                  <a:schemeClr val="bg1"/>
                </a:solidFill>
              </a:rPr>
              <a:t>package.json</a:t>
            </a:r>
            <a:r>
              <a:rPr lang="vi-VN"/>
              <a:t>: file này để lưu trữ thông tin (tên package, phiên bản, các dependencies) mà project của bạn sử dụng.</a:t>
            </a:r>
          </a:p>
          <a:p>
            <a:pPr marL="457200" lvl="0" indent="-317500" algn="l" rtl="0">
              <a:lnSpc>
                <a:spcPct val="150000"/>
              </a:lnSpc>
              <a:spcBef>
                <a:spcPts val="0"/>
              </a:spcBef>
              <a:spcAft>
                <a:spcPts val="0"/>
              </a:spcAft>
              <a:buSzPts val="1400"/>
              <a:buChar char="●"/>
            </a:pPr>
            <a:r>
              <a:rPr lang="vi-VN" b="1">
                <a:solidFill>
                  <a:schemeClr val="bg1"/>
                </a:solidFill>
              </a:rPr>
              <a:t>README.md</a:t>
            </a:r>
            <a:r>
              <a:rPr lang="vi-VN"/>
              <a:t>: file này để mô tả dự án, hướng dẫn cài đặt dự án do chính bạn tự viết ra. Tìm hiểu cú pháp viết file Markdown tại https://www.markdownguide.org/basic-syntax/</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vi-VN" b="0"/>
              <a:t>4</a:t>
            </a:r>
            <a:r>
              <a:rPr lang="en" b="0"/>
              <a:t>. </a:t>
            </a:r>
            <a:r>
              <a:rPr lang="vi-VN" b="0"/>
              <a:t>Giải thích cấu trúc thư mục và ý nghĩa các file</a:t>
            </a:r>
            <a:endParaRPr b="0" dirty="0"/>
          </a:p>
        </p:txBody>
      </p:sp>
    </p:spTree>
    <p:extLst>
      <p:ext uri="{BB962C8B-B14F-4D97-AF65-F5344CB8AC3E}">
        <p14:creationId xmlns:p14="http://schemas.microsoft.com/office/powerpoint/2010/main" val="591781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Để hiểu rõ hơn về render trong React, ta xem </a:t>
            </a:r>
            <a:r>
              <a:rPr lang="vi-VN" b="1">
                <a:solidFill>
                  <a:schemeClr val="bg1"/>
                </a:solidFill>
              </a:rPr>
              <a:t>nội dung 3 file</a:t>
            </a:r>
            <a:r>
              <a:rPr lang="vi-VN"/>
              <a:t>:</a:t>
            </a:r>
          </a:p>
          <a:p>
            <a:pPr lvl="1" algn="l">
              <a:lnSpc>
                <a:spcPct val="150000"/>
              </a:lnSpc>
              <a:buChar char="●"/>
            </a:pPr>
            <a:r>
              <a:rPr lang="vi-VN"/>
              <a:t>/public/index.html</a:t>
            </a:r>
          </a:p>
          <a:p>
            <a:pPr lvl="1" algn="l">
              <a:lnSpc>
                <a:spcPct val="150000"/>
              </a:lnSpc>
              <a:buChar char="●"/>
            </a:pPr>
            <a:r>
              <a:rPr lang="vi-VN"/>
              <a:t>/src/App.js</a:t>
            </a:r>
          </a:p>
          <a:p>
            <a:pPr lvl="1" algn="l">
              <a:lnSpc>
                <a:spcPct val="150000"/>
              </a:lnSpc>
              <a:buChar char="●"/>
            </a:pPr>
            <a:r>
              <a:rPr lang="vi-VN"/>
              <a:t>/src/index.js</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vi-VN" b="0"/>
              <a:t>5</a:t>
            </a:r>
            <a:r>
              <a:rPr lang="en" b="0"/>
              <a:t>. </a:t>
            </a:r>
            <a:r>
              <a:rPr lang="fr-FR" b="0"/>
              <a:t>Cách ReactJS render nội dung HTML ra trình duyệt</a:t>
            </a:r>
            <a:endParaRPr b="0" dirty="0"/>
          </a:p>
        </p:txBody>
      </p:sp>
      <p:pic>
        <p:nvPicPr>
          <p:cNvPr id="4098" name="Picture 2">
            <a:extLst>
              <a:ext uri="{FF2B5EF4-FFF2-40B4-BE49-F238E27FC236}">
                <a16:creationId xmlns:a16="http://schemas.microsoft.com/office/drawing/2014/main" id="{F3DE1588-6457-48B1-9F8E-913683108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355" y="2177856"/>
            <a:ext cx="6791289" cy="284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934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bg1"/>
                </a:solidFill>
              </a:rPr>
              <a:t>/public/index.html</a:t>
            </a:r>
          </a:p>
          <a:p>
            <a:pPr lvl="1" algn="l">
              <a:lnSpc>
                <a:spcPct val="150000"/>
              </a:lnSpc>
              <a:buChar char="●"/>
            </a:pPr>
            <a:r>
              <a:rPr lang="vi-VN"/>
              <a:t>File này không chứa bất kỳ nội dung nào hiển thị ngoài trình duyệt.</a:t>
            </a:r>
          </a:p>
          <a:p>
            <a:pPr lvl="1" algn="l">
              <a:lnSpc>
                <a:spcPct val="150000"/>
              </a:lnSpc>
              <a:buChar char="●"/>
            </a:pPr>
            <a:r>
              <a:rPr lang="vi-VN"/>
              <a:t>Trong file này ta chỉ cần quan tâm đến dòng &lt;div id="root"&gt;&lt;/div&gt;, tất cả HTML sau này được render vào trong id="root" này.</a:t>
            </a:r>
          </a:p>
          <a:p>
            <a:pPr>
              <a:lnSpc>
                <a:spcPct val="150000"/>
              </a:lnSpc>
            </a:pPr>
            <a:r>
              <a:rPr lang="vi-VN" b="1">
                <a:solidFill>
                  <a:schemeClr val="bg1"/>
                </a:solidFill>
              </a:rPr>
              <a:t>/src/App.js</a:t>
            </a:r>
          </a:p>
          <a:p>
            <a:pPr lvl="1" algn="l">
              <a:lnSpc>
                <a:spcPct val="150000"/>
              </a:lnSpc>
              <a:buChar char="●"/>
            </a:pPr>
            <a:r>
              <a:rPr lang="vi-VN"/>
              <a:t>Đoạn code </a:t>
            </a:r>
            <a:r>
              <a:rPr lang="vi-VN" b="1">
                <a:solidFill>
                  <a:schemeClr val="bg1"/>
                </a:solidFill>
              </a:rPr>
              <a:t>bên trong return </a:t>
            </a:r>
            <a:r>
              <a:rPr lang="vi-VN"/>
              <a:t>chính là nội dung được hiển thị ngoài trình duyệt.</a:t>
            </a:r>
          </a:p>
          <a:p>
            <a:pPr lvl="1" algn="l">
              <a:lnSpc>
                <a:spcPct val="150000"/>
              </a:lnSpc>
              <a:buChar char="●"/>
            </a:pPr>
            <a:r>
              <a:rPr lang="vi-VN"/>
              <a:t>File này liên kết với </a:t>
            </a:r>
            <a:r>
              <a:rPr lang="vi-VN" b="1">
                <a:solidFill>
                  <a:schemeClr val="bg1"/>
                </a:solidFill>
              </a:rPr>
              <a:t>/public/index.html</a:t>
            </a:r>
            <a:r>
              <a:rPr lang="vi-VN"/>
              <a:t> thông qua file </a:t>
            </a:r>
            <a:r>
              <a:rPr lang="vi-VN" b="1">
                <a:solidFill>
                  <a:schemeClr val="bg1"/>
                </a:solidFill>
              </a:rPr>
              <a:t>/src/index.js</a:t>
            </a:r>
          </a:p>
          <a:p>
            <a:pPr lvl="1" algn="l">
              <a:lnSpc>
                <a:spcPct val="150000"/>
              </a:lnSpc>
              <a:buChar char="●"/>
            </a:pPr>
            <a:r>
              <a:rPr lang="vi-VN"/>
              <a:t>Mở trình duyệt lên và bật F12 lên để xem nội dung HTML, code trong file App.js đã được render vào trong </a:t>
            </a:r>
            <a:r>
              <a:rPr lang="vi-VN" b="1">
                <a:solidFill>
                  <a:schemeClr val="bg1"/>
                </a:solidFill>
              </a:rPr>
              <a:t>id="root"</a:t>
            </a:r>
            <a:r>
              <a:rPr lang="vi-VN"/>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vi-VN" b="0"/>
              <a:t>5</a:t>
            </a:r>
            <a:r>
              <a:rPr lang="en" b="0"/>
              <a:t>. </a:t>
            </a:r>
            <a:r>
              <a:rPr lang="fr-FR" b="0"/>
              <a:t>Cách ReactJS render nội dung HTML ra trình duyệt</a:t>
            </a:r>
            <a:endParaRPr b="0" dirty="0"/>
          </a:p>
        </p:txBody>
      </p:sp>
    </p:spTree>
    <p:extLst>
      <p:ext uri="{BB962C8B-B14F-4D97-AF65-F5344CB8AC3E}">
        <p14:creationId xmlns:p14="http://schemas.microsoft.com/office/powerpoint/2010/main" val="305569113"/>
      </p:ext>
    </p:extLst>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2535</TotalTime>
  <Words>1712</Words>
  <Application>Microsoft Office PowerPoint</Application>
  <PresentationFormat>On-screen Show (16:9)</PresentationFormat>
  <Paragraphs>129</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Barlow Condensed SemiBold</vt:lpstr>
      <vt:lpstr>Montserrat</vt:lpstr>
      <vt:lpstr>Barlow Condensed</vt:lpstr>
      <vt:lpstr>Anaheim</vt:lpstr>
      <vt:lpstr>Barlow</vt:lpstr>
      <vt:lpstr>Software Developer Engineer Job Description by Slidesgo</vt:lpstr>
      <vt:lpstr>KHÓA HỌC FRONT-END  Bài 27: Học ReactJS (Tiết 1)</vt:lpstr>
      <vt:lpstr>Nội dung</vt:lpstr>
      <vt:lpstr>01. Multiple Page Application và Single Page Application</vt:lpstr>
      <vt:lpstr>01. Multiple Page Application và Single Page Application</vt:lpstr>
      <vt:lpstr>02. Khái niệm ReactJS</vt:lpstr>
      <vt:lpstr>03. Hướng dẫn cài đặt</vt:lpstr>
      <vt:lpstr>04. Giải thích cấu trúc thư mục và ý nghĩa các file</vt:lpstr>
      <vt:lpstr>05. Cách ReactJS render nội dung HTML ra trình duyệt</vt:lpstr>
      <vt:lpstr>05. Cách ReactJS render nội dung HTML ra trình duyệt</vt:lpstr>
      <vt:lpstr>05. Cách ReactJS render nội dung HTML ra trình duyệt</vt:lpstr>
      <vt:lpstr>06. Ôn tập một số lý thuyết Javascript</vt:lpstr>
      <vt:lpstr>06. Ôn tập một số lý thuyết Javascript</vt:lpstr>
      <vt:lpstr>06. Ôn tập một số lý thuyết Javascript</vt:lpstr>
      <vt:lpstr>06. Ôn tập một số lý thuyết Javascript</vt:lpstr>
      <vt:lpstr>06. Ôn tập một số lý thuyết Javascript</vt:lpstr>
      <vt:lpstr>06. Ôn tập một số lý thuyết Javascript</vt:lpstr>
      <vt:lpstr>06. Ôn tập một số lý thuyết Javascript</vt:lpstr>
      <vt:lpstr>06. Ôn tập một số lý thuyết Javascript</vt:lpstr>
      <vt:lpstr>06. Ôn tập một số lý thuyết Javascript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FRONT-END  Buổi 01: Giới thiệu khóa học, học HTML</dc:title>
  <cp:lastModifiedBy>Admin</cp:lastModifiedBy>
  <cp:revision>119</cp:revision>
  <dcterms:modified xsi:type="dcterms:W3CDTF">2023-03-18T15:45:48Z</dcterms:modified>
</cp:coreProperties>
</file>