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94" r:id="rId3"/>
    <p:sldId id="348" r:id="rId4"/>
    <p:sldId id="379" r:id="rId5"/>
    <p:sldId id="380" r:id="rId6"/>
    <p:sldId id="381" r:id="rId7"/>
    <p:sldId id="382" r:id="rId8"/>
    <p:sldId id="383" r:id="rId9"/>
    <p:sldId id="384" r:id="rId10"/>
    <p:sldId id="385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Barlow Condensed SemiBold" panose="00000706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47" d="100"/>
          <a:sy n="147" d="100"/>
        </p:scale>
        <p:origin x="7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9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90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6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16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37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78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2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8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ReactJS (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Tiết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2)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441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Chuyển project 2 thành Reactjs và chia thành các component con.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tập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15569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/>
              <a:t>JSX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982907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Components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 dirty="0"/>
              <a:t>Props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77479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 dirty="0"/>
              <a:t>Hướng dẫn chèn icon</a:t>
            </a:r>
            <a:endParaRPr lang="en-US" sz="1600" dirty="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96E9D1FC-95ED-0BDB-54E3-2A79AB536503}"/>
              </a:ext>
            </a:extLst>
          </p:cNvPr>
          <p:cNvSpPr txBox="1">
            <a:spLocks/>
          </p:cNvSpPr>
          <p:nvPr/>
        </p:nvSpPr>
        <p:spPr>
          <a:xfrm>
            <a:off x="1701987" y="2549188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 dirty="0"/>
              <a:t>Events (Sự kiện)</a:t>
            </a:r>
            <a:endParaRPr lang="en-US" sz="1600" dirty="0"/>
          </a:p>
        </p:txBody>
      </p:sp>
      <p:sp>
        <p:nvSpPr>
          <p:cNvPr id="14" name="Google Shape;1135;p29">
            <a:extLst>
              <a:ext uri="{FF2B5EF4-FFF2-40B4-BE49-F238E27FC236}">
                <a16:creationId xmlns:a16="http://schemas.microsoft.com/office/drawing/2014/main" id="{F64891AF-C9EF-B620-FA44-10C6E897539C}"/>
              </a:ext>
            </a:extLst>
          </p:cNvPr>
          <p:cNvSpPr/>
          <p:nvPr/>
        </p:nvSpPr>
        <p:spPr>
          <a:xfrm>
            <a:off x="911150" y="2545132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</a:t>
            </a:r>
            <a:r>
              <a:rPr lang="vi-V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JSX</a:t>
            </a:r>
            <a:r>
              <a:rPr lang="vi-VN" dirty="0"/>
              <a:t> viết tắt của từ </a:t>
            </a:r>
            <a:r>
              <a:rPr lang="vi-VN" b="1" dirty="0">
                <a:solidFill>
                  <a:schemeClr val="bg1"/>
                </a:solidFill>
              </a:rPr>
              <a:t>J</a:t>
            </a:r>
            <a:r>
              <a:rPr lang="vi-VN" dirty="0"/>
              <a:t>ava</a:t>
            </a:r>
            <a:r>
              <a:rPr lang="vi-VN" b="1" dirty="0">
                <a:solidFill>
                  <a:schemeClr val="bg1"/>
                </a:solidFill>
              </a:rPr>
              <a:t>s</a:t>
            </a:r>
            <a:r>
              <a:rPr lang="vi-VN" dirty="0"/>
              <a:t>cript </a:t>
            </a:r>
            <a:r>
              <a:rPr lang="vi-VN" b="1" dirty="0">
                <a:solidFill>
                  <a:schemeClr val="bg1"/>
                </a:solidFill>
              </a:rPr>
              <a:t>X</a:t>
            </a:r>
            <a:r>
              <a:rPr lang="vi-VN" dirty="0"/>
              <a:t>ML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Nó cho phép bạn </a:t>
            </a:r>
            <a:r>
              <a:rPr lang="vi-VN" b="1" dirty="0">
                <a:solidFill>
                  <a:schemeClr val="bg1"/>
                </a:solidFill>
              </a:rPr>
              <a:t>viết</a:t>
            </a:r>
            <a:r>
              <a:rPr lang="vi-VN" dirty="0"/>
              <a:t> các đoạn mã </a:t>
            </a:r>
            <a:r>
              <a:rPr lang="vi-VN" b="1" dirty="0">
                <a:solidFill>
                  <a:schemeClr val="bg1"/>
                </a:solidFill>
              </a:rPr>
              <a:t>HTML</a:t>
            </a:r>
            <a:r>
              <a:rPr lang="vi-VN" dirty="0"/>
              <a:t> </a:t>
            </a:r>
            <a:r>
              <a:rPr lang="vi-VN" b="1" dirty="0">
                <a:solidFill>
                  <a:schemeClr val="bg1"/>
                </a:solidFill>
              </a:rPr>
              <a:t>trong ReactJS </a:t>
            </a:r>
            <a:r>
              <a:rPr lang="vi-VN" dirty="0"/>
              <a:t>một cách dễ dàng và có cấu trúc hơn.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khác biệt giữa HTML và JSX</a:t>
            </a:r>
            <a:r>
              <a:rPr lang="en-US" dirty="0"/>
              <a:t>:</a:t>
            </a:r>
            <a:endParaRPr lang="vi-VN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/>
              <a:t>JSX</a:t>
            </a:r>
            <a:endParaRPr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361A4C-BF06-4DC4-9C9B-AA7DD5C9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28902"/>
              </p:ext>
            </p:extLst>
          </p:nvPr>
        </p:nvGraphicFramePr>
        <p:xfrm>
          <a:off x="953573" y="2180651"/>
          <a:ext cx="7567856" cy="2864912"/>
        </p:xfrm>
        <a:graphic>
          <a:graphicData uri="http://schemas.openxmlformats.org/drawingml/2006/table">
            <a:tbl>
              <a:tblPr/>
              <a:tblGrid>
                <a:gridCol w="2271612">
                  <a:extLst>
                    <a:ext uri="{9D8B030D-6E8A-4147-A177-3AD203B41FA5}">
                      <a16:colId xmlns:a16="http://schemas.microsoft.com/office/drawing/2014/main" val="598725876"/>
                    </a:ext>
                  </a:extLst>
                </a:gridCol>
                <a:gridCol w="2648122">
                  <a:extLst>
                    <a:ext uri="{9D8B030D-6E8A-4147-A177-3AD203B41FA5}">
                      <a16:colId xmlns:a16="http://schemas.microsoft.com/office/drawing/2014/main" val="575025115"/>
                    </a:ext>
                  </a:extLst>
                </a:gridCol>
                <a:gridCol w="2648122">
                  <a:extLst>
                    <a:ext uri="{9D8B030D-6E8A-4147-A177-3AD203B41FA5}">
                      <a16:colId xmlns:a16="http://schemas.microsoft.com/office/drawing/2014/main" val="3735262253"/>
                    </a:ext>
                  </a:extLst>
                </a:gridCol>
              </a:tblGrid>
              <a:tr h="294215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0" u="none" strike="noStrike" dirty="0" err="1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200" b="1" i="0" u="none" strike="noStrike" dirty="0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200" b="1" i="0" u="none" strike="noStrike" dirty="0" err="1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200" dirty="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Cấu trúc HTML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0" u="none" strike="noStrike">
                          <a:solidFill>
                            <a:srgbClr val="12537F"/>
                          </a:solidFill>
                          <a:effectLst/>
                          <a:latin typeface="Arial" panose="020B0604020202020204" pitchFamily="34" charset="0"/>
                        </a:rPr>
                        <a:t>Cấu trúc JSX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07889"/>
                  </a:ext>
                </a:extLst>
              </a:tr>
              <a:tr h="317771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Tên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Class</a:t>
                      </a:r>
                      <a:endParaRPr lang="en-GB" sz="1200" dirty="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&lt;tag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=""&gt;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&lt;tag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className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=""&gt;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367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Thuộc tính value &lt;input /&gt;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&lt;input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="" /&gt;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&lt;input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="" /&gt;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936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for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của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&lt;label&gt;</a:t>
                      </a:r>
                      <a:endParaRPr lang="en-GB" sz="1200" dirty="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&lt;label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for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=""&gt;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&lt;label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htmlFor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=""&gt;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639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Giá trị của &lt;select&gt;&lt;option&gt;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&lt;option </a:t>
                      </a:r>
                      <a:r>
                        <a:rPr lang="en-GB" sz="1200" b="0" i="0" u="none" strike="noStrike" dirty="0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value=""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 dirty="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&lt;option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value={}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5630"/>
                  </a:ext>
                </a:extLst>
              </a:tr>
              <a:tr h="330740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Style trực tiếp bên trong tag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&lt;tag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style="width: 10%"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&lt;tag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style={{ width: '10%' }}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7060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&lt;tag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onclick="functionName()"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&lt;tag </a:t>
                      </a:r>
                      <a:r>
                        <a:rPr lang="en-GB" sz="1200" b="0" i="0" u="none" strike="noStrike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onClick={functionName}</a:t>
                      </a: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8482"/>
                  </a:ext>
                </a:extLst>
              </a:tr>
              <a:tr h="607718"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Khi gọi một biến</a:t>
                      </a: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200">
                          <a:effectLst/>
                        </a:rPr>
                      </a:br>
                      <a:endParaRPr lang="en-GB" sz="120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img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src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GB" sz="1200" b="0" i="0" u="none" strike="noStrike" dirty="0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{path}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800"/>
                        </a:spcBef>
                        <a:spcAft>
                          <a:spcPts val="120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Hello </a:t>
                      </a:r>
                      <a:r>
                        <a:rPr lang="en-GB" sz="1200" b="0" i="0" u="none" strike="noStrike" dirty="0">
                          <a:solidFill>
                            <a:srgbClr val="1A5EBA"/>
                          </a:solidFill>
                          <a:effectLst/>
                          <a:latin typeface="Arial" panose="020B0604020202020204" pitchFamily="34" charset="0"/>
                        </a:rPr>
                        <a:t>{name}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en-GB" sz="1200" dirty="0">
                        <a:effectLst/>
                      </a:endParaRPr>
                    </a:p>
                  </a:txBody>
                  <a:tcPr marL="101600" marR="101600" marT="25400" marB="25400">
                    <a:lnL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15" cap="flat" cmpd="sng" algn="ctr">
                      <a:solidFill>
                        <a:srgbClr val="ACB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5454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Lưu ý</a:t>
            </a:r>
            <a:r>
              <a:rPr lang="vi-VN" dirty="0"/>
              <a:t>: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Trong JSX chỉ viết được 1 element cha bọc ở bên ngoài</a:t>
            </a:r>
            <a:r>
              <a:rPr lang="en-US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/>
              <a:t>Đ</a:t>
            </a:r>
            <a:r>
              <a:rPr lang="vi-VN" dirty="0"/>
              <a:t>ể viết được 2 element cha thì chúng ta dùng cú pháp </a:t>
            </a:r>
            <a:r>
              <a:rPr lang="vi-VN" b="1" dirty="0">
                <a:solidFill>
                  <a:schemeClr val="bg1"/>
                </a:solidFill>
              </a:rPr>
              <a:t>Fragment</a:t>
            </a:r>
            <a:r>
              <a:rPr lang="vi-VN" dirty="0"/>
              <a:t>.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Cú pháp: </a:t>
            </a:r>
            <a:r>
              <a:rPr lang="vi-VN" b="1" dirty="0">
                <a:solidFill>
                  <a:schemeClr val="bg1"/>
                </a:solidFill>
              </a:rPr>
              <a:t>&lt;&gt;&lt;/&gt;</a:t>
            </a:r>
            <a:r>
              <a:rPr lang="vi-VN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/>
              <a:t>JSX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441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Components</a:t>
            </a:r>
            <a:r>
              <a:rPr lang="vi-VN" dirty="0"/>
              <a:t> (Thành phần) giúp phân chia các UI (giao diện người dùng) thành </a:t>
            </a:r>
            <a:r>
              <a:rPr lang="vi-VN" b="1" dirty="0">
                <a:solidFill>
                  <a:schemeClr val="bg1"/>
                </a:solidFill>
              </a:rPr>
              <a:t>các phần nhỏ</a:t>
            </a:r>
            <a:r>
              <a:rPr lang="vi-VN" dirty="0"/>
              <a:t> để dễ dàng quản lý và tái sử dụng.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Ví dụ: header, footer, sidebar,...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Các bước </a:t>
            </a:r>
            <a:r>
              <a:rPr lang="vi-VN" dirty="0"/>
              <a:t>tạo 1 component trong ReactJS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1</a:t>
            </a:r>
            <a:r>
              <a:rPr lang="vi-VN" dirty="0"/>
              <a:t>: Trong folder </a:t>
            </a:r>
            <a:r>
              <a:rPr lang="vi-VN" b="1" dirty="0">
                <a:solidFill>
                  <a:schemeClr val="bg1"/>
                </a:solidFill>
              </a:rPr>
              <a:t>src</a:t>
            </a:r>
            <a:r>
              <a:rPr lang="vi-VN" dirty="0"/>
              <a:t> tạo một folder mới tên là </a:t>
            </a:r>
            <a:r>
              <a:rPr lang="vi-VN" b="1" dirty="0">
                <a:solidFill>
                  <a:schemeClr val="bg1"/>
                </a:solidFill>
              </a:rPr>
              <a:t>components</a:t>
            </a:r>
            <a:r>
              <a:rPr lang="vi-VN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2</a:t>
            </a:r>
            <a:r>
              <a:rPr lang="vi-VN" dirty="0"/>
              <a:t>: Trong folder </a:t>
            </a:r>
            <a:r>
              <a:rPr lang="vi-VN" b="1" dirty="0">
                <a:solidFill>
                  <a:schemeClr val="bg1"/>
                </a:solidFill>
              </a:rPr>
              <a:t>components</a:t>
            </a:r>
            <a:r>
              <a:rPr lang="vi-VN" dirty="0"/>
              <a:t> tạo một folder mới đặt tên theo đúng ý nghĩa của khối đó. Ví dụ header đặt tên folder là Header.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3</a:t>
            </a:r>
            <a:r>
              <a:rPr lang="vi-VN" dirty="0"/>
              <a:t>: Tạo 1 file mới đặt tên là </a:t>
            </a:r>
            <a:r>
              <a:rPr lang="vi-VN" b="1" dirty="0">
                <a:solidFill>
                  <a:schemeClr val="bg1"/>
                </a:solidFill>
              </a:rPr>
              <a:t>index.js</a:t>
            </a:r>
            <a:r>
              <a:rPr lang="vi-VN" dirty="0"/>
              <a:t>. Sau đó viết 1 function tên là Header và export default.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4</a:t>
            </a:r>
            <a:r>
              <a:rPr lang="vi-VN" dirty="0"/>
              <a:t>: </a:t>
            </a:r>
            <a:r>
              <a:rPr lang="vi-VN" b="1" dirty="0">
                <a:solidFill>
                  <a:schemeClr val="bg1"/>
                </a:solidFill>
              </a:rPr>
              <a:t>Import</a:t>
            </a:r>
            <a:r>
              <a:rPr lang="vi-VN" dirty="0"/>
              <a:t> vào file nào mà bạn muốn sử dụng component đó.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fr-FR" b="0" dirty="0"/>
              <a:t>Components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9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587421" cy="441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Ví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dụ</a:t>
            </a:r>
            <a:r>
              <a:rPr lang="en-US" dirty="0"/>
              <a:t>: </a:t>
            </a:r>
            <a:r>
              <a:rPr lang="en-US" dirty="0" err="1"/>
              <a:t>Dựng</a:t>
            </a:r>
            <a:r>
              <a:rPr lang="en-US" dirty="0"/>
              <a:t> layout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component. Sau </a:t>
            </a:r>
            <a:r>
              <a:rPr lang="en-US" dirty="0" err="1"/>
              <a:t>đó</a:t>
            </a:r>
            <a:r>
              <a:rPr lang="en-US" dirty="0"/>
              <a:t> import </a:t>
            </a:r>
            <a:r>
              <a:rPr lang="en-US" dirty="0" err="1"/>
              <a:t>cả</a:t>
            </a:r>
            <a:r>
              <a:rPr lang="en-US" dirty="0"/>
              <a:t> CSS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fr-FR" b="0" dirty="0"/>
              <a:t>Components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61F636-C466-49AC-BBD7-9EA8EF6F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33" y="1234306"/>
            <a:ext cx="6692934" cy="386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441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Props</a:t>
            </a:r>
            <a:r>
              <a:rPr lang="vi-VN" dirty="0"/>
              <a:t> là </a:t>
            </a:r>
            <a:r>
              <a:rPr lang="vi-VN" b="1" dirty="0">
                <a:solidFill>
                  <a:schemeClr val="bg1"/>
                </a:solidFill>
              </a:rPr>
              <a:t>một object</a:t>
            </a:r>
            <a:r>
              <a:rPr lang="vi-VN" dirty="0"/>
              <a:t> được truyền vào trong một component.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Props</a:t>
            </a:r>
            <a:r>
              <a:rPr lang="vi-VN" dirty="0"/>
              <a:t> cho phép chúng ta </a:t>
            </a:r>
            <a:r>
              <a:rPr lang="vi-VN" b="1" dirty="0">
                <a:solidFill>
                  <a:schemeClr val="bg1"/>
                </a:solidFill>
              </a:rPr>
              <a:t>giao tiếp giữa các components với nhau</a:t>
            </a:r>
            <a:r>
              <a:rPr lang="vi-VN" dirty="0"/>
              <a:t> bằng cách truyền tham số qua lại giữa các components.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Khi một components cha truyền cho component con một props thì </a:t>
            </a:r>
            <a:r>
              <a:rPr lang="vi-VN" b="1" dirty="0">
                <a:solidFill>
                  <a:schemeClr val="bg1"/>
                </a:solidFill>
              </a:rPr>
              <a:t>components con chỉ có thể đọc</a:t>
            </a:r>
            <a:r>
              <a:rPr lang="vi-VN" dirty="0"/>
              <a:t> và không có quyền chỉnh sửa nó bên phía components cha.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truyền một props cũng giống như cách mà bạn thêm một attributes cho một element HTML.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Props</a:t>
            </a:r>
            <a:r>
              <a:rPr lang="vi-VN" dirty="0"/>
              <a:t> có thể </a:t>
            </a:r>
            <a:r>
              <a:rPr lang="vi-VN" b="1" dirty="0">
                <a:solidFill>
                  <a:schemeClr val="bg1"/>
                </a:solidFill>
              </a:rPr>
              <a:t>nhận giá trị </a:t>
            </a:r>
            <a:r>
              <a:rPr lang="vi-VN" dirty="0"/>
              <a:t>là </a:t>
            </a:r>
            <a:r>
              <a:rPr lang="vi-VN" b="1" dirty="0">
                <a:solidFill>
                  <a:schemeClr val="bg1"/>
                </a:solidFill>
              </a:rPr>
              <a:t>tất cả các kiểu dữ liệu</a:t>
            </a:r>
            <a:r>
              <a:rPr lang="vi-VN" dirty="0"/>
              <a:t>: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Kiểu dữ liệu nguyên thủy: String, Number, Boolean, Undefined, Null, Symbol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Kiểu dữ liệu phức tạp: Function, Object (Object, Array)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3</a:t>
            </a:r>
            <a:r>
              <a:rPr lang="en" b="0" dirty="0"/>
              <a:t>. </a:t>
            </a:r>
            <a:r>
              <a:rPr lang="fr-FR" b="0" dirty="0" err="1"/>
              <a:t>Props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441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Cài đặt thêm package (gói): https://www.npmjs.com/package/react-icons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Sử dụng câu lệnh: </a:t>
            </a:r>
            <a:r>
              <a:rPr lang="vi-VN" b="1" dirty="0">
                <a:solidFill>
                  <a:schemeClr val="bg1"/>
                </a:solidFill>
              </a:rPr>
              <a:t>npm i react-icons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Link trang chủ: https://react-icons.github.io/react-icons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chèn icon vào React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1</a:t>
            </a:r>
            <a:r>
              <a:rPr lang="vi-VN" dirty="0"/>
              <a:t>: Import icon vào file như sau:</a:t>
            </a:r>
            <a:endParaRPr lang="en-US" dirty="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GB" dirty="0"/>
              <a:t>import { </a:t>
            </a:r>
            <a:r>
              <a:rPr lang="en-GB" dirty="0" err="1"/>
              <a:t>IoSearchOutline</a:t>
            </a:r>
            <a:r>
              <a:rPr lang="en-GB" dirty="0"/>
              <a:t> } from "react-icons/io5";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Bước 2</a:t>
            </a:r>
            <a:r>
              <a:rPr lang="vi-VN" dirty="0"/>
              <a:t>: Chèn icon vào đoạn code muốn hiển thị:</a:t>
            </a:r>
            <a:endParaRPr lang="en-US" dirty="0"/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&lt;</a:t>
            </a:r>
            <a:r>
              <a:rPr lang="en-US" dirty="0" err="1"/>
              <a:t>IoSearchOutline</a:t>
            </a:r>
            <a:r>
              <a:rPr lang="en-US" dirty="0"/>
              <a:t> /&gt;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4</a:t>
            </a:r>
            <a:r>
              <a:rPr lang="en" b="0" dirty="0"/>
              <a:t>. </a:t>
            </a:r>
            <a:r>
              <a:rPr lang="vi-VN" b="0" dirty="0"/>
              <a:t>Hướng dẫn chèn icon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7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2"/>
            <a:ext cx="7425031" cy="441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Xử lý các sự kiện </a:t>
            </a:r>
            <a:r>
              <a:rPr lang="vi-VN" dirty="0"/>
              <a:t>trong React rất </a:t>
            </a:r>
            <a:r>
              <a:rPr lang="vi-VN" b="1" dirty="0">
                <a:solidFill>
                  <a:schemeClr val="bg1"/>
                </a:solidFill>
              </a:rPr>
              <a:t>giống</a:t>
            </a:r>
            <a:r>
              <a:rPr lang="vi-VN" dirty="0"/>
              <a:t> với xử lý các sự kiện trong </a:t>
            </a:r>
            <a:r>
              <a:rPr lang="vi-VN" b="1" dirty="0">
                <a:solidFill>
                  <a:schemeClr val="bg1"/>
                </a:solidFill>
              </a:rPr>
              <a:t>Javascript</a:t>
            </a:r>
            <a:r>
              <a:rPr lang="vi-VN" dirty="0"/>
              <a:t>, nhưng có một số khác biệt về cú pháp.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 sự kiện trong React được đặt tên bằng </a:t>
            </a:r>
            <a:r>
              <a:rPr lang="vi-VN" b="1" dirty="0">
                <a:solidFill>
                  <a:schemeClr val="bg1"/>
                </a:solidFill>
              </a:rPr>
              <a:t>camelCase</a:t>
            </a:r>
            <a:r>
              <a:rPr lang="vi-VN" dirty="0"/>
              <a:t>, thay vì chữ thường.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sự kiện phổ biến trong ReactJS</a:t>
            </a:r>
            <a:r>
              <a:rPr lang="en-US" dirty="0"/>
              <a:t>:</a:t>
            </a:r>
            <a:endParaRPr lang="vi-VN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onClick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onChange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onSubmit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onFocus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onBlur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5</a:t>
            </a:r>
            <a:r>
              <a:rPr lang="en" b="0" dirty="0"/>
              <a:t>. </a:t>
            </a:r>
            <a:r>
              <a:rPr lang="vi-VN" b="0" dirty="0"/>
              <a:t>Events (Sự kiện)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5124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688</Words>
  <Application>Microsoft Office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Anaheim</vt:lpstr>
      <vt:lpstr>Barlow Condensed</vt:lpstr>
      <vt:lpstr>Barlow Condensed SemiBold</vt:lpstr>
      <vt:lpstr>Montserrat</vt:lpstr>
      <vt:lpstr>Arial</vt:lpstr>
      <vt:lpstr>Barlow</vt:lpstr>
      <vt:lpstr>Software Developer Engineer Job Description by Slidesgo</vt:lpstr>
      <vt:lpstr>KHÓA HỌC FRONT-END  Bài 28: Học ReactJS (Tiết 2)</vt:lpstr>
      <vt:lpstr>Nội dung</vt:lpstr>
      <vt:lpstr>01. JSX</vt:lpstr>
      <vt:lpstr>01. JSX</vt:lpstr>
      <vt:lpstr>02. Components</vt:lpstr>
      <vt:lpstr>02. Components</vt:lpstr>
      <vt:lpstr>03. Props</vt:lpstr>
      <vt:lpstr>04. Hướng dẫn chèn icon</vt:lpstr>
      <vt:lpstr>05. Events (Sự kiện)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PC-0416</cp:lastModifiedBy>
  <cp:revision>119</cp:revision>
  <dcterms:modified xsi:type="dcterms:W3CDTF">2023-03-03T06:52:43Z</dcterms:modified>
</cp:coreProperties>
</file>