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94" r:id="rId3"/>
    <p:sldId id="348" r:id="rId4"/>
    <p:sldId id="379" r:id="rId5"/>
    <p:sldId id="380" r:id="rId6"/>
    <p:sldId id="364" r:id="rId7"/>
    <p:sldId id="381" r:id="rId8"/>
    <p:sldId id="383" r:id="rId9"/>
    <p:sldId id="382"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Barlow Condensed" panose="00000506000000000000" pitchFamily="2" charset="0"/>
      <p:regular r:id="rId16"/>
      <p:bold r:id="rId17"/>
      <p:italic r:id="rId18"/>
      <p:boldItalic r:id="rId19"/>
    </p:embeddedFont>
    <p:embeddedFont>
      <p:font typeface="Barlow Condensed SemiBold" panose="00000706000000000000" pitchFamily="2"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165" autoAdjust="0"/>
  </p:normalViewPr>
  <p:slideViewPr>
    <p:cSldViewPr snapToGrid="0">
      <p:cViewPr varScale="1">
        <p:scale>
          <a:sx n="197" d="100"/>
          <a:sy n="197" d="100"/>
        </p:scale>
        <p:origin x="7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10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406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752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452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04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098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58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dirty="0"/>
            </a:br>
            <a:r>
              <a:rPr lang="en" sz="4000" b="0">
                <a:solidFill>
                  <a:schemeClr val="lt1"/>
                </a:solidFill>
                <a:latin typeface="Barlow Condensed"/>
                <a:ea typeface="Barlow Condensed"/>
                <a:cs typeface="Barlow Condensed"/>
                <a:sym typeface="Barlow Condensed"/>
              </a:rPr>
              <a:t>Bài 2</a:t>
            </a:r>
            <a:r>
              <a:rPr lang="en-US" sz="4000" b="0">
                <a:solidFill>
                  <a:schemeClr val="lt1"/>
                </a:solidFill>
                <a:latin typeface="Barlow Condensed"/>
                <a:ea typeface="Barlow Condensed"/>
                <a:cs typeface="Barlow Condensed"/>
                <a:sym typeface="Barlow Condensed"/>
              </a:rPr>
              <a:t>9</a:t>
            </a:r>
            <a:r>
              <a:rPr lang="en" sz="4000" b="0">
                <a:solidFill>
                  <a:schemeClr val="lt1"/>
                </a:solidFill>
                <a:latin typeface="Barlow Condensed"/>
                <a:ea typeface="Barlow Condensed"/>
                <a:cs typeface="Barlow Condensed"/>
                <a:sym typeface="Barlow Condensed"/>
              </a:rPr>
              <a:t>: </a:t>
            </a:r>
            <a:r>
              <a:rPr lang="en-GB" sz="4000" b="0">
                <a:solidFill>
                  <a:schemeClr val="lt1"/>
                </a:solidFill>
                <a:latin typeface="Barlow Condensed"/>
                <a:ea typeface="Barlow Condensed"/>
                <a:cs typeface="Barlow Condensed"/>
                <a:sym typeface="Barlow Condensed"/>
              </a:rPr>
              <a:t>Học ReactJS (Tiết 3)</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186310"/>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da-DK" sz="1600"/>
              <a:t>Conditional Rendering (Render với điều kiện)</a:t>
            </a:r>
            <a:endParaRPr sz="1600" dirty="0"/>
          </a:p>
        </p:txBody>
      </p:sp>
      <p:sp>
        <p:nvSpPr>
          <p:cNvPr id="1127" name="Google Shape;1127;p29"/>
          <p:cNvSpPr txBox="1">
            <a:spLocks noGrp="1"/>
          </p:cNvSpPr>
          <p:nvPr>
            <p:ph type="subTitle" idx="2"/>
          </p:nvPr>
        </p:nvSpPr>
        <p:spPr>
          <a:xfrm>
            <a:off x="5511275" y="982907"/>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GB"/>
              <a:t>Lists</a:t>
            </a:r>
            <a:endParaRPr dirty="0"/>
          </a:p>
        </p:txBody>
      </p:sp>
      <p:sp>
        <p:nvSpPr>
          <p:cNvPr id="1128" name="Google Shape;1128;p29"/>
          <p:cNvSpPr txBox="1">
            <a:spLocks noGrp="1"/>
          </p:cNvSpPr>
          <p:nvPr>
            <p:ph type="subTitle" idx="3"/>
          </p:nvPr>
        </p:nvSpPr>
        <p:spPr>
          <a:xfrm>
            <a:off x="1701987" y="1779330"/>
            <a:ext cx="2907900" cy="696600"/>
          </a:xfrm>
          <a:prstGeom prst="rect">
            <a:avLst/>
          </a:prstGeom>
        </p:spPr>
        <p:txBody>
          <a:bodyPr spcFirstLastPara="1" wrap="square" lIns="91425" tIns="91425" rIns="91425" bIns="91425" anchor="b" anchorCtr="0">
            <a:noAutofit/>
          </a:bodyPr>
          <a:lstStyle/>
          <a:p>
            <a:pPr marL="0" indent="0">
              <a:spcAft>
                <a:spcPts val="1200"/>
              </a:spcAft>
            </a:pPr>
            <a:r>
              <a:rPr lang="en-US" sz="1600"/>
              <a:t>Sử dụng CSS/SCSS trong ReactJS</a:t>
            </a:r>
            <a:endParaRPr lang="en-US" sz="1600" dirty="0"/>
          </a:p>
        </p:txBody>
      </p:sp>
      <p:sp>
        <p:nvSpPr>
          <p:cNvPr id="1129" name="Google Shape;1129;p29"/>
          <p:cNvSpPr txBox="1">
            <a:spLocks noGrp="1"/>
          </p:cNvSpPr>
          <p:nvPr>
            <p:ph type="subTitle" idx="4"/>
          </p:nvPr>
        </p:nvSpPr>
        <p:spPr>
          <a:xfrm>
            <a:off x="5511275" y="1779330"/>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sz="1600"/>
              <a:t>Hooks là gì?</a:t>
            </a:r>
            <a:endParaRPr lang="en-US" sz="1600" dirty="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Tree>
    <p:extLst>
      <p:ext uri="{BB962C8B-B14F-4D97-AF65-F5344CB8AC3E}">
        <p14:creationId xmlns:p14="http://schemas.microsoft.com/office/powerpoint/2010/main" val="334791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39467"/>
            <a:ext cx="7425031" cy="3987352"/>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Trong React, chúng ta có thể tạo nhiều component khác nhau, khi đó có thể render bất kỳ component nào ta muốn, bằng cách sử dụng điều kiện tại phần render.</a:t>
            </a:r>
          </a:p>
          <a:p>
            <a:pPr marL="457200" lvl="0" indent="-317500" algn="l" rtl="0">
              <a:lnSpc>
                <a:spcPct val="150000"/>
              </a:lnSpc>
              <a:spcBef>
                <a:spcPts val="0"/>
              </a:spcBef>
              <a:spcAft>
                <a:spcPts val="0"/>
              </a:spcAft>
              <a:buSzPts val="1400"/>
              <a:buChar char="●"/>
            </a:pPr>
            <a:r>
              <a:rPr lang="vi-VN"/>
              <a:t>Cách sử dụng câu điều kiện (câu điều kiện if else) tại phần render giống như cách sử dụng trong Javascript</a:t>
            </a:r>
            <a:r>
              <a:rPr lang="en-US"/>
              <a:t>.</a:t>
            </a:r>
          </a:p>
          <a:p>
            <a:pPr marL="457200" lvl="0" indent="-317500" algn="l" rtl="0">
              <a:lnSpc>
                <a:spcPct val="150000"/>
              </a:lnSpc>
              <a:spcBef>
                <a:spcPts val="0"/>
              </a:spcBef>
              <a:spcAft>
                <a:spcPts val="0"/>
              </a:spcAft>
              <a:buSzPts val="1400"/>
              <a:buChar char="●"/>
            </a:pPr>
            <a:r>
              <a:rPr lang="vi-VN"/>
              <a:t>Ví dụ 1: Tính năng login, logout.</a:t>
            </a:r>
            <a:endParaRPr lang="en-US"/>
          </a:p>
          <a:p>
            <a:pPr marL="457200" lvl="0" indent="-317500" algn="l" rtl="0">
              <a:lnSpc>
                <a:spcPct val="150000"/>
              </a:lnSpc>
              <a:spcBef>
                <a:spcPts val="0"/>
              </a:spcBef>
              <a:spcAft>
                <a:spcPts val="0"/>
              </a:spcAft>
              <a:buSzPts val="1400"/>
              <a:buChar char="●"/>
            </a:pPr>
            <a:r>
              <a:rPr lang="vi-VN"/>
              <a:t>Ví dụ 2: Cú pháp &amp;&amp;</a:t>
            </a:r>
            <a:endParaRPr lang="en-US"/>
          </a:p>
          <a:p>
            <a:pPr marL="139700" lvl="0" indent="0" algn="l" rtl="0">
              <a:lnSpc>
                <a:spcPct val="150000"/>
              </a:lnSpc>
              <a:spcBef>
                <a:spcPts val="0"/>
              </a:spcBef>
              <a:spcAft>
                <a:spcPts val="0"/>
              </a:spcAft>
              <a:buSzPts val="1400"/>
              <a:buNone/>
            </a:pPr>
            <a:r>
              <a:rPr lang="en-US" i="1"/>
              <a:t>(Ví dụ sẽ demo trong buổi học)</a:t>
            </a:r>
            <a:endParaRPr lang="vi-VN" i="1"/>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vi-VN" b="0"/>
              <a:t>1</a:t>
            </a:r>
            <a:r>
              <a:rPr lang="en" b="0"/>
              <a:t>. </a:t>
            </a:r>
            <a:r>
              <a:rPr lang="da-DK" b="0"/>
              <a:t>Conditional Rendering (Render với điều kiện)</a:t>
            </a:r>
            <a:endParaRPr b="0" dirty="0"/>
          </a:p>
        </p:txBody>
      </p:sp>
      <p:pic>
        <p:nvPicPr>
          <p:cNvPr id="2050" name="Picture 2" descr="Conditional Rendering with React: The Complete Guide">
            <a:extLst>
              <a:ext uri="{FF2B5EF4-FFF2-40B4-BE49-F238E27FC236}">
                <a16:creationId xmlns:a16="http://schemas.microsoft.com/office/drawing/2014/main" id="{5D5AA2A7-B886-D035-7720-D276EFC949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5350933" y="2027162"/>
            <a:ext cx="2658439" cy="278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17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39467"/>
            <a:ext cx="7425031" cy="3987352"/>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Ví dụ 1: Từ một mảng menu in ra giao diện</a:t>
            </a:r>
            <a:endParaRPr lang="en-US"/>
          </a:p>
          <a:p>
            <a:pPr marL="596900" lvl="1" indent="0" algn="l">
              <a:lnSpc>
                <a:spcPct val="150000"/>
              </a:lnSpc>
              <a:buNone/>
            </a:pPr>
            <a:r>
              <a:rPr lang="en-US"/>
              <a:t>const arrayMenu = [</a:t>
            </a:r>
          </a:p>
          <a:p>
            <a:pPr marL="596900" lvl="1" indent="0" algn="l">
              <a:lnSpc>
                <a:spcPct val="150000"/>
              </a:lnSpc>
              <a:buNone/>
            </a:pPr>
            <a:r>
              <a:rPr lang="en-US"/>
              <a:t>    "Trang chủ",</a:t>
            </a:r>
          </a:p>
          <a:p>
            <a:pPr marL="596900" lvl="1" indent="0" algn="l">
              <a:lnSpc>
                <a:spcPct val="150000"/>
              </a:lnSpc>
              <a:buNone/>
            </a:pPr>
            <a:r>
              <a:rPr lang="en-US"/>
              <a:t>    "Sản phẩm",</a:t>
            </a:r>
          </a:p>
          <a:p>
            <a:pPr marL="596900" lvl="1" indent="0" algn="l">
              <a:lnSpc>
                <a:spcPct val="150000"/>
              </a:lnSpc>
              <a:buNone/>
            </a:pPr>
            <a:r>
              <a:rPr lang="en-US"/>
              <a:t>    "Tin tức",</a:t>
            </a:r>
          </a:p>
          <a:p>
            <a:pPr marL="596900" lvl="1" indent="0" algn="l">
              <a:lnSpc>
                <a:spcPct val="150000"/>
              </a:lnSpc>
              <a:buNone/>
            </a:pPr>
            <a:r>
              <a:rPr lang="en-US"/>
              <a:t>    "Giới thiệu",</a:t>
            </a:r>
          </a:p>
          <a:p>
            <a:pPr marL="596900" lvl="1" indent="0" algn="l">
              <a:lnSpc>
                <a:spcPct val="150000"/>
              </a:lnSpc>
              <a:buNone/>
            </a:pPr>
            <a:r>
              <a:rPr lang="en-US"/>
              <a:t>    "Liên hệ",</a:t>
            </a:r>
          </a:p>
          <a:p>
            <a:pPr marL="596900" lvl="1" indent="0" algn="l">
              <a:lnSpc>
                <a:spcPct val="150000"/>
              </a:lnSpc>
              <a:buNone/>
            </a:pPr>
            <a:r>
              <a:rPr lang="en-US"/>
              <a:t>  ];</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da-DK" b="0"/>
              <a:t>Lists</a:t>
            </a:r>
            <a:endParaRPr b="0" dirty="0"/>
          </a:p>
        </p:txBody>
      </p:sp>
      <p:pic>
        <p:nvPicPr>
          <p:cNvPr id="3" name="Picture 2">
            <a:extLst>
              <a:ext uri="{FF2B5EF4-FFF2-40B4-BE49-F238E27FC236}">
                <a16:creationId xmlns:a16="http://schemas.microsoft.com/office/drawing/2014/main" id="{C464947E-FB60-B8B8-14BB-3C80A2C3C77C}"/>
              </a:ext>
            </a:extLst>
          </p:cNvPr>
          <p:cNvPicPr>
            <a:picLocks noChangeAspect="1"/>
          </p:cNvPicPr>
          <p:nvPr/>
        </p:nvPicPr>
        <p:blipFill>
          <a:blip r:embed="rId3"/>
          <a:stretch>
            <a:fillRect/>
          </a:stretch>
        </p:blipFill>
        <p:spPr>
          <a:xfrm>
            <a:off x="5205790" y="957944"/>
            <a:ext cx="2737859" cy="2705098"/>
          </a:xfrm>
          <a:prstGeom prst="rect">
            <a:avLst/>
          </a:prstGeom>
        </p:spPr>
      </p:pic>
    </p:spTree>
    <p:extLst>
      <p:ext uri="{BB962C8B-B14F-4D97-AF65-F5344CB8AC3E}">
        <p14:creationId xmlns:p14="http://schemas.microsoft.com/office/powerpoint/2010/main" val="186418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39467"/>
            <a:ext cx="7425031" cy="3987352"/>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t>Ví dụ 2: Truyền props từ component cha là ProductList/index.js vào component con là ProductItem.js</a:t>
            </a:r>
          </a:p>
          <a:p>
            <a:pPr marL="457200" lvl="0" indent="-317500" algn="l" rtl="0">
              <a:lnSpc>
                <a:spcPct val="150000"/>
              </a:lnSpc>
              <a:spcBef>
                <a:spcPts val="0"/>
              </a:spcBef>
              <a:spcAft>
                <a:spcPts val="0"/>
              </a:spcAft>
              <a:buSzPts val="1400"/>
              <a:buChar char="●"/>
            </a:pPr>
            <a:r>
              <a:rPr lang="en-US"/>
              <a:t>Ví dụ 3: List dạng lồng nhau. Có một mảng country, trong mảng country có mảng con là city. Lặp qua từng phần tử của mảng country, sau đấy lặp qua từng phần tử của mảng city và vẽ ra giao diện.</a:t>
            </a:r>
          </a:p>
          <a:p>
            <a:pPr marL="139700" lvl="0" indent="0" algn="l" rtl="0">
              <a:lnSpc>
                <a:spcPct val="150000"/>
              </a:lnSpc>
              <a:spcBef>
                <a:spcPts val="0"/>
              </a:spcBef>
              <a:spcAft>
                <a:spcPts val="0"/>
              </a:spcAft>
              <a:buSzPts val="1400"/>
              <a:buNone/>
            </a:pPr>
            <a:r>
              <a:rPr lang="en-US" i="1"/>
              <a:t>(Ví dụ sẽ demo trong buổi học)</a:t>
            </a:r>
            <a:endParaRPr lang="vi-VN" i="1"/>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2</a:t>
            </a:r>
            <a:r>
              <a:rPr lang="en" b="0"/>
              <a:t>. </a:t>
            </a:r>
            <a:r>
              <a:rPr lang="da-DK" b="0"/>
              <a:t>Lists</a:t>
            </a:r>
            <a:endParaRPr b="0" dirty="0"/>
          </a:p>
        </p:txBody>
      </p:sp>
    </p:spTree>
    <p:extLst>
      <p:ext uri="{BB962C8B-B14F-4D97-AF65-F5344CB8AC3E}">
        <p14:creationId xmlns:p14="http://schemas.microsoft.com/office/powerpoint/2010/main" val="190420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4901867"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t>Các bước </a:t>
            </a:r>
            <a:r>
              <a:rPr lang="vi-VN"/>
              <a:t>sử dụng </a:t>
            </a:r>
            <a:r>
              <a:rPr lang="vi-VN" b="1"/>
              <a:t>CSS</a:t>
            </a:r>
            <a:r>
              <a:rPr lang="vi-VN"/>
              <a:t> trong </a:t>
            </a:r>
            <a:r>
              <a:rPr lang="vi-VN" b="1"/>
              <a:t>ReactJS</a:t>
            </a:r>
            <a:r>
              <a:rPr lang="en-US"/>
              <a:t>:</a:t>
            </a:r>
          </a:p>
          <a:p>
            <a:pPr lvl="1" algn="l">
              <a:lnSpc>
                <a:spcPct val="150000"/>
              </a:lnSpc>
              <a:buChar char="●"/>
            </a:pPr>
            <a:r>
              <a:rPr lang="vi-VN" b="1"/>
              <a:t>Bước 1</a:t>
            </a:r>
            <a:r>
              <a:rPr lang="vi-VN"/>
              <a:t>: Tạo 1 file CSS ở cùng cấp với component.</a:t>
            </a:r>
          </a:p>
          <a:p>
            <a:pPr lvl="1" algn="l">
              <a:lnSpc>
                <a:spcPct val="150000"/>
              </a:lnSpc>
              <a:buChar char="●"/>
            </a:pPr>
            <a:r>
              <a:rPr lang="vi-VN" b="1"/>
              <a:t>Bước 2</a:t>
            </a:r>
            <a:r>
              <a:rPr lang="vi-VN"/>
              <a:t>: Nhúng file CSS đó vào trong component bằng cú pháp: import "./TenFile.css";</a:t>
            </a:r>
            <a:endParaRPr lang="en-US"/>
          </a:p>
          <a:p>
            <a:pPr>
              <a:lnSpc>
                <a:spcPct val="150000"/>
              </a:lnSpc>
            </a:pPr>
            <a:r>
              <a:rPr lang="vi-VN" b="1"/>
              <a:t>Ví dụ</a:t>
            </a:r>
            <a:r>
              <a:rPr lang="vi-VN"/>
              <a:t>: Lấy ví dụ phần 2 để CSS lại cho đẹp.</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a:t>3</a:t>
            </a:r>
            <a:r>
              <a:rPr lang="en" b="0"/>
              <a:t>. </a:t>
            </a:r>
            <a:r>
              <a:rPr lang="en-US" b="0"/>
              <a:t>Sử dụng CSS/SCSS trong ReactJS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3.1. Sử dụng CSS trong ReactJS</a:t>
            </a:r>
            <a:endParaRPr lang="en-US" dirty="0"/>
          </a:p>
        </p:txBody>
      </p:sp>
      <p:pic>
        <p:nvPicPr>
          <p:cNvPr id="1026" name="Picture 2">
            <a:extLst>
              <a:ext uri="{FF2B5EF4-FFF2-40B4-BE49-F238E27FC236}">
                <a16:creationId xmlns:a16="http://schemas.microsoft.com/office/drawing/2014/main" id="{8B8F44C2-7B7A-0FA1-1AA7-5730B6B84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115" y="2801257"/>
            <a:ext cx="2033561" cy="21887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ómo aplicar estilos en React: 5 formas de escribir CSS en 2022">
            <a:extLst>
              <a:ext uri="{FF2B5EF4-FFF2-40B4-BE49-F238E27FC236}">
                <a16:creationId xmlns:a16="http://schemas.microsoft.com/office/drawing/2014/main" id="{42295F14-0467-8CD8-8962-6B218285E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929" y="1145685"/>
            <a:ext cx="3243030" cy="1426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56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95886"/>
            <a:ext cx="7533790"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t>Các bước </a:t>
            </a:r>
            <a:r>
              <a:rPr lang="vi-VN"/>
              <a:t>sử dụng </a:t>
            </a:r>
            <a:r>
              <a:rPr lang="vi-VN" b="1"/>
              <a:t>SCSS</a:t>
            </a:r>
            <a:r>
              <a:rPr lang="vi-VN"/>
              <a:t> trong </a:t>
            </a:r>
            <a:r>
              <a:rPr lang="vi-VN" b="1"/>
              <a:t>ReactJS</a:t>
            </a:r>
            <a:r>
              <a:rPr lang="en-US"/>
              <a:t>:</a:t>
            </a:r>
          </a:p>
          <a:p>
            <a:pPr lvl="1" algn="l">
              <a:lnSpc>
                <a:spcPct val="150000"/>
              </a:lnSpc>
              <a:buChar char="●"/>
            </a:pPr>
            <a:r>
              <a:rPr lang="vi-VN" b="1"/>
              <a:t>Bước 1</a:t>
            </a:r>
            <a:r>
              <a:rPr lang="vi-VN"/>
              <a:t>: Gõ lệnh npm i sass (Link trang NPM: https://www.npmjs.com/package/sass) để cài SASS cho project và chỉ cần cài 1 lần duy nhất cho project.</a:t>
            </a:r>
          </a:p>
          <a:p>
            <a:pPr lvl="1" algn="l">
              <a:lnSpc>
                <a:spcPct val="150000"/>
              </a:lnSpc>
              <a:buChar char="●"/>
            </a:pPr>
            <a:r>
              <a:rPr lang="vi-VN" b="1"/>
              <a:t>Bước 2</a:t>
            </a:r>
            <a:r>
              <a:rPr lang="vi-VN"/>
              <a:t>: Tạo 1 file SCSS ở cùng cấp với component.</a:t>
            </a:r>
          </a:p>
          <a:p>
            <a:pPr lvl="1" algn="l">
              <a:lnSpc>
                <a:spcPct val="150000"/>
              </a:lnSpc>
              <a:buChar char="●"/>
            </a:pPr>
            <a:r>
              <a:rPr lang="vi-VN" b="1"/>
              <a:t>Bước 3</a:t>
            </a:r>
            <a:r>
              <a:rPr lang="vi-VN"/>
              <a:t>: Nhúng file SCSS đó vào trong component bằng cú pháp: import "./TenFile.scss";</a:t>
            </a:r>
            <a:endParaRPr lang="en-US"/>
          </a:p>
          <a:p>
            <a:pPr>
              <a:lnSpc>
                <a:spcPct val="150000"/>
              </a:lnSpc>
            </a:pPr>
            <a:r>
              <a:rPr lang="vi-VN"/>
              <a:t>Ví dụ: Vẫn ví dụ trên nhưng code bằng SCSS.</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a:t>3</a:t>
            </a:r>
            <a:r>
              <a:rPr lang="en" b="0"/>
              <a:t>. </a:t>
            </a:r>
            <a:r>
              <a:rPr lang="en-US" b="0"/>
              <a:t>Sử dụng CSS/SCSS trong ReactJS</a:t>
            </a:r>
            <a:endParaRPr b="0" dirty="0"/>
          </a:p>
        </p:txBody>
      </p:sp>
      <p:sp>
        <p:nvSpPr>
          <p:cNvPr id="1500" name="Google Shape;1500;p40"/>
          <p:cNvSpPr txBox="1">
            <a:spLocks noGrp="1"/>
          </p:cNvSpPr>
          <p:nvPr>
            <p:ph type="subTitle" idx="1"/>
          </p:nvPr>
        </p:nvSpPr>
        <p:spPr>
          <a:xfrm>
            <a:off x="839228" y="856416"/>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3.2. Sử dụng SCSS trong ReactJS</a:t>
            </a:r>
            <a:endParaRPr lang="en-US" dirty="0"/>
          </a:p>
        </p:txBody>
      </p:sp>
      <p:pic>
        <p:nvPicPr>
          <p:cNvPr id="5122" name="Picture 2" descr="Use Sass with React to Build Beautiful Apps | Okta Developer">
            <a:extLst>
              <a:ext uri="{FF2B5EF4-FFF2-40B4-BE49-F238E27FC236}">
                <a16:creationId xmlns:a16="http://schemas.microsoft.com/office/drawing/2014/main" id="{36009D58-BEDD-233D-CB24-726D65228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640" y="3507619"/>
            <a:ext cx="2906719" cy="163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89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05601"/>
            <a:ext cx="7533790"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t>Hooks</a:t>
            </a:r>
            <a:r>
              <a:rPr lang="vi-VN"/>
              <a:t> (gắn vào, móc vào)</a:t>
            </a:r>
          </a:p>
          <a:p>
            <a:pPr marL="457200" lvl="0" indent="-317500" algn="l" rtl="0">
              <a:lnSpc>
                <a:spcPct val="150000"/>
              </a:lnSpc>
              <a:spcBef>
                <a:spcPts val="0"/>
              </a:spcBef>
              <a:spcAft>
                <a:spcPts val="0"/>
              </a:spcAft>
              <a:buSzPts val="1400"/>
              <a:buChar char="●"/>
            </a:pPr>
            <a:r>
              <a:rPr lang="vi-VN"/>
              <a:t>Có </a:t>
            </a:r>
            <a:r>
              <a:rPr lang="vi-VN" b="1"/>
              <a:t>2 loại component</a:t>
            </a:r>
            <a:r>
              <a:rPr lang="vi-VN"/>
              <a:t>: class component và </a:t>
            </a:r>
            <a:r>
              <a:rPr lang="vi-VN" b="1"/>
              <a:t>function component</a:t>
            </a:r>
          </a:p>
          <a:p>
            <a:pPr marL="457200" lvl="0" indent="-317500" algn="l" rtl="0">
              <a:lnSpc>
                <a:spcPct val="150000"/>
              </a:lnSpc>
              <a:spcBef>
                <a:spcPts val="0"/>
              </a:spcBef>
              <a:spcAft>
                <a:spcPts val="0"/>
              </a:spcAft>
              <a:buSzPts val="1400"/>
              <a:buChar char="●"/>
            </a:pPr>
            <a:r>
              <a:rPr lang="vi-VN"/>
              <a:t>Trước đây, class component có đầy đủ tính năng còn function component thiếu khá nhiều tính năng, nên người ta thường code theo hướng class component.</a:t>
            </a:r>
          </a:p>
          <a:p>
            <a:pPr marL="457200" lvl="0" indent="-317500" algn="l" rtl="0">
              <a:lnSpc>
                <a:spcPct val="150000"/>
              </a:lnSpc>
              <a:spcBef>
                <a:spcPts val="0"/>
              </a:spcBef>
              <a:spcAft>
                <a:spcPts val="0"/>
              </a:spcAft>
              <a:buSzPts val="1400"/>
              <a:buChar char="●"/>
            </a:pPr>
            <a:r>
              <a:rPr lang="vi-VN" b="1"/>
              <a:t>Hooks</a:t>
            </a:r>
            <a:r>
              <a:rPr lang="vi-VN"/>
              <a:t> mới được thêm ở phiên bản React 16.8. Hooks </a:t>
            </a:r>
            <a:r>
              <a:rPr lang="vi-VN" b="1"/>
              <a:t>bổ sung</a:t>
            </a:r>
            <a:r>
              <a:rPr lang="vi-VN"/>
              <a:t> thêm những </a:t>
            </a:r>
            <a:r>
              <a:rPr lang="vi-VN" b="1"/>
              <a:t>tính năng còn thiếu cho function component </a:t>
            </a:r>
            <a:r>
              <a:rPr lang="vi-VN"/>
              <a:t>để có đầy đủ tính năng giống như class component.</a:t>
            </a:r>
          </a:p>
          <a:p>
            <a:pPr marL="457200" lvl="0" indent="-317500" algn="l" rtl="0">
              <a:lnSpc>
                <a:spcPct val="150000"/>
              </a:lnSpc>
              <a:spcBef>
                <a:spcPts val="0"/>
              </a:spcBef>
              <a:spcAft>
                <a:spcPts val="0"/>
              </a:spcAft>
              <a:buSzPts val="1400"/>
              <a:buChar char="●"/>
            </a:pPr>
            <a:r>
              <a:rPr lang="vi-VN"/>
              <a:t>Chính vì vậy, ngày nay người ta thường code theo hướng function component vì tính năng đã đầy đủ mà cú pháp ngắn hơn, dễ hiểu hơn nhiều so với class component.</a:t>
            </a:r>
          </a:p>
          <a:p>
            <a:pPr marL="457200" lvl="0" indent="-317500" algn="l" rtl="0">
              <a:lnSpc>
                <a:spcPct val="150000"/>
              </a:lnSpc>
              <a:spcBef>
                <a:spcPts val="0"/>
              </a:spcBef>
              <a:spcAft>
                <a:spcPts val="0"/>
              </a:spcAft>
              <a:buSzPts val="1400"/>
              <a:buChar char="●"/>
            </a:pPr>
            <a:r>
              <a:rPr lang="vi-VN"/>
              <a:t>Hooks bản chất là những cái hàm được viết sẵn trong ReactJS được sử dụng để code các tính năng khác nhau, để sử dụng được các tính năng này ở trong các component ta cần gắn các hooks này vào trong component.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a:t>4</a:t>
            </a:r>
            <a:r>
              <a:rPr lang="en" b="0"/>
              <a:t>. </a:t>
            </a:r>
            <a:r>
              <a:rPr lang="en-US" b="0"/>
              <a:t>Hooks là gì?</a:t>
            </a:r>
            <a:endParaRPr b="0" dirty="0"/>
          </a:p>
        </p:txBody>
      </p:sp>
    </p:spTree>
    <p:extLst>
      <p:ext uri="{BB962C8B-B14F-4D97-AF65-F5344CB8AC3E}">
        <p14:creationId xmlns:p14="http://schemas.microsoft.com/office/powerpoint/2010/main" val="57129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39467"/>
            <a:ext cx="7533790" cy="41476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Có </a:t>
            </a:r>
            <a:r>
              <a:rPr lang="vi-VN" b="1"/>
              <a:t>10 loại hooks</a:t>
            </a:r>
            <a:r>
              <a:rPr lang="vi-VN"/>
              <a:t>:</a:t>
            </a:r>
          </a:p>
          <a:p>
            <a:pPr lvl="1" algn="l">
              <a:lnSpc>
                <a:spcPct val="150000"/>
              </a:lnSpc>
              <a:buChar char="●"/>
            </a:pPr>
            <a:r>
              <a:rPr lang="vi-VN"/>
              <a:t>useState</a:t>
            </a:r>
          </a:p>
          <a:p>
            <a:pPr lvl="1" algn="l">
              <a:lnSpc>
                <a:spcPct val="150000"/>
              </a:lnSpc>
              <a:buChar char="●"/>
            </a:pPr>
            <a:r>
              <a:rPr lang="vi-VN"/>
              <a:t>useEffect</a:t>
            </a:r>
          </a:p>
          <a:p>
            <a:pPr lvl="1" algn="l">
              <a:lnSpc>
                <a:spcPct val="150000"/>
              </a:lnSpc>
              <a:buChar char="●"/>
            </a:pPr>
            <a:r>
              <a:rPr lang="vi-VN"/>
              <a:t>useContext</a:t>
            </a:r>
          </a:p>
          <a:p>
            <a:pPr lvl="1" algn="l">
              <a:lnSpc>
                <a:spcPct val="150000"/>
              </a:lnSpc>
              <a:buChar char="●"/>
            </a:pPr>
            <a:r>
              <a:rPr lang="vi-VN"/>
              <a:t>useRef</a:t>
            </a:r>
          </a:p>
          <a:p>
            <a:pPr lvl="1" algn="l">
              <a:lnSpc>
                <a:spcPct val="150000"/>
              </a:lnSpc>
              <a:buChar char="●"/>
            </a:pPr>
            <a:r>
              <a:rPr lang="vi-VN"/>
              <a:t>useCallback</a:t>
            </a:r>
          </a:p>
          <a:p>
            <a:pPr lvl="1" algn="l">
              <a:lnSpc>
                <a:spcPct val="150000"/>
              </a:lnSpc>
              <a:buChar char="●"/>
            </a:pPr>
            <a:r>
              <a:rPr lang="vi-VN"/>
              <a:t>useMemo</a:t>
            </a:r>
          </a:p>
          <a:p>
            <a:pPr lvl="1" algn="l">
              <a:lnSpc>
                <a:spcPct val="150000"/>
              </a:lnSpc>
              <a:buChar char="●"/>
            </a:pPr>
            <a:r>
              <a:rPr lang="vi-VN"/>
              <a:t>useReducer</a:t>
            </a:r>
          </a:p>
          <a:p>
            <a:pPr lvl="1" algn="l">
              <a:lnSpc>
                <a:spcPct val="150000"/>
              </a:lnSpc>
              <a:buChar char="●"/>
            </a:pPr>
            <a:r>
              <a:rPr lang="vi-VN"/>
              <a:t>useLayoutEffect</a:t>
            </a:r>
          </a:p>
          <a:p>
            <a:pPr lvl="1" algn="l">
              <a:lnSpc>
                <a:spcPct val="150000"/>
              </a:lnSpc>
              <a:buChar char="●"/>
            </a:pPr>
            <a:r>
              <a:rPr lang="vi-VN"/>
              <a:t>useImperativeHandle</a:t>
            </a:r>
          </a:p>
          <a:p>
            <a:pPr lvl="1" algn="l">
              <a:lnSpc>
                <a:spcPct val="150000"/>
              </a:lnSpc>
              <a:buChar char="●"/>
            </a:pPr>
            <a:r>
              <a:rPr lang="vi-VN"/>
              <a:t>useDebugValue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a:t>4</a:t>
            </a:r>
            <a:r>
              <a:rPr lang="en" b="0"/>
              <a:t>. </a:t>
            </a:r>
            <a:r>
              <a:rPr lang="en-US" b="0"/>
              <a:t>Hooks là gì?</a:t>
            </a:r>
            <a:endParaRPr b="0" dirty="0"/>
          </a:p>
        </p:txBody>
      </p:sp>
      <p:pic>
        <p:nvPicPr>
          <p:cNvPr id="4098" name="Picture 2" descr="What is hooks in React JS? - DEV Community">
            <a:extLst>
              <a:ext uri="{FF2B5EF4-FFF2-40B4-BE49-F238E27FC236}">
                <a16:creationId xmlns:a16="http://schemas.microsoft.com/office/drawing/2014/main" id="{2582B359-07ED-4E76-0D44-91BC8DFF2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524" y="1467981"/>
            <a:ext cx="4783264" cy="269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784238"/>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2306</TotalTime>
  <Words>639</Words>
  <Application>Microsoft Office PowerPoint</Application>
  <PresentationFormat>On-screen Show (16:9)</PresentationFormat>
  <Paragraphs>61</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Montserrat</vt:lpstr>
      <vt:lpstr>Barlow Condensed SemiBold</vt:lpstr>
      <vt:lpstr>Barlow Condensed</vt:lpstr>
      <vt:lpstr>Arial</vt:lpstr>
      <vt:lpstr>Barlow</vt:lpstr>
      <vt:lpstr>Anaheim</vt:lpstr>
      <vt:lpstr>Software Developer Engineer Job Description by Slidesgo</vt:lpstr>
      <vt:lpstr>KHÓA HỌC FRONT-END  Bài 29: Học ReactJS (Tiết 3)</vt:lpstr>
      <vt:lpstr>Nội dung</vt:lpstr>
      <vt:lpstr>01. Conditional Rendering (Render với điều kiện)</vt:lpstr>
      <vt:lpstr>02. Lists</vt:lpstr>
      <vt:lpstr>02. Lists</vt:lpstr>
      <vt:lpstr>03. Sử dụng CSS/SCSS trong ReactJS</vt:lpstr>
      <vt:lpstr>03. Sử dụng CSS/SCSS trong ReactJS</vt:lpstr>
      <vt:lpstr>04. Hooks là gì?</vt:lpstr>
      <vt:lpstr>04. Hooks là gì?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120</cp:revision>
  <dcterms:modified xsi:type="dcterms:W3CDTF">2023-03-03T17:36:09Z</dcterms:modified>
</cp:coreProperties>
</file>