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94" r:id="rId3"/>
    <p:sldId id="310" r:id="rId4"/>
    <p:sldId id="311" r:id="rId5"/>
    <p:sldId id="309" r:id="rId6"/>
    <p:sldId id="313" r:id="rId7"/>
    <p:sldId id="312"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Barlow Condensed" panose="020B060402020202020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Barlow" panose="020B0604020202020204" charset="0"/>
      <p:regular r:id="rId35"/>
      <p:bold r:id="rId36"/>
      <p:italic r:id="rId37"/>
      <p:boldItalic r:id="rId38"/>
    </p:embeddedFont>
    <p:embeddedFont>
      <p:font typeface="Barlow Condensed SemiBol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2" autoAdjust="0"/>
    <p:restoredTop sz="95165" autoAdjust="0"/>
  </p:normalViewPr>
  <p:slideViewPr>
    <p:cSldViewPr snapToGrid="0">
      <p:cViewPr varScale="1">
        <p:scale>
          <a:sx n="113" d="100"/>
          <a:sy n="113" d="100"/>
        </p:scale>
        <p:origin x="5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38977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060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41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8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48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28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00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41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661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818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2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0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63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94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7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90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03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45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lt1"/>
                </a:solidFill>
                <a:latin typeface="Barlow Condensed"/>
                <a:sym typeface="Barlow Condensed"/>
              </a:rPr>
              <a:t>Bài</a:t>
            </a:r>
            <a:r>
              <a:rPr lang="en" sz="4000" b="0" dirty="0" smtClean="0">
                <a:solidFill>
                  <a:schemeClr val="lt1"/>
                </a:solidFill>
                <a:latin typeface="Barlow Condensed"/>
                <a:ea typeface="Barlow Condensed"/>
                <a:cs typeface="Barlow Condensed"/>
                <a:sym typeface="Barlow Condensed"/>
              </a:rPr>
              <a:t> </a:t>
            </a:r>
            <a:r>
              <a:rPr lang="en" sz="4000" b="0" dirty="0">
                <a:solidFill>
                  <a:schemeClr val="lt1"/>
                </a:solidFill>
                <a:latin typeface="Barlow Condensed"/>
                <a:ea typeface="Barlow Condensed"/>
                <a:cs typeface="Barlow Condensed"/>
                <a:sym typeface="Barlow Condensed"/>
              </a:rPr>
              <a:t>03: </a:t>
            </a:r>
            <a:r>
              <a:rPr lang="vi-VN" sz="4000" b="0" dirty="0">
                <a:solidFill>
                  <a:schemeClr val="lt1"/>
                </a:solidFill>
                <a:latin typeface="Barlow Condensed"/>
                <a:ea typeface="Barlow Condensed"/>
                <a:cs typeface="Barlow Condensed"/>
                <a:sym typeface="Barlow Condensed"/>
              </a:rPr>
              <a:t>Học HTML, HTML5 (Tiết </a:t>
            </a:r>
            <a:r>
              <a:rPr lang="en-US" sz="4000" b="0" dirty="0">
                <a:solidFill>
                  <a:schemeClr val="lt1"/>
                </a:solidFill>
                <a:latin typeface="Barlow Condensed"/>
                <a:ea typeface="Barlow Condensed"/>
                <a:cs typeface="Barlow Condensed"/>
                <a:sym typeface="Barlow Condensed"/>
              </a:rPr>
              <a:t>3</a:t>
            </a:r>
            <a:r>
              <a:rPr lang="vi-VN" sz="4000" b="0" dirty="0">
                <a:solidFill>
                  <a:schemeClr val="lt1"/>
                </a:solidFill>
                <a:latin typeface="Barlow Condensed"/>
                <a:ea typeface="Barlow Condensed"/>
                <a:cs typeface="Barlow Condensed"/>
                <a:sym typeface="Barlow Condensed"/>
              </a:rPr>
              <a:t>)</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autocomplete</a:t>
            </a:r>
            <a:r>
              <a:rPr lang="vi-VN" dirty="0"/>
              <a:t>: Khi bật tính năng tự động điền, trình duyệt sẽ tự động gợi ý các giá trị dựa trên các giá trị mà người dùng đã nhập trước đó.</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novalidate</a:t>
            </a:r>
            <a:r>
              <a:rPr lang="vi-VN" dirty="0"/>
              <a:t>: Thuộc tính này đặc tả dữ liệu form không cần phải kiểm tra tính chính xác dữ liệu khi gửi đi. Ví dụ email không cần nhập đúng định dạng vẫn gửi được.</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69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&lt;input&gt;</a:t>
            </a:r>
            <a:endParaRPr lang="en-US" dirty="0"/>
          </a:p>
          <a:p>
            <a:pPr lvl="1" algn="l">
              <a:lnSpc>
                <a:spcPct val="150000"/>
              </a:lnSpc>
              <a:buChar char="●"/>
            </a:pPr>
            <a:r>
              <a:rPr lang="vi-VN" dirty="0"/>
              <a:t>Có thể được hiển thị theo nhiều cách, tùy thuộc vào thuộc tính type.</a:t>
            </a:r>
            <a:endParaRPr lang="en-US" dirty="0"/>
          </a:p>
          <a:p>
            <a:pPr lvl="1" algn="l">
              <a:lnSpc>
                <a:spcPct val="150000"/>
              </a:lnSpc>
              <a:buChar char="●"/>
            </a:pPr>
            <a:r>
              <a:rPr lang="vi-VN" dirty="0"/>
              <a:t>Mặc định type=”text”.</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&lt;label&gt;</a:t>
            </a:r>
            <a:endParaRPr lang="en-US" b="1" dirty="0">
              <a:solidFill>
                <a:schemeClr val="bg1"/>
              </a:solidFill>
            </a:endParaRPr>
          </a:p>
          <a:p>
            <a:pPr lvl="1" algn="l">
              <a:lnSpc>
                <a:spcPct val="150000"/>
              </a:lnSpc>
              <a:buChar char="●"/>
            </a:pPr>
            <a:r>
              <a:rPr lang="vi-VN" dirty="0"/>
              <a:t>Phần tử &lt;label&gt; xác định nhãn cho một số element trong biểu mẫu. Để người dùng hiểu hơn về element đó.</a:t>
            </a:r>
          </a:p>
          <a:p>
            <a:pPr lvl="1" algn="l">
              <a:lnSpc>
                <a:spcPct val="150000"/>
              </a:lnSpc>
              <a:buChar char="●"/>
            </a:pPr>
            <a:r>
              <a:rPr lang="vi-VN" b="1" dirty="0">
                <a:solidFill>
                  <a:schemeClr val="bg1"/>
                </a:solidFill>
              </a:rPr>
              <a:t>Thuộc tính for</a:t>
            </a:r>
            <a:r>
              <a:rPr lang="vi-VN" dirty="0"/>
              <a:t> của thẻ </a:t>
            </a:r>
            <a:r>
              <a:rPr lang="vi-VN" b="1" dirty="0">
                <a:solidFill>
                  <a:schemeClr val="bg1"/>
                </a:solidFill>
              </a:rPr>
              <a:t>&lt;label&gt; </a:t>
            </a:r>
            <a:r>
              <a:rPr lang="vi-VN" dirty="0"/>
              <a:t>phải </a:t>
            </a:r>
            <a:r>
              <a:rPr lang="vi-VN" b="1" dirty="0">
                <a:solidFill>
                  <a:schemeClr val="bg1"/>
                </a:solidFill>
              </a:rPr>
              <a:t>bằng thuộc tính id </a:t>
            </a:r>
            <a:r>
              <a:rPr lang="vi-VN" dirty="0"/>
              <a:t>của phần tử </a:t>
            </a:r>
            <a:r>
              <a:rPr lang="vi-VN" b="1" dirty="0">
                <a:solidFill>
                  <a:schemeClr val="bg1"/>
                </a:solidFill>
              </a:rPr>
              <a:t>&lt;input&gt; </a:t>
            </a:r>
            <a:r>
              <a:rPr lang="vi-VN" dirty="0"/>
              <a:t>để liên kết chúng lại với nhau. Khi đó, click vào &lt;label&gt; thì con trỏ sẽ tự động focus vào ô input đó (Mở rộng ra có thể áp dụng cho một số kiểu element khác, không chỉ áp dụng cho input).</a:t>
            </a:r>
          </a:p>
          <a:p>
            <a:pPr lvl="1" algn="l">
              <a:lnSpc>
                <a:spcPct val="150000"/>
              </a:lnSpc>
              <a:buChar char="●"/>
            </a:pP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83189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&lt;select&gt;</a:t>
            </a:r>
            <a:endParaRPr lang="en-US" dirty="0"/>
          </a:p>
          <a:p>
            <a:pPr lvl="1" algn="l">
              <a:lnSpc>
                <a:spcPct val="150000"/>
              </a:lnSpc>
              <a:buChar char="●"/>
            </a:pPr>
            <a:r>
              <a:rPr lang="vi-VN" dirty="0"/>
              <a:t>Hiển thị dạng danh sách thả xuống (dropdown)</a:t>
            </a:r>
          </a:p>
          <a:p>
            <a:pPr lvl="1" algn="l">
              <a:lnSpc>
                <a:spcPct val="150000"/>
              </a:lnSpc>
              <a:buChar char="●"/>
            </a:pPr>
            <a:r>
              <a:rPr lang="vi-VN" dirty="0"/>
              <a:t>Các thẻ &lt;option&gt; xác định một tùy chọn có thể được chọn. Theo mặc định, mục đầu tiên trong danh sách thả xuống sẽ được chọn. Để thay đổi mặc định lựa chọn thì thêm thuộc tính “selected” vào &lt;option&gt; muốn chọn mặc định.</a:t>
            </a:r>
          </a:p>
          <a:p>
            <a:pPr lvl="1" algn="l">
              <a:lnSpc>
                <a:spcPct val="150000"/>
              </a:lnSpc>
              <a:buChar char="●"/>
            </a:pPr>
            <a:r>
              <a:rPr lang="vi-VN" dirty="0"/>
              <a:t>Sử dụng thuộc tính size để chỉ định số lượng giá trị hiển thị.</a:t>
            </a:r>
          </a:p>
          <a:p>
            <a:pPr lvl="1" algn="l">
              <a:lnSpc>
                <a:spcPct val="150000"/>
              </a:lnSpc>
              <a:buChar char="●"/>
            </a:pPr>
            <a:r>
              <a:rPr lang="vi-VN" dirty="0"/>
              <a:t>Sử dụng thuộc tính “multiple” để cho phép người dùng chọn nhiều giá trị.</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5537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&lt;textarea&gt;</a:t>
            </a:r>
            <a:endParaRPr lang="en-US" dirty="0"/>
          </a:p>
          <a:p>
            <a:pPr lvl="1" algn="l">
              <a:lnSpc>
                <a:spcPct val="150000"/>
              </a:lnSpc>
              <a:buChar char="●"/>
            </a:pPr>
            <a:r>
              <a:rPr lang="vi-VN" dirty="0"/>
              <a:t>Thẻ &lt;textarea&gt; xác định trường nhập liệu nhiều dòng.</a:t>
            </a:r>
          </a:p>
          <a:p>
            <a:pPr lvl="1" algn="l">
              <a:lnSpc>
                <a:spcPct val="150000"/>
              </a:lnSpc>
              <a:buChar char="●"/>
            </a:pPr>
            <a:r>
              <a:rPr lang="vi-VN" dirty="0"/>
              <a:t>Thuộc tính rows chỉ định số dòng hiển thị trong một vùng văn bản.</a:t>
            </a:r>
          </a:p>
          <a:p>
            <a:pPr lvl="1" algn="l">
              <a:lnSpc>
                <a:spcPct val="150000"/>
              </a:lnSpc>
              <a:buChar char="●"/>
            </a:pPr>
            <a:r>
              <a:rPr lang="vi-VN" dirty="0"/>
              <a:t>Thuộc tính cols chỉ định chiều rộng hiển thị của vùng văn bản.</a:t>
            </a:r>
          </a:p>
          <a:p>
            <a:pPr marL="457200" lvl="0" indent="-317500" algn="l" rtl="0">
              <a:lnSpc>
                <a:spcPct val="150000"/>
              </a:lnSpc>
              <a:spcBef>
                <a:spcPts val="0"/>
              </a:spcBef>
              <a:spcAft>
                <a:spcPts val="0"/>
              </a:spcAft>
              <a:buSzPts val="1400"/>
              <a:buChar char="●"/>
            </a:pPr>
            <a:r>
              <a:rPr lang="vi-VN" b="1" dirty="0">
                <a:solidFill>
                  <a:schemeClr val="bg1"/>
                </a:solidFill>
              </a:rPr>
              <a:t>&lt;button&gt;</a:t>
            </a:r>
            <a:endParaRPr lang="en-US" dirty="0"/>
          </a:p>
          <a:p>
            <a:pPr lvl="1" algn="l">
              <a:lnSpc>
                <a:spcPct val="150000"/>
              </a:lnSpc>
              <a:buChar char="●"/>
            </a:pPr>
            <a:r>
              <a:rPr lang="vi-VN" dirty="0"/>
              <a:t>Thẻ &lt;button&gt; xác định nút có thể nhấp.</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3.3. </a:t>
            </a:r>
            <a:r>
              <a:rPr lang="nn-NO" sz="1800" b="1" i="0" u="none" strike="noStrike" dirty="0">
                <a:solidFill>
                  <a:schemeClr val="bg1"/>
                </a:solidFill>
                <a:effectLst/>
                <a:latin typeface="Barlow Condensed SemiBold" panose="00000706000000000000" pitchFamily="2" charset="0"/>
              </a:rPr>
              <a:t>Form Elements (Những element trong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34364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 type="text"&gt;</a:t>
            </a:r>
            <a:r>
              <a:rPr lang="en-US" dirty="0">
                <a:solidFill>
                  <a:schemeClr val="tx1"/>
                </a:solidFill>
              </a:rPr>
              <a:t>: </a:t>
            </a:r>
            <a:r>
              <a:rPr lang="vi-VN" dirty="0"/>
              <a:t>Dùng để nhập text</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type="email"&gt;</a:t>
            </a:r>
            <a:r>
              <a:rPr lang="en-US" dirty="0">
                <a:solidFill>
                  <a:schemeClr val="tx1"/>
                </a:solidFill>
              </a:rPr>
              <a:t>: </a:t>
            </a:r>
            <a:r>
              <a:rPr lang="vi-VN" dirty="0"/>
              <a:t>Dùng để nhập email</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type="password"&gt;</a:t>
            </a:r>
            <a:r>
              <a:rPr lang="en-US" dirty="0">
                <a:solidFill>
                  <a:schemeClr val="tx1"/>
                </a:solidFill>
              </a:rPr>
              <a:t>: </a:t>
            </a:r>
            <a:r>
              <a:rPr lang="vi-VN" dirty="0"/>
              <a:t>Dùng để nhập </a:t>
            </a:r>
            <a:r>
              <a:rPr lang="en-US" dirty="0" err="1"/>
              <a:t>mật</a:t>
            </a:r>
            <a:r>
              <a:rPr lang="en-US" dirty="0"/>
              <a:t> </a:t>
            </a:r>
            <a:r>
              <a:rPr lang="en-US" dirty="0" err="1"/>
              <a:t>khẩu</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type="number"&gt;</a:t>
            </a:r>
            <a:r>
              <a:rPr lang="en-US" dirty="0">
                <a:solidFill>
                  <a:schemeClr val="tx1"/>
                </a:solidFill>
              </a:rPr>
              <a:t>: </a:t>
            </a:r>
            <a:r>
              <a:rPr lang="vi-VN" dirty="0"/>
              <a:t>Dùng để nhập số, không nhập được chữ cái</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type="date"&gt;</a:t>
            </a:r>
            <a:r>
              <a:rPr lang="en-US" dirty="0">
                <a:solidFill>
                  <a:schemeClr val="tx1"/>
                </a:solidFill>
              </a:rPr>
              <a:t>: </a:t>
            </a:r>
            <a:r>
              <a:rPr lang="vi-VN" dirty="0"/>
              <a:t>Dùng để </a:t>
            </a:r>
            <a:r>
              <a:rPr lang="en-US" dirty="0" err="1"/>
              <a:t>chọn</a:t>
            </a:r>
            <a:r>
              <a:rPr lang="en-US" dirty="0"/>
              <a:t>: </a:t>
            </a:r>
            <a:r>
              <a:rPr lang="en-US" dirty="0" err="1"/>
              <a:t>năm</a:t>
            </a:r>
            <a:r>
              <a:rPr lang="en-US" dirty="0"/>
              <a:t>, </a:t>
            </a:r>
            <a:r>
              <a:rPr lang="en-US" dirty="0" err="1"/>
              <a:t>tháng</a:t>
            </a:r>
            <a:r>
              <a:rPr lang="en-US" dirty="0"/>
              <a:t>, </a:t>
            </a:r>
            <a:r>
              <a:rPr lang="en-US" dirty="0" err="1"/>
              <a:t>ngày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"time</a:t>
            </a:r>
            <a:r>
              <a:rPr lang="vi-VN" b="1" dirty="0">
                <a:solidFill>
                  <a:schemeClr val="bg1"/>
                </a:solidFill>
              </a:rPr>
              <a:t>"&gt;</a:t>
            </a:r>
            <a:r>
              <a:rPr lang="en-US" dirty="0">
                <a:solidFill>
                  <a:schemeClr val="tx1"/>
                </a:solidFill>
              </a:rPr>
              <a:t>: </a:t>
            </a:r>
            <a:r>
              <a:rPr lang="vi-VN" dirty="0"/>
              <a:t>Dùng để chọn</a:t>
            </a:r>
            <a:r>
              <a:rPr lang="en-US" dirty="0"/>
              <a:t>:</a:t>
            </a:r>
            <a:r>
              <a:rPr lang="vi-VN" dirty="0"/>
              <a:t> </a:t>
            </a:r>
            <a:r>
              <a:rPr lang="en-US" dirty="0" err="1"/>
              <a:t>giờ</a:t>
            </a:r>
            <a:r>
              <a:rPr lang="en-US" dirty="0"/>
              <a:t>, </a:t>
            </a:r>
            <a:r>
              <a:rPr lang="en-US" dirty="0" err="1"/>
              <a:t>phút</a:t>
            </a:r>
            <a:r>
              <a:rPr lang="en-US" dirty="0"/>
              <a:t>, </a:t>
            </a:r>
            <a:r>
              <a:rPr lang="en-US" dirty="0" err="1"/>
              <a:t>giây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"datetime-local</a:t>
            </a:r>
            <a:r>
              <a:rPr lang="vi-VN" b="1" dirty="0">
                <a:solidFill>
                  <a:schemeClr val="bg1"/>
                </a:solidFill>
              </a:rPr>
              <a:t>"&gt;</a:t>
            </a:r>
            <a:r>
              <a:rPr lang="en-US" dirty="0">
                <a:solidFill>
                  <a:schemeClr val="tx1"/>
                </a:solidFill>
              </a:rPr>
              <a:t>: </a:t>
            </a:r>
            <a:r>
              <a:rPr lang="vi-VN" dirty="0"/>
              <a:t>Dùng để chọn</a:t>
            </a:r>
            <a:r>
              <a:rPr lang="en-US" dirty="0"/>
              <a:t>:</a:t>
            </a:r>
            <a:r>
              <a:rPr lang="vi-VN" dirty="0"/>
              <a:t> </a:t>
            </a:r>
            <a:r>
              <a:rPr lang="en-US" dirty="0" err="1"/>
              <a:t>năm</a:t>
            </a:r>
            <a:r>
              <a:rPr lang="en-US" dirty="0"/>
              <a:t>, </a:t>
            </a:r>
            <a:r>
              <a:rPr lang="en-US" dirty="0" err="1"/>
              <a:t>tháng</a:t>
            </a:r>
            <a:r>
              <a:rPr lang="en-US" dirty="0"/>
              <a:t>, </a:t>
            </a:r>
            <a:r>
              <a:rPr lang="en-US" dirty="0" err="1"/>
              <a:t>ngày</a:t>
            </a:r>
            <a:r>
              <a:rPr lang="en-US" dirty="0"/>
              <a:t>, </a:t>
            </a:r>
            <a:r>
              <a:rPr lang="en-US" dirty="0" err="1"/>
              <a:t>giờ</a:t>
            </a:r>
            <a:r>
              <a:rPr lang="en-US" dirty="0"/>
              <a:t>, </a:t>
            </a:r>
            <a:r>
              <a:rPr lang="en-US" dirty="0" err="1"/>
              <a:t>phút</a:t>
            </a:r>
            <a:r>
              <a:rPr lang="en-US" dirty="0"/>
              <a:t>, </a:t>
            </a:r>
            <a:r>
              <a:rPr lang="en-US" dirty="0" err="1"/>
              <a:t>giây</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a:t>
            </a:r>
            <a:r>
              <a:rPr lang="en-US" b="1" dirty="0">
                <a:solidFill>
                  <a:schemeClr val="bg1"/>
                </a:solidFill>
              </a:rPr>
              <a:t>"</a:t>
            </a:r>
            <a:r>
              <a:rPr lang="vi-VN" b="1" dirty="0">
                <a:solidFill>
                  <a:schemeClr val="bg1"/>
                </a:solidFill>
              </a:rPr>
              <a:t>file"&gt;</a:t>
            </a:r>
            <a:r>
              <a:rPr lang="vi-VN" dirty="0">
                <a:solidFill>
                  <a:schemeClr val="tx1"/>
                </a:solidFill>
              </a:rPr>
              <a:t>: </a:t>
            </a:r>
            <a:r>
              <a:rPr lang="vi-VN" dirty="0"/>
              <a:t>Dùng để tải file lên.</a:t>
            </a:r>
            <a:endParaRPr lang="en-US" dirty="0"/>
          </a:p>
          <a:p>
            <a:pPr>
              <a:lnSpc>
                <a:spcPct val="150000"/>
              </a:lnSpc>
            </a:pPr>
            <a:r>
              <a:rPr lang="vi-VN" b="1" dirty="0">
                <a:solidFill>
                  <a:schemeClr val="bg1"/>
                </a:solidFill>
              </a:rPr>
              <a:t>&lt;input type=</a:t>
            </a:r>
            <a:r>
              <a:rPr lang="en-US" b="1" dirty="0">
                <a:solidFill>
                  <a:schemeClr val="bg1"/>
                </a:solidFill>
              </a:rPr>
              <a:t>"</a:t>
            </a:r>
            <a:r>
              <a:rPr lang="vi-VN" b="1" dirty="0">
                <a:solidFill>
                  <a:schemeClr val="bg1"/>
                </a:solidFill>
              </a:rPr>
              <a:t>checkbox"&gt;</a:t>
            </a:r>
            <a:r>
              <a:rPr lang="vi-VN" dirty="0">
                <a:solidFill>
                  <a:schemeClr val="tx1"/>
                </a:solidFill>
              </a:rPr>
              <a:t>: </a:t>
            </a:r>
            <a:r>
              <a:rPr lang="vi-VN" dirty="0"/>
              <a:t>Các hộp kiểm cho phép người dùng chọn KHÔNG hoặc NHIỀU tùy chọn trong số các lựa chọn hạn chế.</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3.4. </a:t>
            </a:r>
            <a:r>
              <a:rPr lang="nn-NO" sz="1800" b="1" i="0" u="none" strike="noStrike" dirty="0">
                <a:solidFill>
                  <a:schemeClr val="bg1"/>
                </a:solidFill>
                <a:effectLst/>
                <a:latin typeface="Barlow Condensed SemiBold" panose="00000706000000000000" pitchFamily="2" charset="0"/>
              </a:rPr>
              <a:t>Input Types (Các kiểu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313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&lt;input type="radio"&gt;</a:t>
            </a:r>
            <a:r>
              <a:rPr lang="en-US" dirty="0">
                <a:solidFill>
                  <a:schemeClr val="tx1"/>
                </a:solidFill>
              </a:rPr>
              <a:t>: </a:t>
            </a:r>
            <a:r>
              <a:rPr lang="vi-VN" dirty="0"/>
              <a:t>Các nút radio cho phép người dùng CHỈ chọn MỘT trong số các lựa chọn</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type="range"&gt;</a:t>
            </a:r>
            <a:r>
              <a:rPr lang="en-US" dirty="0">
                <a:solidFill>
                  <a:schemeClr val="tx1"/>
                </a:solidFill>
              </a:rPr>
              <a:t>: </a:t>
            </a:r>
            <a:r>
              <a:rPr lang="vi-VN" dirty="0"/>
              <a:t>Tạo thanh trượt giá trị. Phạm vi mặc định là từ 0 đến 100. Step mặc định là 1</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&lt;input type="color"&gt;</a:t>
            </a:r>
            <a:r>
              <a:rPr lang="en-US" dirty="0">
                <a:solidFill>
                  <a:schemeClr val="tx1"/>
                </a:solidFill>
              </a:rPr>
              <a:t>: </a:t>
            </a:r>
            <a:r>
              <a:rPr lang="vi-VN" dirty="0"/>
              <a:t>Dùng để chọn màu sắc</a:t>
            </a:r>
            <a:r>
              <a:rPr lang="en-US" dirty="0"/>
              <a:t>.</a:t>
            </a:r>
            <a:endParaRPr lang="vi-VN"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3.4. </a:t>
            </a:r>
            <a:r>
              <a:rPr lang="nn-NO" sz="1800" b="1" i="0" u="none" strike="noStrike" dirty="0">
                <a:solidFill>
                  <a:schemeClr val="bg1"/>
                </a:solidFill>
                <a:effectLst/>
                <a:latin typeface="Barlow Condensed SemiBold" panose="00000706000000000000" pitchFamily="2" charset="0"/>
              </a:rPr>
              <a:t>Input Types (Các kiểu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902967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value</a:t>
            </a:r>
            <a:r>
              <a:rPr lang="en-US" dirty="0">
                <a:solidFill>
                  <a:schemeClr val="tx1"/>
                </a:solidFill>
              </a:rPr>
              <a:t>: </a:t>
            </a:r>
            <a:r>
              <a:rPr lang="vi-VN" dirty="0"/>
              <a:t>Thuộc tính value chỉ định giá trị ban đầu cho trường đầu vào</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readonly</a:t>
            </a:r>
            <a:endParaRPr lang="en-US" dirty="0">
              <a:solidFill>
                <a:schemeClr val="tx1"/>
              </a:solidFill>
            </a:endParaRPr>
          </a:p>
          <a:p>
            <a:pPr lvl="1" algn="l">
              <a:lnSpc>
                <a:spcPct val="150000"/>
              </a:lnSpc>
              <a:buChar char="●"/>
            </a:pPr>
            <a:r>
              <a:rPr lang="vi-VN" dirty="0"/>
              <a:t>Thuộc tính readonly xác định rằng trường đầu vào là chỉ đọc.</a:t>
            </a:r>
          </a:p>
          <a:p>
            <a:pPr lvl="1" algn="l">
              <a:lnSpc>
                <a:spcPct val="150000"/>
              </a:lnSpc>
              <a:buChar char="●"/>
            </a:pPr>
            <a:r>
              <a:rPr lang="vi-VN" dirty="0"/>
              <a:t>Giá trị của trường readonly sẽ được gửi khi gửi biểu mẫu.</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disabled</a:t>
            </a:r>
            <a:endParaRPr lang="en-US" dirty="0">
              <a:solidFill>
                <a:schemeClr val="tx1"/>
              </a:solidFill>
            </a:endParaRPr>
          </a:p>
          <a:p>
            <a:pPr lvl="1" algn="l">
              <a:lnSpc>
                <a:spcPct val="150000"/>
              </a:lnSpc>
              <a:buChar char="●"/>
            </a:pPr>
            <a:r>
              <a:rPr lang="vi-VN" dirty="0"/>
              <a:t>Thuộc tính disabled chỉ định rằng một trường đầu vào sẽ bị vô hiệu hóa.</a:t>
            </a:r>
          </a:p>
          <a:p>
            <a:pPr lvl="1" algn="l">
              <a:lnSpc>
                <a:spcPct val="150000"/>
              </a:lnSpc>
              <a:buChar char="●"/>
            </a:pPr>
            <a:r>
              <a:rPr lang="vi-VN" dirty="0"/>
              <a:t>Giá trị của trường disabled sẽ không được gửi khi gửi biểu mẫu.</a:t>
            </a:r>
          </a:p>
          <a:p>
            <a:pPr>
              <a:lnSpc>
                <a:spcPct val="150000"/>
              </a:lnSpc>
            </a:pPr>
            <a:r>
              <a:rPr lang="vi-VN" b="1" dirty="0">
                <a:solidFill>
                  <a:schemeClr val="bg1"/>
                </a:solidFill>
              </a:rPr>
              <a:t>maxlength</a:t>
            </a:r>
            <a:r>
              <a:rPr lang="vi-VN" dirty="0"/>
              <a:t>:Thuộc tính maxlength chỉ định số lượng ký tự tối đa được phép trong một trường đầu vào.</a:t>
            </a:r>
            <a:endParaRPr lang="en-US" dirty="0"/>
          </a:p>
          <a:p>
            <a:pPr>
              <a:lnSpc>
                <a:spcPct val="150000"/>
              </a:lnSpc>
            </a:pPr>
            <a:r>
              <a:rPr lang="vi-VN" b="1" dirty="0">
                <a:solidFill>
                  <a:schemeClr val="bg1"/>
                </a:solidFill>
              </a:rPr>
              <a:t>min</a:t>
            </a:r>
            <a:r>
              <a:rPr lang="vi-VN" dirty="0"/>
              <a:t> và </a:t>
            </a:r>
            <a:r>
              <a:rPr lang="vi-VN" b="1" dirty="0">
                <a:solidFill>
                  <a:schemeClr val="bg1"/>
                </a:solidFill>
              </a:rPr>
              <a:t>max</a:t>
            </a:r>
            <a:r>
              <a:rPr lang="vi-VN" dirty="0"/>
              <a:t>: chỉ định các giá trị tối thiểu và tối đa cho một trường đầu vào.</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3.5. </a:t>
            </a:r>
            <a:r>
              <a:rPr lang="nn-NO" sz="1800" b="1" i="0" u="none" strike="noStrike" dirty="0">
                <a:solidFill>
                  <a:schemeClr val="bg1"/>
                </a:solidFill>
                <a:effectLst/>
                <a:latin typeface="Barlow Condensed SemiBold" panose="00000706000000000000" pitchFamily="2" charset="0"/>
              </a:rPr>
              <a:t>Input Attributes (Các thuộc tính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291023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multiple</a:t>
            </a:r>
            <a:r>
              <a:rPr lang="vi-VN" dirty="0"/>
              <a:t>: xác định rằng người dùng được phép nhập nhiều hơn một giá trị vào trường đầu vào. Áp dụng cho kiểu email, file</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placeholder</a:t>
            </a:r>
            <a:r>
              <a:rPr lang="vi-VN" dirty="0"/>
              <a:t>: chỉ định một gợi ý ngắn để mô tả giá trị dự kiến ​​của trường đầu vào</a:t>
            </a:r>
            <a:r>
              <a:rPr lang="en-US" dirty="0"/>
              <a:t>.</a:t>
            </a:r>
          </a:p>
          <a:p>
            <a:pPr marL="457200" lvl="0" indent="-317500" algn="l" rtl="0">
              <a:lnSpc>
                <a:spcPct val="150000"/>
              </a:lnSpc>
              <a:spcBef>
                <a:spcPts val="0"/>
              </a:spcBef>
              <a:spcAft>
                <a:spcPts val="0"/>
              </a:spcAft>
              <a:buSzPts val="1400"/>
              <a:buChar char="●"/>
            </a:pPr>
            <a:r>
              <a:rPr lang="vi-VN" b="1" dirty="0">
                <a:solidFill>
                  <a:schemeClr val="bg1"/>
                </a:solidFill>
              </a:rPr>
              <a:t>required</a:t>
            </a:r>
            <a:r>
              <a:rPr lang="vi-VN" dirty="0"/>
              <a:t>: xác định rằng trường đầu vào phải được điền trước khi gửi biểu mẫu</a:t>
            </a:r>
            <a:r>
              <a:rPr lang="en-US" dirty="0"/>
              <a:t>.</a:t>
            </a:r>
            <a:endParaRPr lang="en-US" b="1"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0988"/>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3.5. </a:t>
            </a:r>
            <a:r>
              <a:rPr lang="nn-NO" sz="1800" b="1" i="0" u="none" strike="noStrike" dirty="0">
                <a:solidFill>
                  <a:schemeClr val="bg1"/>
                </a:solidFill>
                <a:effectLst/>
                <a:latin typeface="Barlow Condensed SemiBold" panose="00000706000000000000" pitchFamily="2" charset="0"/>
              </a:rPr>
              <a:t>Input Attributes (Các thuộc tính của thẻ input)</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69337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092550"/>
            <a:ext cx="7762366"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HTML5</a:t>
            </a:r>
            <a:r>
              <a:rPr lang="vi-VN" dirty="0">
                <a:solidFill>
                  <a:schemeClr val="tx1"/>
                </a:solidFill>
              </a:rPr>
              <a:t> được tích hợp </a:t>
            </a:r>
            <a:r>
              <a:rPr lang="vi-VN" b="1" dirty="0">
                <a:solidFill>
                  <a:schemeClr val="bg1"/>
                </a:solidFill>
              </a:rPr>
              <a:t>video</a:t>
            </a:r>
            <a:r>
              <a:rPr lang="vi-VN" dirty="0">
                <a:solidFill>
                  <a:schemeClr val="tx1"/>
                </a:solidFill>
              </a:rPr>
              <a:t> và </a:t>
            </a:r>
            <a:r>
              <a:rPr lang="vi-VN" b="1" dirty="0">
                <a:solidFill>
                  <a:schemeClr val="bg1"/>
                </a:solidFill>
              </a:rPr>
              <a:t>âm thanh </a:t>
            </a:r>
            <a:r>
              <a:rPr lang="vi-VN" dirty="0">
                <a:solidFill>
                  <a:schemeClr val="tx1"/>
                </a:solidFill>
              </a:rPr>
              <a:t>trong khi HTML thì không có.</a:t>
            </a:r>
          </a:p>
          <a:p>
            <a:pPr marL="457200" lvl="0" indent="-317500" algn="l" rtl="0">
              <a:lnSpc>
                <a:spcPct val="150000"/>
              </a:lnSpc>
              <a:spcBef>
                <a:spcPts val="0"/>
              </a:spcBef>
              <a:spcAft>
                <a:spcPts val="0"/>
              </a:spcAft>
              <a:buSzPts val="1400"/>
              <a:buChar char="●"/>
            </a:pPr>
            <a:r>
              <a:rPr lang="vi-VN" b="1" dirty="0">
                <a:solidFill>
                  <a:schemeClr val="bg1"/>
                </a:solidFill>
              </a:rPr>
              <a:t>HTML5</a:t>
            </a:r>
            <a:r>
              <a:rPr lang="vi-VN" dirty="0">
                <a:solidFill>
                  <a:schemeClr val="tx1"/>
                </a:solidFill>
              </a:rPr>
              <a:t> Có thêm các thẻ </a:t>
            </a:r>
            <a:r>
              <a:rPr lang="vi-VN" b="1" dirty="0">
                <a:solidFill>
                  <a:schemeClr val="bg1"/>
                </a:solidFill>
              </a:rPr>
              <a:t>semantic</a:t>
            </a:r>
            <a:r>
              <a:rPr lang="vi-VN" dirty="0">
                <a:solidFill>
                  <a:schemeClr val="tx1"/>
                </a:solidFill>
              </a:rPr>
              <a:t> mới: &lt;header&gt;, &lt;footer&gt;, &lt;article&gt;, &lt;section&gt;, &lt;nav&gt;, ....</a:t>
            </a:r>
          </a:p>
          <a:p>
            <a:pPr marL="457200" lvl="0" indent="-317500" algn="l" rtl="0">
              <a:lnSpc>
                <a:spcPct val="150000"/>
              </a:lnSpc>
              <a:spcBef>
                <a:spcPts val="0"/>
              </a:spcBef>
              <a:spcAft>
                <a:spcPts val="0"/>
              </a:spcAft>
              <a:buSzPts val="1400"/>
              <a:buChar char="●"/>
            </a:pPr>
            <a:r>
              <a:rPr lang="vi-VN" dirty="0">
                <a:solidFill>
                  <a:schemeClr val="tx1"/>
                </a:solidFill>
              </a:rPr>
              <a:t>Cung cấp các </a:t>
            </a:r>
            <a:r>
              <a:rPr lang="vi-VN" b="1" dirty="0">
                <a:solidFill>
                  <a:schemeClr val="bg1"/>
                </a:solidFill>
              </a:rPr>
              <a:t>kiểu input mẫu mới </a:t>
            </a:r>
            <a:r>
              <a:rPr lang="vi-VN" dirty="0">
                <a:solidFill>
                  <a:schemeClr val="tx1"/>
                </a:solidFill>
              </a:rPr>
              <a:t>như: date, time, email,...</a:t>
            </a:r>
          </a:p>
          <a:p>
            <a:pPr marL="457200" lvl="0" indent="-317500" algn="l" rtl="0">
              <a:lnSpc>
                <a:spcPct val="150000"/>
              </a:lnSpc>
              <a:spcBef>
                <a:spcPts val="0"/>
              </a:spcBef>
              <a:spcAft>
                <a:spcPts val="0"/>
              </a:spcAft>
              <a:buSzPts val="1400"/>
              <a:buChar char="●"/>
            </a:pPr>
            <a:r>
              <a:rPr lang="vi-VN" dirty="0">
                <a:solidFill>
                  <a:schemeClr val="tx1"/>
                </a:solidFill>
              </a:rPr>
              <a:t>Thẻ </a:t>
            </a:r>
            <a:r>
              <a:rPr lang="vi-VN" b="1" dirty="0">
                <a:solidFill>
                  <a:schemeClr val="bg1"/>
                </a:solidFill>
              </a:rPr>
              <a:t>&lt;canvas&gt; </a:t>
            </a:r>
            <a:r>
              <a:rPr lang="vi-VN" dirty="0">
                <a:solidFill>
                  <a:schemeClr val="tx1"/>
                </a:solidFill>
              </a:rPr>
              <a:t>giúp cho việc vẽ sơ đồ 2D</a:t>
            </a:r>
          </a:p>
          <a:p>
            <a:pPr marL="457200" lvl="0" indent="-317500" algn="l" rtl="0">
              <a:lnSpc>
                <a:spcPct val="150000"/>
              </a:lnSpc>
              <a:spcBef>
                <a:spcPts val="0"/>
              </a:spcBef>
              <a:spcAft>
                <a:spcPts val="0"/>
              </a:spcAft>
              <a:buSzPts val="1400"/>
              <a:buChar char="●"/>
            </a:pPr>
            <a:r>
              <a:rPr lang="vi-VN" b="1" dirty="0">
                <a:solidFill>
                  <a:schemeClr val="bg1"/>
                </a:solidFill>
              </a:rPr>
              <a:t>Hỗ trợ CSS3</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Những</a:t>
            </a:r>
            <a:r>
              <a:rPr lang="en-US" b="0" dirty="0"/>
              <a:t> </a:t>
            </a:r>
            <a:r>
              <a:rPr lang="en-US" b="0" dirty="0" err="1"/>
              <a:t>tính</a:t>
            </a:r>
            <a:r>
              <a:rPr lang="en-US" b="0" dirty="0"/>
              <a:t> </a:t>
            </a:r>
            <a:r>
              <a:rPr lang="en-US" b="0" dirty="0" err="1"/>
              <a:t>năng</a:t>
            </a:r>
            <a:r>
              <a:rPr lang="en-US" b="0" dirty="0"/>
              <a:t> HTML5 </a:t>
            </a:r>
            <a:r>
              <a:rPr lang="en-US" b="0" dirty="0" err="1"/>
              <a:t>có</a:t>
            </a:r>
            <a:r>
              <a:rPr lang="en-US" b="0" dirty="0"/>
              <a:t> </a:t>
            </a:r>
            <a:r>
              <a:rPr lang="en-US" b="0" dirty="0" err="1"/>
              <a:t>mà</a:t>
            </a:r>
            <a:r>
              <a:rPr lang="en-US" b="0" dirty="0"/>
              <a:t> HTML </a:t>
            </a:r>
            <a:r>
              <a:rPr lang="en-US" b="0" dirty="0" err="1"/>
              <a:t>không</a:t>
            </a:r>
            <a:r>
              <a:rPr lang="en-US" b="0" dirty="0"/>
              <a:t> </a:t>
            </a:r>
            <a:r>
              <a:rPr lang="en-US" b="0" dirty="0" err="1"/>
              <a:t>có</a:t>
            </a:r>
            <a:endParaRPr b="0" dirty="0"/>
          </a:p>
        </p:txBody>
      </p:sp>
    </p:spTree>
    <p:extLst>
      <p:ext uri="{BB962C8B-B14F-4D97-AF65-F5344CB8AC3E}">
        <p14:creationId xmlns:p14="http://schemas.microsoft.com/office/powerpoint/2010/main" val="30521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err="1"/>
              <a:t>Bài</a:t>
            </a:r>
            <a:r>
              <a:rPr lang="en-US" b="0" dirty="0"/>
              <a:t> test </a:t>
            </a:r>
            <a:r>
              <a:rPr lang="en-US" b="0" dirty="0" err="1"/>
              <a:t>trắc</a:t>
            </a:r>
            <a:r>
              <a:rPr lang="en-US" b="0" dirty="0"/>
              <a:t> </a:t>
            </a:r>
            <a:r>
              <a:rPr lang="en-US" b="0" dirty="0" err="1"/>
              <a:t>nghiệm</a:t>
            </a:r>
            <a:endParaRPr b="0" dirty="0"/>
          </a:p>
        </p:txBody>
      </p:sp>
    </p:spTree>
    <p:extLst>
      <p:ext uri="{BB962C8B-B14F-4D97-AF65-F5344CB8AC3E}">
        <p14:creationId xmlns:p14="http://schemas.microsoft.com/office/powerpoint/2010/main" val="386448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980211"/>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Nhúng</a:t>
            </a:r>
            <a:r>
              <a:rPr lang="en-US" sz="1600" dirty="0"/>
              <a:t> Iframe</a:t>
            </a:r>
            <a:endParaRPr sz="1600" dirty="0"/>
          </a:p>
        </p:txBody>
      </p:sp>
      <p:sp>
        <p:nvSpPr>
          <p:cNvPr id="1127" name="Google Shape;1127;p29"/>
          <p:cNvSpPr txBox="1">
            <a:spLocks noGrp="1"/>
          </p:cNvSpPr>
          <p:nvPr>
            <p:ph type="subTitle" idx="2"/>
          </p:nvPr>
        </p:nvSpPr>
        <p:spPr>
          <a:xfrm>
            <a:off x="5511274" y="952613"/>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800" dirty="0" err="1"/>
              <a:t>Một</a:t>
            </a:r>
            <a:r>
              <a:rPr lang="en-US" sz="1800" dirty="0"/>
              <a:t> </a:t>
            </a:r>
            <a:r>
              <a:rPr lang="en-US" sz="1800" dirty="0" err="1"/>
              <a:t>số</a:t>
            </a:r>
            <a:r>
              <a:rPr lang="en-US" sz="1800" dirty="0"/>
              <a:t> </a:t>
            </a:r>
            <a:r>
              <a:rPr lang="en-US" sz="1800" dirty="0" err="1"/>
              <a:t>thẻ</a:t>
            </a:r>
            <a:r>
              <a:rPr lang="en-US" sz="1800" dirty="0"/>
              <a:t> Semantic</a:t>
            </a:r>
            <a:endParaRPr dirty="0"/>
          </a:p>
        </p:txBody>
      </p:sp>
      <p:sp>
        <p:nvSpPr>
          <p:cNvPr id="1128" name="Google Shape;1128;p29"/>
          <p:cNvSpPr txBox="1">
            <a:spLocks noGrp="1"/>
          </p:cNvSpPr>
          <p:nvPr>
            <p:ph type="subTitle" idx="3"/>
          </p:nvPr>
        </p:nvSpPr>
        <p:spPr>
          <a:xfrm>
            <a:off x="1701987" y="1941404"/>
            <a:ext cx="2907900" cy="630379"/>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Forms </a:t>
            </a:r>
            <a:r>
              <a:rPr lang="en-US" sz="1400" dirty="0">
                <a:solidFill>
                  <a:schemeClr val="tx1"/>
                </a:solidFill>
              </a:rPr>
              <a:t>(Form Attributes, Form Elements, Input Types, Input Attributes)</a:t>
            </a:r>
            <a:endParaRPr sz="1600" dirty="0">
              <a:solidFill>
                <a:schemeClr val="tx1"/>
              </a:solidFill>
            </a:endParaRPr>
          </a:p>
        </p:txBody>
      </p:sp>
      <p:sp>
        <p:nvSpPr>
          <p:cNvPr id="1129" name="Google Shape;1129;p29"/>
          <p:cNvSpPr txBox="1">
            <a:spLocks noGrp="1"/>
          </p:cNvSpPr>
          <p:nvPr>
            <p:ph type="subTitle" idx="4"/>
          </p:nvPr>
        </p:nvSpPr>
        <p:spPr>
          <a:xfrm>
            <a:off x="5514870" y="1877446"/>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Những</a:t>
            </a:r>
            <a:r>
              <a:rPr lang="en-US" sz="1600" dirty="0"/>
              <a:t> </a:t>
            </a:r>
            <a:r>
              <a:rPr lang="en-US" sz="1600" dirty="0" err="1"/>
              <a:t>tính</a:t>
            </a:r>
            <a:r>
              <a:rPr lang="en-US" sz="1600" dirty="0"/>
              <a:t> </a:t>
            </a:r>
            <a:r>
              <a:rPr lang="en-US" sz="1600" dirty="0" err="1"/>
              <a:t>năng</a:t>
            </a:r>
            <a:r>
              <a:rPr lang="en-US" sz="1600" dirty="0"/>
              <a:t> HTML5 </a:t>
            </a:r>
            <a:r>
              <a:rPr lang="en-US" sz="1600" dirty="0" err="1"/>
              <a:t>có</a:t>
            </a:r>
            <a:r>
              <a:rPr lang="en-US" sz="1600" dirty="0"/>
              <a:t> </a:t>
            </a:r>
            <a:r>
              <a:rPr lang="en-US" sz="1600" dirty="0" err="1"/>
              <a:t>mà</a:t>
            </a:r>
            <a:r>
              <a:rPr lang="en-US" sz="1600" dirty="0"/>
              <a:t> HTML </a:t>
            </a:r>
            <a:r>
              <a:rPr lang="en-US" sz="1600" dirty="0" err="1"/>
              <a:t>không</a:t>
            </a:r>
            <a:r>
              <a:rPr lang="en-US" sz="1600" dirty="0"/>
              <a:t> </a:t>
            </a:r>
            <a:r>
              <a:rPr lang="en-US" sz="1600" dirty="0" err="1"/>
              <a:t>có</a:t>
            </a:r>
            <a:endParaRPr sz="1600" dirty="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Bài</a:t>
            </a:r>
            <a:r>
              <a:rPr lang="en-US" sz="1600" dirty="0"/>
              <a:t> test </a:t>
            </a:r>
            <a:r>
              <a:rPr lang="en-US" sz="1600" dirty="0" err="1"/>
              <a:t>trắc</a:t>
            </a:r>
            <a:r>
              <a:rPr lang="en-US" sz="1600" dirty="0"/>
              <a:t> </a:t>
            </a:r>
            <a:r>
              <a:rPr lang="en-US" sz="1600" dirty="0" err="1"/>
              <a:t>nghiệm</a:t>
            </a:r>
            <a:endParaRPr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xmlns=""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https://frontend.daca.vn/lessons/lesson-3/index.html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74604" y="1076351"/>
            <a:ext cx="7905192" cy="362212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Thẻ</a:t>
            </a:r>
            <a:r>
              <a:rPr lang="en-US" dirty="0"/>
              <a:t> </a:t>
            </a:r>
            <a:r>
              <a:rPr lang="en-US" b="1" dirty="0"/>
              <a:t>&lt;</a:t>
            </a:r>
            <a:r>
              <a:rPr lang="en-US" b="1" dirty="0" err="1"/>
              <a:t>i</a:t>
            </a:r>
            <a:r>
              <a:rPr lang="vi-VN" b="1" dirty="0"/>
              <a:t>frame</a:t>
            </a:r>
            <a:r>
              <a:rPr lang="en-US" b="1" dirty="0"/>
              <a:t>&gt;&lt;/iframe&gt;</a:t>
            </a:r>
            <a:r>
              <a:rPr lang="vi-VN" dirty="0"/>
              <a:t> được sử dụng để hiển thị một trang web trong một trang web.</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596900" lvl="1" indent="0" algn="l">
              <a:lnSpc>
                <a:spcPct val="150000"/>
              </a:lnSpc>
              <a:buNone/>
            </a:pPr>
            <a:r>
              <a:rPr lang="en-GB" b="1" dirty="0">
                <a:solidFill>
                  <a:schemeClr val="bg1"/>
                </a:solidFill>
              </a:rPr>
              <a:t>&lt;iframe </a:t>
            </a:r>
            <a:r>
              <a:rPr lang="en-GB" b="1" dirty="0" err="1">
                <a:solidFill>
                  <a:schemeClr val="bg1"/>
                </a:solidFill>
              </a:rPr>
              <a:t>src</a:t>
            </a:r>
            <a:r>
              <a:rPr lang="en-GB" b="1" dirty="0">
                <a:solidFill>
                  <a:schemeClr val="bg1"/>
                </a:solidFill>
              </a:rPr>
              <a:t>="</a:t>
            </a:r>
            <a:r>
              <a:rPr lang="en-GB" b="1" dirty="0" err="1">
                <a:solidFill>
                  <a:schemeClr val="bg1"/>
                </a:solidFill>
              </a:rPr>
              <a:t>url</a:t>
            </a:r>
            <a:r>
              <a:rPr lang="en-GB" b="1" dirty="0">
                <a:solidFill>
                  <a:schemeClr val="bg1"/>
                </a:solidFill>
              </a:rPr>
              <a:t>" title="description" height="200" width="300"&gt;&lt;/iframe&gt;</a:t>
            </a:r>
            <a:endParaRPr lang="en-US" b="1" dirty="0">
              <a:solidFill>
                <a:schemeClr val="bg1"/>
              </a:solidFill>
            </a:endParaRPr>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="https://daca.vn/" title="Website Daca" width="1200" height="600"&gt;&lt;/iframe&gt;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="https://khoahoc.28tech.com.vn/" title="Website 28Tech" width="1200" height="600"&gt;&lt;/iframe&gt;</a:t>
            </a:r>
            <a:endParaRPr lang="en-US" dirty="0">
              <a:solidFill>
                <a:schemeClr val="tx1"/>
              </a:solidFill>
            </a:endParaRPr>
          </a:p>
          <a:p>
            <a:pPr lvl="1" algn="l">
              <a:lnSpc>
                <a:spcPct val="150000"/>
              </a:lnSpc>
              <a:buChar char="●"/>
            </a:pPr>
            <a:endParaRPr lang="en-US" dirty="0">
              <a:solidFill>
                <a:schemeClr val="tx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err="1"/>
              <a:t>Nhúng</a:t>
            </a:r>
            <a:r>
              <a:rPr lang="en-US" b="0" dirty="0"/>
              <a:t> Iframe</a:t>
            </a:r>
            <a:endParaRPr b="0" dirty="0"/>
          </a:p>
        </p:txBody>
      </p:sp>
    </p:spTree>
    <p:extLst>
      <p:ext uri="{BB962C8B-B14F-4D97-AF65-F5344CB8AC3E}">
        <p14:creationId xmlns:p14="http://schemas.microsoft.com/office/powerpoint/2010/main" val="9485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76351"/>
            <a:ext cx="7905192" cy="362212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Mục</a:t>
            </a:r>
            <a:r>
              <a:rPr lang="en-US" dirty="0"/>
              <a:t> </a:t>
            </a:r>
            <a:r>
              <a:rPr lang="en-US" dirty="0" err="1"/>
              <a:t>tiêu</a:t>
            </a:r>
            <a:r>
              <a:rPr lang="en-US" dirty="0"/>
              <a:t> </a:t>
            </a:r>
            <a:r>
              <a:rPr lang="en-US" dirty="0" err="1"/>
              <a:t>cho</a:t>
            </a:r>
            <a:r>
              <a:rPr lang="en-US" dirty="0"/>
              <a:t> </a:t>
            </a:r>
            <a:r>
              <a:rPr lang="en-US" dirty="0" err="1"/>
              <a:t>một</a:t>
            </a:r>
            <a:r>
              <a:rPr lang="en-US" dirty="0"/>
              <a:t> </a:t>
            </a:r>
            <a:r>
              <a:rPr lang="en-US" dirty="0" err="1"/>
              <a:t>liên</a:t>
            </a:r>
            <a:r>
              <a:rPr lang="en-US" dirty="0"/>
              <a:t> </a:t>
            </a:r>
            <a:r>
              <a:rPr lang="en-US" dirty="0" err="1"/>
              <a:t>kết</a:t>
            </a:r>
            <a:r>
              <a:rPr lang="en-US" dirty="0"/>
              <a:t>:</a:t>
            </a:r>
          </a:p>
          <a:p>
            <a:pPr lvl="1" algn="l">
              <a:lnSpc>
                <a:spcPct val="150000"/>
              </a:lnSpc>
              <a:buChar char="●"/>
            </a:pPr>
            <a:r>
              <a:rPr lang="en-US" dirty="0" err="1"/>
              <a:t>Thuộc</a:t>
            </a:r>
            <a:r>
              <a:rPr lang="en-US" dirty="0"/>
              <a:t> </a:t>
            </a:r>
            <a:r>
              <a:rPr lang="en-US" dirty="0" err="1"/>
              <a:t>tính</a:t>
            </a:r>
            <a:r>
              <a:rPr lang="en-US" b="1" dirty="0">
                <a:solidFill>
                  <a:schemeClr val="bg1"/>
                </a:solidFill>
              </a:rPr>
              <a:t> target</a:t>
            </a:r>
            <a:r>
              <a:rPr lang="en-US" dirty="0"/>
              <a:t> </a:t>
            </a:r>
            <a:r>
              <a:rPr lang="en-US" dirty="0" err="1"/>
              <a:t>của</a:t>
            </a:r>
            <a:r>
              <a:rPr lang="en-US" dirty="0"/>
              <a:t> </a:t>
            </a:r>
            <a:r>
              <a:rPr lang="en-US" dirty="0" err="1"/>
              <a:t>liên</a:t>
            </a:r>
            <a:r>
              <a:rPr lang="en-US" dirty="0"/>
              <a:t> </a:t>
            </a:r>
            <a:r>
              <a:rPr lang="en-US" dirty="0" err="1"/>
              <a:t>kết</a:t>
            </a:r>
            <a:r>
              <a:rPr lang="en-US" dirty="0"/>
              <a:t> </a:t>
            </a:r>
            <a:r>
              <a:rPr lang="en-US" dirty="0" err="1"/>
              <a:t>phải</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thuộc</a:t>
            </a:r>
            <a:r>
              <a:rPr lang="en-US" dirty="0"/>
              <a:t> </a:t>
            </a:r>
            <a:r>
              <a:rPr lang="en-US" dirty="0" err="1"/>
              <a:t>tính</a:t>
            </a:r>
            <a:r>
              <a:rPr lang="en-US" dirty="0"/>
              <a:t> </a:t>
            </a:r>
            <a:r>
              <a:rPr lang="en-US" b="1" dirty="0">
                <a:solidFill>
                  <a:schemeClr val="bg1"/>
                </a:solidFill>
              </a:rPr>
              <a:t>name</a:t>
            </a:r>
            <a:r>
              <a:rPr lang="en-US" dirty="0"/>
              <a:t> </a:t>
            </a:r>
            <a:r>
              <a:rPr lang="en-US" dirty="0" err="1"/>
              <a:t>của</a:t>
            </a:r>
            <a:r>
              <a:rPr lang="en-US" dirty="0"/>
              <a:t> iframe</a:t>
            </a:r>
            <a:r>
              <a:rPr lang="vi-VN" dirty="0"/>
              <a:t>.</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lvl="1" algn="l">
              <a:lnSpc>
                <a:spcPct val="150000"/>
              </a:lnSpc>
              <a:buChar char="●"/>
            </a:pPr>
            <a:r>
              <a:rPr lang="en-GB" dirty="0">
                <a:solidFill>
                  <a:schemeClr val="tx1"/>
                </a:solidFill>
              </a:rPr>
              <a:t>&lt;iframe </a:t>
            </a:r>
            <a:r>
              <a:rPr lang="en-GB" dirty="0" err="1">
                <a:solidFill>
                  <a:schemeClr val="tx1"/>
                </a:solidFill>
              </a:rPr>
              <a:t>src</a:t>
            </a:r>
            <a:r>
              <a:rPr lang="en-GB" dirty="0">
                <a:solidFill>
                  <a:schemeClr val="tx1"/>
                </a:solidFill>
              </a:rPr>
              <a:t>="https://www.bing.com/" name="</a:t>
            </a:r>
            <a:r>
              <a:rPr lang="en-GB" dirty="0" err="1">
                <a:solidFill>
                  <a:schemeClr val="tx1"/>
                </a:solidFill>
              </a:rPr>
              <a:t>web_bing</a:t>
            </a:r>
            <a:r>
              <a:rPr lang="en-GB" dirty="0">
                <a:solidFill>
                  <a:schemeClr val="tx1"/>
                </a:solidFill>
              </a:rPr>
              <a:t>" width="1000" height="600"&gt;&lt;/iframe&gt;</a:t>
            </a:r>
          </a:p>
          <a:p>
            <a:pPr lvl="1" algn="l">
              <a:lnSpc>
                <a:spcPct val="150000"/>
              </a:lnSpc>
              <a:buChar char="●"/>
            </a:pPr>
            <a:r>
              <a:rPr lang="en-GB" dirty="0">
                <a:solidFill>
                  <a:schemeClr val="tx1"/>
                </a:solidFill>
              </a:rPr>
              <a:t>&lt;p&gt;&lt;a </a:t>
            </a:r>
            <a:r>
              <a:rPr lang="en-GB" dirty="0" err="1">
                <a:solidFill>
                  <a:schemeClr val="tx1"/>
                </a:solidFill>
              </a:rPr>
              <a:t>href</a:t>
            </a:r>
            <a:r>
              <a:rPr lang="en-GB" dirty="0">
                <a:solidFill>
                  <a:schemeClr val="tx1"/>
                </a:solidFill>
              </a:rPr>
              <a:t>="https://coccoc.com/search" target="</a:t>
            </a:r>
            <a:r>
              <a:rPr lang="en-GB" dirty="0" err="1">
                <a:solidFill>
                  <a:schemeClr val="tx1"/>
                </a:solidFill>
              </a:rPr>
              <a:t>web_bing</a:t>
            </a:r>
            <a:r>
              <a:rPr lang="en-GB" dirty="0">
                <a:solidFill>
                  <a:schemeClr val="tx1"/>
                </a:solidFill>
              </a:rPr>
              <a:t>"&gt;</a:t>
            </a:r>
            <a:r>
              <a:rPr lang="en-GB" dirty="0" err="1">
                <a:solidFill>
                  <a:schemeClr val="tx1"/>
                </a:solidFill>
              </a:rPr>
              <a:t>Tìm</a:t>
            </a:r>
            <a:r>
              <a:rPr lang="en-GB" dirty="0">
                <a:solidFill>
                  <a:schemeClr val="tx1"/>
                </a:solidFill>
              </a:rPr>
              <a:t> </a:t>
            </a:r>
            <a:r>
              <a:rPr lang="en-GB" dirty="0" err="1">
                <a:solidFill>
                  <a:schemeClr val="tx1"/>
                </a:solidFill>
              </a:rPr>
              <a:t>kiếm</a:t>
            </a:r>
            <a:r>
              <a:rPr lang="en-GB" dirty="0">
                <a:solidFill>
                  <a:schemeClr val="tx1"/>
                </a:solidFill>
              </a:rPr>
              <a:t> </a:t>
            </a:r>
            <a:r>
              <a:rPr lang="en-GB" dirty="0" err="1">
                <a:solidFill>
                  <a:schemeClr val="tx1"/>
                </a:solidFill>
              </a:rPr>
              <a:t>trên</a:t>
            </a:r>
            <a:r>
              <a:rPr lang="en-GB" dirty="0">
                <a:solidFill>
                  <a:schemeClr val="tx1"/>
                </a:solidFill>
              </a:rPr>
              <a:t> </a:t>
            </a:r>
            <a:r>
              <a:rPr lang="en-GB" dirty="0" err="1">
                <a:solidFill>
                  <a:schemeClr val="tx1"/>
                </a:solidFill>
              </a:rPr>
              <a:t>Cốc</a:t>
            </a:r>
            <a:r>
              <a:rPr lang="en-GB" dirty="0">
                <a:solidFill>
                  <a:schemeClr val="tx1"/>
                </a:solidFill>
              </a:rPr>
              <a:t> </a:t>
            </a:r>
            <a:r>
              <a:rPr lang="en-GB" dirty="0" err="1">
                <a:solidFill>
                  <a:schemeClr val="tx1"/>
                </a:solidFill>
              </a:rPr>
              <a:t>Cốc</a:t>
            </a:r>
            <a:r>
              <a:rPr lang="en-GB" dirty="0">
                <a:solidFill>
                  <a:schemeClr val="tx1"/>
                </a:solidFill>
              </a:rPr>
              <a:t>&lt;/a&gt;&lt;/p&gt;</a:t>
            </a:r>
          </a:p>
          <a:p>
            <a:pPr>
              <a:lnSpc>
                <a:spcPct val="150000"/>
              </a:lnSpc>
            </a:pPr>
            <a:r>
              <a:rPr lang="vi-VN" b="1" dirty="0">
                <a:solidFill>
                  <a:schemeClr val="bg1"/>
                </a:solidFill>
              </a:rPr>
              <a:t>Lưu ý</a:t>
            </a:r>
            <a:r>
              <a:rPr lang="vi-VN" dirty="0">
                <a:solidFill>
                  <a:schemeClr val="tx1"/>
                </a:solidFill>
              </a:rPr>
              <a:t>: Một số trang như google.com không cho phép nhúng iframe, nên sẽ thấy thông báo từ chối kết nối, chỉ những trang nào cho phép nhúng vào thì ta mới nhúng được.</a:t>
            </a:r>
            <a:endParaRPr lang="en-US" dirty="0">
              <a:solidFill>
                <a:schemeClr val="tx1"/>
              </a:solidFill>
            </a:endParaRPr>
          </a:p>
          <a:p>
            <a:pPr lvl="1" algn="l">
              <a:lnSpc>
                <a:spcPct val="150000"/>
              </a:lnSpc>
              <a:buChar char="●"/>
            </a:pPr>
            <a:endParaRPr lang="en-US" dirty="0">
              <a:solidFill>
                <a:schemeClr val="tx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err="1"/>
              <a:t>Nhúng</a:t>
            </a:r>
            <a:r>
              <a:rPr lang="en-US" b="0" dirty="0"/>
              <a:t> Iframe</a:t>
            </a:r>
            <a:endParaRPr b="0" dirty="0"/>
          </a:p>
        </p:txBody>
      </p:sp>
    </p:spTree>
    <p:extLst>
      <p:ext uri="{BB962C8B-B14F-4D97-AF65-F5344CB8AC3E}">
        <p14:creationId xmlns:p14="http://schemas.microsoft.com/office/powerpoint/2010/main" val="16712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2380"/>
            <a:ext cx="7905192" cy="441112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dirty="0"/>
              <a:t>Semantic</a:t>
            </a:r>
            <a:r>
              <a:rPr lang="vi-VN" sz="1200" dirty="0"/>
              <a:t>: Dịch ra là </a:t>
            </a:r>
            <a:r>
              <a:rPr lang="vi-VN" sz="1200" b="1" dirty="0">
                <a:solidFill>
                  <a:schemeClr val="bg1"/>
                </a:solidFill>
              </a:rPr>
              <a:t>ngữ nghĩa</a:t>
            </a:r>
            <a:r>
              <a:rPr lang="vi-VN" sz="1200" dirty="0"/>
              <a:t>. Là những thẻ có nội dung bên trong</a:t>
            </a:r>
            <a:r>
              <a:rPr lang="en-US" sz="1200" dirty="0"/>
              <a:t> </a:t>
            </a:r>
            <a:r>
              <a:rPr lang="en-US" sz="1200" dirty="0" err="1"/>
              <a:t>có</a:t>
            </a:r>
            <a:r>
              <a:rPr lang="en-US" sz="1200" dirty="0"/>
              <a:t> ý </a:t>
            </a:r>
            <a:r>
              <a:rPr lang="en-US" sz="1200" dirty="0" err="1"/>
              <a:t>nghĩa</a:t>
            </a:r>
            <a:r>
              <a:rPr lang="vi-VN" sz="1200" dirty="0"/>
              <a:t> tương ứng với tên thẻ đó.</a:t>
            </a:r>
            <a:endParaRPr lang="en-US" sz="1200" dirty="0"/>
          </a:p>
          <a:p>
            <a:pPr marL="457200" lvl="0" indent="-317500" algn="l" rtl="0">
              <a:lnSpc>
                <a:spcPct val="150000"/>
              </a:lnSpc>
              <a:spcBef>
                <a:spcPts val="0"/>
              </a:spcBef>
              <a:spcAft>
                <a:spcPts val="0"/>
              </a:spcAft>
              <a:buSzPts val="1400"/>
              <a:buChar char="●"/>
            </a:pPr>
            <a:r>
              <a:rPr lang="en-US" sz="1200" dirty="0" err="1">
                <a:solidFill>
                  <a:schemeClr val="tx1"/>
                </a:solidFill>
              </a:rPr>
              <a:t>Một</a:t>
            </a:r>
            <a:r>
              <a:rPr lang="en-US" sz="1200" dirty="0">
                <a:solidFill>
                  <a:schemeClr val="tx1"/>
                </a:solidFill>
              </a:rPr>
              <a:t> </a:t>
            </a:r>
            <a:r>
              <a:rPr lang="en-US" sz="1200" dirty="0" err="1">
                <a:solidFill>
                  <a:schemeClr val="tx1"/>
                </a:solidFill>
              </a:rPr>
              <a:t>số</a:t>
            </a:r>
            <a:r>
              <a:rPr lang="en-US" sz="1200" dirty="0">
                <a:solidFill>
                  <a:schemeClr val="tx1"/>
                </a:solidFill>
              </a:rPr>
              <a:t> </a:t>
            </a:r>
            <a:r>
              <a:rPr lang="en-US" sz="1200" dirty="0" err="1">
                <a:solidFill>
                  <a:schemeClr val="tx1"/>
                </a:solidFill>
              </a:rPr>
              <a:t>thẻ</a:t>
            </a:r>
            <a:r>
              <a:rPr lang="en-US" sz="1200" dirty="0">
                <a:solidFill>
                  <a:schemeClr val="tx1"/>
                </a:solidFill>
              </a:rPr>
              <a:t> Semantic:</a:t>
            </a:r>
          </a:p>
          <a:p>
            <a:pPr lvl="1" algn="l">
              <a:lnSpc>
                <a:spcPct val="150000"/>
              </a:lnSpc>
              <a:buChar char="●"/>
            </a:pPr>
            <a:r>
              <a:rPr lang="vi-VN" sz="1200" b="1" dirty="0">
                <a:solidFill>
                  <a:schemeClr val="bg1"/>
                </a:solidFill>
              </a:rPr>
              <a:t>&lt;article&gt;</a:t>
            </a:r>
            <a:r>
              <a:rPr lang="vi-VN" sz="1200" dirty="0">
                <a:solidFill>
                  <a:schemeClr val="tx1"/>
                </a:solidFill>
              </a:rPr>
              <a:t>: Xác định nội dung độc lập, khép kín</a:t>
            </a:r>
          </a:p>
          <a:p>
            <a:pPr lvl="1" algn="l">
              <a:lnSpc>
                <a:spcPct val="150000"/>
              </a:lnSpc>
              <a:buChar char="●"/>
            </a:pPr>
            <a:r>
              <a:rPr lang="vi-VN" sz="1200" b="1" dirty="0">
                <a:solidFill>
                  <a:schemeClr val="bg1"/>
                </a:solidFill>
              </a:rPr>
              <a:t>&lt;aside&gt;</a:t>
            </a:r>
            <a:r>
              <a:rPr lang="vi-VN" sz="1200" dirty="0">
                <a:solidFill>
                  <a:schemeClr val="tx1"/>
                </a:solidFill>
              </a:rPr>
              <a:t>: Xác định nội dung ngoài nội dung trang</a:t>
            </a:r>
          </a:p>
          <a:p>
            <a:pPr lvl="1" algn="l">
              <a:lnSpc>
                <a:spcPct val="150000"/>
              </a:lnSpc>
              <a:buChar char="●"/>
            </a:pPr>
            <a:r>
              <a:rPr lang="vi-VN" sz="1200" dirty="0">
                <a:solidFill>
                  <a:schemeClr val="tx1"/>
                </a:solidFill>
              </a:rPr>
              <a:t>&lt;details&gt;: Xác định các chi tiết bổ sung mà người dùng có thể xem hoặc ẩn</a:t>
            </a:r>
          </a:p>
          <a:p>
            <a:pPr lvl="1" algn="l">
              <a:lnSpc>
                <a:spcPct val="150000"/>
              </a:lnSpc>
              <a:buChar char="●"/>
            </a:pPr>
            <a:r>
              <a:rPr lang="vi-VN" sz="1200" dirty="0">
                <a:solidFill>
                  <a:schemeClr val="tx1"/>
                </a:solidFill>
              </a:rPr>
              <a:t>&lt;summary&gt;: Xác định tiêu đề hiển thị cho phần tử &lt;details&gt;</a:t>
            </a:r>
          </a:p>
          <a:p>
            <a:pPr lvl="1" algn="l">
              <a:lnSpc>
                <a:spcPct val="150000"/>
              </a:lnSpc>
              <a:buChar char="●"/>
            </a:pPr>
            <a:r>
              <a:rPr lang="vi-VN" sz="1200" dirty="0">
                <a:solidFill>
                  <a:schemeClr val="tx1"/>
                </a:solidFill>
              </a:rPr>
              <a:t>&lt;figcaption&gt;: Xác định chú thích cho phần tử &lt;figure&gt;</a:t>
            </a:r>
          </a:p>
          <a:p>
            <a:pPr lvl="1" algn="l">
              <a:lnSpc>
                <a:spcPct val="150000"/>
              </a:lnSpc>
              <a:buChar char="●"/>
            </a:pPr>
            <a:r>
              <a:rPr lang="vi-VN" sz="1200" dirty="0">
                <a:solidFill>
                  <a:schemeClr val="tx1"/>
                </a:solidFill>
              </a:rPr>
              <a:t>&lt;figure&gt;: Chỉ định nội dung độc lập, như hình minh họa, sơ đồ, ảnh, danh sách mã, v.v.</a:t>
            </a:r>
          </a:p>
          <a:p>
            <a:pPr lvl="1" algn="l">
              <a:lnSpc>
                <a:spcPct val="150000"/>
              </a:lnSpc>
              <a:buChar char="●"/>
            </a:pPr>
            <a:r>
              <a:rPr lang="vi-VN" sz="1200" b="1" dirty="0">
                <a:solidFill>
                  <a:schemeClr val="bg1"/>
                </a:solidFill>
              </a:rPr>
              <a:t>&lt;header&gt;</a:t>
            </a:r>
            <a:r>
              <a:rPr lang="vi-VN" sz="1200" dirty="0">
                <a:solidFill>
                  <a:schemeClr val="tx1"/>
                </a:solidFill>
              </a:rPr>
              <a:t>: Chỉ định tiêu đề cho một tài liệu hoặc section</a:t>
            </a:r>
          </a:p>
          <a:p>
            <a:pPr lvl="1" algn="l">
              <a:lnSpc>
                <a:spcPct val="150000"/>
              </a:lnSpc>
              <a:buChar char="●"/>
            </a:pPr>
            <a:r>
              <a:rPr lang="vi-VN" sz="1200" b="1" dirty="0">
                <a:solidFill>
                  <a:schemeClr val="bg1"/>
                </a:solidFill>
              </a:rPr>
              <a:t>&lt;footer&gt;</a:t>
            </a:r>
            <a:r>
              <a:rPr lang="vi-VN" sz="1200" dirty="0">
                <a:solidFill>
                  <a:schemeClr val="tx1"/>
                </a:solidFill>
              </a:rPr>
              <a:t>: Xác định chân trang cho tài liệu hoặc section</a:t>
            </a:r>
          </a:p>
          <a:p>
            <a:pPr lvl="1" algn="l">
              <a:lnSpc>
                <a:spcPct val="150000"/>
              </a:lnSpc>
              <a:buChar char="●"/>
            </a:pPr>
            <a:r>
              <a:rPr lang="vi-VN" sz="1200" b="1" dirty="0">
                <a:solidFill>
                  <a:schemeClr val="bg1"/>
                </a:solidFill>
              </a:rPr>
              <a:t>&lt;main&gt;</a:t>
            </a:r>
            <a:r>
              <a:rPr lang="vi-VN" sz="1200" dirty="0">
                <a:solidFill>
                  <a:schemeClr val="tx1"/>
                </a:solidFill>
              </a:rPr>
              <a:t>: Chỉ định nội dung chính của một tài liệu</a:t>
            </a:r>
          </a:p>
          <a:p>
            <a:pPr lvl="1" algn="l">
              <a:lnSpc>
                <a:spcPct val="150000"/>
              </a:lnSpc>
              <a:buChar char="●"/>
            </a:pPr>
            <a:r>
              <a:rPr lang="vi-VN" sz="1200" dirty="0">
                <a:solidFill>
                  <a:schemeClr val="tx1"/>
                </a:solidFill>
              </a:rPr>
              <a:t>&lt;mark&gt;: Xác định văn bản được đánh dấu / nhấn mạnh</a:t>
            </a:r>
          </a:p>
          <a:p>
            <a:pPr lvl="1" algn="l">
              <a:lnSpc>
                <a:spcPct val="150000"/>
              </a:lnSpc>
              <a:buChar char="●"/>
            </a:pPr>
            <a:r>
              <a:rPr lang="vi-VN" sz="1200" b="1" dirty="0">
                <a:solidFill>
                  <a:schemeClr val="bg1"/>
                </a:solidFill>
              </a:rPr>
              <a:t>&lt;nav&gt;</a:t>
            </a:r>
            <a:r>
              <a:rPr lang="vi-VN" sz="1200" dirty="0">
                <a:solidFill>
                  <a:schemeClr val="tx1"/>
                </a:solidFill>
              </a:rPr>
              <a:t> (navigation - dẫn đường): Xác định các liên kết điều hướng</a:t>
            </a:r>
          </a:p>
          <a:p>
            <a:pPr lvl="1" algn="l">
              <a:lnSpc>
                <a:spcPct val="150000"/>
              </a:lnSpc>
              <a:buChar char="●"/>
            </a:pPr>
            <a:r>
              <a:rPr lang="vi-VN" sz="1200" b="1" dirty="0">
                <a:solidFill>
                  <a:schemeClr val="bg1"/>
                </a:solidFill>
              </a:rPr>
              <a:t>&lt;section&gt;</a:t>
            </a:r>
            <a:r>
              <a:rPr lang="vi-VN" sz="1200" dirty="0">
                <a:solidFill>
                  <a:schemeClr val="tx1"/>
                </a:solidFill>
              </a:rPr>
              <a:t>: Xác định một phần trong tài liệu</a:t>
            </a:r>
          </a:p>
          <a:p>
            <a:pPr lvl="1" algn="l">
              <a:lnSpc>
                <a:spcPct val="150000"/>
              </a:lnSpc>
              <a:buChar char="●"/>
            </a:pPr>
            <a:r>
              <a:rPr lang="vi-VN" sz="1200" dirty="0">
                <a:solidFill>
                  <a:schemeClr val="tx1"/>
                </a:solidFill>
              </a:rPr>
              <a:t>&lt;time&gt;: Xác định ngày / giờ</a:t>
            </a:r>
          </a:p>
        </p:txBody>
      </p:sp>
      <p:sp>
        <p:nvSpPr>
          <p:cNvPr id="1490" name="Google Shape;1490;p40"/>
          <p:cNvSpPr txBox="1">
            <a:spLocks noGrp="1"/>
          </p:cNvSpPr>
          <p:nvPr>
            <p:ph type="title"/>
          </p:nvPr>
        </p:nvSpPr>
        <p:spPr>
          <a:xfrm>
            <a:off x="720000" y="1596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err="1"/>
              <a:t>Một</a:t>
            </a:r>
            <a:r>
              <a:rPr lang="en-US" b="0" dirty="0"/>
              <a:t> </a:t>
            </a:r>
            <a:r>
              <a:rPr lang="en-US" b="0" dirty="0" err="1"/>
              <a:t>số</a:t>
            </a:r>
            <a:r>
              <a:rPr lang="en-US" b="0" dirty="0"/>
              <a:t> </a:t>
            </a:r>
            <a:r>
              <a:rPr lang="en-US" b="0" dirty="0" err="1"/>
              <a:t>thẻ</a:t>
            </a:r>
            <a:r>
              <a:rPr lang="en-US" b="0" dirty="0"/>
              <a:t> Semantic</a:t>
            </a:r>
            <a:endParaRPr b="0" dirty="0"/>
          </a:p>
        </p:txBody>
      </p:sp>
    </p:spTree>
    <p:extLst>
      <p:ext uri="{BB962C8B-B14F-4D97-AF65-F5344CB8AC3E}">
        <p14:creationId xmlns:p14="http://schemas.microsoft.com/office/powerpoint/2010/main" val="16765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1596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err="1"/>
              <a:t>Một</a:t>
            </a:r>
            <a:r>
              <a:rPr lang="en-US" b="0" dirty="0"/>
              <a:t> </a:t>
            </a:r>
            <a:r>
              <a:rPr lang="en-US" b="0" dirty="0" err="1"/>
              <a:t>số</a:t>
            </a:r>
            <a:r>
              <a:rPr lang="en-US" b="0" dirty="0"/>
              <a:t> </a:t>
            </a:r>
            <a:r>
              <a:rPr lang="en-US" b="0" dirty="0" err="1"/>
              <a:t>thẻ</a:t>
            </a:r>
            <a:r>
              <a:rPr lang="en-US" b="0" dirty="0"/>
              <a:t> Semantic</a:t>
            </a:r>
            <a:endParaRPr b="0" dirty="0"/>
          </a:p>
        </p:txBody>
      </p:sp>
      <p:pic>
        <p:nvPicPr>
          <p:cNvPr id="1026" name="Picture 2">
            <a:extLst>
              <a:ext uri="{FF2B5EF4-FFF2-40B4-BE49-F238E27FC236}">
                <a16:creationId xmlns:a16="http://schemas.microsoft.com/office/drawing/2014/main" xmlns="" id="{126D7DAD-238E-4202-AF9A-B4BD3F566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732380"/>
            <a:ext cx="57340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109941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err="1"/>
              <a:t>Là</a:t>
            </a:r>
            <a:r>
              <a:rPr lang="en-US" dirty="0"/>
              <a:t> m</a:t>
            </a:r>
            <a:r>
              <a:rPr lang="vi-VN" dirty="0"/>
              <a:t>ột biểu mẫu HTML được sử dụng để thu thập thông tin đầu vào của người dùng. Đầu vào của người dùng thường được gửi đến máy chủ để xử lý.</a:t>
            </a:r>
            <a:endParaRPr lang="en-US" dirty="0"/>
          </a:p>
          <a:p>
            <a:pPr marL="457200" lvl="0" indent="-317500" algn="l" rtl="0">
              <a:lnSpc>
                <a:spcPct val="150000"/>
              </a:lnSpc>
              <a:spcBef>
                <a:spcPts val="0"/>
              </a:spcBef>
              <a:spcAft>
                <a:spcPts val="0"/>
              </a:spcAft>
              <a:buSzPts val="140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3.1. Form </a:t>
            </a:r>
            <a:r>
              <a:rPr lang="en-GB" sz="1800" b="1" i="0" u="none" strike="noStrike" dirty="0" err="1">
                <a:solidFill>
                  <a:schemeClr val="bg1"/>
                </a:solidFill>
                <a:effectLst/>
                <a:latin typeface="Barlow Condensed SemiBold" panose="00000706000000000000" pitchFamily="2" charset="0"/>
              </a:rPr>
              <a:t>là</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gì</a:t>
            </a:r>
            <a:r>
              <a:rPr lang="en-GB" sz="1800" b="1" i="0" u="none" strike="noStrike" dirty="0">
                <a:solidFill>
                  <a:schemeClr val="bg1"/>
                </a:solidFill>
                <a:effectLst/>
                <a:latin typeface="Barlow Condensed SemiBold" panose="00000706000000000000" pitchFamily="2" charset="0"/>
              </a:rPr>
              <a:t>?</a:t>
            </a:r>
            <a:endParaRPr lang="en-GB" sz="1800" b="1" dirty="0">
              <a:solidFill>
                <a:schemeClr val="bg1"/>
              </a:solidFill>
              <a:latin typeface="Barlow Condensed SemiBold" panose="00000706000000000000" pitchFamily="2" charset="0"/>
            </a:endParaRPr>
          </a:p>
        </p:txBody>
      </p:sp>
      <p:sp>
        <p:nvSpPr>
          <p:cNvPr id="8" name="TextBox 7">
            <a:extLst>
              <a:ext uri="{FF2B5EF4-FFF2-40B4-BE49-F238E27FC236}">
                <a16:creationId xmlns:a16="http://schemas.microsoft.com/office/drawing/2014/main" xmlns="" id="{8E5A09F2-82A4-4D2F-BB62-252A037F0FED}"/>
              </a:ext>
            </a:extLst>
          </p:cNvPr>
          <p:cNvSpPr txBox="1"/>
          <p:nvPr/>
        </p:nvSpPr>
        <p:spPr>
          <a:xfrm>
            <a:off x="843065" y="2604987"/>
            <a:ext cx="5097293" cy="2154436"/>
          </a:xfrm>
          <a:prstGeom prst="rect">
            <a:avLst/>
          </a:prstGeom>
          <a:noFill/>
        </p:spPr>
        <p:txBody>
          <a:bodyPr wrap="square">
            <a:spAutoFit/>
          </a:bodyPr>
          <a:lstStyle/>
          <a:p>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form</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action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fullName</a:t>
            </a:r>
            <a:r>
              <a:rPr lang="en-GB" sz="1200" b="0" dirty="0">
                <a:solidFill>
                  <a:srgbClr val="CE9178"/>
                </a:solidFill>
                <a:effectLst/>
                <a:latin typeface="Consolas" panose="020B0609020204030204" pitchFamily="49" charset="0"/>
              </a:rPr>
              <a:t>"</a:t>
            </a:r>
            <a:r>
              <a:rPr lang="en-GB" sz="1200" b="0" dirty="0">
                <a:solidFill>
                  <a:srgbClr val="808080"/>
                </a:solidFill>
                <a:effectLst/>
                <a:latin typeface="Consolas" panose="020B0609020204030204" pitchFamily="49" charset="0"/>
              </a:rPr>
              <a:t>&gt;</a:t>
            </a:r>
            <a:r>
              <a:rPr lang="en-GB" sz="1200" b="0" dirty="0" err="1">
                <a:solidFill>
                  <a:srgbClr val="D4D4D4"/>
                </a:solidFill>
                <a:effectLst/>
                <a:latin typeface="Consolas" panose="020B0609020204030204" pitchFamily="49" charset="0"/>
              </a:rPr>
              <a:t>Họ</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tên</a:t>
            </a:r>
            <a:r>
              <a:rPr lang="en-GB" sz="1200" b="0" dirty="0">
                <a:solidFill>
                  <a:srgbClr val="D4D4D4"/>
                </a:solidFill>
                <a:effectLst/>
                <a:latin typeface="Consolas" panose="020B0609020204030204" pitchFamily="49" charset="0"/>
              </a:rPr>
              <a:t>:</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"text"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id</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fullName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full_name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808080"/>
                </a:solidFill>
                <a:effectLst/>
                <a:latin typeface="Consolas" panose="020B0609020204030204" pitchFamily="49" charset="0"/>
              </a:rPr>
              <a:t>&gt;</a:t>
            </a:r>
            <a:r>
              <a:rPr lang="en-GB" sz="1200" b="0" dirty="0">
                <a:solidFill>
                  <a:srgbClr val="D4D4D4"/>
                </a:solidFill>
                <a:effectLst/>
                <a:latin typeface="Consolas" panose="020B0609020204030204" pitchFamily="49" charset="0"/>
              </a:rPr>
              <a:t>Email:</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label</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"text"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id</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name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"email"</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/&gt;&lt;</a:t>
            </a:r>
            <a:r>
              <a:rPr lang="en-GB" sz="1200" b="0" dirty="0" err="1">
                <a:solidFill>
                  <a:srgbClr val="569CD6"/>
                </a:solidFill>
                <a:effectLst/>
                <a:latin typeface="Consolas" panose="020B0609020204030204" pitchFamily="49" charset="0"/>
              </a:rPr>
              <a:t>br</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input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type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"submit"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value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Gửi</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a:p>
            <a:r>
              <a:rPr lang="en-GB" sz="1200" b="0" dirty="0">
                <a:solidFill>
                  <a:srgbClr val="808080"/>
                </a:solidFill>
                <a:effectLst/>
                <a:latin typeface="Consolas" panose="020B0609020204030204" pitchFamily="49" charset="0"/>
              </a:rPr>
              <a:t>&lt;/</a:t>
            </a:r>
            <a:r>
              <a:rPr lang="en-GB" sz="1200" b="0" dirty="0">
                <a:solidFill>
                  <a:srgbClr val="569CD6"/>
                </a:solidFill>
                <a:effectLst/>
                <a:latin typeface="Consolas" panose="020B0609020204030204" pitchFamily="49" charset="0"/>
              </a:rPr>
              <a:t>form</a:t>
            </a:r>
            <a:r>
              <a:rPr lang="en-GB" sz="1200" b="0" dirty="0">
                <a:solidFill>
                  <a:srgbClr val="808080"/>
                </a:solidFill>
                <a:effectLst/>
                <a:latin typeface="Consolas" panose="020B0609020204030204" pitchFamily="49" charset="0"/>
              </a:rPr>
              <a:t>&gt;</a:t>
            </a:r>
            <a:endParaRPr lang="en-GB" sz="1200" b="0" dirty="0">
              <a:solidFill>
                <a:srgbClr val="D4D4D4"/>
              </a:solidFill>
              <a:effectLst/>
              <a:latin typeface="Consolas" panose="020B0609020204030204" pitchFamily="49" charset="0"/>
            </a:endParaRPr>
          </a:p>
        </p:txBody>
      </p:sp>
      <p:pic>
        <p:nvPicPr>
          <p:cNvPr id="2050" name="Picture 2">
            <a:extLst>
              <a:ext uri="{FF2B5EF4-FFF2-40B4-BE49-F238E27FC236}">
                <a16:creationId xmlns:a16="http://schemas.microsoft.com/office/drawing/2014/main" xmlns="" id="{0B85FCF7-19F9-4D0B-8415-EE019AA91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358" y="2604987"/>
            <a:ext cx="3154710" cy="215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5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action</a:t>
            </a:r>
            <a:r>
              <a:rPr lang="vi-VN" dirty="0"/>
              <a:t>: Thuộc tính action xác định hành động sẽ được thực hiện khi biểu mẫu được gửi. Giá trị là một đường dẫn. Thông thường, dữ liệu biểu mẫu được gửi đến tệp trên máy chủ khi người dùng nhấp vào nút gửi.</a:t>
            </a:r>
            <a:endParaRPr lang="en-US" dirty="0"/>
          </a:p>
          <a:p>
            <a:pPr marL="457200" lvl="0" indent="-317500" algn="l" rtl="0">
              <a:lnSpc>
                <a:spcPct val="150000"/>
              </a:lnSpc>
              <a:spcBef>
                <a:spcPts val="0"/>
              </a:spcBef>
              <a:spcAft>
                <a:spcPts val="0"/>
              </a:spcAft>
              <a:buSzPts val="1400"/>
              <a:buChar char="●"/>
            </a:pPr>
            <a:r>
              <a:rPr lang="vi-VN" b="1" dirty="0">
                <a:solidFill>
                  <a:schemeClr val="bg1"/>
                </a:solidFill>
              </a:rPr>
              <a:t>target</a:t>
            </a:r>
            <a:r>
              <a:rPr lang="vi-VN" dirty="0"/>
              <a:t>: Thuộc tính target chỉ định nơi hiển thị phản hồi nhận được sau khi gửi biểu mẫu.</a:t>
            </a:r>
            <a:endParaRPr lang="en-US"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334193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661634" y="1410320"/>
            <a:ext cx="7905192" cy="373318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method</a:t>
            </a:r>
            <a:r>
              <a:rPr lang="vi-VN" dirty="0"/>
              <a:t>: Thuộc tính method chỉ định giao thức HTTP sẽ được sử dụng khi gửi dữ liệu biểu mẫu. Có 2 phương thức là GET và POST</a:t>
            </a:r>
            <a:r>
              <a:rPr lang="en-US" dirty="0"/>
              <a:t>.</a:t>
            </a:r>
          </a:p>
          <a:p>
            <a:pPr lvl="1" algn="l">
              <a:lnSpc>
                <a:spcPct val="150000"/>
              </a:lnSpc>
              <a:buChar char="●"/>
            </a:pPr>
            <a:r>
              <a:rPr lang="vi-VN" dirty="0"/>
              <a:t>Phương thức GET:</a:t>
            </a:r>
            <a:endParaRPr lang="en-US" dirty="0"/>
          </a:p>
          <a:p>
            <a:pPr lvl="2" algn="l">
              <a:lnSpc>
                <a:spcPct val="150000"/>
              </a:lnSpc>
              <a:buChar char="●"/>
            </a:pPr>
            <a:r>
              <a:rPr lang="vi-VN" dirty="0"/>
              <a:t>Nối dữ liệu biểu mẫu vào URL, theo cặp name/value</a:t>
            </a:r>
          </a:p>
          <a:p>
            <a:pPr lvl="2" algn="l">
              <a:lnSpc>
                <a:spcPct val="150000"/>
              </a:lnSpc>
              <a:buChar char="●"/>
            </a:pPr>
            <a:r>
              <a:rPr lang="vi-VN" dirty="0"/>
              <a:t>KHÔNG BAO GIỜ sử dụng GET để gửi dữ liệu bảo mật. Như tài khoản, mật khẩu.</a:t>
            </a:r>
          </a:p>
          <a:p>
            <a:pPr lvl="2" algn="l">
              <a:lnSpc>
                <a:spcPct val="150000"/>
              </a:lnSpc>
              <a:buChar char="●"/>
            </a:pPr>
            <a:r>
              <a:rPr lang="vi-VN" dirty="0"/>
              <a:t>Độ dài của URL bị giới hạn (2048 ký tự)</a:t>
            </a:r>
          </a:p>
          <a:p>
            <a:pPr lvl="1" algn="l">
              <a:lnSpc>
                <a:spcPct val="150000"/>
              </a:lnSpc>
              <a:buChar char="●"/>
            </a:pPr>
            <a:r>
              <a:rPr lang="vi-VN" dirty="0"/>
              <a:t>Phương thức POST:</a:t>
            </a:r>
            <a:endParaRPr lang="en-US" dirty="0"/>
          </a:p>
          <a:p>
            <a:pPr lvl="2" algn="l">
              <a:lnSpc>
                <a:spcPct val="150000"/>
              </a:lnSpc>
              <a:buChar char="●"/>
            </a:pPr>
            <a:r>
              <a:rPr lang="vi-VN" dirty="0"/>
              <a:t>Dữ liệu biểu mẫu đã gửi không được hiển thị trong URL</a:t>
            </a:r>
          </a:p>
          <a:p>
            <a:pPr lvl="2" algn="l">
              <a:lnSpc>
                <a:spcPct val="150000"/>
              </a:lnSpc>
              <a:buChar char="●"/>
            </a:pPr>
            <a:r>
              <a:rPr lang="vi-VN" dirty="0"/>
              <a:t>POST không có giới hạn về kích thước và có thể được sử dụng để gửi một lượng lớn dữ liệu.</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Forms</a:t>
            </a:r>
            <a:endParaRPr b="0" dirty="0"/>
          </a:p>
        </p:txBody>
      </p:sp>
      <p:sp>
        <p:nvSpPr>
          <p:cNvPr id="5" name="TextBox 4">
            <a:extLst>
              <a:ext uri="{FF2B5EF4-FFF2-40B4-BE49-F238E27FC236}">
                <a16:creationId xmlns:a16="http://schemas.microsoft.com/office/drawing/2014/main" xmlns="" id="{7218E3F5-B3E7-40E4-8E4B-F404AB606888}"/>
              </a:ext>
            </a:extLst>
          </p:cNvPr>
          <p:cNvSpPr txBox="1"/>
          <p:nvPr/>
        </p:nvSpPr>
        <p:spPr>
          <a:xfrm>
            <a:off x="720000" y="1047035"/>
            <a:ext cx="6031148" cy="369332"/>
          </a:xfrm>
          <a:prstGeom prst="rect">
            <a:avLst/>
          </a:prstGeom>
          <a:noFill/>
        </p:spPr>
        <p:txBody>
          <a:bodyPr wrap="square">
            <a:spAutoFit/>
          </a:bodyPr>
          <a:lstStyle/>
          <a:p>
            <a:r>
              <a:rPr lang="en-GB" sz="1800" b="1" i="0" u="none" strike="noStrike" dirty="0">
                <a:solidFill>
                  <a:schemeClr val="bg1"/>
                </a:solidFill>
                <a:effectLst/>
                <a:latin typeface="Barlow Condensed SemiBold" panose="00000706000000000000" pitchFamily="2" charset="0"/>
              </a:rPr>
              <a:t>3.2. Form Attributes (</a:t>
            </a:r>
            <a:r>
              <a:rPr lang="en-GB" sz="1800" b="1" i="0" u="none" strike="noStrike" dirty="0" err="1">
                <a:solidFill>
                  <a:schemeClr val="bg1"/>
                </a:solidFill>
                <a:effectLst/>
                <a:latin typeface="Barlow Condensed SemiBold" panose="00000706000000000000" pitchFamily="2" charset="0"/>
              </a:rPr>
              <a:t>Những</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thuộc</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tính</a:t>
            </a:r>
            <a:r>
              <a:rPr lang="en-GB" sz="1800" b="1" i="0" u="none" strike="noStrike" dirty="0">
                <a:solidFill>
                  <a:schemeClr val="bg1"/>
                </a:solidFill>
                <a:effectLst/>
                <a:latin typeface="Barlow Condensed SemiBold" panose="00000706000000000000" pitchFamily="2" charset="0"/>
              </a:rPr>
              <a:t> </a:t>
            </a:r>
            <a:r>
              <a:rPr lang="en-GB" sz="1800" b="1" i="0" u="none" strike="noStrike" dirty="0" err="1">
                <a:solidFill>
                  <a:schemeClr val="bg1"/>
                </a:solidFill>
                <a:effectLst/>
                <a:latin typeface="Barlow Condensed SemiBold" panose="00000706000000000000" pitchFamily="2" charset="0"/>
              </a:rPr>
              <a:t>của</a:t>
            </a:r>
            <a:r>
              <a:rPr lang="en-GB" sz="1800" b="1" i="0" u="none" strike="noStrike" dirty="0">
                <a:solidFill>
                  <a:schemeClr val="bg1"/>
                </a:solidFill>
                <a:effectLst/>
                <a:latin typeface="Barlow Condensed SemiBold" panose="00000706000000000000" pitchFamily="2" charset="0"/>
              </a:rPr>
              <a:t> form)</a:t>
            </a:r>
            <a:endParaRPr lang="en-GB" sz="1800" b="1" dirty="0">
              <a:solidFill>
                <a:schemeClr val="bg1"/>
              </a:solidFill>
              <a:latin typeface="Barlow Condensed SemiBold" panose="00000706000000000000" pitchFamily="2" charset="0"/>
            </a:endParaRPr>
          </a:p>
        </p:txBody>
      </p:sp>
    </p:spTree>
    <p:extLst>
      <p:ext uri="{BB962C8B-B14F-4D97-AF65-F5344CB8AC3E}">
        <p14:creationId xmlns:p14="http://schemas.microsoft.com/office/powerpoint/2010/main" val="1879238075"/>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1698</Words>
  <Application>Microsoft Office PowerPoint</Application>
  <PresentationFormat>On-screen Show (16:9)</PresentationFormat>
  <Paragraphs>141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vt:lpstr>
      <vt:lpstr>Barlow Condensed</vt:lpstr>
      <vt:lpstr>Consolas</vt:lpstr>
      <vt:lpstr>Anaheim</vt:lpstr>
      <vt:lpstr>Barlow</vt:lpstr>
      <vt:lpstr>Barlow Condensed SemiBold</vt:lpstr>
      <vt:lpstr>Arial</vt:lpstr>
      <vt:lpstr>Software Developer Engineer Job Description by Slidesgo</vt:lpstr>
      <vt:lpstr>Bài 03: Học HTML, HTML5 (Tiết 3)</vt:lpstr>
      <vt:lpstr>Nội dung</vt:lpstr>
      <vt:lpstr>01. Nhúng Iframe</vt:lpstr>
      <vt:lpstr>01. Nhúng Iframe</vt:lpstr>
      <vt:lpstr>02. Một số thẻ Semantic</vt:lpstr>
      <vt:lpstr>02. Một số thẻ Semantic</vt:lpstr>
      <vt:lpstr>03. Forms</vt:lpstr>
      <vt:lpstr>03. Forms</vt:lpstr>
      <vt:lpstr>03. Forms</vt:lpstr>
      <vt:lpstr>03. Forms</vt:lpstr>
      <vt:lpstr>03. Forms</vt:lpstr>
      <vt:lpstr>03. Forms</vt:lpstr>
      <vt:lpstr>03. Forms</vt:lpstr>
      <vt:lpstr>03. Forms</vt:lpstr>
      <vt:lpstr>03. Forms</vt:lpstr>
      <vt:lpstr>03. Forms</vt:lpstr>
      <vt:lpstr>03. Forms</vt:lpstr>
      <vt:lpstr>04. Những tính năng HTML5 có mà HTML không có</vt:lpstr>
      <vt:lpstr>05. Bài test trắc nghiệm</vt:lpstr>
      <vt:lpstr>Bài tập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55</cp:revision>
  <dcterms:modified xsi:type="dcterms:W3CDTF">2023-06-07T13:38:53Z</dcterms:modified>
</cp:coreProperties>
</file>