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94" r:id="rId3"/>
    <p:sldId id="348" r:id="rId4"/>
    <p:sldId id="349" r:id="rId5"/>
    <p:sldId id="350" r:id="rId6"/>
    <p:sldId id="351" r:id="rId7"/>
    <p:sldId id="352" r:id="rId8"/>
    <p:sldId id="353" r:id="rId9"/>
    <p:sldId id="354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Condensed" panose="00000506000000000000" pitchFamily="2" charset="0"/>
      <p:regular r:id="rId16"/>
      <p:bold r:id="rId17"/>
      <p:italic r:id="rId18"/>
      <p:boldItalic r:id="rId19"/>
    </p:embeddedFont>
    <p:embeddedFont>
      <p:font typeface="Barlow Condensed SemiBold" panose="00000706000000000000" pitchFamily="2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165" autoAdjust="0"/>
  </p:normalViewPr>
  <p:slideViewPr>
    <p:cSldViewPr snapToGrid="0">
      <p:cViewPr varScale="1">
        <p:scale>
          <a:sx n="147" d="100"/>
          <a:sy n="147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102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52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45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32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386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346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23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 dirty="0"/>
            </a:br>
            <a:r>
              <a:rPr lang="e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</a:t>
            </a:r>
            <a:r>
              <a:rPr lang="en-US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31</a:t>
            </a:r>
            <a:r>
              <a:rPr lang="e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: </a:t>
            </a:r>
            <a:r>
              <a:rPr lang="en-GB" sz="4000" b="0" dirty="0" err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Học</a:t>
            </a:r>
            <a:r>
              <a:rPr lang="en-GB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ReactJS (</a:t>
            </a:r>
            <a:r>
              <a:rPr lang="en-GB" sz="4000" b="0" dirty="0" err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Tiết</a:t>
            </a:r>
            <a:r>
              <a:rPr lang="en-GB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5)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996706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dirty="0" err="1"/>
              <a:t>useContext</a:t>
            </a:r>
            <a:endParaRPr sz="1600"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11275" y="982907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useRef</a:t>
            </a:r>
            <a:endParaRPr lang="en-GB" dirty="0"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701987" y="1779330"/>
            <a:ext cx="2907900" cy="6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vi-VN" sz="1600" dirty="0"/>
              <a:t>React.memo()</a:t>
            </a:r>
            <a:endParaRPr lang="en-US" sz="1600" dirty="0"/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511275" y="1739991"/>
            <a:ext cx="2907900" cy="696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sz="1600" dirty="0"/>
              <a:t>useCallback</a:t>
            </a:r>
            <a:endParaRPr lang="en-US" sz="1600" dirty="0"/>
          </a:p>
        </p:txBody>
      </p:sp>
      <p:sp>
        <p:nvSpPr>
          <p:cNvPr id="1132" name="Google Shape;1132;p29"/>
          <p:cNvSpPr/>
          <p:nvPr/>
        </p:nvSpPr>
        <p:spPr>
          <a:xfrm>
            <a:off x="4759325" y="1727687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759325" y="92501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1150" y="173999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6481"/>
            <a:ext cx="7425031" cy="14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vi-VN" b="1" dirty="0">
                <a:solidFill>
                  <a:schemeClr val="bg1"/>
                </a:solidFill>
              </a:rPr>
              <a:t>Context </a:t>
            </a:r>
            <a:r>
              <a:rPr lang="vi-VN" dirty="0"/>
              <a:t>(bối cảnh) giúp </a:t>
            </a:r>
            <a:r>
              <a:rPr lang="vi-VN" b="1" dirty="0">
                <a:solidFill>
                  <a:schemeClr val="bg1"/>
                </a:solidFill>
              </a:rPr>
              <a:t>đơn giản hóa việc chuyền dữ liệu </a:t>
            </a:r>
            <a:r>
              <a:rPr lang="vi-VN" dirty="0"/>
              <a:t>từ component cha xuống các component con mà không cần phải sử dụng đến props.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Tức là chuyền trực tiếp từ component cha xuống các component con mà không cần phải thông qua 1 component gián tiếp.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vi-VN" b="0" dirty="0"/>
              <a:t>1</a:t>
            </a:r>
            <a:r>
              <a:rPr lang="en" b="0" dirty="0"/>
              <a:t>. </a:t>
            </a:r>
            <a:r>
              <a:rPr lang="fr-FR" b="0" dirty="0" err="1"/>
              <a:t>useContext</a:t>
            </a:r>
            <a:endParaRPr b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5263FB-2401-4EC3-BE3F-9EB72FFA00DD}"/>
              </a:ext>
            </a:extLst>
          </p:cNvPr>
          <p:cNvSpPr/>
          <p:nvPr/>
        </p:nvSpPr>
        <p:spPr>
          <a:xfrm>
            <a:off x="1050588" y="2328761"/>
            <a:ext cx="485977" cy="4859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A</a:t>
            </a:r>
            <a:endParaRPr lang="en-GB" sz="1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D3082E-208C-48ED-9578-67039CFD3F16}"/>
              </a:ext>
            </a:extLst>
          </p:cNvPr>
          <p:cNvSpPr/>
          <p:nvPr/>
        </p:nvSpPr>
        <p:spPr>
          <a:xfrm>
            <a:off x="1693020" y="3032193"/>
            <a:ext cx="485977" cy="4859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B</a:t>
            </a:r>
            <a:endParaRPr lang="en-GB" sz="1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963DA3-4D07-4562-A090-4E54FAE073AB}"/>
              </a:ext>
            </a:extLst>
          </p:cNvPr>
          <p:cNvSpPr/>
          <p:nvPr/>
        </p:nvSpPr>
        <p:spPr>
          <a:xfrm>
            <a:off x="2347443" y="3757001"/>
            <a:ext cx="485977" cy="4859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C</a:t>
            </a:r>
            <a:endParaRPr lang="en-GB" sz="18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98E5F5-629C-4F19-99D2-CECA36388B14}"/>
              </a:ext>
            </a:extLst>
          </p:cNvPr>
          <p:cNvCxnSpPr>
            <a:stCxn id="5" idx="5"/>
            <a:endCxn id="11" idx="1"/>
          </p:cNvCxnSpPr>
          <p:nvPr/>
        </p:nvCxnSpPr>
        <p:spPr>
          <a:xfrm>
            <a:off x="1465395" y="2743568"/>
            <a:ext cx="298795" cy="3597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B08999-C520-460E-AAB3-B9E5BA47381D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2107827" y="3447000"/>
            <a:ext cx="310786" cy="38117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4D4F48-8D72-4FD8-AFA8-B2BA73CA9A00}"/>
              </a:ext>
            </a:extLst>
          </p:cNvPr>
          <p:cNvSpPr txBox="1"/>
          <p:nvPr/>
        </p:nvSpPr>
        <p:spPr>
          <a:xfrm>
            <a:off x="1593580" y="2646834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rlow" panose="00000500000000000000" pitchFamily="2" charset="0"/>
              </a:rPr>
              <a:t>Props</a:t>
            </a:r>
            <a:endParaRPr lang="en-GB" sz="1200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B883B2-7037-4EC4-AB25-9291958FB484}"/>
              </a:ext>
            </a:extLst>
          </p:cNvPr>
          <p:cNvSpPr txBox="1"/>
          <p:nvPr/>
        </p:nvSpPr>
        <p:spPr>
          <a:xfrm>
            <a:off x="2222064" y="3356918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rlow" panose="00000500000000000000" pitchFamily="2" charset="0"/>
              </a:rPr>
              <a:t>Props</a:t>
            </a:r>
            <a:endParaRPr lang="en-GB" sz="1200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53B19-2377-4DB7-98ED-319F76670FE5}"/>
              </a:ext>
            </a:extLst>
          </p:cNvPr>
          <p:cNvSpPr txBox="1"/>
          <p:nvPr/>
        </p:nvSpPr>
        <p:spPr>
          <a:xfrm>
            <a:off x="615207" y="4516353"/>
            <a:ext cx="2542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Barlow" panose="00000500000000000000" pitchFamily="2" charset="0"/>
              </a:rPr>
              <a:t>Cách</a:t>
            </a:r>
            <a:r>
              <a:rPr lang="en-US" sz="11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" panose="00000500000000000000" pitchFamily="2" charset="0"/>
              </a:rPr>
              <a:t>truyền</a:t>
            </a:r>
            <a:r>
              <a:rPr lang="en-US" sz="1100" dirty="0">
                <a:solidFill>
                  <a:schemeClr val="tx1"/>
                </a:solidFill>
                <a:latin typeface="Barlow" panose="00000500000000000000" pitchFamily="2" charset="0"/>
              </a:rPr>
              <a:t> data </a:t>
            </a:r>
            <a:r>
              <a:rPr lang="en-US" sz="1100" dirty="0" err="1">
                <a:solidFill>
                  <a:schemeClr val="tx1"/>
                </a:solidFill>
                <a:latin typeface="Barlow" panose="00000500000000000000" pitchFamily="2" charset="0"/>
              </a:rPr>
              <a:t>từ</a:t>
            </a:r>
            <a:r>
              <a:rPr lang="en-US" sz="1100" dirty="0">
                <a:solidFill>
                  <a:schemeClr val="tx1"/>
                </a:solidFill>
                <a:latin typeface="Barlow" panose="00000500000000000000" pitchFamily="2" charset="0"/>
              </a:rPr>
              <a:t> component cha </a:t>
            </a:r>
            <a:r>
              <a:rPr lang="en-US" sz="1100" dirty="0" err="1">
                <a:solidFill>
                  <a:schemeClr val="tx1"/>
                </a:solidFill>
                <a:latin typeface="Barlow" panose="00000500000000000000" pitchFamily="2" charset="0"/>
              </a:rPr>
              <a:t>xuống</a:t>
            </a:r>
            <a:r>
              <a:rPr lang="en-US" sz="1100" dirty="0">
                <a:solidFill>
                  <a:schemeClr val="tx1"/>
                </a:solidFill>
                <a:latin typeface="Barlow" panose="00000500000000000000" pitchFamily="2" charset="0"/>
              </a:rPr>
              <a:t> component con </a:t>
            </a:r>
            <a:r>
              <a:rPr lang="en-US" sz="1100" dirty="0" err="1">
                <a:solidFill>
                  <a:schemeClr val="tx1"/>
                </a:solidFill>
                <a:latin typeface="Barlow" panose="00000500000000000000" pitchFamily="2" charset="0"/>
              </a:rPr>
              <a:t>sử</a:t>
            </a:r>
            <a:r>
              <a:rPr lang="en-US" sz="11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" panose="00000500000000000000" pitchFamily="2" charset="0"/>
              </a:rPr>
              <a:t>dụng</a:t>
            </a:r>
            <a:r>
              <a:rPr lang="en-US" sz="1100" dirty="0">
                <a:solidFill>
                  <a:schemeClr val="tx1"/>
                </a:solidFill>
                <a:latin typeface="Barlow" panose="00000500000000000000" pitchFamily="2" charset="0"/>
              </a:rPr>
              <a:t> props.</a:t>
            </a:r>
            <a:endParaRPr lang="en-GB" sz="1100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AD56EA-6328-46ED-B3FF-364F3326D82D}"/>
              </a:ext>
            </a:extLst>
          </p:cNvPr>
          <p:cNvSpPr/>
          <p:nvPr/>
        </p:nvSpPr>
        <p:spPr>
          <a:xfrm>
            <a:off x="4929393" y="2328761"/>
            <a:ext cx="485977" cy="4859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A</a:t>
            </a:r>
            <a:endParaRPr lang="en-GB" sz="18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594718-5F17-4C29-A556-AD20CD48C1C0}"/>
              </a:ext>
            </a:extLst>
          </p:cNvPr>
          <p:cNvSpPr/>
          <p:nvPr/>
        </p:nvSpPr>
        <p:spPr>
          <a:xfrm>
            <a:off x="5571825" y="3032193"/>
            <a:ext cx="485977" cy="4859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B</a:t>
            </a:r>
            <a:endParaRPr lang="en-GB" sz="18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5C00E7-DFF0-49D6-80E9-2709681B7DB6}"/>
              </a:ext>
            </a:extLst>
          </p:cNvPr>
          <p:cNvSpPr/>
          <p:nvPr/>
        </p:nvSpPr>
        <p:spPr>
          <a:xfrm>
            <a:off x="6226248" y="3757001"/>
            <a:ext cx="485977" cy="4859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C</a:t>
            </a:r>
            <a:endParaRPr lang="en-GB" sz="18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BCF1F9-12EC-4F7A-9FA7-40E8748024D4}"/>
              </a:ext>
            </a:extLst>
          </p:cNvPr>
          <p:cNvCxnSpPr>
            <a:cxnSpLocks/>
            <a:stCxn id="22" idx="6"/>
            <a:endCxn id="17" idx="1"/>
          </p:cNvCxnSpPr>
          <p:nvPr/>
        </p:nvCxnSpPr>
        <p:spPr>
          <a:xfrm flipV="1">
            <a:off x="5415370" y="2566373"/>
            <a:ext cx="1695971" cy="537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E435E7-E7D7-4400-8FBB-F7A4B42DC7FD}"/>
              </a:ext>
            </a:extLst>
          </p:cNvPr>
          <p:cNvCxnSpPr>
            <a:cxnSpLocks/>
            <a:stCxn id="17" idx="2"/>
            <a:endCxn id="24" idx="7"/>
          </p:cNvCxnSpPr>
          <p:nvPr/>
        </p:nvCxnSpPr>
        <p:spPr>
          <a:xfrm flipH="1">
            <a:off x="6641055" y="2832179"/>
            <a:ext cx="909365" cy="9959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4F05A5-F3B9-4EDB-AC04-761826D34C4C}"/>
              </a:ext>
            </a:extLst>
          </p:cNvPr>
          <p:cNvSpPr txBox="1"/>
          <p:nvPr/>
        </p:nvSpPr>
        <p:spPr>
          <a:xfrm>
            <a:off x="5198155" y="4519072"/>
            <a:ext cx="2791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Barlow" panose="00000500000000000000" pitchFamily="2" charset="0"/>
              </a:rPr>
              <a:t>Cách</a:t>
            </a:r>
            <a:r>
              <a:rPr lang="en-US" sz="11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" panose="00000500000000000000" pitchFamily="2" charset="0"/>
              </a:rPr>
              <a:t>truyền</a:t>
            </a:r>
            <a:r>
              <a:rPr lang="en-US" sz="1100" dirty="0">
                <a:solidFill>
                  <a:schemeClr val="tx1"/>
                </a:solidFill>
                <a:latin typeface="Barlow" panose="00000500000000000000" pitchFamily="2" charset="0"/>
              </a:rPr>
              <a:t> data </a:t>
            </a:r>
            <a:r>
              <a:rPr lang="en-US" sz="1100" dirty="0" err="1">
                <a:solidFill>
                  <a:schemeClr val="tx1"/>
                </a:solidFill>
                <a:latin typeface="Barlow" panose="00000500000000000000" pitchFamily="2" charset="0"/>
              </a:rPr>
              <a:t>từ</a:t>
            </a:r>
            <a:r>
              <a:rPr lang="en-US" sz="1100" dirty="0">
                <a:solidFill>
                  <a:schemeClr val="tx1"/>
                </a:solidFill>
                <a:latin typeface="Barlow" panose="00000500000000000000" pitchFamily="2" charset="0"/>
              </a:rPr>
              <a:t> component cha </a:t>
            </a:r>
            <a:r>
              <a:rPr lang="en-US" sz="1100" dirty="0" err="1">
                <a:solidFill>
                  <a:schemeClr val="tx1"/>
                </a:solidFill>
                <a:latin typeface="Barlow" panose="00000500000000000000" pitchFamily="2" charset="0"/>
              </a:rPr>
              <a:t>xuống</a:t>
            </a:r>
            <a:r>
              <a:rPr lang="en-US" sz="1100" dirty="0">
                <a:solidFill>
                  <a:schemeClr val="tx1"/>
                </a:solidFill>
                <a:latin typeface="Barlow" panose="00000500000000000000" pitchFamily="2" charset="0"/>
              </a:rPr>
              <a:t> component con </a:t>
            </a:r>
            <a:r>
              <a:rPr lang="en-US" sz="1100" dirty="0" err="1">
                <a:solidFill>
                  <a:schemeClr val="tx1"/>
                </a:solidFill>
                <a:latin typeface="Barlow" panose="00000500000000000000" pitchFamily="2" charset="0"/>
              </a:rPr>
              <a:t>sử</a:t>
            </a:r>
            <a:r>
              <a:rPr lang="en-US" sz="11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" panose="00000500000000000000" pitchFamily="2" charset="0"/>
              </a:rPr>
              <a:t>dụng</a:t>
            </a:r>
            <a:r>
              <a:rPr lang="en-US" sz="11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" panose="00000500000000000000" pitchFamily="2" charset="0"/>
              </a:rPr>
              <a:t>useContext</a:t>
            </a:r>
            <a:r>
              <a:rPr lang="en-US" sz="1100" dirty="0">
                <a:solidFill>
                  <a:schemeClr val="tx1"/>
                </a:solidFill>
                <a:latin typeface="Barlow" panose="00000500000000000000" pitchFamily="2" charset="0"/>
              </a:rPr>
              <a:t>.</a:t>
            </a:r>
            <a:endParaRPr lang="en-GB" sz="1100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70F9E7-F851-4EE4-94B5-F3A999B0B1C0}"/>
              </a:ext>
            </a:extLst>
          </p:cNvPr>
          <p:cNvSpPr/>
          <p:nvPr/>
        </p:nvSpPr>
        <p:spPr>
          <a:xfrm>
            <a:off x="7111341" y="2300566"/>
            <a:ext cx="878157" cy="5316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Context</a:t>
            </a:r>
            <a:endParaRPr lang="en-GB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57D399-C719-4C9D-8A79-278924E82B8C}"/>
              </a:ext>
            </a:extLst>
          </p:cNvPr>
          <p:cNvCxnSpPr>
            <a:cxnSpLocks/>
            <a:stCxn id="17" idx="2"/>
            <a:endCxn id="23" idx="6"/>
          </p:cNvCxnSpPr>
          <p:nvPr/>
        </p:nvCxnSpPr>
        <p:spPr>
          <a:xfrm flipH="1">
            <a:off x="6057802" y="2832179"/>
            <a:ext cx="1492618" cy="4430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17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6481"/>
            <a:ext cx="7425031" cy="1260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Các bước để sử dụng useContext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Bước 1</a:t>
            </a:r>
            <a:r>
              <a:rPr lang="vi-VN" dirty="0"/>
              <a:t>: Tạo ra 1 bối cảnh</a:t>
            </a:r>
            <a:r>
              <a:rPr lang="en-US" dirty="0"/>
              <a:t> ở component A</a:t>
            </a:r>
            <a:r>
              <a:rPr lang="vi-VN" dirty="0"/>
              <a:t> </a:t>
            </a:r>
            <a:r>
              <a:rPr lang="vi-VN" i="1" dirty="0"/>
              <a:t>(để tạo ra phạm vi và sử dụng được data trong phạm vi đó, ví dụ phạm vi là component A thì tất cả các component con đều sử dụng được)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vi-VN" b="0" dirty="0"/>
              <a:t>1</a:t>
            </a:r>
            <a:r>
              <a:rPr lang="en" b="0" dirty="0"/>
              <a:t>. </a:t>
            </a:r>
            <a:r>
              <a:rPr lang="fr-FR" b="0" dirty="0" err="1"/>
              <a:t>useContext</a:t>
            </a:r>
            <a:endParaRPr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4D449E-E840-4C06-A3CE-7FAD1572FFDE}"/>
              </a:ext>
            </a:extLst>
          </p:cNvPr>
          <p:cNvSpPr txBox="1"/>
          <p:nvPr/>
        </p:nvSpPr>
        <p:spPr>
          <a:xfrm>
            <a:off x="1647218" y="2210869"/>
            <a:ext cx="60311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AContext</a:t>
            </a:r>
            <a:r>
              <a:rPr lang="en-GB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GB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326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6481"/>
            <a:ext cx="7425031" cy="891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Các bước để sử dụng useContext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Bước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vi-VN" dirty="0"/>
              <a:t>: Cung cấp bối cảnh để bao bọc toàn bộ các component cần sử dụng data.</a:t>
            </a:r>
            <a:endParaRPr lang="en-US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vi-VN" b="0" dirty="0"/>
              <a:t>1</a:t>
            </a:r>
            <a:r>
              <a:rPr lang="en" b="0" dirty="0"/>
              <a:t>. </a:t>
            </a:r>
            <a:r>
              <a:rPr lang="fr-FR" b="0" dirty="0" err="1"/>
              <a:t>useContext</a:t>
            </a:r>
            <a:endParaRPr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792D9-C3C9-413E-8921-07E914EE57CD}"/>
              </a:ext>
            </a:extLst>
          </p:cNvPr>
          <p:cNvSpPr txBox="1"/>
          <p:nvPr/>
        </p:nvSpPr>
        <p:spPr>
          <a:xfrm>
            <a:off x="1640732" y="1627762"/>
            <a:ext cx="60311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AContext.Provider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AContext.Provider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78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6481"/>
            <a:ext cx="7425031" cy="115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Các bước để sử dụng useContext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Bước </a:t>
            </a:r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vi-VN" dirty="0"/>
              <a:t>: Sử dụng useContext ở component con để có thể lấy được data từ component cha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component C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component B)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vi-VN" b="0" dirty="0"/>
              <a:t>1</a:t>
            </a:r>
            <a:r>
              <a:rPr lang="en" b="0" dirty="0"/>
              <a:t>. </a:t>
            </a:r>
            <a:r>
              <a:rPr lang="fr-FR" b="0" dirty="0" err="1"/>
              <a:t>useContext</a:t>
            </a:r>
            <a:endParaRPr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792D9-C3C9-413E-8921-07E914EE57CD}"/>
              </a:ext>
            </a:extLst>
          </p:cNvPr>
          <p:cNvSpPr txBox="1"/>
          <p:nvPr/>
        </p:nvSpPr>
        <p:spPr>
          <a:xfrm>
            <a:off x="1653703" y="1893652"/>
            <a:ext cx="60311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url_component_A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AContext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3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6481"/>
            <a:ext cx="7704000" cy="3154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 err="1">
                <a:solidFill>
                  <a:schemeClr val="bg1"/>
                </a:solidFill>
              </a:rPr>
              <a:t>useRef</a:t>
            </a:r>
            <a:r>
              <a:rPr lang="en-US" dirty="0"/>
              <a:t> t</a:t>
            </a:r>
            <a:r>
              <a:rPr lang="vi-VN" dirty="0"/>
              <a:t>rả về một object với thuộc tính current được khởi tạo thông qua tham số truyền vào.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Object được trả về không bị khởi tạo lại khi component render lại.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Giá trị trong object thay đổi nhưng component không bị render lại (useState thay đổi thì làm component render lại).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Cú pháp: </a:t>
            </a:r>
            <a:r>
              <a:rPr lang="vi-VN" b="1" dirty="0">
                <a:solidFill>
                  <a:schemeClr val="bg1"/>
                </a:solidFill>
              </a:rPr>
              <a:t>const tenBien = useRef(initialValue);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Trong đó: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initialValue</a:t>
            </a:r>
            <a:r>
              <a:rPr lang="vi-VN" dirty="0"/>
              <a:t>: là giá trị khởi tạo.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</a:rPr>
              <a:t>useRef</a:t>
            </a:r>
            <a:r>
              <a:rPr lang="en-US" dirty="0"/>
              <a:t> đ</a:t>
            </a:r>
            <a:r>
              <a:rPr lang="vi-VN" dirty="0"/>
              <a:t>ược sử dụng để truy cập được các phần tử trong DOM.</a:t>
            </a:r>
            <a:endParaRPr lang="en-US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fr-FR" b="0" dirty="0" err="1"/>
              <a:t>useRef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68529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6481"/>
            <a:ext cx="7704000" cy="1747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React.memo() </a:t>
            </a:r>
            <a:r>
              <a:rPr lang="vi-VN" dirty="0">
                <a:solidFill>
                  <a:schemeClr val="tx1"/>
                </a:solidFill>
              </a:rPr>
              <a:t>dùng để </a:t>
            </a:r>
            <a:r>
              <a:rPr lang="vi-VN" b="1" dirty="0">
                <a:solidFill>
                  <a:schemeClr val="bg1"/>
                </a:solidFill>
              </a:rPr>
              <a:t>ghi nhớ kết quả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tx1"/>
                </a:solidFill>
              </a:rPr>
              <a:t>React.memo() sẽ không render lại component khi component đó không có gì thay đổi.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tx1"/>
                </a:solidFill>
              </a:rPr>
              <a:t>React.memo() là Higher Order Component (Thành phần bậc cao hơn) được sử dụng để bọc các component.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tx1"/>
                </a:solidFill>
              </a:rPr>
              <a:t>Cú pháp: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3</a:t>
            </a:r>
            <a:r>
              <a:rPr lang="en" b="0" dirty="0"/>
              <a:t>. </a:t>
            </a:r>
            <a:r>
              <a:rPr lang="fr-FR" b="0" dirty="0" err="1"/>
              <a:t>React.memo</a:t>
            </a:r>
            <a:r>
              <a:rPr lang="fr-FR" b="0" dirty="0"/>
              <a:t>()</a:t>
            </a:r>
            <a:endParaRPr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8D0A7-BEB8-4D75-B54E-29290372795B}"/>
              </a:ext>
            </a:extLst>
          </p:cNvPr>
          <p:cNvSpPr txBox="1"/>
          <p:nvPr/>
        </p:nvSpPr>
        <p:spPr>
          <a:xfrm>
            <a:off x="1186776" y="2483796"/>
            <a:ext cx="603114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&lt;&gt;&lt;/&gt;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8670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6481"/>
            <a:ext cx="7704000" cy="4088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 err="1">
                <a:solidFill>
                  <a:schemeClr val="bg1"/>
                </a:solidFill>
              </a:rPr>
              <a:t>useCallback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giúp</a:t>
            </a:r>
            <a:r>
              <a:rPr lang="en-US" dirty="0">
                <a:solidFill>
                  <a:schemeClr val="tx1"/>
                </a:solidFill>
              </a:rPr>
              <a:t> t</a:t>
            </a:r>
            <a:r>
              <a:rPr lang="vi-VN" dirty="0">
                <a:solidFill>
                  <a:schemeClr val="tx1"/>
                </a:solidFill>
              </a:rPr>
              <a:t>ránh thực hiện 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vi-VN" dirty="0">
                <a:solidFill>
                  <a:schemeClr val="tx1"/>
                </a:solidFill>
              </a:rPr>
              <a:t> hàm không cần thiết.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tx1"/>
                </a:solidFill>
              </a:rPr>
              <a:t>Giúp tạo ra một vùng nhớ để lưu hàm callback và chỉ tạo ra hàm callback mới khi dependencies thay đổi.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tx1"/>
                </a:solidFill>
              </a:rPr>
              <a:t>Cú pháp: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const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functionName</a:t>
            </a:r>
            <a:r>
              <a:rPr lang="en-GB" b="1" dirty="0">
                <a:solidFill>
                  <a:schemeClr val="bg1"/>
                </a:solidFill>
              </a:rPr>
              <a:t> = </a:t>
            </a:r>
            <a:r>
              <a:rPr lang="en-GB" b="1" dirty="0" err="1">
                <a:solidFill>
                  <a:schemeClr val="bg1"/>
                </a:solidFill>
              </a:rPr>
              <a:t>useCallback</a:t>
            </a:r>
            <a:r>
              <a:rPr lang="en-GB" b="1" dirty="0">
                <a:solidFill>
                  <a:schemeClr val="bg1"/>
                </a:solidFill>
              </a:rPr>
              <a:t>(</a:t>
            </a:r>
            <a:r>
              <a:rPr lang="en-GB" b="1" dirty="0" err="1">
                <a:solidFill>
                  <a:schemeClr val="bg1"/>
                </a:solidFill>
              </a:rPr>
              <a:t>callback</a:t>
            </a:r>
            <a:r>
              <a:rPr lang="en-GB" b="1" dirty="0">
                <a:solidFill>
                  <a:schemeClr val="bg1"/>
                </a:solidFill>
              </a:rPr>
              <a:t>, dependency);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>
                <a:solidFill>
                  <a:schemeClr val="tx1"/>
                </a:solidFill>
              </a:rPr>
              <a:t>Trong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đó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callback</a:t>
            </a:r>
            <a:r>
              <a:rPr lang="vi-VN" dirty="0">
                <a:solidFill>
                  <a:schemeClr val="tx1"/>
                </a:solidFill>
              </a:rPr>
              <a:t>: là một hàm được gọi lại, lần render đầu tiên luôn chạy vào hàm này.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dependency</a:t>
            </a:r>
            <a:r>
              <a:rPr lang="vi-VN" dirty="0">
                <a:solidFill>
                  <a:schemeClr val="tx1"/>
                </a:solidFill>
              </a:rPr>
              <a:t>: là sự phụ thuộc, khi dependency thay đổi thì useCallback mới tạo ra một hàm mới.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4</a:t>
            </a:r>
            <a:r>
              <a:rPr lang="en" b="0" dirty="0"/>
              <a:t>. </a:t>
            </a:r>
            <a:r>
              <a:rPr lang="fr-FR" b="0" dirty="0" err="1"/>
              <a:t>useCallback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85284632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644</Words>
  <Application>Microsoft Office PowerPoint</Application>
  <PresentationFormat>On-screen Show (16:9)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Barlow Condensed SemiBold</vt:lpstr>
      <vt:lpstr>Montserrat</vt:lpstr>
      <vt:lpstr>Anaheim</vt:lpstr>
      <vt:lpstr>Barlow Condensed</vt:lpstr>
      <vt:lpstr>Barlow</vt:lpstr>
      <vt:lpstr>Arial</vt:lpstr>
      <vt:lpstr>Consolas</vt:lpstr>
      <vt:lpstr>Software Developer Engineer Job Description by Slidesgo</vt:lpstr>
      <vt:lpstr>KHÓA HỌC FRONT-END  Bài 31: Học ReactJS (Tiết 5)</vt:lpstr>
      <vt:lpstr>Nội dung</vt:lpstr>
      <vt:lpstr>01. useContext</vt:lpstr>
      <vt:lpstr>01. useContext</vt:lpstr>
      <vt:lpstr>01. useContext</vt:lpstr>
      <vt:lpstr>01. useContext</vt:lpstr>
      <vt:lpstr>02. useRef</vt:lpstr>
      <vt:lpstr>03. React.memo()</vt:lpstr>
      <vt:lpstr>04. useCallback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PC-0416</cp:lastModifiedBy>
  <cp:revision>121</cp:revision>
  <dcterms:modified xsi:type="dcterms:W3CDTF">2023-03-06T05:08:30Z</dcterms:modified>
</cp:coreProperties>
</file>